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3"/>
  </p:notesMasterIdLst>
  <p:sldIdLst>
    <p:sldId id="256" r:id="rId5"/>
    <p:sldId id="259" r:id="rId6"/>
    <p:sldId id="260" r:id="rId7"/>
    <p:sldId id="267" r:id="rId8"/>
    <p:sldId id="261" r:id="rId9"/>
    <p:sldId id="271" r:id="rId10"/>
    <p:sldId id="276" r:id="rId11"/>
    <p:sldId id="262" r:id="rId12"/>
    <p:sldId id="263" r:id="rId13"/>
    <p:sldId id="277" r:id="rId14"/>
    <p:sldId id="278" r:id="rId15"/>
    <p:sldId id="280" r:id="rId16"/>
    <p:sldId id="279" r:id="rId17"/>
    <p:sldId id="264" r:id="rId18"/>
    <p:sldId id="26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84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C34F553-55EA-4369-B68E-EE41D42548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90771" cy="10425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9F3D58-D86E-4144-A128-24EFB891083E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765" y="864108"/>
            <a:ext cx="10174941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8D706B1-3225-4C3A-B570-BBE7AD1E36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708095-C2E4-4097-9C6E-9B6853D3CC12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4" r:id="rId3"/>
    <p:sldLayoutId id="2147483845" r:id="rId4"/>
    <p:sldLayoutId id="214748384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DSA 5900 Professional Practicum</a:t>
            </a:r>
            <a:b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Business Owners Response on Social Media Using Data Science Approach</a:t>
            </a:r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Supervisor: Dr. Naveen Kumar</a:t>
            </a:r>
            <a:b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Assistant Professor of Management Information Systems,</a:t>
            </a:r>
            <a:b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University of Oklahoma.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Purushotham Vadde(113459984)</a:t>
            </a:r>
          </a:p>
          <a:p>
            <a:r>
              <a:rPr lang="en-US" dirty="0"/>
              <a:t>May 4, 2021</a:t>
            </a: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 anchor="ctr">
            <a:normAutofit/>
          </a:bodyPr>
          <a:lstStyle/>
          <a:p>
            <a:r>
              <a:rPr lang="en-US" dirty="0"/>
              <a:t>GridsearchCV with cv = 10 folds.</a:t>
            </a:r>
          </a:p>
          <a:p>
            <a:r>
              <a:rPr lang="en-US" dirty="0"/>
              <a:t>Final Tuning Params: {</a:t>
            </a:r>
            <a:r>
              <a:rPr lang="en-US" altLang="en-US" dirty="0"/>
              <a:t>learning_rate = 0.5, max_depth = 20, n_estimators = 25 </a:t>
            </a:r>
            <a:r>
              <a:rPr lang="en-US" dirty="0"/>
              <a:t>}</a:t>
            </a:r>
          </a:p>
          <a:p>
            <a:r>
              <a:rPr lang="en-US" dirty="0"/>
              <a:t>Model Accuracy = 0.85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Model – Gradient Boosting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417EE-3E1D-412B-B330-994CB574FF61}"/>
              </a:ext>
            </a:extLst>
          </p:cNvPr>
          <p:cNvSpPr txBox="1"/>
          <p:nvPr/>
        </p:nvSpPr>
        <p:spPr>
          <a:xfrm>
            <a:off x="5486400" y="42703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A8AFB78-F3E5-4ECC-A23D-D5E9540F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68" y="3413968"/>
            <a:ext cx="7383064" cy="2507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0CB09-B824-4DF6-A12A-51A83716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189" y="1342221"/>
            <a:ext cx="5886450" cy="1809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0D68C0-48C5-47AE-B3BD-6A7F45F77273}"/>
              </a:ext>
            </a:extLst>
          </p:cNvPr>
          <p:cNvSpPr txBox="1"/>
          <p:nvPr/>
        </p:nvSpPr>
        <p:spPr>
          <a:xfrm>
            <a:off x="6495068" y="3072341"/>
            <a:ext cx="2425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Gradient Boosting Model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C8865-E302-46D4-9CEE-90F403F2C988}"/>
              </a:ext>
            </a:extLst>
          </p:cNvPr>
          <p:cNvSpPr txBox="1"/>
          <p:nvPr/>
        </p:nvSpPr>
        <p:spPr>
          <a:xfrm flipH="1">
            <a:off x="6334811" y="5715798"/>
            <a:ext cx="288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Gradient boosting Performance metric plots </a:t>
            </a:r>
          </a:p>
        </p:txBody>
      </p:sp>
    </p:spTree>
    <p:extLst>
      <p:ext uri="{BB962C8B-B14F-4D97-AF65-F5344CB8AC3E}">
        <p14:creationId xmlns:p14="http://schemas.microsoft.com/office/powerpoint/2010/main" val="170987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 anchor="ctr">
            <a:normAutofit/>
          </a:bodyPr>
          <a:lstStyle/>
          <a:p>
            <a:r>
              <a:rPr lang="en-US" dirty="0"/>
              <a:t>GridsearchCV with cv = 10 folds.</a:t>
            </a:r>
          </a:p>
          <a:p>
            <a:r>
              <a:rPr lang="en-US" dirty="0"/>
              <a:t>Final Tuning Params: {max_depth = 10, learning_rate =0.3, reg_lambda = 1.5, scale_pos_weight= 3,   gamma = 0}</a:t>
            </a:r>
          </a:p>
          <a:p>
            <a:r>
              <a:rPr lang="en-US" dirty="0"/>
              <a:t>Model Accuracy = 0.83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55541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Model – XGBoost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417EE-3E1D-412B-B330-994CB574FF61}"/>
              </a:ext>
            </a:extLst>
          </p:cNvPr>
          <p:cNvSpPr txBox="1"/>
          <p:nvPr/>
        </p:nvSpPr>
        <p:spPr>
          <a:xfrm>
            <a:off x="5486400" y="42703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44813-4DA6-457F-80DB-8A5A49FA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95" y="1254845"/>
            <a:ext cx="5905500" cy="181927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7813FE39-992A-440D-8FCF-2905680EB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355" y="3532416"/>
            <a:ext cx="7159510" cy="24751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1A55F6-B09B-4688-A938-39BAED6F7253}"/>
              </a:ext>
            </a:extLst>
          </p:cNvPr>
          <p:cNvSpPr txBox="1"/>
          <p:nvPr/>
        </p:nvSpPr>
        <p:spPr>
          <a:xfrm>
            <a:off x="6841383" y="3041658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XGBoost Model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06CA6-24C3-4724-83D4-E459043162A9}"/>
              </a:ext>
            </a:extLst>
          </p:cNvPr>
          <p:cNvSpPr txBox="1"/>
          <p:nvPr/>
        </p:nvSpPr>
        <p:spPr>
          <a:xfrm>
            <a:off x="6661608" y="5808464"/>
            <a:ext cx="2496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Performance metrics plots for XGBoost </a:t>
            </a:r>
          </a:p>
        </p:txBody>
      </p:sp>
    </p:spTree>
    <p:extLst>
      <p:ext uri="{BB962C8B-B14F-4D97-AF65-F5344CB8AC3E}">
        <p14:creationId xmlns:p14="http://schemas.microsoft.com/office/powerpoint/2010/main" val="233481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ontent Placeholder 1">
            <a:extLst>
              <a:ext uri="{FF2B5EF4-FFF2-40B4-BE49-F238E27FC236}">
                <a16:creationId xmlns:a16="http://schemas.microsoft.com/office/drawing/2014/main" id="{4BEF4A04-B35C-4827-A961-09FFD4A51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/>
          <a:p>
            <a:r>
              <a:rPr lang="en-US" dirty="0"/>
              <a:t>Important Features in the model</a:t>
            </a:r>
          </a:p>
          <a:p>
            <a:pPr lvl="1"/>
            <a:r>
              <a:rPr lang="en-US" dirty="0"/>
              <a:t>Business Reviews Count</a:t>
            </a:r>
          </a:p>
          <a:p>
            <a:pPr lvl="1"/>
            <a:r>
              <a:rPr lang="en-US" dirty="0"/>
              <a:t>Customer Review Sentiment</a:t>
            </a:r>
          </a:p>
          <a:p>
            <a:pPr lvl="1"/>
            <a:r>
              <a:rPr lang="en-US" dirty="0"/>
              <a:t>Business Rating</a:t>
            </a:r>
          </a:p>
          <a:p>
            <a:pPr lvl="1"/>
            <a:r>
              <a:rPr lang="en-US" dirty="0"/>
              <a:t>Business Zip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FBC16-82C6-4141-96BE-C237C58DD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Model – Important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5FBAC-204A-486A-A415-D0174C08A67B}"/>
              </a:ext>
            </a:extLst>
          </p:cNvPr>
          <p:cNvPicPr>
            <a:picLocks noGrp="1" noChangeAspect="1" noChangeArrowheads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520046" y="1924922"/>
            <a:ext cx="6705670" cy="331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B0EA3-FD98-428E-BCB3-A9AE0EE16592}"/>
              </a:ext>
            </a:extLst>
          </p:cNvPr>
          <p:cNvSpPr txBox="1"/>
          <p:nvPr/>
        </p:nvSpPr>
        <p:spPr>
          <a:xfrm>
            <a:off x="7291856" y="5381625"/>
            <a:ext cx="2045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Important features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63794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 anchor="ctr">
            <a:normAutofit/>
          </a:bodyPr>
          <a:lstStyle/>
          <a:p>
            <a:r>
              <a:rPr lang="en-US" dirty="0"/>
              <a:t>SMOTE is an Oversampling Technique.</a:t>
            </a:r>
          </a:p>
          <a:p>
            <a:r>
              <a:rPr lang="en-US" dirty="0"/>
              <a:t>Creates Synthetic data points for minority class with KNN Method.</a:t>
            </a:r>
          </a:p>
          <a:p>
            <a:r>
              <a:rPr lang="en-US" dirty="0"/>
              <a:t>Models Performance on Oversampling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Model –  Oversampling with SMOTE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417EE-3E1D-412B-B330-994CB574FF61}"/>
              </a:ext>
            </a:extLst>
          </p:cNvPr>
          <p:cNvSpPr txBox="1"/>
          <p:nvPr/>
        </p:nvSpPr>
        <p:spPr>
          <a:xfrm>
            <a:off x="5486400" y="42703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1DC1F6-9332-4347-AFD2-8A318E72D8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380" y="1377794"/>
            <a:ext cx="5919799" cy="1831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149215-E9B1-47B2-B5A5-D49EE011F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071" y="3798944"/>
            <a:ext cx="7724775" cy="1619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96F800-486E-43F1-922F-8081E092AE8D}"/>
              </a:ext>
            </a:extLst>
          </p:cNvPr>
          <p:cNvSpPr txBox="1"/>
          <p:nvPr/>
        </p:nvSpPr>
        <p:spPr>
          <a:xfrm>
            <a:off x="6803063" y="3429000"/>
            <a:ext cx="18213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Over Sampling with SMOTE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5FB0E-79ED-4824-87B4-B7255FE93E0C}"/>
              </a:ext>
            </a:extLst>
          </p:cNvPr>
          <p:cNvSpPr txBox="1"/>
          <p:nvPr/>
        </p:nvSpPr>
        <p:spPr>
          <a:xfrm>
            <a:off x="6340596" y="5510095"/>
            <a:ext cx="27462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Models Performance on Over Sampled Data</a:t>
            </a:r>
          </a:p>
        </p:txBody>
      </p:sp>
    </p:spTree>
    <p:extLst>
      <p:ext uri="{BB962C8B-B14F-4D97-AF65-F5344CB8AC3E}">
        <p14:creationId xmlns:p14="http://schemas.microsoft.com/office/powerpoint/2010/main" val="279797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8487B-6B30-4CEC-BD2D-605B4CB92EED}"/>
              </a:ext>
            </a:extLst>
          </p:cNvPr>
          <p:cNvSpPr txBox="1"/>
          <p:nvPr/>
        </p:nvSpPr>
        <p:spPr>
          <a:xfrm>
            <a:off x="1062254" y="1259805"/>
            <a:ext cx="9622205" cy="264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					Precision        Recall          F1-Score         Accuracy         AU PRC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--------------------------------------------------------------------------------------------------------------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Forest		        		0.70            0.43	         0.61	        	       0.86	                 0.63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 Boosting 		       	0.63            0.41                0.57                0.85                   0.57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XGBoost                                     	0.53            0.63                0.58                0.83                   0.59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 Performance comparison 1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82FCE-BE71-427F-A0D7-6E1B6A9ED3BC}"/>
              </a:ext>
            </a:extLst>
          </p:cNvPr>
          <p:cNvSpPr txBox="1"/>
          <p:nvPr/>
        </p:nvSpPr>
        <p:spPr>
          <a:xfrm>
            <a:off x="1062254" y="3684322"/>
            <a:ext cx="9506932" cy="238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					  	Precision        Recall        F1-Score         Accuracy          AU ROC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--------------------------------------------------------------------------------------------------------------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RandomForest_SMOTE                    	0.97            0.84               0.90                0.91                 0.96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Gradient_Boosting_SMOTE            	0.98           0.78                0.87                 0.88                 0.94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XGBoost_SMOTE                                 	0.96           0.85                0.90                0.91                 0.94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			 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Models Performance comparison 2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5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98675-36CA-4B1D-B226-7CA5E10D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our model,  We can provide new review data and determine whether the business owner will respond to the review. </a:t>
            </a:r>
          </a:p>
          <a:p>
            <a:r>
              <a:rPr lang="en-US" dirty="0"/>
              <a:t>This model can be used by company owners or consumers who want to engage in future interactions.</a:t>
            </a:r>
          </a:p>
          <a:p>
            <a:r>
              <a:rPr lang="en-US" b="1" dirty="0"/>
              <a:t>Future Work: </a:t>
            </a:r>
            <a:r>
              <a:rPr lang="en-US" dirty="0"/>
              <a:t>We can improve the model by training with more Reviews data from other cities and categories.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02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A8C5C9D-614A-48A7-8E4B-A9B2670EB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3" y="1161288"/>
            <a:ext cx="4866108" cy="4846320"/>
          </a:xfrm>
        </p:spPr>
        <p:txBody>
          <a:bodyPr anchor="ctr">
            <a:normAutofit/>
          </a:bodyPr>
          <a:lstStyle/>
          <a:p>
            <a:r>
              <a:rPr lang="en-US" dirty="0"/>
              <a:t>From the Dataset we observed that the Businesses with More reviews are actively responding compare to the business with low reviews.</a:t>
            </a:r>
          </a:p>
          <a:p>
            <a:r>
              <a:rPr lang="en-US" dirty="0"/>
              <a:t>The Mean and Median of Business review count for Business Response class is High.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Data Understanding - Backup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242F2A4-51E7-4B9C-B609-CB61B1C7753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tretch/>
        </p:blipFill>
        <p:spPr>
          <a:xfrm>
            <a:off x="5625296" y="1162050"/>
            <a:ext cx="5220008" cy="4845050"/>
          </a:xfr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243B67-B817-446D-B7B3-AE5071AD0EBA}"/>
              </a:ext>
            </a:extLst>
          </p:cNvPr>
          <p:cNvSpPr txBox="1"/>
          <p:nvPr/>
        </p:nvSpPr>
        <p:spPr>
          <a:xfrm>
            <a:off x="521000" y="1802076"/>
            <a:ext cx="6101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41617"/>
                </a:solidFill>
              </a:rPr>
              <a:t>Business Review Count:</a:t>
            </a:r>
          </a:p>
        </p:txBody>
      </p:sp>
    </p:spTree>
    <p:extLst>
      <p:ext uri="{BB962C8B-B14F-4D97-AF65-F5344CB8AC3E}">
        <p14:creationId xmlns:p14="http://schemas.microsoft.com/office/powerpoint/2010/main" val="177843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A8C5C9D-614A-48A7-8E4B-A9B2670EB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3" y="1161288"/>
            <a:ext cx="4879155" cy="4846320"/>
          </a:xfrm>
        </p:spPr>
        <p:txBody>
          <a:bodyPr anchor="ctr">
            <a:normAutofit/>
          </a:bodyPr>
          <a:lstStyle/>
          <a:p>
            <a:r>
              <a:rPr lang="en-US" dirty="0"/>
              <a:t>Null= Two mean are equal</a:t>
            </a:r>
          </a:p>
          <a:p>
            <a:r>
              <a:rPr lang="en-US" dirty="0"/>
              <a:t>Alternate =  Two mean Not equal </a:t>
            </a:r>
          </a:p>
          <a:p>
            <a:r>
              <a:rPr lang="en-US" dirty="0"/>
              <a:t>Class 0: n1 = 79780, u1= 4, s1 =0.8757</a:t>
            </a:r>
          </a:p>
          <a:p>
            <a:r>
              <a:rPr lang="en-US" dirty="0"/>
              <a:t>Class 1: n2 = 17804, u2=3.8, s2=0.7637</a:t>
            </a:r>
          </a:p>
          <a:p>
            <a:r>
              <a:rPr lang="en-US" dirty="0"/>
              <a:t>T0= 30.7253</a:t>
            </a:r>
          </a:p>
          <a:p>
            <a:r>
              <a:rPr lang="en-US" dirty="0"/>
              <a:t>At 95% confidence  P-Value = 0.00001.</a:t>
            </a:r>
          </a:p>
          <a:p>
            <a:r>
              <a:rPr lang="en-US" dirty="0"/>
              <a:t>So, we rejected Null Hypothesis and we can say that two means are not equal with 95 % confidence.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Data Understanding – Back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224644-E243-400E-8F9C-2A2E8BC3DD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20" y="1288957"/>
            <a:ext cx="5611994" cy="471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0C3FC4-AFBF-4944-B6C3-0E95468C727D}"/>
              </a:ext>
            </a:extLst>
          </p:cNvPr>
          <p:cNvSpPr txBox="1"/>
          <p:nvPr/>
        </p:nvSpPr>
        <p:spPr>
          <a:xfrm>
            <a:off x="521000" y="1353188"/>
            <a:ext cx="6101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41617"/>
                </a:solidFill>
              </a:rPr>
              <a:t>Business Rating:</a:t>
            </a:r>
          </a:p>
        </p:txBody>
      </p:sp>
    </p:spTree>
    <p:extLst>
      <p:ext uri="{BB962C8B-B14F-4D97-AF65-F5344CB8AC3E}">
        <p14:creationId xmlns:p14="http://schemas.microsoft.com/office/powerpoint/2010/main" val="298599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A8C5C9D-614A-48A7-8E4B-A9B2670EB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3" y="1161288"/>
            <a:ext cx="4879155" cy="484632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r>
              <a:rPr lang="en-US" dirty="0"/>
              <a:t>We observe that the Business response rate for customer review is more for low customer Ratings.</a:t>
            </a:r>
          </a:p>
          <a:p>
            <a:r>
              <a:rPr lang="en-US" dirty="0"/>
              <a:t>As the Customer ratings increases the Business Response Rate reduces.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Data Understanding – Back 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0C3FC4-AFBF-4944-B6C3-0E95468C727D}"/>
              </a:ext>
            </a:extLst>
          </p:cNvPr>
          <p:cNvSpPr txBox="1"/>
          <p:nvPr/>
        </p:nvSpPr>
        <p:spPr>
          <a:xfrm>
            <a:off x="521000" y="1353188"/>
            <a:ext cx="6101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41617"/>
                </a:solidFill>
              </a:rPr>
              <a:t>Customer Rating:</a:t>
            </a:r>
          </a:p>
        </p:txBody>
      </p:sp>
      <p:pic>
        <p:nvPicPr>
          <p:cNvPr id="6" name="Picture 5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41ED3A90-AD5A-49AC-976E-D188B12A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378" y="1660965"/>
            <a:ext cx="5116921" cy="35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6A3F8C-A154-449C-BA09-85CED422D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363322"/>
            <a:ext cx="3823345" cy="4644286"/>
          </a:xfrm>
        </p:spPr>
        <p:txBody>
          <a:bodyPr anchor="ctr">
            <a:normAutofit/>
          </a:bodyPr>
          <a:lstStyle/>
          <a:p>
            <a:r>
              <a:rPr lang="en-US" dirty="0"/>
              <a:t>The aim of this project is to develop  a machine learning model that can classify the types of business reviews that are likely to get a response from the business owner.</a:t>
            </a:r>
          </a:p>
          <a:p>
            <a:r>
              <a:rPr lang="en-US" dirty="0"/>
              <a:t>Dr. Naveen Kumar, Assistant Professor of Management Information Systems, guided me through this project.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AC52F-27CF-4652-86D9-3822E8DD8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Project Definition</a:t>
            </a:r>
          </a:p>
        </p:txBody>
      </p:sp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9FAD99F-5048-4346-95C6-13CBB4213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046" y="1363322"/>
            <a:ext cx="6705670" cy="4442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48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98675-36CA-4B1D-B226-7CA5E10D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part of this Project, we collected Data from Yelp Website.</a:t>
            </a:r>
          </a:p>
          <a:p>
            <a:r>
              <a:rPr lang="en-US" dirty="0"/>
              <a:t>To collect data from the Yelp website, we used the web scraping technique.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dirty="0"/>
              <a:t>Yelp API provides only 3 Reviews in Response.</a:t>
            </a:r>
          </a:p>
          <a:p>
            <a:pPr lvl="1"/>
            <a:r>
              <a:rPr lang="en-US" dirty="0"/>
              <a:t>Web Scraping is challenging due to the way website designed.</a:t>
            </a:r>
          </a:p>
          <a:p>
            <a:pPr lvl="1"/>
            <a:r>
              <a:rPr lang="en-US" dirty="0"/>
              <a:t>We can't get the webpage content in response using Python packages like urllib and requests.</a:t>
            </a:r>
          </a:p>
          <a:p>
            <a:pPr lvl="1"/>
            <a:r>
              <a:rPr lang="en-US" dirty="0"/>
              <a:t>HTML tags are dynamic in nature.</a:t>
            </a:r>
          </a:p>
          <a:p>
            <a:pPr lvl="1"/>
            <a:r>
              <a:rPr lang="en-US" dirty="0"/>
              <a:t>Yelp will restrict scraping by duplicating business results and displays maximum 240 business for search.</a:t>
            </a:r>
          </a:p>
          <a:p>
            <a:pPr lvl="1"/>
            <a:endParaRPr lang="en-US" dirty="0"/>
          </a:p>
          <a:p>
            <a:pPr marL="502920" lvl="1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</p:spTree>
    <p:extLst>
      <p:ext uri="{BB962C8B-B14F-4D97-AF65-F5344CB8AC3E}">
        <p14:creationId xmlns:p14="http://schemas.microsoft.com/office/powerpoint/2010/main" val="65272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98675-36CA-4B1D-B226-7CA5E10DC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75B8-9B89-441A-A3C3-548FA6D7A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86D8A-7E83-42B2-A215-DD90E9F9D08C}"/>
              </a:ext>
            </a:extLst>
          </p:cNvPr>
          <p:cNvSpPr txBox="1"/>
          <p:nvPr/>
        </p:nvSpPr>
        <p:spPr>
          <a:xfrm>
            <a:off x="4243968" y="5640776"/>
            <a:ext cx="287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 Architecture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5A13F12-8F74-43EA-974D-492CEF5B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68" y="1073603"/>
            <a:ext cx="9934738" cy="43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2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CA47E4EF-4EAA-42D5-A65D-D79EF55DA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037" y="723206"/>
            <a:ext cx="3474720" cy="807720"/>
          </a:xfrm>
        </p:spPr>
        <p:txBody>
          <a:bodyPr>
            <a:normAutofit/>
          </a:bodyPr>
          <a:lstStyle/>
          <a:p>
            <a:r>
              <a:rPr lang="en-US" sz="1800" dirty="0"/>
              <a:t>Data Frame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9F862-F538-4508-AB87-FEDE9A65D4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7912" y="2552728"/>
            <a:ext cx="3474720" cy="27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BFE5E677-EE0C-41F2-9E86-9770CBED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1282" y="723206"/>
            <a:ext cx="3474720" cy="813171"/>
          </a:xfrm>
        </p:spPr>
        <p:txBody>
          <a:bodyPr>
            <a:normAutofit/>
          </a:bodyPr>
          <a:lstStyle/>
          <a:p>
            <a:r>
              <a:rPr lang="en-US" sz="1800" dirty="0"/>
              <a:t>Business Response By Class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anchor="ctr">
            <a:normAutofit/>
          </a:bodyPr>
          <a:lstStyle/>
          <a:p>
            <a:r>
              <a:rPr lang="en-US" dirty="0"/>
              <a:t>We have collected the Business Review Data in 3 levels</a:t>
            </a:r>
          </a:p>
          <a:p>
            <a:pPr lvl="1"/>
            <a:r>
              <a:rPr lang="en-US" dirty="0"/>
              <a:t>Business Level</a:t>
            </a:r>
          </a:p>
          <a:p>
            <a:pPr lvl="1"/>
            <a:r>
              <a:rPr lang="en-US" dirty="0"/>
              <a:t>Customer Level</a:t>
            </a:r>
          </a:p>
          <a:p>
            <a:pPr lvl="1"/>
            <a:r>
              <a:rPr lang="en-US" dirty="0"/>
              <a:t>Business Response Level</a:t>
            </a:r>
          </a:p>
          <a:p>
            <a:r>
              <a:rPr lang="en-US" dirty="0"/>
              <a:t>We collected total of  97584 Reviews in 8 categories and the business Response rate is 18%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Data Understanding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8B3A01A-E88F-4F97-8F13-8038ADE60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0" y="1530926"/>
            <a:ext cx="3225800" cy="38015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822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Data Understanding</a:t>
            </a:r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7694A2-C57A-4CC7-9972-0AA18A43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3" y="3870615"/>
            <a:ext cx="2787805" cy="2286000"/>
          </a:xfrm>
          <a:prstGeom prst="rect">
            <a:avLst/>
          </a:prstGeom>
          <a:noFill/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9351FC-28F5-4CA7-95BB-5FA8CEBC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0" y="1247180"/>
            <a:ext cx="2804908" cy="2286000"/>
          </a:xfrm>
          <a:prstGeom prst="rect">
            <a:avLst/>
          </a:prstGeom>
          <a:noFill/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5D16DA7-05E6-4E76-A298-3494692113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910515" y="1102325"/>
            <a:ext cx="73152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41617"/>
                </a:solidFill>
              </a:rPr>
              <a:t>Insights from Features: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572CD-D9F6-4E87-BAC0-D172C27DBD55}"/>
              </a:ext>
            </a:extLst>
          </p:cNvPr>
          <p:cNvSpPr txBox="1"/>
          <p:nvPr/>
        </p:nvSpPr>
        <p:spPr>
          <a:xfrm>
            <a:off x="5873357" y="260985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C8711536-CE50-4DCE-823A-A39DCE41E4D6}"/>
              </a:ext>
            </a:extLst>
          </p:cNvPr>
          <p:cNvSpPr txBox="1">
            <a:spLocks/>
          </p:cNvSpPr>
          <p:nvPr/>
        </p:nvSpPr>
        <p:spPr>
          <a:xfrm>
            <a:off x="3910515" y="1719637"/>
            <a:ext cx="7033710" cy="402336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Business Reviews Count:</a:t>
            </a:r>
            <a:r>
              <a:rPr lang="en-US" dirty="0"/>
              <a:t> Business response rate is high for the businesses with large review count.</a:t>
            </a:r>
          </a:p>
          <a:p>
            <a:r>
              <a:rPr lang="en-US" b="1" dirty="0"/>
              <a:t>Business Rating: </a:t>
            </a:r>
            <a:r>
              <a:rPr lang="en-US" dirty="0"/>
              <a:t>Businesses with low rating are likely to respond more for Customer review.</a:t>
            </a:r>
          </a:p>
          <a:p>
            <a:r>
              <a:rPr lang="en-US" b="1" dirty="0"/>
              <a:t>Customer Rating: </a:t>
            </a:r>
            <a:r>
              <a:rPr lang="en-US" dirty="0"/>
              <a:t>Business Response rate is high for the low customer rating, As the Customer Rating increases the business response  rate decreases.</a:t>
            </a:r>
          </a:p>
        </p:txBody>
      </p:sp>
    </p:spTree>
    <p:extLst>
      <p:ext uri="{BB962C8B-B14F-4D97-AF65-F5344CB8AC3E}">
        <p14:creationId xmlns:p14="http://schemas.microsoft.com/office/powerpoint/2010/main" val="342265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5D16DA7-05E6-4E76-A298-3494692113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1000" y="1102325"/>
            <a:ext cx="73152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841617"/>
                </a:solidFill>
              </a:rPr>
              <a:t>Customer Review Sentiment Analysis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572CD-D9F6-4E87-BAC0-D172C27DBD55}"/>
              </a:ext>
            </a:extLst>
          </p:cNvPr>
          <p:cNvSpPr txBox="1"/>
          <p:nvPr/>
        </p:nvSpPr>
        <p:spPr>
          <a:xfrm>
            <a:off x="5873357" y="260985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C8711536-CE50-4DCE-823A-A39DCE41E4D6}"/>
              </a:ext>
            </a:extLst>
          </p:cNvPr>
          <p:cNvSpPr txBox="1">
            <a:spLocks/>
          </p:cNvSpPr>
          <p:nvPr/>
        </p:nvSpPr>
        <p:spPr>
          <a:xfrm>
            <a:off x="521000" y="1521500"/>
            <a:ext cx="7099000" cy="402336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A14AAD4-4DBD-490C-9B85-44752FE424CF}"/>
              </a:ext>
            </a:extLst>
          </p:cNvPr>
          <p:cNvSpPr txBox="1">
            <a:spLocks/>
          </p:cNvSpPr>
          <p:nvPr/>
        </p:nvSpPr>
        <p:spPr>
          <a:xfrm>
            <a:off x="520999" y="1663065"/>
            <a:ext cx="10704715" cy="402336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Text Blob: </a:t>
            </a:r>
            <a:r>
              <a:rPr lang="en-US" dirty="0"/>
              <a:t> A simple python library that supports complex analysis on Text Data.</a:t>
            </a:r>
          </a:p>
          <a:p>
            <a:pPr lvl="1"/>
            <a:r>
              <a:rPr lang="en-US" b="1" dirty="0"/>
              <a:t>Polarity: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polarity value lies between the [-1,1], -1 defines the strong Negative sentiment, and 1 defines the strong Positive sentiment.</a:t>
            </a:r>
          </a:p>
          <a:p>
            <a:pPr lvl="1"/>
            <a:r>
              <a:rPr lang="en-US" b="1" dirty="0">
                <a:latin typeface="Calibri" panose="020F0502020204030204" pitchFamily="34" charset="0"/>
              </a:rPr>
              <a:t>Subjectivity: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Subjectivity refers to the amount of personal opinion, emotion, or judgment</a:t>
            </a:r>
            <a:endParaRPr lang="en-US" b="1" dirty="0"/>
          </a:p>
          <a:p>
            <a:r>
              <a:rPr lang="en-US" b="1" dirty="0"/>
              <a:t>Sentiment Score: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Other Features: </a:t>
            </a:r>
            <a:r>
              <a:rPr lang="en-US" dirty="0"/>
              <a:t>Operational Hours, Review Day, Review Statistics.</a:t>
            </a:r>
          </a:p>
          <a:p>
            <a:endParaRPr lang="en-US" b="1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B92F704-6DDB-4C20-8E1B-712DCD3E9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33522"/>
              </p:ext>
            </p:extLst>
          </p:nvPr>
        </p:nvGraphicFramePr>
        <p:xfrm>
          <a:off x="1710527" y="3429000"/>
          <a:ext cx="83256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13641977"/>
                    </a:ext>
                  </a:extLst>
                </a:gridCol>
                <a:gridCol w="1802063">
                  <a:extLst>
                    <a:ext uri="{9D8B030D-6E8A-4147-A177-3AD203B41FA5}">
                      <a16:colId xmlns:a16="http://schemas.microsoft.com/office/drawing/2014/main" val="4011442311"/>
                    </a:ext>
                  </a:extLst>
                </a:gridCol>
                <a:gridCol w="1778923">
                  <a:extLst>
                    <a:ext uri="{9D8B030D-6E8A-4147-A177-3AD203B41FA5}">
                      <a16:colId xmlns:a16="http://schemas.microsoft.com/office/drawing/2014/main" val="4214776905"/>
                    </a:ext>
                  </a:extLst>
                </a:gridCol>
                <a:gridCol w="2712672">
                  <a:extLst>
                    <a:ext uri="{9D8B030D-6E8A-4147-A177-3AD203B41FA5}">
                      <a16:colId xmlns:a16="http://schemas.microsoft.com/office/drawing/2014/main" val="197041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Sentiment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Business Response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8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55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1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9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44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C5C4BE-C111-41B9-B709-2B6225F85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Model Design and Validation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2BEB7F51-7276-48CB-A4F0-E2A9D673B81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tretch/>
        </p:blipFill>
        <p:spPr>
          <a:xfrm>
            <a:off x="4520046" y="1774044"/>
            <a:ext cx="6705670" cy="3621061"/>
          </a:xfr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2C12D-D409-448C-9FD4-E0D2FC6DD9AA}"/>
              </a:ext>
            </a:extLst>
          </p:cNvPr>
          <p:cNvSpPr txBox="1"/>
          <p:nvPr/>
        </p:nvSpPr>
        <p:spPr>
          <a:xfrm>
            <a:off x="6661804" y="5610418"/>
            <a:ext cx="373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Model Architecture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F04BDB13-EB16-4D5E-8DBB-C89061B45F3C}"/>
              </a:ext>
            </a:extLst>
          </p:cNvPr>
          <p:cNvSpPr txBox="1">
            <a:spLocks/>
          </p:cNvSpPr>
          <p:nvPr/>
        </p:nvSpPr>
        <p:spPr>
          <a:xfrm>
            <a:off x="496410" y="1472321"/>
            <a:ext cx="4150405" cy="43227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Build the Binary Classification Model we used the below Algorithms.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Gradient Boosting</a:t>
            </a:r>
          </a:p>
          <a:p>
            <a:pPr lvl="1"/>
            <a:r>
              <a:rPr lang="en-US" dirty="0"/>
              <a:t>XGBoost.</a:t>
            </a:r>
          </a:p>
          <a:p>
            <a:r>
              <a:rPr lang="en-US" dirty="0"/>
              <a:t>Used GridsearchCV for finding the optimal Tuning parameters.</a:t>
            </a:r>
          </a:p>
          <a:p>
            <a:r>
              <a:rPr lang="en-US" dirty="0"/>
              <a:t>Used Cross fold validation technique to validate the model.</a:t>
            </a:r>
          </a:p>
          <a:p>
            <a:pPr marL="5029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2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610A96-9DCD-4827-AEA0-FE92D4682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 anchor="ctr">
            <a:normAutofit/>
          </a:bodyPr>
          <a:lstStyle/>
          <a:p>
            <a:r>
              <a:rPr lang="en-US" dirty="0"/>
              <a:t>GridsearchCV with cv = 10 folds.</a:t>
            </a:r>
          </a:p>
          <a:p>
            <a:r>
              <a:rPr lang="en-US" dirty="0"/>
              <a:t>Final Tuning Params: {max_depth = 30, max_features  = 'auto', min_samples_leaf = 2, min_samples_split = 10, n_estimators = 500}</a:t>
            </a:r>
          </a:p>
          <a:p>
            <a:r>
              <a:rPr lang="en-US" dirty="0"/>
              <a:t>Model Accuracy = 0.86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3B3C-DB21-459F-B1E7-17636D7FD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000" y="264968"/>
            <a:ext cx="10704715" cy="644777"/>
          </a:xfrm>
        </p:spPr>
        <p:txBody>
          <a:bodyPr anchor="ctr">
            <a:normAutofit/>
          </a:bodyPr>
          <a:lstStyle/>
          <a:p>
            <a:r>
              <a:rPr lang="en-US" dirty="0"/>
              <a:t>Model – Random Forest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67751F15-5BDD-46B7-98B9-2136297DC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182" y="3429000"/>
            <a:ext cx="7159533" cy="2452139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DF4035-E18C-4120-8D29-617679FE7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462" y="1236679"/>
            <a:ext cx="5505450" cy="1771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5417EE-3E1D-412B-B330-994CB574FF61}"/>
              </a:ext>
            </a:extLst>
          </p:cNvPr>
          <p:cNvSpPr txBox="1"/>
          <p:nvPr/>
        </p:nvSpPr>
        <p:spPr>
          <a:xfrm>
            <a:off x="5486400" y="42703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79CA57-6778-4DE2-9CF3-70A32DC2B4ED}"/>
              </a:ext>
            </a:extLst>
          </p:cNvPr>
          <p:cNvSpPr txBox="1"/>
          <p:nvPr/>
        </p:nvSpPr>
        <p:spPr>
          <a:xfrm>
            <a:off x="6603273" y="3008329"/>
            <a:ext cx="3080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Random Forest model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0F4DB7-840A-4C3D-9E6B-17486FB55E58}"/>
              </a:ext>
            </a:extLst>
          </p:cNvPr>
          <p:cNvSpPr txBox="1"/>
          <p:nvPr/>
        </p:nvSpPr>
        <p:spPr>
          <a:xfrm>
            <a:off x="6507463" y="5881139"/>
            <a:ext cx="2523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Performance metrics for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22453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DSA5900_Template" id="{6D24A5AA-226B-4A04-8F31-2593E403756C}" vid="{89E1063A-FFA7-4D95-8F42-343C35BAE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DC99F9E9ABDC44B8B5028CEC54C717" ma:contentTypeVersion="7" ma:contentTypeDescription="Create a new document." ma:contentTypeScope="" ma:versionID="741aff9c528edc477579d391b6a4ac7f">
  <xsd:schema xmlns:xsd="http://www.w3.org/2001/XMLSchema" xmlns:xs="http://www.w3.org/2001/XMLSchema" xmlns:p="http://schemas.microsoft.com/office/2006/metadata/properties" xmlns:ns3="7e4b7b3c-43f0-4099-8af5-e3fa728ae86e" xmlns:ns4="4ba3b2d2-794f-4cd3-a7f9-cb384ee9312a" targetNamespace="http://schemas.microsoft.com/office/2006/metadata/properties" ma:root="true" ma:fieldsID="74317ab1d29408172a915edef6b799d4" ns3:_="" ns4:_="">
    <xsd:import namespace="7e4b7b3c-43f0-4099-8af5-e3fa728ae86e"/>
    <xsd:import namespace="4ba3b2d2-794f-4cd3-a7f9-cb384ee931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b7b3c-43f0-4099-8af5-e3fa728ae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a3b2d2-794f-4cd3-a7f9-cb384ee931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0FB289-046C-4EA6-AD3C-459C1477CA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8E27CC-413B-45DD-8C07-63AED85CB3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4b7b3c-43f0-4099-8af5-e3fa728ae86e"/>
    <ds:schemaRef ds:uri="4ba3b2d2-794f-4cd3-a7f9-cb384ee931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25E42D-7CDA-47CA-B9DA-8D331C459DA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ba3b2d2-794f-4cd3-a7f9-cb384ee9312a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7e4b7b3c-43f0-4099-8af5-e3fa728ae86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OUDSA5900_Template</Template>
  <TotalTime>1245</TotalTime>
  <Words>1020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Corbel</vt:lpstr>
      <vt:lpstr>Wingdings 2</vt:lpstr>
      <vt:lpstr>Frame</vt:lpstr>
      <vt:lpstr>DSA 5900 Professional Practicum  Predicting Business Owners Response on Social Media Using Data Science Approach  Supervisor: Dr. Naveen Kumar Assistant Professor of Management Information Systems, University of Oklahoma.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Vadde, Purushotham</cp:lastModifiedBy>
  <cp:revision>32</cp:revision>
  <dcterms:created xsi:type="dcterms:W3CDTF">2021-03-06T21:40:40Z</dcterms:created>
  <dcterms:modified xsi:type="dcterms:W3CDTF">2021-05-02T16:13:42Z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https://d.docs.live.net/41d509ce3db0a387/Visualization Class/Lesson 8/Lesson 8.pptx</vt:lpwstr>
  </property>
  <property fmtid="{D5CDD505-2E9C-101B-9397-08002B2CF9AE}" pid="4" name="ContentTypeId">
    <vt:lpwstr>0x01010024DC99F9E9ABDC44B8B5028CEC54C717</vt:lpwstr>
  </property>
</Properties>
</file>