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4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2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4710" y="2656408"/>
            <a:ext cx="7834579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1158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6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4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9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076" y="1217650"/>
            <a:ext cx="7983474" cy="36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54710" y="2409963"/>
            <a:ext cx="7834579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marR="508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 allocation o</a:t>
            </a:r>
            <a:r>
              <a:rPr lang="en-US" dirty="0"/>
              <a:t>f</a:t>
            </a:r>
            <a:r>
              <a:rPr dirty="0"/>
              <a:t> </a:t>
            </a:r>
            <a:r>
              <a:rPr spc="-5" dirty="0"/>
              <a:t>Funding/Resources </a:t>
            </a:r>
            <a:r>
              <a:rPr u="none" spc="-5" dirty="0"/>
              <a:t> </a:t>
            </a:r>
            <a:r>
              <a:rPr dirty="0"/>
              <a:t>among the NYC Hospitals during COVID</a:t>
            </a:r>
            <a:r>
              <a:rPr spc="-125" dirty="0"/>
              <a:t> </a:t>
            </a:r>
            <a:r>
              <a:rPr dirty="0"/>
              <a:t>19 </a:t>
            </a:r>
            <a:r>
              <a:rPr u="none" dirty="0"/>
              <a:t> </a:t>
            </a:r>
            <a:r>
              <a:rPr dirty="0"/>
              <a:t>Pandemic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400" y="5640350"/>
            <a:ext cx="167258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23" y="2197226"/>
            <a:ext cx="9042961" cy="443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096" y="497295"/>
            <a:ext cx="7290054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508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Graph depicting </a:t>
            </a:r>
            <a:r>
              <a:rPr sz="3600" spc="-5" dirty="0"/>
              <a:t>status </a:t>
            </a:r>
            <a:r>
              <a:rPr sz="3600" dirty="0"/>
              <a:t>of hospital </a:t>
            </a:r>
            <a:r>
              <a:rPr sz="3600" spc="-5" dirty="0"/>
              <a:t>availability </a:t>
            </a:r>
            <a:r>
              <a:rPr sz="3600" dirty="0"/>
              <a:t>vis a vis covid 19 cases &amp;</a:t>
            </a:r>
            <a:r>
              <a:rPr sz="3600" spc="-175" dirty="0"/>
              <a:t> </a:t>
            </a:r>
            <a:r>
              <a:rPr sz="3600" dirty="0"/>
              <a:t>need  </a:t>
            </a:r>
            <a:r>
              <a:rPr sz="3600" spc="-5" dirty="0"/>
              <a:t>assessment </a:t>
            </a:r>
            <a:r>
              <a:rPr sz="3600" dirty="0"/>
              <a:t>of resources (Borough</a:t>
            </a:r>
            <a:r>
              <a:rPr sz="3600" spc="-165" dirty="0"/>
              <a:t> </a:t>
            </a:r>
            <a:r>
              <a:rPr sz="3600" spc="-15" dirty="0"/>
              <a:t>Wise)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33" y="971550"/>
            <a:ext cx="2066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RES</a:t>
            </a:r>
            <a:r>
              <a:rPr sz="3600" b="1" dirty="0">
                <a:solidFill>
                  <a:srgbClr val="04607A"/>
                </a:solidFill>
                <a:latin typeface="Times New Roman"/>
                <a:cs typeface="Times New Roman"/>
              </a:rPr>
              <a:t>U</a:t>
            </a:r>
            <a:r>
              <a:rPr sz="3600" b="1" spc="-340" dirty="0">
                <a:solidFill>
                  <a:srgbClr val="04607A"/>
                </a:solidFill>
                <a:latin typeface="Times New Roman"/>
                <a:cs typeface="Times New Roman"/>
              </a:rPr>
              <a:t>L</a:t>
            </a:r>
            <a:r>
              <a:rPr sz="36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154" y="2774205"/>
            <a:ext cx="8181080" cy="360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473" y="1654555"/>
            <a:ext cx="7783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point plot represents the 3 clusters </a:t>
            </a:r>
            <a:r>
              <a:rPr sz="1800" spc="-5" dirty="0">
                <a:latin typeface="Times New Roman"/>
                <a:cs typeface="Times New Roman"/>
              </a:rPr>
              <a:t>formed using KMeans. Outliers </a:t>
            </a:r>
            <a:r>
              <a:rPr sz="1800" dirty="0">
                <a:latin typeface="Times New Roman"/>
                <a:cs typeface="Times New Roman"/>
              </a:rPr>
              <a:t>in the dataset  are </a:t>
            </a:r>
            <a:r>
              <a:rPr sz="1800" spc="-5" dirty="0">
                <a:latin typeface="Times New Roman"/>
                <a:cs typeface="Times New Roman"/>
              </a:rPr>
              <a:t>marked </a:t>
            </a:r>
            <a:r>
              <a:rPr sz="1800" dirty="0">
                <a:latin typeface="Times New Roman"/>
                <a:cs typeface="Times New Roman"/>
              </a:rPr>
              <a:t>by green points. These are the neighborhoods which have lower </a:t>
            </a:r>
            <a:r>
              <a:rPr sz="1800" spc="-5" dirty="0">
                <a:latin typeface="Times New Roman"/>
                <a:cs typeface="Times New Roman"/>
              </a:rPr>
              <a:t>number  </a:t>
            </a:r>
            <a:r>
              <a:rPr sz="1800" dirty="0">
                <a:latin typeface="Times New Roman"/>
                <a:cs typeface="Times New Roman"/>
              </a:rPr>
              <a:t>of hospitals and </a:t>
            </a:r>
            <a:r>
              <a:rPr sz="1800" spc="-5" dirty="0">
                <a:latin typeface="Times New Roman"/>
                <a:cs typeface="Times New Roman"/>
              </a:rPr>
              <a:t>higher number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495" y="1484374"/>
            <a:ext cx="8065134" cy="5256530"/>
            <a:chOff x="539495" y="1484374"/>
            <a:chExt cx="8065134" cy="5256530"/>
          </a:xfrm>
        </p:grpSpPr>
        <p:sp>
          <p:nvSpPr>
            <p:cNvPr id="3" name="object 3"/>
            <p:cNvSpPr/>
            <p:nvPr/>
          </p:nvSpPr>
          <p:spPr>
            <a:xfrm>
              <a:off x="539495" y="1484374"/>
              <a:ext cx="8065008" cy="5256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43472" y="1827275"/>
              <a:ext cx="2016760" cy="954405"/>
            </a:xfrm>
            <a:custGeom>
              <a:avLst/>
              <a:gdLst/>
              <a:ahLst/>
              <a:cxnLst/>
              <a:rect l="l" t="t" r="r" b="b"/>
              <a:pathLst>
                <a:path w="2016759" h="954405">
                  <a:moveTo>
                    <a:pt x="201625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2016252" y="954024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785875"/>
            <a:ext cx="779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04607A"/>
                </a:solidFill>
                <a:latin typeface="Times New Roman"/>
                <a:cs typeface="Times New Roman"/>
              </a:rPr>
              <a:t>VISUALIZATION 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OF CLUSTERS ON NYC</a:t>
            </a:r>
            <a:r>
              <a:rPr sz="2800" b="1" spc="-5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MAP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885" y="1854200"/>
            <a:ext cx="14058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CLUSTER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endParaRPr sz="1400">
              <a:latin typeface="Times New Roman"/>
              <a:cs typeface="Times New Roman"/>
            </a:endParaRPr>
          </a:p>
          <a:p>
            <a:pPr marL="325755" indent="-148590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1400" dirty="0">
                <a:latin typeface="Times New Roman"/>
                <a:cs typeface="Times New Roman"/>
              </a:rPr>
              <a:t>cluster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325755" indent="-148590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1400" dirty="0">
                <a:latin typeface="Times New Roman"/>
                <a:cs typeface="Times New Roman"/>
              </a:rPr>
              <a:t>cluster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325755" indent="-148590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1400" dirty="0">
                <a:latin typeface="Times New Roman"/>
                <a:cs typeface="Times New Roman"/>
              </a:rPr>
              <a:t>cluster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76059" y="2121407"/>
            <a:ext cx="169545" cy="601980"/>
            <a:chOff x="6576059" y="2121407"/>
            <a:chExt cx="169545" cy="601980"/>
          </a:xfrm>
        </p:grpSpPr>
        <p:sp>
          <p:nvSpPr>
            <p:cNvPr id="8" name="object 8"/>
            <p:cNvSpPr/>
            <p:nvPr/>
          </p:nvSpPr>
          <p:spPr>
            <a:xfrm>
              <a:off x="6576059" y="2121407"/>
              <a:ext cx="169163" cy="169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76059" y="2336291"/>
              <a:ext cx="169163" cy="170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6059" y="2552699"/>
              <a:ext cx="169163" cy="1706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20002" y="2609469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32" y="682828"/>
            <a:ext cx="328716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4607A"/>
                </a:solidFill>
                <a:latin typeface="Times New Roman"/>
                <a:cs typeface="Times New Roman"/>
              </a:rPr>
              <a:t>CONCLUSION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366520"/>
            <a:ext cx="7833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Cluster </a:t>
            </a:r>
            <a:r>
              <a:rPr sz="1800" spc="-5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comprises of the following hospitals which require donation of resources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 funding due to high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Covid-19 cases in their respective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neighbourhoods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9636" y="2420886"/>
          <a:ext cx="6337299" cy="388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NEIGHBOURHOOD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15" dirty="0">
                          <a:latin typeface="Times New Roman"/>
                          <a:cs typeface="Times New Roman"/>
                        </a:rPr>
                        <a:t>BOROUGH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HOSPITAL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35" dirty="0">
                          <a:latin typeface="Georgia"/>
                          <a:cs typeface="Georgia"/>
                        </a:rPr>
                        <a:t>East</a:t>
                      </a:r>
                      <a:r>
                        <a:rPr sz="11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Harlem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Manhattan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General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Hospital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35" dirty="0">
                          <a:latin typeface="Georgia"/>
                          <a:cs typeface="Georgia"/>
                        </a:rPr>
                        <a:t>East</a:t>
                      </a:r>
                      <a:r>
                        <a:rPr sz="11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Harlem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Manhattan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Georgia"/>
                          <a:cs typeface="Georgia"/>
                        </a:rPr>
                        <a:t>VA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Harlem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Veterans</a:t>
                      </a:r>
                      <a:r>
                        <a:rPr sz="11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Centre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35" dirty="0">
                          <a:latin typeface="Georgia"/>
                          <a:cs typeface="Georgia"/>
                        </a:rPr>
                        <a:t>East</a:t>
                      </a:r>
                      <a:r>
                        <a:rPr sz="11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Harlem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Manhattan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New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York 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City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Health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Hospitals</a:t>
                      </a:r>
                      <a:r>
                        <a:rPr sz="11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Corporation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CityMD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Sunset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Urgent</a:t>
                      </a:r>
                      <a:r>
                        <a:rPr sz="11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Care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ModernMD Urgent</a:t>
                      </a:r>
                      <a:r>
                        <a:rPr sz="11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Care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New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York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Centre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for Special</a:t>
                      </a:r>
                      <a:r>
                        <a:rPr sz="11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Surgery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NYU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Lutheran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Medical</a:t>
                      </a:r>
                      <a:r>
                        <a:rPr sz="11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Centre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NYU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Lutheran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SICU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LMC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5th</a:t>
                      </a:r>
                      <a:r>
                        <a:rPr sz="11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65" dirty="0">
                          <a:latin typeface="Georgia"/>
                          <a:cs typeface="Georgia"/>
                        </a:rPr>
                        <a:t>FLR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Calvary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 Hospital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NYU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Lutheran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Annex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NYU Langone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Hospital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007">
                <a:tc>
                  <a:txBody>
                    <a:bodyPr/>
                    <a:lstStyle/>
                    <a:p>
                      <a:pPr marL="91440">
                        <a:lnSpc>
                          <a:spcPts val="1275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Sunset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Park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275"/>
                        </a:lnSpc>
                        <a:spcBef>
                          <a:spcPts val="300"/>
                        </a:spcBef>
                      </a:pPr>
                      <a:r>
                        <a:rPr sz="1100" spc="-20" dirty="0">
                          <a:latin typeface="Georgia"/>
                          <a:cs typeface="Georgia"/>
                        </a:rPr>
                        <a:t>Brooklyn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1275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Georgia"/>
                          <a:cs typeface="Georgia"/>
                        </a:rPr>
                        <a:t>Maimonides Medical</a:t>
                      </a:r>
                      <a:r>
                        <a:rPr sz="11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Centre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33" y="836421"/>
            <a:ext cx="552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FUTURE</a:t>
            </a:r>
            <a:r>
              <a:rPr sz="3600" b="1" spc="-1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PROSPECTIVES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960829"/>
            <a:ext cx="89712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Times New Roman"/>
                <a:cs typeface="Times New Roman"/>
              </a:rPr>
              <a:t>Area wise </a:t>
            </a:r>
            <a:r>
              <a:rPr sz="1800" dirty="0">
                <a:latin typeface="Times New Roman"/>
                <a:cs typeface="Times New Roman"/>
              </a:rPr>
              <a:t>hospitals specifically designated as covid centres can be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beds, </a:t>
            </a:r>
            <a:r>
              <a:rPr sz="1800" spc="-5" dirty="0">
                <a:latin typeface="Times New Roman"/>
                <a:cs typeface="Times New Roman"/>
              </a:rPr>
              <a:t>ICU </a:t>
            </a:r>
            <a:r>
              <a:rPr sz="1800" dirty="0">
                <a:latin typeface="Times New Roman"/>
                <a:cs typeface="Times New Roman"/>
              </a:rPr>
              <a:t>in each hospital can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determine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hospitals </a:t>
            </a:r>
            <a:r>
              <a:rPr sz="1800" dirty="0">
                <a:latin typeface="Times New Roman"/>
                <a:cs typeface="Times New Roman"/>
              </a:rPr>
              <a:t>are in need for  funding 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SzPct val="94444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all covid </a:t>
            </a:r>
            <a:r>
              <a:rPr sz="1800" spc="-5" dirty="0">
                <a:latin typeface="Times New Roman"/>
                <a:cs typeface="Times New Roman"/>
              </a:rPr>
              <a:t>positive </a:t>
            </a:r>
            <a:r>
              <a:rPr sz="1800" dirty="0">
                <a:latin typeface="Times New Roman"/>
                <a:cs typeface="Times New Roman"/>
              </a:rPr>
              <a:t>patients require hospital facilities. Factors like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434"/>
              </a:spcBef>
              <a:buSzPct val="63888"/>
              <a:buFont typeface="Arial"/>
              <a:buChar char="•"/>
              <a:tabLst>
                <a:tab pos="652145" algn="l"/>
                <a:tab pos="652780" algn="l"/>
              </a:tabLst>
            </a:pPr>
            <a:r>
              <a:rPr sz="1800" spc="-5" dirty="0">
                <a:latin typeface="Times New Roman"/>
                <a:cs typeface="Times New Roman"/>
              </a:rPr>
              <a:t>Age </a:t>
            </a:r>
            <a:r>
              <a:rPr sz="1800" dirty="0">
                <a:latin typeface="Times New Roman"/>
                <a:cs typeface="Times New Roman"/>
              </a:rPr>
              <a:t>of patients</a:t>
            </a:r>
            <a:endParaRPr sz="18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434"/>
              </a:spcBef>
              <a:buSzPct val="63888"/>
              <a:buFont typeface="Arial"/>
              <a:buChar char="•"/>
              <a:tabLst>
                <a:tab pos="652145" algn="l"/>
                <a:tab pos="652780" algn="l"/>
              </a:tabLst>
            </a:pPr>
            <a:r>
              <a:rPr sz="1800" dirty="0">
                <a:latin typeface="Times New Roman"/>
                <a:cs typeface="Times New Roman"/>
              </a:rPr>
              <a:t>Underlying medical conditions 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patients</a:t>
            </a:r>
            <a:endParaRPr sz="18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430"/>
              </a:spcBef>
              <a:buSzPct val="63888"/>
              <a:buFont typeface="Arial"/>
              <a:buChar char="•"/>
              <a:tabLst>
                <a:tab pos="652145" algn="l"/>
                <a:tab pos="652780" algn="l"/>
              </a:tabLst>
            </a:pPr>
            <a:r>
              <a:rPr sz="1800" dirty="0">
                <a:latin typeface="Times New Roman"/>
                <a:cs typeface="Times New Roman"/>
              </a:rPr>
              <a:t>Population of 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influence </a:t>
            </a:r>
            <a:r>
              <a:rPr sz="1800" spc="-5" dirty="0">
                <a:latin typeface="Times New Roman"/>
                <a:cs typeface="Times New Roman"/>
              </a:rPr>
              <a:t>requirement </a:t>
            </a:r>
            <a:r>
              <a:rPr sz="1800" dirty="0">
                <a:latin typeface="Times New Roman"/>
                <a:cs typeface="Times New Roman"/>
              </a:rPr>
              <a:t>of resources for a particular hospital. Such factors can be taken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endParaRPr sz="1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consideration for future </a:t>
            </a:r>
            <a:r>
              <a:rPr sz="1800" spc="-5" dirty="0">
                <a:latin typeface="Times New Roman"/>
                <a:cs typeface="Times New Roman"/>
              </a:rPr>
              <a:t>study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287020" marR="532765" indent="-274320">
              <a:lnSpc>
                <a:spcPct val="100000"/>
              </a:lnSpc>
              <a:buSzPct val="94444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clinical and non-clinical </a:t>
            </a:r>
            <a:r>
              <a:rPr sz="1800" spc="-10" dirty="0">
                <a:latin typeface="Times New Roman"/>
                <a:cs typeface="Times New Roman"/>
              </a:rPr>
              <a:t>staff </a:t>
            </a:r>
            <a:r>
              <a:rPr sz="1800" dirty="0">
                <a:latin typeface="Times New Roman"/>
                <a:cs typeface="Times New Roman"/>
              </a:rPr>
              <a:t>available in each hospital can also be taken into  account.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95191"/>
            <a:ext cx="396473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4607A"/>
                </a:solidFill>
                <a:latin typeface="Times New Roman"/>
                <a:cs typeface="Times New Roman"/>
              </a:rPr>
              <a:t>INTRODUCTION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842" y="1653032"/>
            <a:ext cx="83604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COVID-19 is an infectious disease caused by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recently discovered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corona  virus.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54" y="5250002"/>
            <a:ext cx="82473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0" dirty="0">
                <a:latin typeface="Times New Roman"/>
                <a:cs typeface="Times New Roman"/>
              </a:rPr>
              <a:t>York </a:t>
            </a:r>
            <a:r>
              <a:rPr sz="2000" spc="-35" dirty="0">
                <a:latin typeface="Times New Roman"/>
                <a:cs typeface="Times New Roman"/>
              </a:rPr>
              <a:t>City, </a:t>
            </a:r>
            <a:r>
              <a:rPr sz="2000" dirty="0">
                <a:latin typeface="Times New Roman"/>
                <a:cs typeface="Times New Roman"/>
              </a:rPr>
              <a:t>which was once the epicenter of the pandemic in the US, has  reported a total of 236,822 cases and 23,658 confirmed deaths (Source: The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 </a:t>
            </a:r>
            <a:r>
              <a:rPr sz="2000" spc="-50" dirty="0">
                <a:latin typeface="Times New Roman"/>
                <a:cs typeface="Times New Roman"/>
              </a:rPr>
              <a:t>York </a:t>
            </a:r>
            <a:r>
              <a:rPr sz="2000" spc="-10" dirty="0">
                <a:latin typeface="Times New Roman"/>
                <a:cs typeface="Times New Roman"/>
              </a:rPr>
              <a:t>Times-Aug </a:t>
            </a:r>
            <a:r>
              <a:rPr sz="2000" spc="5" dirty="0">
                <a:latin typeface="Times New Roman"/>
                <a:cs typeface="Times New Roman"/>
              </a:rPr>
              <a:t>23,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2020).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3241" y="2774569"/>
          <a:ext cx="7344409" cy="1950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803"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COUNTRY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510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DEATHS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26"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United states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5,874,146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180,604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127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76"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Brazil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3,605,783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114,772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4">
                <a:tc>
                  <a:txBody>
                    <a:bodyPr/>
                    <a:lstStyle/>
                    <a:p>
                      <a:pPr marL="1416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India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3,106,348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57,692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76"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Russia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956,749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16,383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4"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South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Africa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609,773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13,059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90945"/>
            <a:ext cx="579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4607A"/>
                </a:solidFill>
                <a:latin typeface="Times New Roman"/>
                <a:cs typeface="Times New Roman"/>
              </a:rPr>
              <a:t>Business</a:t>
            </a:r>
            <a:r>
              <a:rPr sz="3600" b="1" spc="-7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Problem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085213"/>
            <a:ext cx="7944484" cy="322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In this project I am going to analyse </a:t>
            </a:r>
            <a:r>
              <a:rPr sz="2000" spc="5" dirty="0">
                <a:latin typeface="Times New Roman"/>
                <a:cs typeface="Times New Roman"/>
              </a:rPr>
              <a:t>COVID-19 </a:t>
            </a:r>
            <a:r>
              <a:rPr sz="2000" dirty="0">
                <a:latin typeface="Times New Roman"/>
                <a:cs typeface="Times New Roman"/>
              </a:rPr>
              <a:t>situation in NYC. Number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cases in each neighbourhood along with hospitals located in the  neighbourhood will be used to analyse which hospitals possibly have higher  need 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resources/funding.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600" b="1" spc="-55" dirty="0">
                <a:solidFill>
                  <a:srgbClr val="04607A"/>
                </a:solidFill>
                <a:latin typeface="Times New Roman"/>
                <a:cs typeface="Times New Roman"/>
              </a:rPr>
              <a:t>Target</a:t>
            </a:r>
            <a:r>
              <a:rPr sz="3600" b="1" spc="-18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4607A"/>
                </a:solidFill>
                <a:latin typeface="Times New Roman"/>
                <a:cs typeface="Times New Roman"/>
              </a:rPr>
              <a:t>Audience</a:t>
            </a:r>
            <a:endParaRPr sz="36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2190"/>
              </a:spcBef>
            </a:pPr>
            <a:r>
              <a:rPr sz="2000" dirty="0">
                <a:latin typeface="Times New Roman"/>
                <a:cs typeface="Times New Roman"/>
              </a:rPr>
              <a:t>Governmental and non-governmental </a:t>
            </a:r>
            <a:r>
              <a:rPr sz="2000" spc="-5" dirty="0">
                <a:latin typeface="Times New Roman"/>
                <a:cs typeface="Times New Roman"/>
              </a:rPr>
              <a:t>organizations, </a:t>
            </a:r>
            <a:r>
              <a:rPr sz="2000" dirty="0">
                <a:latin typeface="Times New Roman"/>
                <a:cs typeface="Times New Roman"/>
              </a:rPr>
              <a:t>non-profits and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charity</a:t>
            </a:r>
            <a:endParaRPr sz="20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organizations, </a:t>
            </a:r>
            <a:r>
              <a:rPr sz="2000" dirty="0">
                <a:latin typeface="Times New Roman"/>
                <a:cs typeface="Times New Roman"/>
              </a:rPr>
              <a:t>any volunteer willing to help by donating resources or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1259585"/>
            <a:ext cx="502452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04607A"/>
                </a:solidFill>
                <a:latin typeface="Times New Roman"/>
                <a:cs typeface="Times New Roman"/>
              </a:rPr>
              <a:t>DATA</a:t>
            </a:r>
            <a:r>
              <a:rPr sz="3600" b="1" spc="-29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29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4607A"/>
                </a:solidFill>
                <a:latin typeface="Times New Roman"/>
                <a:cs typeface="Times New Roman"/>
              </a:rPr>
              <a:t>COLLECTION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2589402"/>
            <a:ext cx="79095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0845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65100" algn="l"/>
              </a:tabLst>
            </a:pPr>
            <a:r>
              <a:rPr sz="2000" b="1" dirty="0">
                <a:latin typeface="Times New Roman"/>
                <a:cs typeface="Times New Roman"/>
              </a:rPr>
              <a:t>NYC COVID-19 data set </a:t>
            </a:r>
            <a:r>
              <a:rPr sz="2000" dirty="0">
                <a:latin typeface="Times New Roman"/>
                <a:cs typeface="Times New Roman"/>
              </a:rPr>
              <a:t>- CSV file was downloaded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 </a:t>
            </a:r>
            <a:r>
              <a:rPr sz="2000" spc="-5" dirty="0">
                <a:latin typeface="Times New Roman"/>
                <a:cs typeface="Times New Roman"/>
              </a:rPr>
              <a:t>https://www1.nyc.gov/site/doh/covid/covid-19-data.page.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Arial"/>
              <a:buChar char="•"/>
              <a:tabLst>
                <a:tab pos="165100" algn="l"/>
              </a:tabLst>
            </a:pPr>
            <a:r>
              <a:rPr sz="2000" b="1" dirty="0">
                <a:latin typeface="Times New Roman"/>
                <a:cs typeface="Times New Roman"/>
              </a:rPr>
              <a:t>NYC data set </a:t>
            </a:r>
            <a:r>
              <a:rPr sz="2000" dirty="0">
                <a:latin typeface="Times New Roman"/>
                <a:cs typeface="Times New Roman"/>
              </a:rPr>
              <a:t>- using neighborhood </a:t>
            </a:r>
            <a:r>
              <a:rPr sz="2000" spc="-5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from Covid-19 </a:t>
            </a:r>
            <a:r>
              <a:rPr sz="2000" spc="-5" dirty="0">
                <a:latin typeface="Times New Roman"/>
                <a:cs typeface="Times New Roman"/>
              </a:rPr>
              <a:t>dataset,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latitudes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 longitudes for each neighborhood were extracted using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geocoder.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36625">
              <a:lnSpc>
                <a:spcPct val="100000"/>
              </a:lnSpc>
              <a:buFont typeface="Arial"/>
              <a:buChar char="•"/>
              <a:tabLst>
                <a:tab pos="165100" algn="l"/>
              </a:tabLst>
            </a:pPr>
            <a:r>
              <a:rPr sz="2000" b="1" dirty="0">
                <a:latin typeface="Times New Roman"/>
                <a:cs typeface="Times New Roman"/>
              </a:rPr>
              <a:t>NYC Hospitals </a:t>
            </a:r>
            <a:r>
              <a:rPr sz="2000" dirty="0">
                <a:latin typeface="Times New Roman"/>
                <a:cs typeface="Times New Roman"/>
              </a:rPr>
              <a:t>- Hospitals in each neighborhood are fetched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 foursquare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2" y="1151083"/>
            <a:ext cx="5634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Exploratory Data</a:t>
            </a:r>
            <a:r>
              <a:rPr sz="3600" b="1" spc="-18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06" y="2636901"/>
            <a:ext cx="9008783" cy="360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473" y="1941068"/>
            <a:ext cx="3466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BOROUGH – </a:t>
            </a:r>
            <a:r>
              <a:rPr sz="2000" spc="-60" dirty="0">
                <a:latin typeface="Times New Roman"/>
                <a:cs typeface="Times New Roman"/>
              </a:rPr>
              <a:t>STATEN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ISLAND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47" y="2002670"/>
            <a:ext cx="8940140" cy="372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509" y="1293113"/>
            <a:ext cx="2388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BOROUGH -</a:t>
            </a:r>
            <a:r>
              <a:rPr spc="-55" dirty="0"/>
              <a:t> </a:t>
            </a:r>
            <a:r>
              <a:rPr dirty="0"/>
              <a:t>BRONX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39" y="1311296"/>
            <a:ext cx="9006150" cy="5441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612" y="932814"/>
            <a:ext cx="2504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BOROUGH -</a:t>
            </a:r>
            <a:r>
              <a:rPr spc="-60" dirty="0"/>
              <a:t> </a:t>
            </a:r>
            <a:r>
              <a:rPr spc="5" dirty="0"/>
              <a:t>QUEENS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860806"/>
            <a:ext cx="3134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BOROUGH –</a:t>
            </a:r>
            <a:r>
              <a:rPr spc="-50" dirty="0"/>
              <a:t> </a:t>
            </a:r>
            <a:r>
              <a:rPr spc="-4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52301" y="1966344"/>
            <a:ext cx="9004530" cy="478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860806"/>
            <a:ext cx="2928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BOROUGH –</a:t>
            </a:r>
            <a:r>
              <a:rPr spc="-50" dirty="0"/>
              <a:t> </a:t>
            </a:r>
            <a:r>
              <a:rPr spc="-25" dirty="0"/>
              <a:t>BROOKLYN</a:t>
            </a:r>
          </a:p>
        </p:txBody>
      </p:sp>
      <p:sp>
        <p:nvSpPr>
          <p:cNvPr id="3" name="object 3"/>
          <p:cNvSpPr/>
          <p:nvPr/>
        </p:nvSpPr>
        <p:spPr>
          <a:xfrm>
            <a:off x="54266" y="1926187"/>
            <a:ext cx="8999189" cy="4820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531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Georgia</vt:lpstr>
      <vt:lpstr>Times New Roman</vt:lpstr>
      <vt:lpstr>Tw Cen MT</vt:lpstr>
      <vt:lpstr>Tw Cen MT Condensed</vt:lpstr>
      <vt:lpstr>Wingdings 3</vt:lpstr>
      <vt:lpstr>Integral</vt:lpstr>
      <vt:lpstr>Optimal allocation of Funding/Resources  among the NYC Hospitals during COVID 19  Pandemic</vt:lpstr>
      <vt:lpstr>INTRODUCTION</vt:lpstr>
      <vt:lpstr>Business Problem</vt:lpstr>
      <vt:lpstr>DATA  COLLECTION</vt:lpstr>
      <vt:lpstr>PowerPoint Presentation</vt:lpstr>
      <vt:lpstr>BOROUGH - BRONX</vt:lpstr>
      <vt:lpstr>BOROUGH - QUEENS</vt:lpstr>
      <vt:lpstr>BOROUGH – MANHATTAN</vt:lpstr>
      <vt:lpstr>BOROUGH – BROOKLYN</vt:lpstr>
      <vt:lpstr>Graph depicting status of hospital availability vis a vis covid 19 cases &amp; need  assessment of resources (Borough Wise)</vt:lpstr>
      <vt:lpstr>PowerPoint Presentation</vt:lpstr>
      <vt:lpstr>VISUALIZATION OF CLUSTERS ON NYC MAP</vt:lpstr>
      <vt:lpstr>CONCLUSION</vt:lpstr>
      <vt:lpstr>FUTURE PROSPECTIVES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– Applied Data Science Capstone Project</dc:title>
  <dc:creator>manna samyal</dc:creator>
  <cp:lastModifiedBy>17121A03E6-PURUSHOTHAM VATUVUGUNTA</cp:lastModifiedBy>
  <cp:revision>2</cp:revision>
  <dcterms:created xsi:type="dcterms:W3CDTF">2020-09-07T14:16:57Z</dcterms:created>
  <dcterms:modified xsi:type="dcterms:W3CDTF">2020-09-07T14:28:23Z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2020-09-07T00:00:00Z</vt:filetime>
  </property>
</Properties>
</file>