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3" d="100"/>
          <a:sy n="8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gapWidth val="150"/>
        <c:axId val="0"/>
        <c:axId val="1"/>
      </c:barChart>
      <c:catAx>
        <c:axId val="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529030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34958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115066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018932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142651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990034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309567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80736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937738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470117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992830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890194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7705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2868833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88482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230465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5805423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2315575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900612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263215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48000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970262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746018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698390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628706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027452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24824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93407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624083" y="2774852"/>
            <a:ext cx="10430945"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PURUSHOTHAMAN 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312200326/asunm103unm103312200326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S.I.V.E.T.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809805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文本框"/>
          <p:cNvSpPr>
            <a:spLocks noGrp="1"/>
          </p:cNvSpPr>
          <p:nvPr>
            <p:ph type="body" idx="1"/>
          </p:nvPr>
        </p:nvSpPr>
        <p:spPr>
          <a:xfrm rot="0">
            <a:off x="739774" y="1577340"/>
            <a:ext cx="9278112" cy="4154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Data Collection</a:t>
            </a:r>
            <a:r>
              <a:rPr lang="en-US" altLang="zh-CN" sz="1800" b="0" i="0" u="none" strike="noStrike" kern="0" cap="none" spc="0" baseline="0">
                <a:latin typeface="Calibri" pitchFamily="0" charset="0"/>
                <a:ea typeface="宋体" pitchFamily="0" charset="0"/>
                <a:cs typeface="Lucida Sans"/>
              </a:rPr>
              <a:t>
Gather data from various sources such as performance reviews, KPIs, attendance records, and employee surveys.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Data Preparation</a:t>
            </a:r>
            <a:r>
              <a:rPr lang="en-US" altLang="zh-CN" sz="1800" b="0" i="0" u="none" strike="noStrike" kern="0" cap="none" spc="0" baseline="0">
                <a:latin typeface="Calibri" pitchFamily="0" charset="0"/>
                <a:ea typeface="宋体" pitchFamily="0" charset="0"/>
                <a:cs typeface="Lucida Sans"/>
              </a:rPr>
              <a:t>
Ensure that data is accurate and complete. Address any inconsistencies or missing values.
Combine data from different sources to get a comprehensive view of performance.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Visualization and Reporting</a:t>
            </a:r>
            <a:r>
              <a:rPr lang="en-US" altLang="zh-CN" sz="1800" b="0" i="0" u="none" strike="noStrike" kern="0" cap="none" spc="0" baseline="0">
                <a:latin typeface="Calibri" pitchFamily="0" charset="0"/>
                <a:ea typeface="宋体" pitchFamily="0" charset="0"/>
                <a:cs typeface="Lucida Sans"/>
              </a:rPr>
              <a:t>
Create interactive dashboards to visualize performance metrics and trends.
Generate detailed reports highlighting key insights, trends, and recommendations.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a:rPr>
              <a:t>Analysis and Interpretation</a:t>
            </a:r>
            <a:r>
              <a:rPr lang="en-US" altLang="zh-CN" sz="1800" b="0" i="0" u="none" strike="noStrike" kern="0" cap="none" spc="0" baseline="0">
                <a:latin typeface="Calibri" pitchFamily="0" charset="0"/>
                <a:ea typeface="宋体" pitchFamily="0" charset="0"/>
                <a:cs typeface="Lucida Sans"/>
              </a:rPr>
              <a:t>
Look for patterns in the data that might indicate high or low performance.
Compare performance across different teams, departments, or time periods.</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42510656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图表"/>
          <p:cNvGraphicFramePr/>
          <p:nvPr/>
        </p:nvGraphicFramePr>
        <p:xfrm>
          <a:off x="755332" y="1592824"/>
          <a:ext cx="7705724" cy="473482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1859206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8" name="文本框"/>
          <p:cNvSpPr>
            <a:spLocks noGrp="1"/>
          </p:cNvSpPr>
          <p:nvPr>
            <p:ph type="body" idx="1"/>
          </p:nvPr>
        </p:nvSpPr>
        <p:spPr>
          <a:xfrm rot="0">
            <a:off x="609600" y="1577340"/>
            <a:ext cx="7985760" cy="406265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96748414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Performance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063348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4590456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9" name="文本框"/>
          <p:cNvSpPr>
            <a:spLocks noGrp="1"/>
          </p:cNvSpPr>
          <p:nvPr>
            <p:ph type="body" idx="1"/>
          </p:nvPr>
        </p:nvSpPr>
        <p:spPr>
          <a:xfrm rot="0">
            <a:off x="609600" y="1577340"/>
            <a:ext cx="5852160" cy="369331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40408187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body" idx="1"/>
          </p:nvPr>
        </p:nvSpPr>
        <p:spPr>
          <a:xfrm rot="0">
            <a:off x="609600" y="1577340"/>
            <a:ext cx="5900928"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The project aims to evaluate employee performance by collecting and </a:t>
            </a:r>
            <a:r>
              <a:rPr lang="en-US" altLang="zh-CN" sz="2400" b="0" i="0" u="none" strike="noStrike" kern="0" cap="none" spc="0" baseline="0">
                <a:latin typeface="Calibri" pitchFamily="0" charset="0"/>
                <a:ea typeface="宋体" pitchFamily="0" charset="0"/>
                <a:cs typeface="Lucida Sans"/>
              </a:rPr>
              <a:t>analyzing</a:t>
            </a:r>
            <a:r>
              <a:rPr lang="en-US" altLang="zh-CN" sz="2400" b="0" i="0" u="none" strike="noStrike" kern="0" cap="none" spc="0" baseline="0">
                <a:latin typeface="Calibri" pitchFamily="0" charset="0"/>
                <a:ea typeface="宋体" pitchFamily="0" charset="0"/>
                <a:cs typeface="Lucida Sans"/>
              </a:rPr>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81252702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5" name="文本框"/>
          <p:cNvSpPr>
            <a:spLocks noGrp="1"/>
          </p:cNvSpPr>
          <p:nvPr>
            <p:ph type="body" idx="1"/>
          </p:nvPr>
        </p:nvSpPr>
        <p:spPr>
          <a:xfrm rot="0">
            <a:off x="609600" y="1577340"/>
            <a:ext cx="10972800" cy="1723549"/>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HR Managers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Team Leaders/Managers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Senior Management/Executives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Employees</a:t>
            </a: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24130546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3" name="文本框"/>
          <p:cNvSpPr>
            <a:spLocks noGrp="1"/>
          </p:cNvSpPr>
          <p:nvPr>
            <p:ph type="body" idx="1"/>
          </p:nvPr>
        </p:nvSpPr>
        <p:spPr>
          <a:xfrm rot="0">
            <a:off x="2999232" y="2422672"/>
            <a:ext cx="8668512" cy="221599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Arial" pitchFamily="34" charset="0"/>
              <a:buChar char="•"/>
            </a:pPr>
            <a:r>
              <a:rPr lang="en-US" altLang="zh-CN" sz="2400" b="0" i="0" u="none" strike="noStrike" kern="0" cap="none" spc="0" baseline="0">
                <a:latin typeface="Calibri" pitchFamily="0" charset="0"/>
                <a:ea typeface="宋体" pitchFamily="0" charset="0"/>
                <a:cs typeface="Lucida Sans"/>
              </a:rPr>
              <a:t>Conditional Formatting: Missing
Filter: Remove
Formula: Performance
Pivot: Summary
Graph: Data Visualization</a:t>
            </a: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6834403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755332" y="1425035"/>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Naan </a:t>
            </a:r>
            <a:r>
              <a:rPr lang="en-US" altLang="zh-CN" sz="3200" b="0" i="0" u="none" strike="noStrike" kern="0" cap="none" spc="0" baseline="0">
                <a:latin typeface="Calibri" pitchFamily="0" charset="0"/>
                <a:ea typeface="宋体" pitchFamily="0" charset="0"/>
                <a:cs typeface="Lucida Sans"/>
              </a:rPr>
              <a:t>Mudhalvan</a:t>
            </a:r>
            <a:r>
              <a:rPr lang="en-US" altLang="zh-CN" sz="3200" b="0" i="0" u="none" strike="noStrike" kern="0" cap="none" spc="0" baseline="0">
                <a:latin typeface="Calibri" pitchFamily="0" charset="0"/>
                <a:ea typeface="宋体" pitchFamily="0" charset="0"/>
                <a:cs typeface="Lucida Sans"/>
              </a:rPr>
              <a:t> Portal</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26 features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9 features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ID: Numerical Values</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Name: Text</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Type</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Performance level</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Gender: Male and Female</a:t>
            </a:r>
            <a:endParaRPr lang="en-US" altLang="zh-CN" sz="32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3200" b="0" i="0" u="none" strike="noStrike" kern="0" cap="none" spc="0" baseline="0">
                <a:latin typeface="Calibri" pitchFamily="0" charset="0"/>
                <a:ea typeface="宋体" pitchFamily="0" charset="0"/>
                <a:cs typeface="Lucida Sans"/>
              </a:rPr>
              <a:t>Employee Rating: Numerical Values</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73558148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文本框"/>
          <p:cNvSpPr>
            <a:spLocks noGrp="1"/>
          </p:cNvSpPr>
          <p:nvPr>
            <p:ph type="body" idx="1"/>
          </p:nvPr>
        </p:nvSpPr>
        <p:spPr>
          <a:xfrm rot="0">
            <a:off x="2526030" y="2392293"/>
            <a:ext cx="8741664" cy="225502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=IFS(Z9&gt;=5,”VERY HIGH”,Z9&gt;=4,”HIGH”,Z9&gt;=3,”MED”,TRUE,”LOW”)</a:t>
            </a:r>
            <a:endParaRPr lang="en-US" altLang="zh-CN" sz="2800" b="0" i="0" u="none" strike="noStrike" kern="0" cap="none" spc="0" baseline="0">
              <a:latin typeface="Calibri" pitchFamily="0" charset="0"/>
              <a:ea typeface="宋体" pitchFamily="0" charset="0"/>
              <a:cs typeface="Lucida Sans"/>
            </a:endParaRPr>
          </a:p>
          <a:p>
            <a:pPr marL="0" indent="0" algn="just">
              <a:lnSpc>
                <a:spcPct val="100000"/>
              </a:lnSpc>
              <a:spcBef>
                <a:spcPts val="0"/>
              </a:spcBef>
              <a:spcAft>
                <a:spcPts val="0"/>
              </a:spcAft>
              <a:buNone/>
            </a:pP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7129811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2024-09-11T03:19:14Z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