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72" r:id="rId14"/>
    <p:sldId id="265" r:id="rId15"/>
    <p:sldId id="273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48936B-D280-4315-8A41-08804F5FBBF7}" v="5" dt="2024-09-11T07:31:02.52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>
      <p:cViewPr varScale="1">
        <p:scale>
          <a:sx n="78" d="100"/>
          <a:sy n="78" d="100"/>
        </p:scale>
        <p:origin x="629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ASH ARUN" userId="5e2ac3e8bacfb485" providerId="LiveId" clId="{6F2BC070-398E-46DB-8293-B2DF5A2B18D5}"/>
    <pc:docChg chg="modSld">
      <pc:chgData name="SUBASH ARUN" userId="5e2ac3e8bacfb485" providerId="LiveId" clId="{6F2BC070-398E-46DB-8293-B2DF5A2B18D5}" dt="2024-09-11T08:41:26.036" v="14" actId="20577"/>
      <pc:docMkLst>
        <pc:docMk/>
      </pc:docMkLst>
      <pc:sldChg chg="modSp mod">
        <pc:chgData name="SUBASH ARUN" userId="5e2ac3e8bacfb485" providerId="LiveId" clId="{6F2BC070-398E-46DB-8293-B2DF5A2B18D5}" dt="2024-09-11T08:41:26.036" v="14" actId="20577"/>
        <pc:sldMkLst>
          <pc:docMk/>
          <pc:sldMk cId="0" sldId="256"/>
        </pc:sldMkLst>
        <pc:spChg chg="mod">
          <ac:chgData name="SUBASH ARUN" userId="5e2ac3e8bacfb485" providerId="LiveId" clId="{6F2BC070-398E-46DB-8293-B2DF5A2B18D5}" dt="2024-09-11T08:41:26.036" v="14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27469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40857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80104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409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358355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50656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38592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02758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8986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52826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0256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933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18825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6204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5568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8051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78575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7416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03708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  <p:sldLayoutId id="214748392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0200" y="295956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PURUSHOTHAMAN .D</a:t>
            </a:r>
          </a:p>
          <a:p>
            <a:r>
              <a:rPr lang="en-US" sz="2400" dirty="0"/>
              <a:t>REGISTER NO:312219381</a:t>
            </a:r>
            <a:r>
              <a:rPr lang="en-US" sz="2400"/>
              <a:t>&amp;ASUNM1711312219381</a:t>
            </a:r>
            <a:endParaRPr lang="en-US" sz="2400" dirty="0"/>
          </a:p>
          <a:p>
            <a:r>
              <a:rPr lang="en-US" sz="2400" dirty="0"/>
              <a:t>DEPARTMENT: B.com (BANK MANAGEMENT)</a:t>
            </a:r>
          </a:p>
          <a:p>
            <a:r>
              <a:rPr lang="en-US" sz="2400" dirty="0"/>
              <a:t>COLLEGE: S.A.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D60C-0AA3-EDD7-5D61-F6B19D099B70}"/>
              </a:ext>
            </a:extLst>
          </p:cNvPr>
          <p:cNvSpPr txBox="1"/>
          <p:nvPr/>
        </p:nvSpPr>
        <p:spPr>
          <a:xfrm>
            <a:off x="1295400" y="1163638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COLLECTION OF DATA SET :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The data was collected from the </a:t>
            </a:r>
            <a:r>
              <a:rPr lang="en-US" dirty="0" err="1"/>
              <a:t>edunet</a:t>
            </a:r>
            <a:r>
              <a:rPr lang="en-US" dirty="0"/>
              <a:t> dash board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And all the data was alignment and there are 7 features are 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these 7 features as that I was selected the 3 features to analysis the employee rating form the employee data base.  </a:t>
            </a:r>
            <a:r>
              <a:rPr lang="en-US" b="1" dirty="0"/>
              <a:t>  </a:t>
            </a:r>
            <a:endParaRPr lang="en-IN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99B42-1833-4AFB-A36C-218ABB769094}"/>
              </a:ext>
            </a:extLst>
          </p:cNvPr>
          <p:cNvSpPr txBox="1"/>
          <p:nvPr/>
        </p:nvSpPr>
        <p:spPr>
          <a:xfrm>
            <a:off x="1302774" y="3767851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FEATURES COLLECTING: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data base their was an blank cell are in the data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To remove the blank cell first used the conditional formatting tool used to highlight the black cell with the filling of color</a:t>
            </a:r>
            <a:endParaRPr lang="en-IN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65B6B-F5ED-E688-E409-463BAFBE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04800"/>
            <a:ext cx="8686800" cy="5486400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200" dirty="0"/>
              <a:t>After filling with the color of the blank cell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200" dirty="0"/>
              <a:t>With the help of the slicer &amp; filter option removed the blank row and color in the dataset.</a:t>
            </a:r>
          </a:p>
          <a:p>
            <a:endParaRPr lang="en-US" sz="7200" dirty="0"/>
          </a:p>
          <a:p>
            <a:r>
              <a:rPr lang="en-US" sz="7200" b="1" dirty="0"/>
              <a:t>DATA HIGHLIGHTING:</a:t>
            </a:r>
            <a:endParaRPr lang="en-US" sz="7200" dirty="0"/>
          </a:p>
          <a:p>
            <a:endParaRPr lang="en-US" sz="7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7200" dirty="0"/>
              <a:t>In the given 7 features  we have to highlight the feature which we have to analysis the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7200" dirty="0" err="1"/>
              <a:t>Emn</a:t>
            </a:r>
            <a:r>
              <a:rPr lang="en-US" sz="7200" dirty="0"/>
              <a:t> Id, name, gender, employee type , increment amount.</a:t>
            </a:r>
          </a:p>
          <a:p>
            <a:endParaRPr lang="en-US" sz="7200" dirty="0"/>
          </a:p>
          <a:p>
            <a:r>
              <a:rPr lang="en-US" sz="7200" b="1" dirty="0"/>
              <a:t>RATING LEVEL CALCULATION:</a:t>
            </a:r>
          </a:p>
          <a:p>
            <a:endParaRPr lang="en-US" sz="72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7200" dirty="0"/>
              <a:t>The increment amount are calculated by the  formula of=IF(J2=5,5000,IF(J2=4,5500,IF(J2=3,5000,IF(J2=2,4500,IF(J2=1,4000)))))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7200" dirty="0"/>
              <a:t>The value of bonus is based on gender if employee  </a:t>
            </a:r>
          </a:p>
          <a:p>
            <a:r>
              <a:rPr lang="en-US" sz="7200" dirty="0"/>
              <a:t>    </a:t>
            </a:r>
            <a:endParaRPr lang="en-IN" sz="7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0736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7B7EF-BD23-4224-1716-49BEC7502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2000"/>
            <a:ext cx="8991600" cy="4985980"/>
          </a:xfrm>
        </p:spPr>
        <p:txBody>
          <a:bodyPr>
            <a:normAutofit fontScale="85000" lnSpcReduction="10000"/>
          </a:bodyPr>
          <a:lstStyle/>
          <a:p>
            <a:r>
              <a:rPr lang="en-US" sz="1800" b="1" dirty="0"/>
              <a:t>PIVOT TABLE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 pivot table they are used to summarize the data which are provided in the data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important column are selected in the pivot table  are </a:t>
            </a:r>
            <a:r>
              <a:rPr lang="en-US" sz="1800" dirty="0" err="1"/>
              <a:t>Emn</a:t>
            </a:r>
            <a:r>
              <a:rPr lang="en-US" sz="1800" dirty="0"/>
              <a:t> Id, name, gender, employee type, increment amount.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They are customize in the pivot table option </a:t>
            </a:r>
          </a:p>
          <a:p>
            <a:r>
              <a:rPr lang="en-US" sz="1800" dirty="0"/>
              <a:t>       </a:t>
            </a:r>
            <a:r>
              <a:rPr lang="en-US" dirty="0"/>
              <a:t>Bonus</a:t>
            </a:r>
            <a:r>
              <a:rPr lang="en-US" sz="1800" dirty="0"/>
              <a:t> =Rows</a:t>
            </a:r>
          </a:p>
          <a:p>
            <a:r>
              <a:rPr lang="en-US" sz="1800" dirty="0"/>
              <a:t>       G</a:t>
            </a:r>
            <a:r>
              <a:rPr lang="en-US" dirty="0"/>
              <a:t>ender</a:t>
            </a:r>
            <a:r>
              <a:rPr lang="en-US" sz="1800" dirty="0"/>
              <a:t>= Column</a:t>
            </a:r>
          </a:p>
          <a:p>
            <a:r>
              <a:rPr lang="en-US" sz="1800" dirty="0"/>
              <a:t>       Name= Filter</a:t>
            </a:r>
          </a:p>
          <a:p>
            <a:r>
              <a:rPr lang="en-US" sz="1800" dirty="0"/>
              <a:t>       </a:t>
            </a:r>
            <a:r>
              <a:rPr lang="en-US" dirty="0"/>
              <a:t>Count of job rating</a:t>
            </a:r>
            <a:r>
              <a:rPr lang="en-US" sz="1800" dirty="0"/>
              <a:t>= Values</a:t>
            </a:r>
          </a:p>
          <a:p>
            <a:endParaRPr lang="en-US" sz="1800" dirty="0"/>
          </a:p>
          <a:p>
            <a:r>
              <a:rPr lang="en-US" sz="1800" b="1" dirty="0"/>
              <a:t> GRAPH CHART 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analysis the important thing we have to insert the graph chart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recommended chart  we can select the data are shown in the data.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738D-3A63-3BF6-FDD8-CE852456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763000" cy="415498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graph chart they are shown the trend line of the data set which we have selected in the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all the data are selected and we have to name the graph chart of the data “ </a:t>
            </a:r>
            <a:r>
              <a:rPr lang="en-US" dirty="0"/>
              <a:t>bonus</a:t>
            </a:r>
            <a:r>
              <a:rPr lang="en-US" sz="1800" dirty="0"/>
              <a:t> amount of employee on salary”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each and every line and diagram are provided in the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1800" b="1" dirty="0"/>
              <a:t>SLICER&amp; FILTER: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slicer and filter they are provided the summarizing the data in the short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these are provided under the heading are in the greater of the option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After selecting the dialogue box the new box will appear and select which data are used to provided under the pivot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data are provided in the pivot table ,  graph chart, slicer.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6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213D7F-AFCC-5142-4F8A-C82885F50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897" y="1447800"/>
            <a:ext cx="7315200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A569-87BB-065C-5C76-0DA8D910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12396E-6D98-CF21-03D0-CCEB4983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951672"/>
            <a:ext cx="6553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Findings:Equity</a:t>
            </a:r>
            <a:r>
              <a:rPr lang="en-US" b="1" dirty="0"/>
              <a:t> Considerations:</a:t>
            </a:r>
            <a:r>
              <a:rPr lang="en-US" dirty="0"/>
              <a:t> The proposed bonuses aim to address and enhance overall employee fulfilment.</a:t>
            </a:r>
          </a:p>
          <a:p>
            <a:r>
              <a:rPr lang="en-US" b="1" dirty="0"/>
              <a:t>Impact Assessment:</a:t>
            </a:r>
            <a:r>
              <a:rPr lang="en-US" dirty="0"/>
              <a:t> Initial feedback and analysis suggest that the proposed bonus amounts are well-received and align with performance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6771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1FD95-1C43-5C6A-E727-F88ADFB296E9}"/>
              </a:ext>
            </a:extLst>
          </p:cNvPr>
          <p:cNvSpPr txBox="1"/>
          <p:nvPr/>
        </p:nvSpPr>
        <p:spPr>
          <a:xfrm>
            <a:off x="1143000" y="2286000"/>
            <a:ext cx="662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aligns with company goals of fair compensation and performance recognition</a:t>
            </a:r>
            <a:r>
              <a:rPr lang="en-US" altLang="en-US" dirty="0">
                <a:latin typeface="Arial" panose="020B0604020202020204" pitchFamily="34" charset="0"/>
              </a:rPr>
              <a:t> like( job rating 5 =6000,job rating 4=5500,job rating 3=5000,job rating 2=4500,job rating 1=4000)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79196"/>
            <a:ext cx="235712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err="1"/>
              <a:t>A</a:t>
            </a:r>
            <a:r>
              <a:rPr spc="-5" dirty="0" err="1"/>
              <a:t>G</a:t>
            </a:r>
            <a:r>
              <a:rPr spc="-35" dirty="0" err="1"/>
              <a:t>E</a:t>
            </a:r>
            <a:r>
              <a:rPr spc="15" dirty="0" err="1"/>
              <a:t>N</a:t>
            </a:r>
            <a:r>
              <a:rPr lang="en-US" spc="15" dirty="0" err="1"/>
              <a:t>da</a:t>
            </a:r>
            <a:br>
              <a:rPr lang="en-US" spc="15" dirty="0"/>
            </a:b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564616" y="1409345"/>
            <a:ext cx="811019" cy="50357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00919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8797"/>
            <a:ext cx="60239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lang="en-US" sz="4250" spc="-20" dirty="0"/>
              <a:t>N</a:t>
            </a:r>
            <a:r>
              <a:rPr sz="4250" spc="10" dirty="0"/>
              <a:t>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145303-B81B-F66F-7ADE-D93851A00938}"/>
              </a:ext>
            </a:extLst>
          </p:cNvPr>
          <p:cNvSpPr txBox="1"/>
          <p:nvPr/>
        </p:nvSpPr>
        <p:spPr>
          <a:xfrm>
            <a:off x="1066800" y="2894973"/>
            <a:ext cx="64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73722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</a:t>
            </a:r>
            <a:r>
              <a:rPr lang="en-US" sz="4250" spc="-20" dirty="0"/>
              <a:t>E</a:t>
            </a:r>
            <a:r>
              <a:rPr sz="4250" spc="-20" dirty="0"/>
              <a:t>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2292670B-F85D-4CF8-4055-B6C71AA0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96599"/>
            <a:ext cx="70580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efforts of staff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B36693-DA21-3D80-7A8C-9CE1E7DAD6E3}"/>
              </a:ext>
            </a:extLst>
          </p:cNvPr>
          <p:cNvSpPr txBox="1"/>
          <p:nvPr/>
        </p:nvSpPr>
        <p:spPr>
          <a:xfrm>
            <a:off x="1905000" y="2301744"/>
            <a:ext cx="5867400" cy="265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450B0E4-D27A-F621-4E4F-FB1463D8A01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3900" y="2592171"/>
            <a:ext cx="76581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staff members across all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510C19CC-BF67-0FBC-FF81-A93BEECD54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67025" y="2720876"/>
            <a:ext cx="64579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EFDC0AB-E42F-0D3C-7BE3-6956AB217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43335"/>
              </p:ext>
            </p:extLst>
          </p:nvPr>
        </p:nvGraphicFramePr>
        <p:xfrm>
          <a:off x="4058294" y="4587912"/>
          <a:ext cx="2027874" cy="20065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937">
                  <a:extLst>
                    <a:ext uri="{9D8B030D-6E8A-4147-A177-3AD203B41FA5}">
                      <a16:colId xmlns:a16="http://schemas.microsoft.com/office/drawing/2014/main" val="539564528"/>
                    </a:ext>
                  </a:extLst>
                </a:gridCol>
                <a:gridCol w="1013937">
                  <a:extLst>
                    <a:ext uri="{9D8B030D-6E8A-4147-A177-3AD203B41FA5}">
                      <a16:colId xmlns:a16="http://schemas.microsoft.com/office/drawing/2014/main" val="268689225"/>
                    </a:ext>
                  </a:extLst>
                </a:gridCol>
              </a:tblGrid>
              <a:tr h="33442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RATING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BONUS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8041400"/>
                  </a:ext>
                </a:extLst>
              </a:tr>
              <a:tr h="33442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6000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3381079"/>
                  </a:ext>
                </a:extLst>
              </a:tr>
              <a:tr h="33442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5500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9773103"/>
                  </a:ext>
                </a:extLst>
              </a:tr>
              <a:tr h="33442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5000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9327193"/>
                  </a:ext>
                </a:extLst>
              </a:tr>
              <a:tr h="33442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4500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9947104"/>
                  </a:ext>
                </a:extLst>
              </a:tr>
              <a:tr h="33442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4000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69305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67EB6-E559-0FFA-E1D3-9D1056F4B502}"/>
              </a:ext>
            </a:extLst>
          </p:cNvPr>
          <p:cNvSpPr txBox="1"/>
          <p:nvPr/>
        </p:nvSpPr>
        <p:spPr>
          <a:xfrm>
            <a:off x="1447800" y="2151459"/>
            <a:ext cx="6096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Employee Data Set = Edunet Dashboard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9 Feature they are provided.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5 features are taken to data analysis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They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 Id = Value &amp;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Name =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Gender = Male, Female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Employee Rating = numerical value</a:t>
            </a:r>
          </a:p>
          <a:p>
            <a:r>
              <a:rPr lang="en-US" sz="1800" dirty="0"/>
              <a:t>5.      Bonus =</a:t>
            </a:r>
          </a:p>
          <a:p>
            <a:endParaRPr lang="en-US" sz="1800" dirty="0"/>
          </a:p>
          <a:p>
            <a:r>
              <a:rPr lang="en-US" dirty="0"/>
              <a:t>        </a:t>
            </a:r>
          </a:p>
          <a:p>
            <a:endParaRPr lang="en-IN" dirty="0"/>
          </a:p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62A29B-E08C-EB91-E481-12F7F2EB8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882741"/>
              </p:ext>
            </p:extLst>
          </p:nvPr>
        </p:nvGraphicFramePr>
        <p:xfrm>
          <a:off x="4058294" y="4587912"/>
          <a:ext cx="2027874" cy="20065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937">
                  <a:extLst>
                    <a:ext uri="{9D8B030D-6E8A-4147-A177-3AD203B41FA5}">
                      <a16:colId xmlns:a16="http://schemas.microsoft.com/office/drawing/2014/main" val="539564528"/>
                    </a:ext>
                  </a:extLst>
                </a:gridCol>
                <a:gridCol w="1013937">
                  <a:extLst>
                    <a:ext uri="{9D8B030D-6E8A-4147-A177-3AD203B41FA5}">
                      <a16:colId xmlns:a16="http://schemas.microsoft.com/office/drawing/2014/main" val="268689225"/>
                    </a:ext>
                  </a:extLst>
                </a:gridCol>
              </a:tblGrid>
              <a:tr h="33442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RATING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BONUS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8041400"/>
                  </a:ext>
                </a:extLst>
              </a:tr>
              <a:tr h="33442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6000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3381079"/>
                  </a:ext>
                </a:extLst>
              </a:tr>
              <a:tr h="33442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5500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9773103"/>
                  </a:ext>
                </a:extLst>
              </a:tr>
              <a:tr h="33442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5000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9327193"/>
                  </a:ext>
                </a:extLst>
              </a:tr>
              <a:tr h="33442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4500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9947104"/>
                  </a:ext>
                </a:extLst>
              </a:tr>
              <a:tr h="33442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</a:rPr>
                        <a:t>4000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6930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74440" y="2558443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=IF(J2=5,5000,IF(J2=4,5500,IF(J2=3,5000,IF(J2=2,4500,IF(J2=1,4000)))))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358</TotalTime>
  <Words>872</Words>
  <Application>Microsoft Office PowerPoint</Application>
  <PresentationFormat>Widescreen</PresentationFormat>
  <Paragraphs>142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Century Gothic</vt:lpstr>
      <vt:lpstr>Roboto</vt:lpstr>
      <vt:lpstr>Times New Roman</vt:lpstr>
      <vt:lpstr>Trebuchet MS</vt:lpstr>
      <vt:lpstr>Wingdings</vt:lpstr>
      <vt:lpstr>Wingdings 3</vt:lpstr>
      <vt:lpstr>Ion</vt:lpstr>
      <vt:lpstr>Employee Data Analysis using Excel  </vt:lpstr>
      <vt:lpstr>PROJECT TITLE</vt:lpstr>
      <vt:lpstr>AGENda 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FINDINGS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purushothaman.D</dc:creator>
  <cp:lastModifiedBy>SUBASH ARUN</cp:lastModifiedBy>
  <cp:revision>17</cp:revision>
  <dcterms:created xsi:type="dcterms:W3CDTF">2024-03-29T15:07:22Z</dcterms:created>
  <dcterms:modified xsi:type="dcterms:W3CDTF">2024-09-11T08:41:27Z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