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7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9" r:id="rId9"/>
    <p:sldId id="270" r:id="rId10"/>
    <p:sldId id="271" r:id="rId11"/>
    <p:sldId id="272" r:id="rId12"/>
    <p:sldId id="274" r:id="rId13"/>
    <p:sldId id="275" r:id="rId14"/>
    <p:sldId id="297" r:id="rId15"/>
    <p:sldId id="304" r:id="rId16"/>
    <p:sldId id="301" r:id="rId17"/>
    <p:sldId id="282" r:id="rId18"/>
    <p:sldId id="283" r:id="rId19"/>
    <p:sldId id="284" r:id="rId20"/>
    <p:sldId id="285" r:id="rId21"/>
    <p:sldId id="286" r:id="rId22"/>
    <p:sldId id="287" r:id="rId23"/>
    <p:sldId id="306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2323E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>
      <p:cViewPr varScale="1">
        <p:scale>
          <a:sx n="77" d="100"/>
          <a:sy n="77" d="100"/>
        </p:scale>
        <p:origin x="17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D003F8A-5C70-4810-BC84-4E4E1B67D3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7D9FD75-0928-4F0D-8A5D-1903E9260D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BCC0DE47-6BB9-4252-B1D0-B24F5C4DC5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C219F563-00FD-4144-9A4E-9F927CAC78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802C3F-68B1-45C5-8C9F-2A8E044CB6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CF9A03E-A7CD-42BF-B55B-F24233FBD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52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7229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30679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95704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67115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41128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B2B-1470-4DD9-BC6B-D067075E94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02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507-49EA-4C05-BE7F-A39166C189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E767-FE3F-4A30-A012-E368E2E39E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1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98A96FE-34A0-49DA-9803-13C92884AB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5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7A89C5-8606-4D15-9D72-49AE1D1509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D07A90E-CA85-4DD7-A4F8-412A93160D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0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976A-ACC2-4958-B536-329F6E9CCB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50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288C-D946-47CD-A220-76CB68D5C9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F01-59CA-4185-A7E6-2B0418E311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38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32DD75-546E-480C-BCDA-9DC793B975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7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84821E-18DA-4C76-A9EB-07E268BD90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72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4B1042-847A-4758-A20C-990BE8562C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1600200"/>
            <a:ext cx="6477000" cy="3009900"/>
          </a:xfrm>
        </p:spPr>
        <p:txBody>
          <a:bodyPr anchor="ctr">
            <a:normAutofit/>
          </a:bodyPr>
          <a:lstStyle/>
          <a:p>
            <a:r>
              <a:rPr lang="en-US" altLang="en-US" sz="4000" dirty="0">
                <a:latin typeface="Bahnschrift SemiBold" panose="020B0502040204020203" pitchFamily="34" charset="0"/>
              </a:rPr>
              <a:t>Aggregate Functions</a:t>
            </a:r>
            <a:br>
              <a:rPr lang="en-US" altLang="en-US" sz="4000" dirty="0">
                <a:latin typeface="Bahnschrift SemiBold" panose="020B0502040204020203" pitchFamily="34" charset="0"/>
              </a:rPr>
            </a:br>
            <a:br>
              <a:rPr lang="en-US" altLang="en-US" sz="100" dirty="0">
                <a:latin typeface="Bahnschrift SemiBold" panose="020B0502040204020203" pitchFamily="34" charset="0"/>
              </a:rPr>
            </a:br>
            <a:br>
              <a:rPr lang="en-US" altLang="en-US" sz="1050" dirty="0">
                <a:latin typeface="Bahnschrift SemiBold" panose="020B0502040204020203" pitchFamily="34" charset="0"/>
              </a:rPr>
            </a:br>
            <a:r>
              <a:rPr lang="en-US" altLang="en-US" sz="4000" dirty="0">
                <a:latin typeface="Bahnschrift SemiBold" panose="020B0502040204020203" pitchFamily="34" charset="0"/>
              </a:rPr>
              <a:t>in </a:t>
            </a:r>
            <a:r>
              <a:rPr lang="en-US" altLang="en-US" sz="4800" b="1" dirty="0">
                <a:latin typeface="Bahnschrift SemiBold" panose="020B0502040204020203" pitchFamily="34" charset="0"/>
              </a:rPr>
              <a:t>SQL</a:t>
            </a:r>
            <a:endParaRPr lang="en-US" altLang="en-US" sz="4000" b="1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6D0E4-0776-4895-83F8-6410A044DB11}"/>
              </a:ext>
            </a:extLst>
          </p:cNvPr>
          <p:cNvSpPr txBox="1"/>
          <p:nvPr/>
        </p:nvSpPr>
        <p:spPr>
          <a:xfrm>
            <a:off x="66294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Purushottam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60D9CB87-2497-4825-8571-2018ACDCA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 MIN and MAX Functions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647C2B76-947B-48F6-B41B-C01824868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MIN function returns the lowest value stored in a data column.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MAX function returns the largest value stored in a data column.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Unlike SUM and AVG, the MIN and MAX functions work with both numeric and character data columns.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FC36F965-1FC2-4BE0-8BD9-75F015553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999" y="38100"/>
            <a:ext cx="7772400" cy="990600"/>
          </a:xfrm>
        </p:spPr>
        <p:txBody>
          <a:bodyPr/>
          <a:lstStyle/>
          <a:p>
            <a:r>
              <a:rPr lang="en-US" altLang="en-US" sz="3200" b="1" u="sng" dirty="0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55D3430-92B8-4A35-ABD1-BCE75AAAA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query that uses the MIN function to find the lowest value stored in the </a:t>
            </a:r>
            <a:r>
              <a:rPr lang="en-US" alt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emp_last_name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column of the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table.</a:t>
            </a:r>
          </a:p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analogous to determine which employee's last name comes first in the alphabet.  </a:t>
            </a:r>
          </a:p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Conversely, MAX() will return the employee row where last name comes last (highest) in the alphabet.  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FROM employee;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MIN(EMP_LAST_NAME)        MAX(EMP_LAST_NAME)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------------------------- -----------------------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Amin                      Zhu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5AD351EC-7409-42E1-9677-ED483BA16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Using GROUP BY with Aggregate Functions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820D639-279F-48F9-BB44-5AE728D14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rmAutofit/>
          </a:bodyPr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power of aggregate functions is greater when combined with the GROUP BY clause. 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fact, the GROUP BY clause is rarely used without an aggregate function.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possible to use the GROUP BY clause without aggregates, but such a construction has very limited functionality, and could lead to a result table that is confusing or misleading.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95349ACF-7575-4020-AA03-181B64FDC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0468BF7A-1654-499B-B300-5EC1A48BC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334000"/>
          </a:xfrm>
        </p:spPr>
        <p:txBody>
          <a:bodyPr/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following query displays how many employees work for each department?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"Department",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COUNT(*) as "Department Count"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employee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GROUP BY </a:t>
            </a:r>
            <a:r>
              <a:rPr lang="en-US" alt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  <a:t> </a:t>
            </a:r>
            <a:endParaRPr lang="en-US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Department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 ----------------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		1                1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 	3                3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 	7                4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cs typeface="Courier New" panose="02070309020205020404" pitchFamily="49" charset="0"/>
              </a:rPr>
              <a:t> 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7E9CDBAA-DF34-43E2-9FE8-F111AA6F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65" y="38100"/>
            <a:ext cx="7772400" cy="990600"/>
          </a:xfrm>
        </p:spPr>
        <p:txBody>
          <a:bodyPr/>
          <a:lstStyle/>
          <a:p>
            <a:r>
              <a:rPr lang="en-US" altLang="en-US" sz="3200" b="1" u="sng" dirty="0">
                <a:ea typeface="PMingLiU" panose="02020500000000000000" pitchFamily="18" charset="-120"/>
              </a:rPr>
              <a:t>Rules for GROUP BY Clause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9ADB9175-BADF-4607-BB4D-CFDACE164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648200"/>
          </a:xfrm>
        </p:spPr>
        <p:txBody>
          <a:bodyPr>
            <a:normAutofit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1.  If you have column name(s) AND </a:t>
            </a:r>
            <a:r>
              <a:rPr lang="en-US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Aggr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 Function(s) in the SELECT clause, then you MUST also have a GROUP BY clause.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2.  The column name(s) in the SELECT clause MUST match column name(s) listed in the  GROUP BY clause.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A220415-331A-40D1-812A-C28C70DAA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3ABB97D0-F0E6-4AF5-8067-CAF082B1D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543800" cy="4800600"/>
          </a:xfrm>
        </p:spPr>
        <p:txBody>
          <a:bodyPr>
            <a:normAutofit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SELECT 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 as "Department",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                 </a:t>
            </a:r>
            <a:r>
              <a:rPr lang="en-US" altLang="en-US" sz="2400" dirty="0" err="1"/>
              <a:t>emp_gender</a:t>
            </a:r>
            <a:r>
              <a:rPr lang="en-US" altLang="en-US" sz="2400" dirty="0"/>
              <a:t> as "Gender",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                 COUNT(*) as "Department Count"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GROUP BY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2400" dirty="0"/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	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ERROR at line 2: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ORA-00979: not a GROUP BY expression</a:t>
            </a:r>
          </a:p>
          <a:p>
            <a:pPr marL="115888" indent="-115888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400" dirty="0">
                <a:cs typeface="Courier New" panose="02070309020205020404" pitchFamily="49" charset="0"/>
              </a:rPr>
              <a:t> 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EA48603F-CDFE-4922-897C-A7E2706D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77661410-33A9-4B35-9543-0D4880222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620000" cy="5334000"/>
          </a:xfrm>
        </p:spPr>
        <p:txBody>
          <a:bodyPr>
            <a:normAutofit fontScale="85000" lnSpcReduction="20000"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SELECT 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 as "Department",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		</a:t>
            </a:r>
            <a:r>
              <a:rPr lang="en-US" altLang="en-US" sz="2400" dirty="0" err="1"/>
              <a:t>emp_gender</a:t>
            </a:r>
            <a:r>
              <a:rPr lang="en-US" altLang="en-US" sz="2400" dirty="0"/>
              <a:t>  as "G",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		COUNT(*)  as “Employee Count"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GROUP BY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emp_gender</a:t>
            </a:r>
            <a:r>
              <a:rPr lang="en-US" altLang="en-US" sz="2400" dirty="0"/>
              <a:t>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2400" dirty="0"/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Department G Employee Count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---------- - --------------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1 M              1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3 F              2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3 M              1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7 F              1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7 M              3</a:t>
            </a:r>
          </a:p>
          <a:p>
            <a:pPr marL="115888" indent="-115888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4154-4156-4472-8AD5-8AB0AADF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5529B864-E0A8-4C22-B4C5-DA058E555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6040"/>
            <a:ext cx="80010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20500000000000000" pitchFamily="18" charset="-120"/>
              </a:rPr>
              <a:t>Using GROUP BY With a WHERE Clause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28B21FFD-96E7-45CC-85F7-E2CFFDA45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82000" cy="5857560"/>
          </a:xfrm>
        </p:spPr>
        <p:txBody>
          <a:bodyPr>
            <a:normAutofit fontScale="92500" lnSpcReduction="20000"/>
          </a:bodyPr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The WHERE clause works to eliminates data table rows from consideration before any grouping takes place. 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The query shown here produces an average hours worked result table for employees with a social security number that is larger than 999-66-0000. 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sz="1000" dirty="0">
              <a:cs typeface="Times New Roman" panose="02020603050405020304" pitchFamily="18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SELECT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work_emp_ssn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SSN,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AVG(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work_hours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)as "Average Hours Worked"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FROM assignment 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work_emp_ssn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999660000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GROUP BY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work_emp_ssn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cs typeface="Courier New" panose="02070309020205020404" pitchFamily="49" charset="0"/>
              </a:rPr>
              <a:t> 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SSN       Average Hours Worked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--------- --------------------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999666666																				8.3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999887777                 20.5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999888888                 21.5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3F361A42-0B21-4074-837F-6BEAB6B4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001000" cy="990600"/>
          </a:xfrm>
        </p:spPr>
        <p:txBody>
          <a:bodyPr/>
          <a:lstStyle/>
          <a:p>
            <a:r>
              <a:rPr lang="en-US" altLang="en-US" sz="2800" b="1" u="sng" dirty="0">
                <a:ea typeface="PMingLiU" panose="02020500000000000000" pitchFamily="18" charset="-120"/>
              </a:rPr>
              <a:t>Using GROUP BY With an ORDER BY Clause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5A8DB13D-54AD-458A-A104-733DB9504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458200" cy="5029200"/>
          </a:xfrm>
        </p:spPr>
        <p:txBody>
          <a:bodyPr>
            <a:normAutofit/>
          </a:bodyPr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ORDER BY clause allows you to specify how rows in a result table are sorted. 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default ordering is from smallest to largest value.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GROUP BY clause in a SELECT statement will determine the sort order of rows in a result table.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sort order can be changed by specifying an ORDER BY clause after the GROUP BY clause.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07135FDD-5CE9-4DED-B2A5-78C41DCBF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990600"/>
          </a:xfrm>
        </p:spPr>
        <p:txBody>
          <a:bodyPr/>
          <a:lstStyle/>
          <a:p>
            <a:r>
              <a:rPr lang="en-US" altLang="en-US" sz="2800" b="1" u="sng" dirty="0">
                <a:ea typeface="PMingLiU" panose="02020500000000000000" pitchFamily="18" charset="-120"/>
              </a:rPr>
              <a:t>Using GROUP BY With an ORDER BY Clause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BDA3D875-8EBF-477C-9A28-62E94F694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"Department",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"Average Salary"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endParaRPr lang="en-US" alt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Average Salary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     $31,000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        $34,000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$55,000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F3B2-0D4F-4B5D-9116-1735861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039B907-F441-408A-81E9-1A24B9A78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7772400" cy="1143000"/>
          </a:xfrm>
        </p:spPr>
        <p:txBody>
          <a:bodyPr anchor="ctr"/>
          <a:lstStyle/>
          <a:p>
            <a:r>
              <a:rPr lang="en-US" altLang="en-US" sz="3200" b="1" u="sng" dirty="0">
                <a:latin typeface="Candara" panose="020E0502030303020204" pitchFamily="34" charset="0"/>
                <a:cs typeface="Arial" panose="020B0604020202020204" pitchFamily="34" charset="0"/>
              </a:rPr>
              <a:t>AGGREGATE  FUCTIONS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2397125-D658-49F7-9CA5-C2D27AD969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8077200" cy="4495800"/>
          </a:xfrm>
        </p:spPr>
        <p:txBody>
          <a:bodyPr>
            <a:normAutofit/>
          </a:bodyPr>
          <a:lstStyle/>
          <a:p>
            <a:pPr marL="566738" indent="-395288" algn="l">
              <a:lnSpc>
                <a:spcPct val="90000"/>
              </a:lnSpc>
              <a:buFontTx/>
              <a:buChar char="•"/>
            </a:pPr>
            <a:r>
              <a:rPr lang="en-US" altLang="en-US" sz="2800" dirty="0">
                <a:latin typeface="Bahnschrift SemiBold" panose="020B0502040204020203" pitchFamily="34" charset="0"/>
              </a:rPr>
              <a:t>Aggregate functions help to answer business questions such as :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1200" dirty="0">
              <a:latin typeface="Bahnschrift SemiBold" panose="020B0502040204020203" pitchFamily="34" charset="0"/>
            </a:endParaRP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Bahnschrift SemiBold" panose="020B0502040204020203" pitchFamily="34" charset="0"/>
              </a:rPr>
              <a:t>What is the average salary of  an employee in the company ?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Bahnschrift SemiBold" panose="020B0502040204020203" pitchFamily="34" charset="0"/>
              </a:rPr>
              <a:t>What were the total salaries for a particular year ?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Bahnschrift SemiBold" panose="020B0502040204020203" pitchFamily="34" charset="0"/>
              </a:rPr>
              <a:t>What are the maximum and minimum salaries in the Computer’s Department ? </a:t>
            </a:r>
            <a:r>
              <a:rPr lang="en-US" altLang="en-US" sz="2400" dirty="0">
                <a:latin typeface="Bahnschrift SemiBold" panose="020B0502040204020203" pitchFamily="34" charset="0"/>
              </a:rPr>
              <a:t> </a:t>
            </a:r>
            <a:endParaRPr lang="en-US" altLang="en-US" sz="2400" b="1" u="sng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798DAEA8-0EE4-4BC0-9D46-BF66C496A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2522"/>
            <a:ext cx="8001000" cy="990600"/>
          </a:xfrm>
        </p:spPr>
        <p:txBody>
          <a:bodyPr/>
          <a:lstStyle/>
          <a:p>
            <a:r>
              <a:rPr lang="en-US" altLang="en-US" sz="2800" b="1" u="sng" dirty="0">
                <a:ea typeface="PMingLiU" panose="02020500000000000000" pitchFamily="18" charset="-120"/>
              </a:rPr>
              <a:t>GROUP BY With a HAVING Clause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5AC56F4B-7FCE-4BB5-ACC4-A86C347CC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05800" cy="5029200"/>
          </a:xfrm>
        </p:spPr>
        <p:txBody>
          <a:bodyPr>
            <a:normAutofit/>
          </a:bodyPr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HAVING clause is used for aggregate functions in the same way that a WHERE clause is used for column names and expressions. 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HAVING and WHERE clauses do the same thing, that is filter rows from inclusion in a result table based on a condition.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WHERE clause is used to filter rows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GROUPING action.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HAVING clause filters rows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GROUPING action.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0AFBBEB-B0CE-4CEF-AA29-35AA07DE0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20500000000000000" pitchFamily="18" charset="-120"/>
              </a:rPr>
              <a:t>GROUP BY With a HAVING Clause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32E0B0D2-997F-4E85-8281-4C30E61A6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"Department",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"Average Salary"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endParaRPr lang="en-US" alt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33000;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Average Salary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$55,000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        $34,000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762CC4B-2E4F-46E8-8BE8-5B3BCBE7D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548" y="152400"/>
            <a:ext cx="8229600" cy="990600"/>
          </a:xfrm>
        </p:spPr>
        <p:txBody>
          <a:bodyPr/>
          <a:lstStyle/>
          <a:p>
            <a:r>
              <a:rPr lang="en-US" altLang="en-US" sz="2800" b="1" u="sng" dirty="0">
                <a:ea typeface="PMingLiU" panose="02020500000000000000" pitchFamily="18" charset="-120"/>
              </a:rPr>
              <a:t>Combining HAVING Clause with Where clause 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F2F3F6B-EA92-4566-87D5-C25B9FB75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emp_dpt_number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"Department",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"Average Salary"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emp_dpt_number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&lt;&gt; 1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GROUP BY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emp_dpt_number</a:t>
            </a:r>
            <a:endParaRPr lang="en-US" altLang="en-US" sz="2400" dirty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HAVING AVG(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&gt; 33000;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Department Average Salary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---------- --------------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7        $34,000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F7EF2105-C642-4387-B2B1-F4B888AF5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913" y="152400"/>
            <a:ext cx="8001000" cy="990600"/>
          </a:xfrm>
        </p:spPr>
        <p:txBody>
          <a:bodyPr/>
          <a:lstStyle/>
          <a:p>
            <a:r>
              <a:rPr lang="en-US" altLang="en-US" sz="2800" b="1" u="sng" dirty="0">
                <a:ea typeface="PMingLiU" panose="02020500000000000000" pitchFamily="18" charset="-120"/>
              </a:rPr>
              <a:t>More Examples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94A88087-7DCB-4C8E-8F4D-DF4AAEFB5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emp_dpt_number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"Department",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COUNT(*) "Department Count",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MAX(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emp_salary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"Top Salary",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MIN(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emp_salary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"Low Salary"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GROUP BY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emp_dpt_number</a:t>
            </a:r>
            <a:endParaRPr lang="en-US" altLang="en-US" sz="2000" dirty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HAVING COUNT(*) &gt;= 3;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Department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Department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Count Top Salary Low Salary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---------- ---------------- ---------- ----------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3                3    $43,000    $25,000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7                4    $43,000    $25,000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4B3A18BD-9B1F-4996-AF81-2A3EF3F51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20500000000000000" pitchFamily="18" charset="-120"/>
              </a:rPr>
              <a:t>GROUP BY With a HAVING Clause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F3B0D766-1F9D-4F76-87C6-439D235B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HAVING clause is a conditional option that is directly related to the GROUP BY clause option because a HAVING clause eliminates rows from a result table based on the result of a GROUP BY clause.  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Oracle, A HAVING clause will </a:t>
            </a:r>
            <a:r>
              <a:rPr lang="en-US" alt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work without a GROUP BY clause.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35C6DCFF-3043-4F16-A7FB-CC0ADC669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20500000000000000" pitchFamily="18" charset="-120"/>
              </a:rPr>
              <a:t>GROUP BY With a HAVING Clause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0E1CD67D-7D11-49C8-8F35-7F615D1CA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24800" cy="5029200"/>
          </a:xfrm>
        </p:spPr>
        <p:txBody>
          <a:bodyPr>
            <a:normAutofit/>
          </a:bodyPr>
          <a:lstStyle/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alt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alt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33000;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cs typeface="Courier New" panose="02070309020205020404" pitchFamily="49" charset="0"/>
              </a:rPr>
              <a:t> </a:t>
            </a:r>
            <a:endParaRPr lang="en-US" alt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ORA-00937: not a single-group group function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4D1B53BB-EDBB-45EE-B9D7-4342E6C9EB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43000"/>
          </a:xfrm>
        </p:spPr>
        <p:txBody>
          <a:bodyPr anchor="ctr"/>
          <a:lstStyle/>
          <a:p>
            <a:r>
              <a:rPr lang="en-US" altLang="en-US" sz="3200" b="1" u="sng" dirty="0">
                <a:latin typeface="Candara" panose="020E0502030303020204" pitchFamily="34" charset="0"/>
                <a:cs typeface="Arial" panose="020B0604020202020204" pitchFamily="34" charset="0"/>
              </a:rPr>
              <a:t>AGGREGATE  FUCTIONS 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81545-4BF7-47DF-839E-D526921A8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333" b="19792"/>
          <a:stretch/>
        </p:blipFill>
        <p:spPr>
          <a:xfrm>
            <a:off x="2057400" y="914400"/>
            <a:ext cx="684150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6AA9730-B7A2-4ABD-A6A6-531268C592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 anchor="ctr"/>
          <a:lstStyle/>
          <a:p>
            <a:r>
              <a:rPr lang="en-US" altLang="en-US" sz="3200" b="1" u="sng" dirty="0">
                <a:cs typeface="Arial" panose="020B0604020202020204" pitchFamily="34" charset="0"/>
              </a:rPr>
              <a:t>AGGREGATE  FUCTIONS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9FBD6566-8A4F-43D5-AE74-C0689EAF9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219200"/>
            <a:ext cx="8077200" cy="4876800"/>
          </a:xfrm>
        </p:spPr>
        <p:txBody>
          <a:bodyPr/>
          <a:lstStyle/>
          <a:p>
            <a:pPr marL="563563" indent="-504825" algn="just">
              <a:buFontTx/>
              <a:buChar char="•"/>
              <a:tabLst>
                <a:tab pos="0" algn="l"/>
              </a:tabLst>
            </a:pPr>
            <a:r>
              <a:rPr lang="en-US" altLang="en-US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There are two rules that we must follow when using aggregates :  </a:t>
            </a:r>
          </a:p>
          <a:p>
            <a:pPr marL="1030288" lvl="1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en-US" altLang="en-US" sz="2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Aggregate functions can be used in both the SELECT and HAVING clauses.</a:t>
            </a:r>
          </a:p>
          <a:p>
            <a:pPr marL="1030288" lvl="1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en-US" altLang="en-US" sz="28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Aggregate functions cannot</a:t>
            </a:r>
            <a:r>
              <a:rPr lang="en-US" altLang="en-US" sz="28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be used in a WHERE clause.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4A0E3093-9D37-485C-9FF5-E5FB1F545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2856"/>
            <a:ext cx="7772400" cy="762000"/>
          </a:xfrm>
        </p:spPr>
        <p:txBody>
          <a:bodyPr/>
          <a:lstStyle/>
          <a:p>
            <a:r>
              <a:rPr lang="en-US" altLang="en-US" sz="3200" b="1" u="sng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286FE061-8EEE-492B-8209-049A80263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334489"/>
            <a:ext cx="7772400" cy="4800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The following query </a:t>
            </a:r>
            <a:r>
              <a:rPr lang="en-US" altLang="en-US" sz="28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is wrong and will produce error message.</a:t>
            </a:r>
          </a:p>
          <a:p>
            <a:pPr>
              <a:buFontTx/>
              <a:buNone/>
            </a:pPr>
            <a:endParaRPr lang="en-US" altLang="en-US" sz="28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SELECT *	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FROM employee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WHERE </a:t>
            </a:r>
            <a:r>
              <a:rPr lang="en-US" altLang="en-US" sz="2400" dirty="0" err="1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 &gt; AVG(</a:t>
            </a:r>
            <a:r>
              <a:rPr lang="en-US" altLang="en-US" sz="2400" dirty="0" err="1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solidFill>
                  <a:srgbClr val="C00000"/>
                </a:solidFill>
                <a:latin typeface="Bahnschrift SemiBold" panose="020B0502040204020203" pitchFamily="34" charset="0"/>
                <a:cs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 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ERROR at line 3 : group function is not allowed here.</a:t>
            </a:r>
            <a:r>
              <a:rPr lang="en-US" altLang="en-US" sz="2400" dirty="0">
                <a:latin typeface="Bahnschrift SemiBol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4A73AC66-A045-4689-A89C-16D2E70C8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035" y="1524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en-US" sz="3200" b="1" u="sng" dirty="0"/>
              <a:t>COUNT( )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C67D1A24-FF44-4FDD-8C20-64A0F1282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 marL="1030288" indent="-855663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a manager needs know how many employees work in the organization, COUNT(*) can be used to produce this information. </a:t>
            </a:r>
          </a:p>
          <a:p>
            <a:pPr marL="174625" indent="0">
              <a:lnSpc>
                <a:spcPct val="90000"/>
              </a:lnSpc>
              <a:buNone/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0288" indent="-855663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COUNT(*) function counts all rows in a table. </a:t>
            </a:r>
          </a:p>
          <a:p>
            <a:pPr marL="1030288" indent="-855663">
              <a:lnSpc>
                <a:spcPct val="90000"/>
              </a:lnSpc>
            </a:pPr>
            <a:endParaRPr lang="en-US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0288" indent="-855663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wild card asterisk (*) would be used as the parameter in the function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 marL="1030288" indent="-855663">
              <a:lnSpc>
                <a:spcPct val="90000"/>
              </a:lnSpc>
              <a:buFontTx/>
              <a:buNone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marL="2179638" lvl="1" indent="-4763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COUNT(*)FROM employee;</a:t>
            </a:r>
          </a:p>
          <a:p>
            <a:pPr marL="2179638" lvl="1" indent="-4763">
              <a:lnSpc>
                <a:spcPct val="9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79638" lvl="1" indent="-4763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</a:t>
            </a:r>
          </a:p>
          <a:p>
            <a:pPr marL="2179638" lvl="1" indent="-4763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</a:t>
            </a:r>
          </a:p>
          <a:p>
            <a:pPr marL="2179638" lvl="1" indent="-4763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	8</a:t>
            </a:r>
          </a:p>
          <a:p>
            <a:pPr marL="2179638" lvl="1" indent="-4763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281B9CC0-AB72-4C8A-AE6B-FE7D60FF8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990600"/>
          </a:xfrm>
        </p:spPr>
        <p:txBody>
          <a:bodyPr/>
          <a:lstStyle/>
          <a:p>
            <a:r>
              <a:rPr lang="en-US" altLang="en-US" sz="3600" b="1" u="sng" dirty="0">
                <a:cs typeface="Times New Roman" panose="02020603050405020304" pitchFamily="18" charset="0"/>
              </a:rPr>
              <a:t>Using the AVG Function</a:t>
            </a:r>
            <a:r>
              <a:rPr lang="en-US" altLang="en-US" sz="3600" b="1" u="sng" dirty="0"/>
              <a:t> 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905CF489-1B15-4943-9B3D-D18EF8FE9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572000"/>
          </a:xfrm>
        </p:spPr>
        <p:txBody>
          <a:bodyPr>
            <a:normAutofit/>
          </a:bodyPr>
          <a:lstStyle/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AVG function is used to compute the average value for the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emp_salary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column in the employee table.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following query returns the average of the employee salaries. 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sz="1400" dirty="0">
              <a:cs typeface="Times New Roman" panose="02020603050405020304" pitchFamily="18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employee;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Employee Salary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</a:t>
            </a:r>
          </a:p>
          <a:p>
            <a:pPr marL="969963" lvl="4" indent="-396875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               		$35,500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5BD175F3-397B-4D43-B1CF-18998551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96" y="0"/>
            <a:ext cx="7772400" cy="990600"/>
          </a:xfrm>
        </p:spPr>
        <p:txBody>
          <a:bodyPr/>
          <a:lstStyle/>
          <a:p>
            <a:r>
              <a:rPr lang="en-US" altLang="en-US" sz="3600" b="1" u="sng" dirty="0"/>
              <a:t>Using the SUM Function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C9AEEE71-F703-436E-80D3-8C22D1AC6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077200" cy="47244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SUM function can compute the total of a specified table column.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SELECT statement shown here will return the total of the </a:t>
            </a:r>
            <a:r>
              <a:rPr lang="en-US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emp_salary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column from the 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table.  </a:t>
            </a:r>
          </a:p>
          <a:p>
            <a:pPr marL="969963" lvl="4" indent="-396875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employee;</a:t>
            </a: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 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Salary</a:t>
            </a: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$284,000</a:t>
            </a:r>
          </a:p>
          <a:p>
            <a:pPr marL="969963" lvl="4" indent="-396875" algn="just" defTabSz="114300"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71F76B81-9824-4110-BF6A-1FD093FE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990600"/>
          </a:xfrm>
        </p:spPr>
        <p:txBody>
          <a:bodyPr/>
          <a:lstStyle/>
          <a:p>
            <a:r>
              <a:rPr lang="en-US" altLang="en-US" sz="3600" b="1" u="sng" dirty="0"/>
              <a:t>More Examples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4433B5B3-8ACD-4E14-AAEF-0795DC3F0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compute the total salary for different departments.  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query shown here will compute the total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emp_salary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employees assigned to department #7.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employee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solidFill>
                  <a:srgbClr val="C00000"/>
                </a:solidFill>
                <a:cs typeface="Courier New" panose="02070309020205020404" pitchFamily="49" charset="0"/>
              </a:rPr>
              <a:t> 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Total Salary Dept 7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-------------------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$136,000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</TotalTime>
  <Words>1529</Words>
  <Application>Microsoft Office PowerPoint</Application>
  <PresentationFormat>On-screen Show (4:3)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Arial</vt:lpstr>
      <vt:lpstr>Wingdings</vt:lpstr>
      <vt:lpstr>Courier New</vt:lpstr>
      <vt:lpstr>PMingLiU</vt:lpstr>
      <vt:lpstr>Wisp</vt:lpstr>
      <vt:lpstr>Aggregate Functions   in SQL</vt:lpstr>
      <vt:lpstr>AGGREGATE  FUCTIONS</vt:lpstr>
      <vt:lpstr>AGGREGATE  FUCTIONS  LISTS</vt:lpstr>
      <vt:lpstr>AGGREGATE  FUCTIONS</vt:lpstr>
      <vt:lpstr>EXAMPLE</vt:lpstr>
      <vt:lpstr>COUNT( )</vt:lpstr>
      <vt:lpstr>Using the AVG Function </vt:lpstr>
      <vt:lpstr>Using the SUM Function</vt:lpstr>
      <vt:lpstr>More Examples</vt:lpstr>
      <vt:lpstr> MIN and MAX Functions</vt:lpstr>
      <vt:lpstr>Example</vt:lpstr>
      <vt:lpstr>Using GROUP BY with Aggregate Functions</vt:lpstr>
      <vt:lpstr>Example</vt:lpstr>
      <vt:lpstr>Rules for GROUP BY Clause</vt:lpstr>
      <vt:lpstr>Example</vt:lpstr>
      <vt:lpstr>Example</vt:lpstr>
      <vt:lpstr>Using GROUP BY With a WHERE Clause</vt:lpstr>
      <vt:lpstr>Using GROUP BY With an ORDER BY Clause</vt:lpstr>
      <vt:lpstr>Using GROUP BY With an ORDER BY Clause</vt:lpstr>
      <vt:lpstr>GROUP BY With a HAVING Clause</vt:lpstr>
      <vt:lpstr>GROUP BY With a HAVING Clause</vt:lpstr>
      <vt:lpstr>Combining HAVING Clause with Where clause </vt:lpstr>
      <vt:lpstr>More Examples</vt:lpstr>
      <vt:lpstr>GROUP BY With a HAVING Clause</vt:lpstr>
      <vt:lpstr>GROUP BY With a HAVING Clause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Academic Computing</dc:creator>
  <cp:lastModifiedBy>Purushottam Kumar</cp:lastModifiedBy>
  <cp:revision>187</cp:revision>
  <dcterms:created xsi:type="dcterms:W3CDTF">2001-10-17T20:51:44Z</dcterms:created>
  <dcterms:modified xsi:type="dcterms:W3CDTF">2022-04-27T07:01:54Z</dcterms:modified>
</cp:coreProperties>
</file>