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2"/>
  </p:notesMasterIdLst>
  <p:sldIdLst>
    <p:sldId id="256" r:id="rId2"/>
    <p:sldId id="257" r:id="rId3"/>
    <p:sldId id="280" r:id="rId4"/>
    <p:sldId id="278" r:id="rId5"/>
    <p:sldId id="261" r:id="rId6"/>
    <p:sldId id="260" r:id="rId7"/>
    <p:sldId id="258" r:id="rId8"/>
    <p:sldId id="281" r:id="rId9"/>
    <p:sldId id="282" r:id="rId10"/>
    <p:sldId id="284" r:id="rId11"/>
    <p:sldId id="291" r:id="rId12"/>
    <p:sldId id="283" r:id="rId13"/>
    <p:sldId id="285" r:id="rId14"/>
    <p:sldId id="286" r:id="rId15"/>
    <p:sldId id="287" r:id="rId16"/>
    <p:sldId id="288" r:id="rId17"/>
    <p:sldId id="292" r:id="rId18"/>
    <p:sldId id="289" r:id="rId19"/>
    <p:sldId id="290" r:id="rId20"/>
    <p:sldId id="262" r:id="rId21"/>
    <p:sldId id="293" r:id="rId22"/>
    <p:sldId id="294" r:id="rId23"/>
    <p:sldId id="295" r:id="rId24"/>
    <p:sldId id="296" r:id="rId25"/>
    <p:sldId id="297" r:id="rId26"/>
    <p:sldId id="298" r:id="rId27"/>
    <p:sldId id="299" r:id="rId28"/>
    <p:sldId id="300" r:id="rId29"/>
    <p:sldId id="269" r:id="rId30"/>
    <p:sldId id="27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BEEA70-1676-4635-99CD-85279545C76D}" v="267" dt="2023-02-26T07:54:44.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436FAD-717A-4DF4-B934-0540FD0F5829}" type="datetimeFigureOut">
              <a:rPr lang="en-US" smtClean="0"/>
              <a:pPr/>
              <a:t>2/25/2023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EDE34-6F7D-4DA6-9185-CDADD0C7487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3FEDE34-6F7D-4DA6-9185-CDADD0C74871}"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DD7FCAA-893B-47B7-90DA-DF4FEB41E337}" type="datetimeFigureOut">
              <a:rPr lang="en-US" smtClean="0"/>
              <a:pPr/>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61C815-E3C8-4F84-A404-75109D49E89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D7FCAA-893B-47B7-90DA-DF4FEB41E337}" type="datetimeFigureOut">
              <a:rPr lang="en-US" smtClean="0"/>
              <a:pPr/>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61C815-E3C8-4F84-A404-75109D49E89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D7FCAA-893B-47B7-90DA-DF4FEB41E337}" type="datetimeFigureOut">
              <a:rPr lang="en-US" smtClean="0"/>
              <a:pPr/>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61C815-E3C8-4F84-A404-75109D49E89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D7FCAA-893B-47B7-90DA-DF4FEB41E337}" type="datetimeFigureOut">
              <a:rPr lang="en-US" smtClean="0"/>
              <a:pPr/>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61C815-E3C8-4F84-A404-75109D49E89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D7FCAA-893B-47B7-90DA-DF4FEB41E337}" type="datetimeFigureOut">
              <a:rPr lang="en-US" smtClean="0"/>
              <a:pPr/>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61C815-E3C8-4F84-A404-75109D49E89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D7FCAA-893B-47B7-90DA-DF4FEB41E337}" type="datetimeFigureOut">
              <a:rPr lang="en-US" smtClean="0"/>
              <a:pPr/>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61C815-E3C8-4F84-A404-75109D49E89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D7FCAA-893B-47B7-90DA-DF4FEB41E337}" type="datetimeFigureOut">
              <a:rPr lang="en-US" smtClean="0"/>
              <a:pPr/>
              <a:t>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61C815-E3C8-4F84-A404-75109D49E89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D7FCAA-893B-47B7-90DA-DF4FEB41E337}" type="datetimeFigureOut">
              <a:rPr lang="en-US" smtClean="0"/>
              <a:pPr/>
              <a:t>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61C815-E3C8-4F84-A404-75109D49E89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7FCAA-893B-47B7-90DA-DF4FEB41E337}" type="datetimeFigureOut">
              <a:rPr lang="en-US" smtClean="0"/>
              <a:pPr/>
              <a:t>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61C815-E3C8-4F84-A404-75109D49E89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D7FCAA-893B-47B7-90DA-DF4FEB41E337}" type="datetimeFigureOut">
              <a:rPr lang="en-US" smtClean="0"/>
              <a:pPr/>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61C815-E3C8-4F84-A404-75109D49E89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D7FCAA-893B-47B7-90DA-DF4FEB41E337}" type="datetimeFigureOut">
              <a:rPr lang="en-US" smtClean="0"/>
              <a:pPr/>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61C815-E3C8-4F84-A404-75109D49E89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7FCAA-893B-47B7-90DA-DF4FEB41E337}" type="datetimeFigureOut">
              <a:rPr lang="en-US" smtClean="0"/>
              <a:pPr/>
              <a:t>2/25/2023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1C815-E3C8-4F84-A404-75109D49E89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981200"/>
            <a:ext cx="8458200" cy="1981200"/>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5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5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Project Review - I</a:t>
            </a:r>
            <a:br>
              <a:rPr kumimoji="0" lang="en-US" altLang="en-US" sz="35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US" altLang="en-US" sz="35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on</a:t>
            </a:r>
            <a:br>
              <a:rPr kumimoji="0" lang="en-US" altLang="en-US" sz="35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r>
              <a:rPr kumimoji="0" lang="en-US" altLang="en-US" sz="35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a:t>
            </a:r>
            <a:r>
              <a:rPr kumimoji="0" lang="en-US" altLang="en-US" sz="33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Abstractive</a:t>
            </a:r>
            <a:r>
              <a:rPr kumimoji="0" lang="en-US" altLang="en-US" sz="3300"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Document Summarization </a:t>
            </a:r>
            <a:r>
              <a:rPr lang="en-US" altLang="en-US" sz="3300" b="1" dirty="0">
                <a:latin typeface="Times New Roman" pitchFamily="18" charset="0"/>
                <a:ea typeface="+mj-ea"/>
                <a:cs typeface="Times New Roman" pitchFamily="18" charset="0"/>
              </a:rPr>
              <a:t>usi</a:t>
            </a:r>
            <a:r>
              <a:rPr kumimoji="0" lang="en-US" altLang="en-US" sz="3300"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ng</a:t>
            </a:r>
            <a:r>
              <a:rPr kumimoji="0" lang="en-US" altLang="en-US" sz="3300"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Machine Learning Approach</a:t>
            </a:r>
            <a:r>
              <a:rPr kumimoji="0" lang="en-US" altLang="en-US" sz="33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a:t>
            </a:r>
          </a:p>
        </p:txBody>
      </p:sp>
      <p:sp>
        <p:nvSpPr>
          <p:cNvPr id="5" name="Subtitle 2"/>
          <p:cNvSpPr txBox="1">
            <a:spLocks/>
          </p:cNvSpPr>
          <p:nvPr/>
        </p:nvSpPr>
        <p:spPr>
          <a:xfrm>
            <a:off x="2667000" y="5791200"/>
            <a:ext cx="4333892" cy="457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80000"/>
              </a:lnSpc>
              <a:spcBef>
                <a:spcPct val="20000"/>
              </a:spcBef>
              <a:spcAft>
                <a:spcPts val="0"/>
              </a:spcAft>
              <a:buClrTx/>
              <a:buSzTx/>
              <a:buFont typeface="Arial" pitchFamily="34" charset="0"/>
              <a:buNone/>
              <a:tabLst/>
              <a:defRPr/>
            </a:pPr>
            <a:r>
              <a:rPr kumimoji="0" lang="en-GB" altLang="en-US" sz="22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Guided By </a:t>
            </a:r>
            <a:r>
              <a:rPr kumimoji="0" lang="en-GB" alt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Prof. Kanchan</a:t>
            </a:r>
            <a:r>
              <a:rPr kumimoji="0" lang="en-GB" altLang="en-US" sz="2200" b="0" i="0" u="none" strike="noStrike" kern="1200" cap="none" spc="0" normalizeH="0" noProof="0" dirty="0">
                <a:ln>
                  <a:noFill/>
                </a:ln>
                <a:solidFill>
                  <a:schemeClr val="tx1"/>
                </a:solidFill>
                <a:effectLst/>
                <a:uLnTx/>
                <a:uFillTx/>
                <a:latin typeface="Times New Roman" pitchFamily="18" charset="0"/>
                <a:cs typeface="Times New Roman" pitchFamily="18" charset="0"/>
              </a:rPr>
              <a:t> Pradhan</a:t>
            </a:r>
            <a:r>
              <a:rPr kumimoji="0" lang="en-GB" altLang="en-US" sz="22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p>
        </p:txBody>
      </p:sp>
      <p:sp>
        <p:nvSpPr>
          <p:cNvPr id="6" name="Rectangle 4"/>
          <p:cNvSpPr>
            <a:spLocks noChangeArrowheads="1"/>
          </p:cNvSpPr>
          <p:nvPr/>
        </p:nvSpPr>
        <p:spPr bwMode="auto">
          <a:xfrm>
            <a:off x="1447800" y="58444"/>
            <a:ext cx="6096000" cy="1569660"/>
          </a:xfrm>
          <a:prstGeom prst="rect">
            <a:avLst/>
          </a:prstGeom>
          <a:noFill/>
          <a:ln w="9525">
            <a:noFill/>
            <a:miter lim="800000"/>
            <a:headEnd/>
            <a:tailEnd/>
          </a:ln>
        </p:spPr>
        <p:txBody>
          <a:bodyPr wrap="square" anchor="ctr">
            <a:spAutoFit/>
          </a:bodyPr>
          <a:lstStyle/>
          <a:p>
            <a:pPr algn="ctr" eaLnBrk="1" hangingPunct="1"/>
            <a:r>
              <a:rPr lang="en-US" altLang="en-US" sz="2800" dirty="0">
                <a:solidFill>
                  <a:srgbClr val="FF0000"/>
                </a:solidFill>
                <a:latin typeface="Times New Roman" pitchFamily="18" charset="0"/>
                <a:cs typeface="Times New Roman" pitchFamily="18" charset="0"/>
              </a:rPr>
              <a:t> JSPM’s </a:t>
            </a:r>
          </a:p>
          <a:p>
            <a:pPr algn="ctr" eaLnBrk="1" hangingPunct="1"/>
            <a:r>
              <a:rPr lang="en-US" altLang="en-US" sz="2600" dirty="0">
                <a:solidFill>
                  <a:srgbClr val="FF0000"/>
                </a:solidFill>
                <a:latin typeface="Times New Roman" pitchFamily="18" charset="0"/>
                <a:cs typeface="Times New Roman" pitchFamily="18" charset="0"/>
              </a:rPr>
              <a:t>Bhivarabai Sawant Institute of Technology &amp; Research </a:t>
            </a:r>
            <a:br>
              <a:rPr lang="en-US" altLang="en-US" sz="2600" dirty="0">
                <a:latin typeface="Times New Roman" pitchFamily="18" charset="0"/>
                <a:cs typeface="Times New Roman" pitchFamily="18" charset="0"/>
              </a:rPr>
            </a:br>
            <a:r>
              <a:rPr lang="en-GB" altLang="en-US" sz="1600" b="1" dirty="0">
                <a:solidFill>
                  <a:srgbClr val="0070C0"/>
                </a:solidFill>
                <a:latin typeface="Times New Roman" pitchFamily="18" charset="0"/>
                <a:cs typeface="Times New Roman" pitchFamily="18" charset="0"/>
              </a:rPr>
              <a:t>Accredited with ‘B++’ Grade by NAAC</a:t>
            </a:r>
            <a:r>
              <a:rPr lang="en-GB" altLang="en-US" sz="1600" dirty="0">
                <a:solidFill>
                  <a:srgbClr val="0070C0"/>
                </a:solidFill>
                <a:latin typeface="Times New Roman" pitchFamily="18" charset="0"/>
                <a:cs typeface="Times New Roman" pitchFamily="18" charset="0"/>
              </a:rPr>
              <a:t> </a:t>
            </a:r>
            <a:endParaRPr lang="en-IN" altLang="en-US" sz="1600" dirty="0">
              <a:solidFill>
                <a:srgbClr val="0070C0"/>
              </a:solidFill>
              <a:latin typeface="Times New Roman" pitchFamily="18" charset="0"/>
              <a:cs typeface="Times New Roman" pitchFamily="18" charset="0"/>
            </a:endParaRPr>
          </a:p>
        </p:txBody>
      </p:sp>
      <p:sp>
        <p:nvSpPr>
          <p:cNvPr id="7" name="Subtitle 2"/>
          <p:cNvSpPr txBox="1">
            <a:spLocks/>
          </p:cNvSpPr>
          <p:nvPr/>
        </p:nvSpPr>
        <p:spPr>
          <a:xfrm>
            <a:off x="2500298" y="4000504"/>
            <a:ext cx="4191000" cy="1219200"/>
          </a:xfrm>
          <a:prstGeom prst="rect">
            <a:avLst/>
          </a:prstGeom>
        </p:spPr>
        <p:txBody>
          <a:bodyPr anchor="b">
            <a:normAutofit fontScale="25000" lnSpcReduction="20000"/>
          </a:bodyPr>
          <a:lstStyle/>
          <a:p>
            <a:pPr algn="ctr" eaLnBrk="1" fontAlgn="auto" hangingPunct="1">
              <a:spcBef>
                <a:spcPct val="20000"/>
              </a:spcBef>
              <a:spcAft>
                <a:spcPts val="0"/>
              </a:spcAft>
              <a:buClr>
                <a:schemeClr val="accent1"/>
              </a:buClr>
              <a:buSzPct val="70000"/>
              <a:buFont typeface="Wingdings 2"/>
              <a:buNone/>
              <a:defRPr/>
            </a:pPr>
            <a:r>
              <a:rPr lang="en-GB" sz="2400" dirty="0">
                <a:latin typeface="Times New Roman" pitchFamily="18" charset="0"/>
                <a:cs typeface="Times New Roman" pitchFamily="18" charset="0"/>
              </a:rPr>
              <a:t>  </a:t>
            </a:r>
            <a:r>
              <a:rPr lang="en-GB" sz="7200" b="1" dirty="0">
                <a:latin typeface="Times New Roman" pitchFamily="18" charset="0"/>
                <a:cs typeface="Times New Roman" pitchFamily="18" charset="0"/>
              </a:rPr>
              <a:t>Presented By </a:t>
            </a:r>
            <a:r>
              <a:rPr lang="en-GB" sz="2400" b="1" dirty="0">
                <a:latin typeface="Times New Roman" pitchFamily="18" charset="0"/>
                <a:cs typeface="Times New Roman" pitchFamily="18" charset="0"/>
              </a:rPr>
              <a:t>:</a:t>
            </a:r>
          </a:p>
          <a:p>
            <a:pPr algn="ctr" eaLnBrk="1" fontAlgn="auto" hangingPunct="1">
              <a:spcBef>
                <a:spcPct val="20000"/>
              </a:spcBef>
              <a:spcAft>
                <a:spcPts val="0"/>
              </a:spcAft>
              <a:buClr>
                <a:schemeClr val="accent1"/>
              </a:buClr>
              <a:buSzPct val="70000"/>
              <a:buFont typeface="Wingdings 2"/>
              <a:buNone/>
              <a:defRPr/>
            </a:pPr>
            <a:endParaRPr lang="en-GB" sz="2400" b="1" dirty="0">
              <a:latin typeface="Times New Roman" pitchFamily="18" charset="0"/>
              <a:cs typeface="Times New Roman" pitchFamily="18" charset="0"/>
            </a:endParaRPr>
          </a:p>
          <a:p>
            <a:pPr algn="ctr" eaLnBrk="1" fontAlgn="auto" hangingPunct="1">
              <a:spcBef>
                <a:spcPct val="20000"/>
              </a:spcBef>
              <a:spcAft>
                <a:spcPts val="0"/>
              </a:spcAft>
              <a:buClr>
                <a:schemeClr val="accent1"/>
              </a:buClr>
              <a:buSzPct val="70000"/>
              <a:buFont typeface="Wingdings 2"/>
              <a:buNone/>
              <a:defRPr/>
            </a:pPr>
            <a:r>
              <a:rPr lang="en-GB" sz="5600" dirty="0">
                <a:latin typeface="Times New Roman" pitchFamily="18" charset="0"/>
                <a:cs typeface="Times New Roman" pitchFamily="18" charset="0"/>
              </a:rPr>
              <a:t>Mr. Mayur Kardile </a:t>
            </a:r>
          </a:p>
          <a:p>
            <a:pPr algn="ctr" eaLnBrk="1" fontAlgn="auto" hangingPunct="1">
              <a:spcBef>
                <a:spcPct val="20000"/>
              </a:spcBef>
              <a:spcAft>
                <a:spcPts val="0"/>
              </a:spcAft>
              <a:buClr>
                <a:schemeClr val="accent1"/>
              </a:buClr>
              <a:buSzPct val="70000"/>
              <a:buFont typeface="Wingdings 2"/>
              <a:buNone/>
              <a:defRPr/>
            </a:pPr>
            <a:r>
              <a:rPr lang="en-GB" sz="5600" dirty="0">
                <a:latin typeface="Times New Roman" pitchFamily="18" charset="0"/>
                <a:cs typeface="Times New Roman" pitchFamily="18" charset="0"/>
              </a:rPr>
              <a:t>Mr. Purushottam Nimje </a:t>
            </a:r>
          </a:p>
          <a:p>
            <a:pPr algn="ctr" eaLnBrk="1" fontAlgn="auto" hangingPunct="1">
              <a:spcBef>
                <a:spcPct val="20000"/>
              </a:spcBef>
              <a:spcAft>
                <a:spcPts val="0"/>
              </a:spcAft>
              <a:buClr>
                <a:schemeClr val="accent1"/>
              </a:buClr>
              <a:buSzPct val="70000"/>
              <a:buFont typeface="Wingdings 2"/>
              <a:buNone/>
              <a:defRPr/>
            </a:pPr>
            <a:r>
              <a:rPr lang="en-GB" sz="5600" dirty="0">
                <a:latin typeface="Times New Roman" pitchFamily="18" charset="0"/>
                <a:cs typeface="Times New Roman" pitchFamily="18" charset="0"/>
              </a:rPr>
              <a:t>Ms. Anuja Parve </a:t>
            </a:r>
          </a:p>
          <a:p>
            <a:pPr algn="ctr" eaLnBrk="1" fontAlgn="auto" hangingPunct="1">
              <a:spcBef>
                <a:spcPct val="20000"/>
              </a:spcBef>
              <a:spcAft>
                <a:spcPts val="0"/>
              </a:spcAft>
              <a:buClr>
                <a:schemeClr val="accent1"/>
              </a:buClr>
              <a:buSzPct val="70000"/>
              <a:buFont typeface="Wingdings 2"/>
              <a:buNone/>
              <a:defRPr/>
            </a:pPr>
            <a:r>
              <a:rPr lang="en-GB" sz="5600" dirty="0">
                <a:latin typeface="Times New Roman" pitchFamily="18" charset="0"/>
                <a:cs typeface="Times New Roman" pitchFamily="18" charset="0"/>
              </a:rPr>
              <a:t>Mr. Pratik Bachche</a:t>
            </a:r>
          </a:p>
        </p:txBody>
      </p:sp>
      <p:sp>
        <p:nvSpPr>
          <p:cNvPr id="10" name="Rectangle 1"/>
          <p:cNvSpPr>
            <a:spLocks noChangeArrowheads="1"/>
          </p:cNvSpPr>
          <p:nvPr/>
        </p:nvSpPr>
        <p:spPr bwMode="auto">
          <a:xfrm>
            <a:off x="1828800" y="1676400"/>
            <a:ext cx="5634876" cy="523220"/>
          </a:xfrm>
          <a:prstGeom prst="rect">
            <a:avLst/>
          </a:prstGeom>
          <a:noFill/>
          <a:ln w="9525">
            <a:noFill/>
            <a:miter lim="800000"/>
            <a:headEnd/>
            <a:tailEnd/>
          </a:ln>
        </p:spPr>
        <p:txBody>
          <a:bodyPr wrap="none">
            <a:spAutoFit/>
          </a:bodyPr>
          <a:lstStyle/>
          <a:p>
            <a:pPr eaLnBrk="1" hangingPunct="1"/>
            <a:r>
              <a:rPr lang="en-US" altLang="en-US" sz="2800" dirty="0">
                <a:latin typeface="Times New Roman" pitchFamily="18" charset="0"/>
                <a:cs typeface="Times New Roman" pitchFamily="18" charset="0"/>
              </a:rPr>
              <a:t>Department of Computer Engineering</a:t>
            </a:r>
          </a:p>
        </p:txBody>
      </p:sp>
      <p:pic>
        <p:nvPicPr>
          <p:cNvPr id="18" name="Picture 7" descr="Description: Description: Description: Description: Description: I:\ALL PICTURE\JSPM LOGO.JPG"/>
          <p:cNvPicPr>
            <a:picLocks noChangeAspect="1" noChangeArrowheads="1"/>
          </p:cNvPicPr>
          <p:nvPr/>
        </p:nvPicPr>
        <p:blipFill>
          <a:blip r:embed="rId3" cstate="print"/>
          <a:srcRect/>
          <a:stretch>
            <a:fillRect/>
          </a:stretch>
        </p:blipFill>
        <p:spPr bwMode="auto">
          <a:xfrm>
            <a:off x="132893" y="266405"/>
            <a:ext cx="1467307" cy="1278506"/>
          </a:xfrm>
          <a:prstGeom prst="rect">
            <a:avLst/>
          </a:prstGeom>
          <a:noFill/>
          <a:ln w="9525">
            <a:noFill/>
            <a:miter lim="800000"/>
            <a:headEnd/>
            <a:tailEnd/>
          </a:ln>
        </p:spPr>
      </p:pic>
      <p:pic>
        <p:nvPicPr>
          <p:cNvPr id="19" name="Picture 3" descr="C:\Users\HODCOMP\Desktop\CE3AF389D59DDB81.jpg"/>
          <p:cNvPicPr>
            <a:picLocks noChangeAspect="1" noChangeArrowheads="1"/>
          </p:cNvPicPr>
          <p:nvPr/>
        </p:nvPicPr>
        <p:blipFill>
          <a:blip r:embed="rId4" cstate="print"/>
          <a:srcRect/>
          <a:stretch>
            <a:fillRect/>
          </a:stretch>
        </p:blipFill>
        <p:spPr bwMode="auto">
          <a:xfrm>
            <a:off x="7543800" y="152400"/>
            <a:ext cx="1330525" cy="1295401"/>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Proposed System</a:t>
            </a:r>
          </a:p>
        </p:txBody>
      </p:sp>
      <p:sp>
        <p:nvSpPr>
          <p:cNvPr id="3" name="Content Placeholder 2"/>
          <p:cNvSpPr>
            <a:spLocks noGrp="1"/>
          </p:cNvSpPr>
          <p:nvPr>
            <p:ph idx="1"/>
          </p:nvPr>
        </p:nvSpPr>
        <p:spPr>
          <a:xfrm>
            <a:off x="457200" y="1447800"/>
            <a:ext cx="8229600" cy="5029200"/>
          </a:xfrm>
        </p:spPr>
        <p:txBody>
          <a:bodyPr>
            <a:noAutofit/>
          </a:bodyPr>
          <a:lstStyle/>
          <a:p>
            <a:pPr algn="just"/>
            <a:r>
              <a:rPr lang="en-GB" sz="2000" dirty="0">
                <a:latin typeface="Times New Roman" panose="02020603050405020304" pitchFamily="18" charset="0"/>
                <a:cs typeface="Times New Roman" panose="02020603050405020304" pitchFamily="18" charset="0"/>
              </a:rPr>
              <a:t>In proposed system, we analyse and generate document summary using machine learning technique. </a:t>
            </a:r>
          </a:p>
          <a:p>
            <a:pPr>
              <a:defRPr/>
            </a:pPr>
            <a:r>
              <a:rPr lang="en-GB" sz="2000" dirty="0">
                <a:latin typeface="Times New Roman" panose="02020603050405020304" pitchFamily="18" charset="0"/>
                <a:cs typeface="Times New Roman" panose="02020603050405020304" pitchFamily="18" charset="0"/>
              </a:rPr>
              <a:t>First user import document into the text format in the system. </a:t>
            </a:r>
          </a:p>
          <a:p>
            <a:pPr>
              <a:defRPr/>
            </a:pPr>
            <a:r>
              <a:rPr lang="en-GB" sz="2000" dirty="0">
                <a:latin typeface="Times New Roman" panose="02020603050405020304" pitchFamily="18" charset="0"/>
                <a:cs typeface="Times New Roman" panose="02020603050405020304" pitchFamily="18" charset="0"/>
              </a:rPr>
              <a:t>After that in the system we classify the text, into the document. </a:t>
            </a:r>
          </a:p>
          <a:p>
            <a:pPr>
              <a:defRPr/>
            </a:pPr>
            <a:r>
              <a:rPr lang="en-GB" sz="2000" dirty="0">
                <a:latin typeface="Times New Roman" panose="02020603050405020304" pitchFamily="18" charset="0"/>
                <a:cs typeface="Times New Roman" panose="02020603050405020304" pitchFamily="18" charset="0"/>
              </a:rPr>
              <a:t>We used NLP Algorithm to find Sentiment analysis. We try to analyse all the documents and convert into the short summary.</a:t>
            </a:r>
          </a:p>
          <a:p>
            <a:pPr>
              <a:lnSpc>
                <a:spcPct val="200000"/>
              </a:lnSpc>
              <a:buFont typeface="Wingdings" pitchFamily="2" charset="2"/>
              <a:buChar char="Ø"/>
              <a:defRPr/>
            </a:pPr>
            <a:endParaRPr lang="en-GB" sz="2000"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57200" y="1600200"/>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Research gap as per review</a:t>
            </a:r>
          </a:p>
        </p:txBody>
      </p:sp>
      <p:sp>
        <p:nvSpPr>
          <p:cNvPr id="3" name="Content Placeholder 2"/>
          <p:cNvSpPr>
            <a:spLocks noGrp="1"/>
          </p:cNvSpPr>
          <p:nvPr>
            <p:ph idx="1"/>
          </p:nvPr>
        </p:nvSpPr>
        <p:spPr>
          <a:xfrm>
            <a:off x="457200" y="1447800"/>
            <a:ext cx="8229600" cy="5029200"/>
          </a:xfrm>
        </p:spPr>
        <p:txBody>
          <a:bodyPr>
            <a:noAutofit/>
          </a:bodyPr>
          <a:lstStyle/>
          <a:p>
            <a:pPr algn="just">
              <a:lnSpc>
                <a:spcPct val="150000"/>
              </a:lnSpc>
            </a:pPr>
            <a:r>
              <a:rPr lang="en-GB" sz="2000" dirty="0">
                <a:latin typeface="Times New Roman" pitchFamily="18" charset="0"/>
                <a:cs typeface="Times New Roman" pitchFamily="18" charset="0"/>
              </a:rPr>
              <a:t>In Existing system, they used RNNs and Transformers</a:t>
            </a:r>
            <a:r>
              <a:rPr lang="en-US" sz="2000" dirty="0">
                <a:latin typeface="Times New Roman" pitchFamily="18" charset="0"/>
                <a:cs typeface="Times New Roman" pitchFamily="18" charset="0"/>
              </a:rPr>
              <a:t>, LSTM and RUM.</a:t>
            </a:r>
          </a:p>
          <a:p>
            <a:pPr algn="just">
              <a:lnSpc>
                <a:spcPct val="150000"/>
              </a:lnSpc>
            </a:pPr>
            <a:r>
              <a:rPr lang="en-GB" sz="2000" dirty="0">
                <a:latin typeface="Times New Roman" pitchFamily="18" charset="0"/>
                <a:cs typeface="Times New Roman" pitchFamily="18" charset="0"/>
              </a:rPr>
              <a:t>In proposed system we have used ML Technique for the training we used  NLP algorithm and analyse sentiments. It uses this system algorithm to classify and analyse documents then generate document summary.</a:t>
            </a: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57200" y="1600200"/>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Objectives</a:t>
            </a:r>
          </a:p>
        </p:txBody>
      </p:sp>
      <p:sp>
        <p:nvSpPr>
          <p:cNvPr id="3" name="Content Placeholder 2"/>
          <p:cNvSpPr>
            <a:spLocks noGrp="1"/>
          </p:cNvSpPr>
          <p:nvPr>
            <p:ph idx="1"/>
          </p:nvPr>
        </p:nvSpPr>
        <p:spPr>
          <a:xfrm>
            <a:off x="457200" y="1447800"/>
            <a:ext cx="8229600" cy="5029200"/>
          </a:xfrm>
        </p:spPr>
        <p:txBody>
          <a:bodyPr>
            <a:noAutofit/>
          </a:bodyPr>
          <a:lstStyle/>
          <a:p>
            <a:pPr algn="just">
              <a:lnSpc>
                <a:spcPct val="200000"/>
              </a:lnSpc>
              <a:defRPr/>
            </a:pPr>
            <a:r>
              <a:rPr lang="en-US" sz="2000" dirty="0">
                <a:latin typeface="Times New Roman" pitchFamily="18" charset="0"/>
                <a:cs typeface="Times New Roman" pitchFamily="18" charset="0"/>
              </a:rPr>
              <a:t>To generate summary within given time duration.</a:t>
            </a:r>
          </a:p>
          <a:p>
            <a:pPr algn="just">
              <a:lnSpc>
                <a:spcPct val="200000"/>
              </a:lnSpc>
              <a:defRPr/>
            </a:pPr>
            <a:r>
              <a:rPr lang="en-GB" sz="2000" dirty="0">
                <a:latin typeface="Times New Roman" pitchFamily="18" charset="0"/>
                <a:cs typeface="Times New Roman" pitchFamily="18" charset="0"/>
              </a:rPr>
              <a:t>To search within given time duration. </a:t>
            </a:r>
          </a:p>
          <a:p>
            <a:pPr algn="just">
              <a:lnSpc>
                <a:spcPct val="200000"/>
              </a:lnSpc>
              <a:defRPr/>
            </a:pPr>
            <a:r>
              <a:rPr lang="en-GB" sz="2000" dirty="0">
                <a:latin typeface="Times New Roman" pitchFamily="18" charset="0"/>
                <a:cs typeface="Times New Roman" pitchFamily="18" charset="0"/>
              </a:rPr>
              <a:t>To Analyse the Abstractive Document summarization using NLP algorithm.</a:t>
            </a: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57200" y="1600200"/>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System Architecture Diagram</a:t>
            </a:r>
          </a:p>
        </p:txBody>
      </p:sp>
      <p:pic>
        <p:nvPicPr>
          <p:cNvPr id="8" name="Content Placeholder 7" descr="system-dai.drawio.png"/>
          <p:cNvPicPr>
            <a:picLocks noGrp="1" noChangeAspect="1"/>
          </p:cNvPicPr>
          <p:nvPr>
            <p:ph idx="1"/>
          </p:nvPr>
        </p:nvPicPr>
        <p:blipFill>
          <a:blip r:embed="rId2"/>
          <a:stretch>
            <a:fillRect/>
          </a:stretch>
        </p:blipFill>
        <p:spPr>
          <a:xfrm>
            <a:off x="1" y="2000240"/>
            <a:ext cx="9144000" cy="3890265"/>
          </a:xfrm>
        </p:spPr>
      </p:pic>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57200" y="1600200"/>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3"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4" cstate="print"/>
          <a:srcRect/>
          <a:stretch>
            <a:fillRect/>
          </a:stretch>
        </p:blipFill>
        <p:spPr bwMode="auto">
          <a:xfrm>
            <a:off x="7543800" y="152400"/>
            <a:ext cx="1330525" cy="129540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Data Flow Diagram</a:t>
            </a: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57200" y="1600200"/>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sp>
        <p:nvSpPr>
          <p:cNvPr id="9" name="Content Placeholder 8"/>
          <p:cNvSpPr>
            <a:spLocks noGrp="1"/>
          </p:cNvSpPr>
          <p:nvPr>
            <p:ph idx="1"/>
          </p:nvPr>
        </p:nvSpPr>
        <p:spPr/>
        <p:txBody>
          <a:bodyPr>
            <a:normAutofit/>
          </a:bodyPr>
          <a:lstStyle/>
          <a:p>
            <a:r>
              <a:rPr lang="en-US" sz="2000" dirty="0">
                <a:latin typeface="Times New Roman" pitchFamily="18" charset="0"/>
                <a:cs typeface="Times New Roman" pitchFamily="18" charset="0"/>
              </a:rPr>
              <a:t>DFD0:</a:t>
            </a:r>
          </a:p>
          <a:p>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DFD1:</a:t>
            </a:r>
          </a:p>
        </p:txBody>
      </p:sp>
      <p:pic>
        <p:nvPicPr>
          <p:cNvPr id="10" name="Picture 9" descr="dfd-0-_Diagram-Page-4.drawio.png"/>
          <p:cNvPicPr>
            <a:picLocks noChangeAspect="1"/>
          </p:cNvPicPr>
          <p:nvPr/>
        </p:nvPicPr>
        <p:blipFill>
          <a:blip r:embed="rId4"/>
          <a:stretch>
            <a:fillRect/>
          </a:stretch>
        </p:blipFill>
        <p:spPr>
          <a:xfrm>
            <a:off x="1643042" y="1857364"/>
            <a:ext cx="5534025" cy="771525"/>
          </a:xfrm>
          <a:prstGeom prst="rect">
            <a:avLst/>
          </a:prstGeom>
        </p:spPr>
      </p:pic>
      <p:pic>
        <p:nvPicPr>
          <p:cNvPr id="11" name="Picture 10" descr="DFD-1-Diagram-Page-3.drawio.png"/>
          <p:cNvPicPr>
            <a:picLocks noChangeAspect="1"/>
          </p:cNvPicPr>
          <p:nvPr/>
        </p:nvPicPr>
        <p:blipFill>
          <a:blip r:embed="rId5"/>
          <a:stretch>
            <a:fillRect/>
          </a:stretch>
        </p:blipFill>
        <p:spPr>
          <a:xfrm>
            <a:off x="1714480" y="3143248"/>
            <a:ext cx="6801541" cy="300039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Data Flow Diagram</a:t>
            </a: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57200" y="1600200"/>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sp>
        <p:nvSpPr>
          <p:cNvPr id="9" name="Content Placeholder 8"/>
          <p:cNvSpPr>
            <a:spLocks noGrp="1"/>
          </p:cNvSpPr>
          <p:nvPr>
            <p:ph idx="1"/>
          </p:nvPr>
        </p:nvSpPr>
        <p:spPr/>
        <p:txBody>
          <a:bodyPr>
            <a:normAutofit/>
          </a:bodyPr>
          <a:lstStyle/>
          <a:p>
            <a:r>
              <a:rPr lang="en-US" sz="2000" dirty="0">
                <a:latin typeface="Times New Roman" pitchFamily="18" charset="0"/>
                <a:cs typeface="Times New Roman" pitchFamily="18" charset="0"/>
              </a:rPr>
              <a:t>DFD2:</a:t>
            </a:r>
          </a:p>
        </p:txBody>
      </p:sp>
      <p:pic>
        <p:nvPicPr>
          <p:cNvPr id="12" name="Picture 11" descr="DFD2-Diagram-Page-3.drawio.png"/>
          <p:cNvPicPr>
            <a:picLocks noChangeAspect="1"/>
          </p:cNvPicPr>
          <p:nvPr/>
        </p:nvPicPr>
        <p:blipFill>
          <a:blip r:embed="rId4"/>
          <a:stretch>
            <a:fillRect/>
          </a:stretch>
        </p:blipFill>
        <p:spPr>
          <a:xfrm>
            <a:off x="1214414" y="2285992"/>
            <a:ext cx="6982798" cy="264320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440"/>
            <a:ext cx="8229600" cy="1441173"/>
          </a:xfrm>
        </p:spPr>
        <p:txBody>
          <a:bodyPr>
            <a:normAutofit/>
          </a:bodyPr>
          <a:lstStyle/>
          <a:p>
            <a:r>
              <a:rPr lang="en-US" sz="3600" b="1" dirty="0">
                <a:latin typeface="Times New Roman"/>
                <a:cs typeface="Times New Roman"/>
              </a:rPr>
              <a:t>UML Diagram</a:t>
            </a:r>
            <a:br>
              <a:rPr lang="en-US" sz="3600" b="1" dirty="0">
                <a:latin typeface="Times New Roman"/>
                <a:cs typeface="Times New Roman"/>
              </a:rPr>
            </a:br>
            <a:r>
              <a:rPr lang="en-US" sz="2400" b="1" dirty="0">
                <a:latin typeface="Times New Roman"/>
                <a:cs typeface="Times New Roman"/>
              </a:rPr>
              <a:t>1) USE Case Diagram</a:t>
            </a:r>
            <a:endParaRPr lang="en-US" sz="2400" b="1">
              <a:latin typeface="Times New Roman" pitchFamily="18" charset="0"/>
              <a:cs typeface="Times New Roman" pitchFamily="18" charset="0"/>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57200" y="1600200"/>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pic>
        <p:nvPicPr>
          <p:cNvPr id="11" name="Content Placeholder 10" descr="activity-Diagram.drawio.png"/>
          <p:cNvPicPr>
            <a:picLocks noGrp="1" noChangeAspect="1"/>
          </p:cNvPicPr>
          <p:nvPr>
            <p:ph idx="1"/>
          </p:nvPr>
        </p:nvPicPr>
        <p:blipFill>
          <a:blip r:embed="rId4"/>
          <a:stretch>
            <a:fillRect/>
          </a:stretch>
        </p:blipFill>
        <p:spPr>
          <a:xfrm>
            <a:off x="3699657" y="1540549"/>
            <a:ext cx="1872476" cy="5314369"/>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a:cs typeface="Times New Roman"/>
              </a:rPr>
              <a:t>2) Activity Diagram</a:t>
            </a: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57200" y="1600200"/>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pic>
        <p:nvPicPr>
          <p:cNvPr id="11" name="Content Placeholder 10" descr="activity-Diagram.drawio.png"/>
          <p:cNvPicPr>
            <a:picLocks noGrp="1" noChangeAspect="1"/>
          </p:cNvPicPr>
          <p:nvPr>
            <p:ph idx="1"/>
          </p:nvPr>
        </p:nvPicPr>
        <p:blipFill>
          <a:blip r:embed="rId4"/>
          <a:stretch>
            <a:fillRect/>
          </a:stretch>
        </p:blipFill>
        <p:spPr>
          <a:xfrm>
            <a:off x="3571869" y="1142984"/>
            <a:ext cx="2000264" cy="5697736"/>
          </a:xfrm>
        </p:spPr>
      </p:pic>
    </p:spTree>
    <p:extLst>
      <p:ext uri="{BB962C8B-B14F-4D97-AF65-F5344CB8AC3E}">
        <p14:creationId xmlns:p14="http://schemas.microsoft.com/office/powerpoint/2010/main" val="220180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a:cs typeface="Times New Roman"/>
              </a:rPr>
              <a:t>3) Class Diagram</a:t>
            </a:r>
            <a:endParaRPr lang="en-US"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57200" y="1600200"/>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pic>
        <p:nvPicPr>
          <p:cNvPr id="9" name="Content Placeholder 8" descr="class-Diagram.drawio.png"/>
          <p:cNvPicPr>
            <a:picLocks noGrp="1" noChangeAspect="1"/>
          </p:cNvPicPr>
          <p:nvPr>
            <p:ph idx="1"/>
          </p:nvPr>
        </p:nvPicPr>
        <p:blipFill>
          <a:blip r:embed="rId4"/>
          <a:stretch>
            <a:fillRect/>
          </a:stretch>
        </p:blipFill>
        <p:spPr>
          <a:xfrm>
            <a:off x="285720" y="1928802"/>
            <a:ext cx="8643998" cy="35719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a:cs typeface="Times New Roman"/>
              </a:rPr>
              <a:t>4) Sequence Diagram</a:t>
            </a:r>
            <a:endParaRPr lang="en-US"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57200" y="1600200"/>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pic>
        <p:nvPicPr>
          <p:cNvPr id="10" name="Content Placeholder 9" descr="sequence-Diagram.drawio.png"/>
          <p:cNvPicPr>
            <a:picLocks noGrp="1" noChangeAspect="1"/>
          </p:cNvPicPr>
          <p:nvPr>
            <p:ph idx="1"/>
          </p:nvPr>
        </p:nvPicPr>
        <p:blipFill>
          <a:blip r:embed="rId4"/>
          <a:stretch>
            <a:fillRect/>
          </a:stretch>
        </p:blipFill>
        <p:spPr>
          <a:xfrm>
            <a:off x="2510071" y="1142984"/>
            <a:ext cx="4169589" cy="550072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68017" y="1543878"/>
            <a:ext cx="7772400" cy="4716611"/>
          </a:xfrm>
        </p:spPr>
        <p:txBody>
          <a:bodyPr vert="horz" lIns="91440" tIns="45720" rIns="91440" bIns="45720" rtlCol="0" anchor="t">
            <a:noAutofit/>
          </a:bodyPr>
          <a:lstStyle/>
          <a:p>
            <a:pPr marL="342900" indent="-342900">
              <a:buFont typeface="Arial" pitchFamily="34" charset="0"/>
              <a:buChar char="•"/>
            </a:pPr>
            <a:r>
              <a:rPr lang="en-US" sz="2000" dirty="0">
                <a:latin typeface="Times New Roman" pitchFamily="18" charset="0"/>
                <a:cs typeface="Times New Roman" pitchFamily="18" charset="0"/>
              </a:rPr>
              <a:t>Introduction</a:t>
            </a:r>
          </a:p>
          <a:p>
            <a:r>
              <a:rPr lang="en-US" sz="2000" dirty="0">
                <a:latin typeface="Times New Roman"/>
                <a:cs typeface="Times New Roman"/>
              </a:rPr>
              <a:t>Problem Statement</a:t>
            </a:r>
          </a:p>
          <a:p>
            <a:pPr marL="342900" indent="-342900">
              <a:buFont typeface="Arial" pitchFamily="34" charset="0"/>
              <a:buChar char="•"/>
            </a:pPr>
            <a:r>
              <a:rPr lang="en-US" sz="2000" dirty="0">
                <a:latin typeface="Times New Roman" pitchFamily="18" charset="0"/>
                <a:cs typeface="Times New Roman" pitchFamily="18" charset="0"/>
              </a:rPr>
              <a:t>Project Motivation</a:t>
            </a:r>
          </a:p>
          <a:p>
            <a:r>
              <a:rPr lang="en-US" sz="2000" dirty="0">
                <a:latin typeface="Times New Roman"/>
                <a:cs typeface="Times New Roman"/>
              </a:rPr>
              <a:t>Literature Survey</a:t>
            </a:r>
            <a:endParaRPr lang="en-US" sz="2000" dirty="0">
              <a:latin typeface="Times New Roman" pitchFamily="18" charset="0"/>
              <a:cs typeface="Times New Roman" pitchFamily="18" charset="0"/>
            </a:endParaRPr>
          </a:p>
          <a:p>
            <a:r>
              <a:rPr lang="en-US" sz="2000" dirty="0">
                <a:latin typeface="Times New Roman"/>
                <a:cs typeface="Times New Roman"/>
              </a:rPr>
              <a:t>Proposed System</a:t>
            </a:r>
          </a:p>
          <a:p>
            <a:pPr marL="342900" indent="-342900">
              <a:buFont typeface="Arial" pitchFamily="34" charset="0"/>
              <a:buChar char="•"/>
            </a:pPr>
            <a:r>
              <a:rPr lang="en-US" sz="2000" dirty="0">
                <a:latin typeface="Times New Roman"/>
                <a:cs typeface="Times New Roman"/>
              </a:rPr>
              <a:t>Research Gap as per Review</a:t>
            </a:r>
          </a:p>
          <a:p>
            <a:pPr marL="342900" indent="-342900">
              <a:buFont typeface="Arial" pitchFamily="34" charset="0"/>
              <a:buChar char="•"/>
            </a:pPr>
            <a:r>
              <a:rPr lang="en-US" sz="2000" dirty="0">
                <a:latin typeface="Times New Roman" pitchFamily="18" charset="0"/>
                <a:cs typeface="Times New Roman" pitchFamily="18" charset="0"/>
              </a:rPr>
              <a:t>Objectives</a:t>
            </a:r>
          </a:p>
          <a:p>
            <a:r>
              <a:rPr lang="en-US" sz="2000" dirty="0">
                <a:latin typeface="Times New Roman"/>
                <a:cs typeface="Times New Roman"/>
              </a:rPr>
              <a:t>System Architecture</a:t>
            </a:r>
            <a:endParaRPr lang="en-US" sz="2000" dirty="0">
              <a:latin typeface="Times New Roman" pitchFamily="18" charset="0"/>
              <a:cs typeface="Times New Roman" pitchFamily="18" charset="0"/>
            </a:endParaRPr>
          </a:p>
          <a:p>
            <a:r>
              <a:rPr lang="en-US" sz="2000" dirty="0">
                <a:latin typeface="Times New Roman"/>
                <a:cs typeface="Times New Roman"/>
              </a:rPr>
              <a:t>Data Flow Diagram</a:t>
            </a:r>
          </a:p>
          <a:p>
            <a:r>
              <a:rPr lang="en-US" sz="2000" dirty="0">
                <a:latin typeface="Times New Roman"/>
                <a:cs typeface="Times New Roman"/>
              </a:rPr>
              <a:t>UML Diagram</a:t>
            </a:r>
          </a:p>
          <a:p>
            <a:r>
              <a:rPr lang="en-US" sz="2000" dirty="0">
                <a:latin typeface="Times New Roman"/>
                <a:cs typeface="Times New Roman"/>
              </a:rPr>
              <a:t>Hardware &amp; Software Requirement</a:t>
            </a:r>
          </a:p>
          <a:p>
            <a:r>
              <a:rPr lang="en-US" sz="2000" dirty="0">
                <a:latin typeface="Times New Roman"/>
                <a:cs typeface="Times New Roman"/>
              </a:rPr>
              <a:t>Test Cases</a:t>
            </a:r>
          </a:p>
          <a:p>
            <a:r>
              <a:rPr lang="en-US" sz="2000" dirty="0">
                <a:latin typeface="Times New Roman"/>
                <a:cs typeface="Times New Roman"/>
              </a:rPr>
              <a:t>Result</a:t>
            </a:r>
          </a:p>
          <a:p>
            <a:pPr marL="342900" indent="-342900">
              <a:buFont typeface="Arial" pitchFamily="34" charset="0"/>
              <a:buChar char="•"/>
            </a:pPr>
            <a:r>
              <a:rPr lang="en-US" sz="2000" dirty="0">
                <a:latin typeface="Times New Roman" pitchFamily="18" charset="0"/>
                <a:cs typeface="Times New Roman" pitchFamily="18" charset="0"/>
              </a:rPr>
              <a:t>Conclusion</a:t>
            </a:r>
          </a:p>
        </p:txBody>
      </p:sp>
      <p:pic>
        <p:nvPicPr>
          <p:cNvPr id="9"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10"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sp>
        <p:nvSpPr>
          <p:cNvPr id="3" name="TextBox 2">
            <a:extLst>
              <a:ext uri="{FF2B5EF4-FFF2-40B4-BE49-F238E27FC236}">
                <a16:creationId xmlns:a16="http://schemas.microsoft.com/office/drawing/2014/main" id="{5647EE6B-466B-429D-A06D-77154B996274}"/>
              </a:ext>
            </a:extLst>
          </p:cNvPr>
          <p:cNvSpPr txBox="1"/>
          <p:nvPr/>
        </p:nvSpPr>
        <p:spPr>
          <a:xfrm>
            <a:off x="3662378" y="428604"/>
            <a:ext cx="3124200" cy="646331"/>
          </a:xfrm>
          <a:prstGeom prst="rect">
            <a:avLst/>
          </a:prstGeom>
          <a:noFill/>
        </p:spPr>
        <p:txBody>
          <a:bodyPr wrap="square" rtlCol="0">
            <a:spAutoFit/>
          </a:bodyPr>
          <a:lstStyle/>
          <a:p>
            <a:r>
              <a:rPr lang="en-US" sz="3600" b="1" dirty="0">
                <a:latin typeface="Times New Roman" pitchFamily="18" charset="0"/>
                <a:cs typeface="Times New Roman" pitchFamily="18" charset="0"/>
              </a:rPr>
              <a:t>Content</a:t>
            </a:r>
            <a:endParaRPr lang="en-US" sz="2400" dirty="0">
              <a:latin typeface="Times New Roman" panose="02020603050405020304"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latin typeface="Times New Roman" pitchFamily="18" charset="0"/>
                <a:cs typeface="Times New Roman" pitchFamily="18" charset="0"/>
              </a:rPr>
              <a:t>Hardware and Software </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Requirement</a:t>
            </a:r>
          </a:p>
        </p:txBody>
      </p:sp>
      <p:sp>
        <p:nvSpPr>
          <p:cNvPr id="3" name="Content Placeholder 2"/>
          <p:cNvSpPr>
            <a:spLocks noGrp="1"/>
          </p:cNvSpPr>
          <p:nvPr>
            <p:ph idx="1"/>
          </p:nvPr>
        </p:nvSpPr>
        <p:spPr>
          <a:xfrm>
            <a:off x="457200" y="1447800"/>
            <a:ext cx="8229600" cy="5029200"/>
          </a:xfrm>
        </p:spPr>
        <p:txBody>
          <a:bodyPr>
            <a:noAutofit/>
          </a:bodyPr>
          <a:lstStyle/>
          <a:p>
            <a:pPr algn="just">
              <a:buNone/>
            </a:pPr>
            <a:r>
              <a:rPr lang="en-GB" sz="2000" b="1" u="sng" dirty="0">
                <a:latin typeface="Times New Roman" pitchFamily="18" charset="0"/>
                <a:cs typeface="Times New Roman" pitchFamily="18" charset="0"/>
              </a:rPr>
              <a:t>Software Requirement:</a:t>
            </a:r>
          </a:p>
          <a:p>
            <a:pPr algn="just"/>
            <a:r>
              <a:rPr lang="en-GB" sz="2000" dirty="0">
                <a:latin typeface="Times New Roman" pitchFamily="18" charset="0"/>
                <a:cs typeface="Times New Roman" pitchFamily="18" charset="0"/>
              </a:rPr>
              <a:t>Coding language: Python</a:t>
            </a:r>
          </a:p>
          <a:p>
            <a:pPr algn="just"/>
            <a:r>
              <a:rPr lang="en-GB" sz="2000" dirty="0">
                <a:latin typeface="Times New Roman" pitchFamily="18" charset="0"/>
                <a:cs typeface="Times New Roman" pitchFamily="18" charset="0"/>
              </a:rPr>
              <a:t>IDE: Spyder</a:t>
            </a:r>
          </a:p>
          <a:p>
            <a:pPr algn="just"/>
            <a:r>
              <a:rPr lang="en-GB" sz="2000" dirty="0">
                <a:latin typeface="Times New Roman" pitchFamily="18" charset="0"/>
                <a:cs typeface="Times New Roman" pitchFamily="18" charset="0"/>
              </a:rPr>
              <a:t>Database: </a:t>
            </a:r>
            <a:r>
              <a:rPr lang="en-GB" sz="2000" dirty="0" err="1">
                <a:latin typeface="Times New Roman" pitchFamily="18" charset="0"/>
                <a:cs typeface="Times New Roman" pitchFamily="18" charset="0"/>
              </a:rPr>
              <a:t>Sqlite</a:t>
            </a:r>
            <a:endParaRPr lang="en-GB" sz="2000" dirty="0">
              <a:latin typeface="Times New Roman" pitchFamily="18" charset="0"/>
              <a:cs typeface="Times New Roman" pitchFamily="18" charset="0"/>
            </a:endParaRPr>
          </a:p>
          <a:p>
            <a:pPr algn="just">
              <a:buNone/>
            </a:pPr>
            <a:r>
              <a:rPr lang="en-GB" sz="2000" b="1" u="sng" dirty="0">
                <a:latin typeface="Times New Roman" pitchFamily="18" charset="0"/>
                <a:cs typeface="Times New Roman" pitchFamily="18" charset="0"/>
              </a:rPr>
              <a:t>Hardware Requirement:</a:t>
            </a:r>
          </a:p>
          <a:p>
            <a:pPr algn="just"/>
            <a:r>
              <a:rPr lang="en-GB" sz="2000" dirty="0">
                <a:latin typeface="Times New Roman" pitchFamily="18" charset="0"/>
                <a:cs typeface="Times New Roman" pitchFamily="18" charset="0"/>
              </a:rPr>
              <a:t>No external hardware required.</a:t>
            </a:r>
          </a:p>
          <a:p>
            <a:pPr algn="just">
              <a:buNone/>
            </a:pPr>
            <a:r>
              <a:rPr lang="en-GB" sz="2000" b="1" u="sng" dirty="0">
                <a:latin typeface="Times New Roman" pitchFamily="18" charset="0"/>
                <a:cs typeface="Times New Roman" pitchFamily="18" charset="0"/>
              </a:rPr>
              <a:t>Operating System:</a:t>
            </a:r>
          </a:p>
          <a:p>
            <a:pPr algn="just"/>
            <a:r>
              <a:rPr lang="en-GB" sz="2000" dirty="0">
                <a:latin typeface="Times New Roman" pitchFamily="18" charset="0"/>
                <a:cs typeface="Times New Roman" pitchFamily="18" charset="0"/>
              </a:rPr>
              <a:t>Windows 10</a:t>
            </a: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28596" y="1571612"/>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a:cs typeface="Times New Roman"/>
              </a:rPr>
              <a:t>Test Cases</a:t>
            </a:r>
            <a:endParaRPr lang="en-US" sz="3600" b="1" dirty="0">
              <a:latin typeface="Times New Roman" pitchFamily="18" charset="0"/>
              <a:cs typeface="Times New Roman" pitchFamily="18" charset="0"/>
            </a:endParaRPr>
          </a:p>
        </p:txBody>
      </p:sp>
      <p:pic>
        <p:nvPicPr>
          <p:cNvPr id="8" name="Picture 8" descr="Table&#10;&#10;Description automatically generated">
            <a:extLst>
              <a:ext uri="{FF2B5EF4-FFF2-40B4-BE49-F238E27FC236}">
                <a16:creationId xmlns:a16="http://schemas.microsoft.com/office/drawing/2014/main" id="{766CECCE-D329-6900-8007-63523F874A88}"/>
              </a:ext>
            </a:extLst>
          </p:cNvPr>
          <p:cNvPicPr>
            <a:picLocks noGrp="1" noChangeAspect="1"/>
          </p:cNvPicPr>
          <p:nvPr>
            <p:ph idx="1"/>
          </p:nvPr>
        </p:nvPicPr>
        <p:blipFill>
          <a:blip r:embed="rId2"/>
          <a:stretch>
            <a:fillRect/>
          </a:stretch>
        </p:blipFill>
        <p:spPr>
          <a:xfrm>
            <a:off x="1605258" y="1249757"/>
            <a:ext cx="5933484" cy="4502366"/>
          </a:xfrm>
        </p:spPr>
      </p:pic>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28596" y="1571612"/>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3"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4" cstate="print"/>
          <a:srcRect/>
          <a:stretch>
            <a:fillRect/>
          </a:stretch>
        </p:blipFill>
        <p:spPr bwMode="auto">
          <a:xfrm>
            <a:off x="7543800" y="152400"/>
            <a:ext cx="1330525" cy="1295401"/>
          </a:xfrm>
          <a:prstGeom prst="rect">
            <a:avLst/>
          </a:prstGeom>
          <a:noFill/>
          <a:ln w="9525">
            <a:noFill/>
            <a:miter lim="800000"/>
            <a:headEnd/>
            <a:tailEnd/>
          </a:ln>
        </p:spPr>
      </p:pic>
    </p:spTree>
    <p:extLst>
      <p:ext uri="{BB962C8B-B14F-4D97-AF65-F5344CB8AC3E}">
        <p14:creationId xmlns:p14="http://schemas.microsoft.com/office/powerpoint/2010/main" val="2305493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a:cs typeface="Times New Roman"/>
              </a:rPr>
              <a:t>Test Cases</a:t>
            </a:r>
            <a:endParaRPr lang="en-US" sz="3600" b="1" dirty="0">
              <a:latin typeface="Times New Roman" pitchFamily="18" charset="0"/>
              <a:cs typeface="Times New Roman" pitchFamily="18" charset="0"/>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28596" y="1571612"/>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pic>
        <p:nvPicPr>
          <p:cNvPr id="10" name="Picture 10" descr="Table&#10;&#10;Description automatically generated">
            <a:extLst>
              <a:ext uri="{FF2B5EF4-FFF2-40B4-BE49-F238E27FC236}">
                <a16:creationId xmlns:a16="http://schemas.microsoft.com/office/drawing/2014/main" id="{7908D1FD-3CBC-F48C-9DA4-5B2E4F78812C}"/>
              </a:ext>
            </a:extLst>
          </p:cNvPr>
          <p:cNvPicPr>
            <a:picLocks noGrp="1" noChangeAspect="1"/>
          </p:cNvPicPr>
          <p:nvPr>
            <p:ph idx="1"/>
          </p:nvPr>
        </p:nvPicPr>
        <p:blipFill>
          <a:blip r:embed="rId4"/>
          <a:stretch>
            <a:fillRect/>
          </a:stretch>
        </p:blipFill>
        <p:spPr>
          <a:xfrm>
            <a:off x="66853" y="1617707"/>
            <a:ext cx="9081288" cy="4519345"/>
          </a:xfrm>
        </p:spPr>
      </p:pic>
    </p:spTree>
    <p:extLst>
      <p:ext uri="{BB962C8B-B14F-4D97-AF65-F5344CB8AC3E}">
        <p14:creationId xmlns:p14="http://schemas.microsoft.com/office/powerpoint/2010/main" val="3540784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a:cs typeface="Times New Roman"/>
              </a:rPr>
              <a:t>Test Cases</a:t>
            </a:r>
            <a:endParaRPr lang="en-US" sz="3600" b="1" dirty="0">
              <a:latin typeface="Times New Roman" pitchFamily="18" charset="0"/>
              <a:cs typeface="Times New Roman" pitchFamily="18" charset="0"/>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28596" y="1571612"/>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pic>
        <p:nvPicPr>
          <p:cNvPr id="9" name="Picture 10" descr="Table&#10;&#10;Description automatically generated">
            <a:extLst>
              <a:ext uri="{FF2B5EF4-FFF2-40B4-BE49-F238E27FC236}">
                <a16:creationId xmlns:a16="http://schemas.microsoft.com/office/drawing/2014/main" id="{EE152293-D663-44F8-07F5-8DF1EC440141}"/>
              </a:ext>
            </a:extLst>
          </p:cNvPr>
          <p:cNvPicPr>
            <a:picLocks noGrp="1" noChangeAspect="1"/>
          </p:cNvPicPr>
          <p:nvPr>
            <p:ph idx="1"/>
          </p:nvPr>
        </p:nvPicPr>
        <p:blipFill>
          <a:blip r:embed="rId4"/>
          <a:stretch>
            <a:fillRect/>
          </a:stretch>
        </p:blipFill>
        <p:spPr>
          <a:xfrm>
            <a:off x="1605259" y="1567066"/>
            <a:ext cx="6600824" cy="5060791"/>
          </a:xfrm>
        </p:spPr>
      </p:pic>
    </p:spTree>
    <p:extLst>
      <p:ext uri="{BB962C8B-B14F-4D97-AF65-F5344CB8AC3E}">
        <p14:creationId xmlns:p14="http://schemas.microsoft.com/office/powerpoint/2010/main" val="3311250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a:cs typeface="Times New Roman"/>
              </a:rPr>
              <a:t>Test Cases</a:t>
            </a:r>
            <a:endParaRPr lang="en-US" sz="3600" b="1" dirty="0">
              <a:latin typeface="Times New Roman" pitchFamily="18" charset="0"/>
              <a:cs typeface="Times New Roman" pitchFamily="18" charset="0"/>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28596" y="1571612"/>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pic>
        <p:nvPicPr>
          <p:cNvPr id="10" name="Picture 10" descr="Table&#10;&#10;Description automatically generated">
            <a:extLst>
              <a:ext uri="{FF2B5EF4-FFF2-40B4-BE49-F238E27FC236}">
                <a16:creationId xmlns:a16="http://schemas.microsoft.com/office/drawing/2014/main" id="{56E6B8AF-73F1-D847-D4C5-EBD58B3DA7B1}"/>
              </a:ext>
            </a:extLst>
          </p:cNvPr>
          <p:cNvPicPr>
            <a:picLocks noGrp="1" noChangeAspect="1"/>
          </p:cNvPicPr>
          <p:nvPr>
            <p:ph idx="1"/>
          </p:nvPr>
        </p:nvPicPr>
        <p:blipFill>
          <a:blip r:embed="rId4"/>
          <a:stretch>
            <a:fillRect/>
          </a:stretch>
        </p:blipFill>
        <p:spPr>
          <a:xfrm>
            <a:off x="261051" y="1567599"/>
            <a:ext cx="8607700" cy="5017129"/>
          </a:xfrm>
        </p:spPr>
      </p:pic>
    </p:spTree>
    <p:extLst>
      <p:ext uri="{BB962C8B-B14F-4D97-AF65-F5344CB8AC3E}">
        <p14:creationId xmlns:p14="http://schemas.microsoft.com/office/powerpoint/2010/main" val="535141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a:cs typeface="Times New Roman"/>
              </a:rPr>
              <a:t>Result</a:t>
            </a:r>
            <a:endParaRPr lang="en-US" sz="3600" b="1" dirty="0">
              <a:latin typeface="Times New Roman" pitchFamily="18" charset="0"/>
              <a:cs typeface="Times New Roman" pitchFamily="18" charset="0"/>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28596" y="1571612"/>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pic>
        <p:nvPicPr>
          <p:cNvPr id="9" name="Picture 10">
            <a:extLst>
              <a:ext uri="{FF2B5EF4-FFF2-40B4-BE49-F238E27FC236}">
                <a16:creationId xmlns:a16="http://schemas.microsoft.com/office/drawing/2014/main" id="{D72C8070-0B05-DD44-5F1F-2873C18F543D}"/>
              </a:ext>
            </a:extLst>
          </p:cNvPr>
          <p:cNvPicPr>
            <a:picLocks noGrp="1" noChangeAspect="1"/>
          </p:cNvPicPr>
          <p:nvPr>
            <p:ph idx="1"/>
          </p:nvPr>
        </p:nvPicPr>
        <p:blipFill>
          <a:blip r:embed="rId4"/>
          <a:stretch>
            <a:fillRect/>
          </a:stretch>
        </p:blipFill>
        <p:spPr>
          <a:xfrm>
            <a:off x="130629" y="1630205"/>
            <a:ext cx="8740754" cy="4962910"/>
          </a:xfrm>
        </p:spPr>
      </p:pic>
    </p:spTree>
    <p:extLst>
      <p:ext uri="{BB962C8B-B14F-4D97-AF65-F5344CB8AC3E}">
        <p14:creationId xmlns:p14="http://schemas.microsoft.com/office/powerpoint/2010/main" val="3054242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a:cs typeface="Times New Roman"/>
              </a:rPr>
              <a:t>Result</a:t>
            </a:r>
            <a:endParaRPr lang="en-US" sz="3600" b="1" dirty="0">
              <a:latin typeface="Times New Roman" pitchFamily="18" charset="0"/>
              <a:cs typeface="Times New Roman" pitchFamily="18" charset="0"/>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28596" y="1571612"/>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pic>
        <p:nvPicPr>
          <p:cNvPr id="10" name="Picture 10">
            <a:extLst>
              <a:ext uri="{FF2B5EF4-FFF2-40B4-BE49-F238E27FC236}">
                <a16:creationId xmlns:a16="http://schemas.microsoft.com/office/drawing/2014/main" id="{A371BC0D-B4B1-D304-CFAA-FF48930A3B0D}"/>
              </a:ext>
            </a:extLst>
          </p:cNvPr>
          <p:cNvPicPr>
            <a:picLocks noGrp="1" noChangeAspect="1"/>
          </p:cNvPicPr>
          <p:nvPr>
            <p:ph idx="1"/>
          </p:nvPr>
        </p:nvPicPr>
        <p:blipFill>
          <a:blip r:embed="rId4"/>
          <a:stretch>
            <a:fillRect/>
          </a:stretch>
        </p:blipFill>
        <p:spPr>
          <a:xfrm>
            <a:off x="130630" y="1636773"/>
            <a:ext cx="8740753" cy="4935575"/>
          </a:xfrm>
        </p:spPr>
      </p:pic>
    </p:spTree>
    <p:extLst>
      <p:ext uri="{BB962C8B-B14F-4D97-AF65-F5344CB8AC3E}">
        <p14:creationId xmlns:p14="http://schemas.microsoft.com/office/powerpoint/2010/main" val="2626925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a:cs typeface="Times New Roman"/>
              </a:rPr>
              <a:t>Result</a:t>
            </a:r>
            <a:endParaRPr lang="en-US" sz="3600" b="1" dirty="0">
              <a:latin typeface="Times New Roman" pitchFamily="18" charset="0"/>
              <a:cs typeface="Times New Roman" pitchFamily="18" charset="0"/>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28596" y="1571612"/>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pic>
        <p:nvPicPr>
          <p:cNvPr id="9" name="Picture 10" descr="A picture containing text, stationary, envelope, screenshot&#10;&#10;Description automatically generated">
            <a:extLst>
              <a:ext uri="{FF2B5EF4-FFF2-40B4-BE49-F238E27FC236}">
                <a16:creationId xmlns:a16="http://schemas.microsoft.com/office/drawing/2014/main" id="{3BA87F4D-0993-2DC0-C83F-9E49F301B5A3}"/>
              </a:ext>
            </a:extLst>
          </p:cNvPr>
          <p:cNvPicPr>
            <a:picLocks noGrp="1" noChangeAspect="1"/>
          </p:cNvPicPr>
          <p:nvPr>
            <p:ph idx="1"/>
          </p:nvPr>
        </p:nvPicPr>
        <p:blipFill>
          <a:blip r:embed="rId4"/>
          <a:stretch>
            <a:fillRect/>
          </a:stretch>
        </p:blipFill>
        <p:spPr>
          <a:xfrm>
            <a:off x="130630" y="1619561"/>
            <a:ext cx="8740753" cy="4969998"/>
          </a:xfrm>
        </p:spPr>
      </p:pic>
    </p:spTree>
    <p:extLst>
      <p:ext uri="{BB962C8B-B14F-4D97-AF65-F5344CB8AC3E}">
        <p14:creationId xmlns:p14="http://schemas.microsoft.com/office/powerpoint/2010/main" val="1781698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a:cs typeface="Times New Roman"/>
              </a:rPr>
              <a:t>Result</a:t>
            </a:r>
            <a:endParaRPr lang="en-US" sz="3600" b="1" dirty="0">
              <a:latin typeface="Times New Roman" pitchFamily="18" charset="0"/>
              <a:cs typeface="Times New Roman" pitchFamily="18" charset="0"/>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28596" y="1571612"/>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ea typeface="SimSun" pitchFamily="2" charset="-122"/>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pic>
        <p:nvPicPr>
          <p:cNvPr id="10" name="Picture 10" descr="Graphical user interface, text&#10;&#10;Description automatically generated">
            <a:extLst>
              <a:ext uri="{FF2B5EF4-FFF2-40B4-BE49-F238E27FC236}">
                <a16:creationId xmlns:a16="http://schemas.microsoft.com/office/drawing/2014/main" id="{E2654976-C810-48E0-3C8A-889773C7771E}"/>
              </a:ext>
            </a:extLst>
          </p:cNvPr>
          <p:cNvPicPr>
            <a:picLocks noGrp="1" noChangeAspect="1"/>
          </p:cNvPicPr>
          <p:nvPr>
            <p:ph idx="1"/>
          </p:nvPr>
        </p:nvPicPr>
        <p:blipFill>
          <a:blip r:embed="rId4"/>
          <a:stretch>
            <a:fillRect/>
          </a:stretch>
        </p:blipFill>
        <p:spPr>
          <a:xfrm>
            <a:off x="130629" y="1627368"/>
            <a:ext cx="8740754" cy="4968583"/>
          </a:xfrm>
        </p:spPr>
      </p:pic>
    </p:spTree>
    <p:extLst>
      <p:ext uri="{BB962C8B-B14F-4D97-AF65-F5344CB8AC3E}">
        <p14:creationId xmlns:p14="http://schemas.microsoft.com/office/powerpoint/2010/main" val="1866182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fontScale="92500" lnSpcReduction="10000"/>
          </a:bodyPr>
          <a:lstStyle/>
          <a:p>
            <a:pPr marL="0" indent="0" algn="just">
              <a:lnSpc>
                <a:spcPct val="150000"/>
              </a:lnSpc>
            </a:pPr>
            <a:r>
              <a:rPr lang="en-GB" sz="2000" dirty="0">
                <a:latin typeface="Times New Roman" pitchFamily="18" charset="0"/>
                <a:cs typeface="Times New Roman" pitchFamily="18" charset="0"/>
              </a:rPr>
              <a:t>Automatic Abstractive Document summarization is a complex task which contains many sub-tasks in it.</a:t>
            </a:r>
          </a:p>
          <a:p>
            <a:pPr marL="0" indent="0" algn="just">
              <a:lnSpc>
                <a:spcPct val="150000"/>
              </a:lnSpc>
            </a:pPr>
            <a:r>
              <a:rPr lang="en-GB" sz="2000" dirty="0">
                <a:latin typeface="Times New Roman" pitchFamily="18" charset="0"/>
                <a:cs typeface="Times New Roman" pitchFamily="18" charset="0"/>
              </a:rPr>
              <a:t>Every subtask has an ability to get good quality summaries. </a:t>
            </a:r>
          </a:p>
          <a:p>
            <a:pPr marL="0" indent="0" algn="just">
              <a:lnSpc>
                <a:spcPct val="150000"/>
              </a:lnSpc>
            </a:pPr>
            <a:r>
              <a:rPr lang="en-GB" sz="2000" dirty="0">
                <a:latin typeface="Times New Roman" pitchFamily="18" charset="0"/>
                <a:cs typeface="Times New Roman" pitchFamily="18" charset="0"/>
              </a:rPr>
              <a:t>The important part in abstractive document summarization is identifying necessary paragraphs from the given document. In this work we proposed abstractive based text summarization by using statistical novel approach based on the sentences ranking the sentences are selected by the summarizer.</a:t>
            </a:r>
          </a:p>
          <a:p>
            <a:pPr marL="0" indent="0" algn="just">
              <a:lnSpc>
                <a:spcPct val="150000"/>
              </a:lnSpc>
            </a:pPr>
            <a:r>
              <a:rPr lang="en-GB" sz="2000" dirty="0">
                <a:latin typeface="Times New Roman" pitchFamily="18" charset="0"/>
                <a:cs typeface="Times New Roman" pitchFamily="18" charset="0"/>
              </a:rPr>
              <a:t>The sentences which are abstractive are produced as a summarized text and it is converted into audio form. </a:t>
            </a:r>
          </a:p>
          <a:p>
            <a:pPr marL="0" indent="0" algn="just">
              <a:lnSpc>
                <a:spcPct val="150000"/>
              </a:lnSpc>
            </a:pPr>
            <a:r>
              <a:rPr lang="en-GB" sz="2000">
                <a:latin typeface="Times New Roman" pitchFamily="18" charset="0"/>
                <a:cs typeface="Times New Roman" pitchFamily="18" charset="0"/>
              </a:rPr>
              <a:t>The </a:t>
            </a:r>
            <a:r>
              <a:rPr lang="en-GB" sz="2000" dirty="0">
                <a:latin typeface="Times New Roman" pitchFamily="18" charset="0"/>
                <a:cs typeface="Times New Roman" pitchFamily="18" charset="0"/>
              </a:rPr>
              <a:t>proposed model improves the accuracy when compared traditional approach.</a:t>
            </a:r>
            <a:endParaRPr lang="en-US" sz="2000" dirty="0">
              <a:latin typeface="Times New Roman" pitchFamily="18" charset="0"/>
              <a:cs typeface="Times New Roman" pitchFamily="18" charset="0"/>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57200" y="1600200"/>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000" dirty="0">
              <a:latin typeface="+mj-lt"/>
              <a:cs typeface="Times New Roman" pitchFamily="18" charset="0"/>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Introduction</a:t>
            </a:r>
          </a:p>
        </p:txBody>
      </p:sp>
      <p:sp>
        <p:nvSpPr>
          <p:cNvPr id="11" name="Content Placeholder 10"/>
          <p:cNvSpPr>
            <a:spLocks noGrp="1"/>
          </p:cNvSpPr>
          <p:nvPr>
            <p:ph idx="1"/>
          </p:nvPr>
        </p:nvSpPr>
        <p:spPr>
          <a:xfrm>
            <a:off x="428596" y="1857364"/>
            <a:ext cx="8382000" cy="4114800"/>
          </a:xfrm>
        </p:spPr>
        <p:txBody>
          <a:bodyPr>
            <a:noAutofit/>
          </a:bodyPr>
          <a:lstStyle/>
          <a:p>
            <a:pPr algn="just"/>
            <a:r>
              <a:rPr lang="en-GB" sz="2000" dirty="0">
                <a:latin typeface="Times New Roman" pitchFamily="18" charset="0"/>
                <a:cs typeface="Times New Roman" pitchFamily="18" charset="0"/>
              </a:rPr>
              <a:t>This thesis aims to replicate and extend of knowledge on automatic text summarising.</a:t>
            </a:r>
          </a:p>
          <a:p>
            <a:pPr algn="just"/>
            <a:r>
              <a:rPr lang="en-GB" sz="2000" dirty="0">
                <a:latin typeface="Times New Roman" pitchFamily="18" charset="0"/>
                <a:cs typeface="Times New Roman" pitchFamily="18" charset="0"/>
              </a:rPr>
              <a:t>The focus of study has been on developing frameworks for short, single-document summarising, rather than extended and multi-document summarization.</a:t>
            </a:r>
          </a:p>
          <a:p>
            <a:pPr algn="just"/>
            <a:r>
              <a:rPr lang="en-GB" sz="2000" dirty="0">
                <a:latin typeface="Times New Roman" pitchFamily="18" charset="0"/>
                <a:cs typeface="Times New Roman" pitchFamily="18" charset="0"/>
              </a:rPr>
              <a:t>The ultimate goal of this topic is to provide a framework that can produce high-quality summaries regardless of the length of the source documents, whether it's a single or multi-document assignment, and irrespective of domain or language.</a:t>
            </a:r>
          </a:p>
          <a:p>
            <a:pPr algn="just"/>
            <a:r>
              <a:rPr lang="en-GB" sz="2000" dirty="0">
                <a:latin typeface="Times New Roman" pitchFamily="18" charset="0"/>
                <a:cs typeface="Times New Roman" pitchFamily="18" charset="0"/>
              </a:rPr>
              <a:t>Given the recent impressive progress in short document summarising, the next challenge will be to reproduce the results using longer documents.</a:t>
            </a:r>
            <a:endParaRPr lang="en-GB" sz="2000" dirty="0"/>
          </a:p>
        </p:txBody>
      </p:sp>
      <p:pic>
        <p:nvPicPr>
          <p:cNvPr id="9"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10"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spTree>
    <p:extLst>
      <p:ext uri="{BB962C8B-B14F-4D97-AF65-F5344CB8AC3E}">
        <p14:creationId xmlns:p14="http://schemas.microsoft.com/office/powerpoint/2010/main" val="3288924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57200" y="1600200"/>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lang="en-IN" sz="2200" dirty="0">
              <a:latin typeface="Times New Roman" pitchFamily="18" charset="0"/>
              <a:cs typeface="Times New Roman" pitchFamily="18" charset="0"/>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sp>
        <p:nvSpPr>
          <p:cNvPr id="9" name="TextBox 8">
            <a:extLst>
              <a:ext uri="{FF2B5EF4-FFF2-40B4-BE49-F238E27FC236}">
                <a16:creationId xmlns:a16="http://schemas.microsoft.com/office/drawing/2014/main" id="{9E5AA988-BB64-43CE-8181-157A99C586A4}"/>
              </a:ext>
            </a:extLst>
          </p:cNvPr>
          <p:cNvSpPr txBox="1"/>
          <p:nvPr/>
        </p:nvSpPr>
        <p:spPr>
          <a:xfrm>
            <a:off x="3886200" y="4749968"/>
            <a:ext cx="6151662" cy="1015663"/>
          </a:xfrm>
          <a:prstGeom prst="rect">
            <a:avLst/>
          </a:prstGeom>
          <a:noFill/>
        </p:spPr>
        <p:txBody>
          <a:bodyPr wrap="square">
            <a:spAutoFit/>
          </a:bodyPr>
          <a:lstStyle/>
          <a:p>
            <a:r>
              <a:rPr lang="en-US" sz="6000" dirty="0"/>
              <a:t>…Thank You !!!</a:t>
            </a:r>
          </a:p>
        </p:txBody>
      </p:sp>
    </p:spTree>
    <p:extLst>
      <p:ext uri="{BB962C8B-B14F-4D97-AF65-F5344CB8AC3E}">
        <p14:creationId xmlns:p14="http://schemas.microsoft.com/office/powerpoint/2010/main" val="69218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Introduction</a:t>
            </a:r>
          </a:p>
        </p:txBody>
      </p:sp>
      <p:sp>
        <p:nvSpPr>
          <p:cNvPr id="11" name="Content Placeholder 10"/>
          <p:cNvSpPr>
            <a:spLocks noGrp="1"/>
          </p:cNvSpPr>
          <p:nvPr>
            <p:ph idx="1"/>
          </p:nvPr>
        </p:nvSpPr>
        <p:spPr>
          <a:xfrm>
            <a:off x="457200" y="1828800"/>
            <a:ext cx="8382000" cy="4114800"/>
          </a:xfrm>
        </p:spPr>
        <p:txBody>
          <a:bodyPr>
            <a:noAutofit/>
          </a:bodyPr>
          <a:lstStyle/>
          <a:p>
            <a:pPr algn="just"/>
            <a:r>
              <a:rPr lang="en-GB" sz="2000" dirty="0">
                <a:latin typeface="Times New Roman" pitchFamily="18" charset="0"/>
                <a:cs typeface="Times New Roman" pitchFamily="18" charset="0"/>
              </a:rPr>
              <a:t>The goal of this thesis is to contribute to the knowledge of expertise in the field of long document summary.</a:t>
            </a:r>
          </a:p>
          <a:p>
            <a:pPr algn="just"/>
            <a:r>
              <a:rPr lang="en-GB" sz="2000" dirty="0">
                <a:latin typeface="Times New Roman" pitchFamily="18" charset="0"/>
                <a:cs typeface="Times New Roman" pitchFamily="18" charset="0"/>
              </a:rPr>
              <a:t>The evaluation of summaries and systems for Abstractive document summarising are two particularly relevant areas that we identify as core issues in this thesis.</a:t>
            </a:r>
            <a:endParaRPr lang="en-GB" sz="2000" dirty="0"/>
          </a:p>
        </p:txBody>
      </p:sp>
      <p:pic>
        <p:nvPicPr>
          <p:cNvPr id="9"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10"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spTree>
    <p:extLst>
      <p:ext uri="{BB962C8B-B14F-4D97-AF65-F5344CB8AC3E}">
        <p14:creationId xmlns:p14="http://schemas.microsoft.com/office/powerpoint/2010/main" val="328892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normAutofit/>
          </a:bodyPr>
          <a:lstStyle/>
          <a:p>
            <a:pPr algn="just"/>
            <a:r>
              <a:rPr lang="en-GB" sz="2000" dirty="0">
                <a:latin typeface="Times New Roman" pitchFamily="18" charset="0"/>
                <a:cs typeface="Times New Roman" pitchFamily="18" charset="0"/>
              </a:rPr>
              <a:t>Our technique utilises of the document's discourse structure and analyses sentence similarity to split the challenge down into smaller summary difficulties. </a:t>
            </a:r>
          </a:p>
          <a:p>
            <a:pPr algn="just"/>
            <a:r>
              <a:rPr lang="en-GB" sz="2000" dirty="0">
                <a:latin typeface="Times New Roman" pitchFamily="18" charset="0"/>
                <a:cs typeface="Times New Roman" pitchFamily="18" charset="0"/>
              </a:rPr>
              <a:t>We break down a long document and its summary into numerous source-target pairs, which are then used to train a model that learns to sum up each section of the abstractive document separately. After then, the partial summaries are integrated to provide a final complete summary.</a:t>
            </a:r>
            <a:endParaRPr lang="en-US" sz="2000" dirty="0">
              <a:latin typeface="Times New Roman" pitchFamily="18" charset="0"/>
              <a:cs typeface="Times New Roman" pitchFamily="18" charset="0"/>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57200" y="1600200"/>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kumimoji="0" lang="en-IN"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Project Motivation</a:t>
            </a:r>
          </a:p>
        </p:txBody>
      </p:sp>
      <p:sp>
        <p:nvSpPr>
          <p:cNvPr id="3" name="Content Placeholder 2"/>
          <p:cNvSpPr>
            <a:spLocks noGrp="1"/>
          </p:cNvSpPr>
          <p:nvPr>
            <p:ph idx="1"/>
          </p:nvPr>
        </p:nvSpPr>
        <p:spPr>
          <a:xfrm>
            <a:off x="457200" y="1600200"/>
            <a:ext cx="8229600" cy="4953000"/>
          </a:xfrm>
        </p:spPr>
        <p:txBody>
          <a:bodyPr>
            <a:normAutofit/>
          </a:bodyPr>
          <a:lstStyle/>
          <a:p>
            <a:pPr algn="just"/>
            <a:r>
              <a:rPr lang="en-GB" sz="2000" dirty="0">
                <a:latin typeface="Times New Roman" pitchFamily="18" charset="0"/>
                <a:cs typeface="Times New Roman" pitchFamily="18" charset="0"/>
              </a:rPr>
              <a:t>Summarization is intertwined with data compression and information comprehension, both of which are essential for information science and retrieval. </a:t>
            </a:r>
          </a:p>
          <a:p>
            <a:pPr algn="just"/>
            <a:r>
              <a:rPr lang="en-GB" sz="2000" dirty="0">
                <a:latin typeface="Times New Roman" pitchFamily="18" charset="0"/>
                <a:cs typeface="Times New Roman" pitchFamily="18" charset="0"/>
              </a:rPr>
              <a:t>The ability to create informative and well-written document summaries has the potential to increase the success of both information discovery technologies and human users who are seeking to swiftly scan vast amounts of papers for significant information.</a:t>
            </a:r>
          </a:p>
          <a:p>
            <a:pPr algn="just"/>
            <a:r>
              <a:rPr lang="en-GB" sz="2000" dirty="0">
                <a:latin typeface="Times New Roman" pitchFamily="18" charset="0"/>
                <a:cs typeface="Times New Roman" pitchFamily="18" charset="0"/>
              </a:rPr>
              <a:t>Indeed, automatic summarization has recently been acknowledged as one of the most significant natural language processing (NLP) jobs, despite the fact that it is also one of the least solved.</a:t>
            </a:r>
          </a:p>
          <a:p>
            <a:pPr algn="just"/>
            <a:endParaRPr lang="en-US" sz="2400" dirty="0">
              <a:latin typeface="Times New Roman" pitchFamily="18" charset="0"/>
              <a:cs typeface="Times New Roman" pitchFamily="18" charset="0"/>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10"/>
          <p:cNvSpPr txBox="1">
            <a:spLocks/>
          </p:cNvSpPr>
          <p:nvPr/>
        </p:nvSpPr>
        <p:spPr>
          <a:xfrm>
            <a:off x="457200" y="1600200"/>
            <a:ext cx="8382000" cy="5029200"/>
          </a:xfrm>
          <a:prstGeom prst="rect">
            <a:avLst/>
          </a:prstGeom>
        </p:spPr>
        <p:txBody>
          <a:bodyPr vert="horz" lIns="91440" tIns="45720" rIns="91440" bIns="45720" rtlCol="0">
            <a:noAutofit/>
          </a:bodyPr>
          <a:lstStyle/>
          <a:p>
            <a:pPr marL="365125" marR="0" lvl="0" indent="-401638" algn="l" defTabSz="914400" rtl="0" eaLnBrk="1" fontAlgn="auto" latinLnBrk="0" hangingPunct="1">
              <a:lnSpc>
                <a:spcPct val="150000"/>
              </a:lnSpc>
              <a:spcBef>
                <a:spcPts val="400"/>
              </a:spcBef>
              <a:spcAft>
                <a:spcPts val="0"/>
              </a:spcAft>
              <a:buClrTx/>
              <a:buSzTx/>
              <a:buFont typeface="Wingdings" pitchFamily="2" charset="2"/>
              <a:buChar char="§"/>
              <a:tabLst/>
              <a:defRPr/>
            </a:pPr>
            <a:endParaRPr kumimoji="0" lang="en-IN" sz="2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6"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3" y="266405"/>
            <a:ext cx="1467307" cy="1278506"/>
          </a:xfrm>
          <a:prstGeom prst="rect">
            <a:avLst/>
          </a:prstGeom>
          <a:noFill/>
          <a:ln w="9525">
            <a:noFill/>
            <a:miter lim="800000"/>
            <a:headEnd/>
            <a:tailEnd/>
          </a:ln>
        </p:spPr>
      </p:pic>
      <p:pic>
        <p:nvPicPr>
          <p:cNvPr id="7" name="Picture 3" descr="C:\Users\HODCOMP\Desktop\CE3AF389D59DDB81.jpg"/>
          <p:cNvPicPr>
            <a:picLocks noChangeAspect="1" noChangeArrowheads="1"/>
          </p:cNvPicPr>
          <p:nvPr/>
        </p:nvPicPr>
        <p:blipFill>
          <a:blip r:embed="rId3" cstate="print"/>
          <a:srcRect/>
          <a:stretch>
            <a:fillRect/>
          </a:stretch>
        </p:blipFill>
        <p:spPr bwMode="auto">
          <a:xfrm>
            <a:off x="7543800" y="152400"/>
            <a:ext cx="1330525" cy="129540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a:effectLst/>
                <a:latin typeface="Times New Roman" pitchFamily="18" charset="0"/>
                <a:cs typeface="Times New Roman" pitchFamily="18" charset="0"/>
              </a:rPr>
              <a:t>Literature Survey </a:t>
            </a:r>
            <a:endParaRPr lang="en-US" sz="3600"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4" y="266405"/>
            <a:ext cx="1180950" cy="1028995"/>
          </a:xfrm>
          <a:prstGeom prst="rect">
            <a:avLst/>
          </a:prstGeom>
          <a:noFill/>
          <a:ln w="9525">
            <a:noFill/>
            <a:miter lim="800000"/>
            <a:headEnd/>
            <a:tailEnd/>
          </a:ln>
        </p:spPr>
      </p:pic>
      <p:pic>
        <p:nvPicPr>
          <p:cNvPr id="6" name="Picture 3" descr="C:\Users\HODCOMP\Desktop\CE3AF389D59DDB81.jpg"/>
          <p:cNvPicPr>
            <a:picLocks noChangeAspect="1" noChangeArrowheads="1"/>
          </p:cNvPicPr>
          <p:nvPr/>
        </p:nvPicPr>
        <p:blipFill>
          <a:blip r:embed="rId3" cstate="print"/>
          <a:srcRect/>
          <a:stretch>
            <a:fillRect/>
          </a:stretch>
        </p:blipFill>
        <p:spPr bwMode="auto">
          <a:xfrm>
            <a:off x="7696200" y="152401"/>
            <a:ext cx="1178125" cy="1147024"/>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val="3782954253"/>
              </p:ext>
            </p:extLst>
          </p:nvPr>
        </p:nvGraphicFramePr>
        <p:xfrm>
          <a:off x="381000" y="1295401"/>
          <a:ext cx="8001001" cy="4035743"/>
        </p:xfrm>
        <a:graphic>
          <a:graphicData uri="http://schemas.openxmlformats.org/drawingml/2006/table">
            <a:tbl>
              <a:tblPr firstRow="1" bandRow="1">
                <a:tableStyleId>{5940675A-B579-460E-94D1-54222C63F5DA}</a:tableStyleId>
              </a:tblPr>
              <a:tblGrid>
                <a:gridCol w="393492">
                  <a:extLst>
                    <a:ext uri="{9D8B030D-6E8A-4147-A177-3AD203B41FA5}">
                      <a16:colId xmlns:a16="http://schemas.microsoft.com/office/drawing/2014/main" val="20000"/>
                    </a:ext>
                  </a:extLst>
                </a:gridCol>
                <a:gridCol w="1377222">
                  <a:extLst>
                    <a:ext uri="{9D8B030D-6E8A-4147-A177-3AD203B41FA5}">
                      <a16:colId xmlns:a16="http://schemas.microsoft.com/office/drawing/2014/main" val="20001"/>
                    </a:ext>
                  </a:extLst>
                </a:gridCol>
                <a:gridCol w="1573967">
                  <a:extLst>
                    <a:ext uri="{9D8B030D-6E8A-4147-A177-3AD203B41FA5}">
                      <a16:colId xmlns:a16="http://schemas.microsoft.com/office/drawing/2014/main" val="20003"/>
                    </a:ext>
                  </a:extLst>
                </a:gridCol>
                <a:gridCol w="1553891">
                  <a:extLst>
                    <a:ext uri="{9D8B030D-6E8A-4147-A177-3AD203B41FA5}">
                      <a16:colId xmlns:a16="http://schemas.microsoft.com/office/drawing/2014/main" val="3470189056"/>
                    </a:ext>
                  </a:extLst>
                </a:gridCol>
                <a:gridCol w="3102429">
                  <a:extLst>
                    <a:ext uri="{9D8B030D-6E8A-4147-A177-3AD203B41FA5}">
                      <a16:colId xmlns:a16="http://schemas.microsoft.com/office/drawing/2014/main" val="20004"/>
                    </a:ext>
                  </a:extLst>
                </a:gridCol>
              </a:tblGrid>
              <a:tr h="609858">
                <a:tc>
                  <a:txBody>
                    <a:bodyPr/>
                    <a:lstStyle/>
                    <a:p>
                      <a:pPr algn="just"/>
                      <a:r>
                        <a:rPr lang="en-US" sz="1400" b="1" dirty="0">
                          <a:latin typeface="Times New Roman" pitchFamily="18" charset="0"/>
                          <a:cs typeface="Times New Roman" pitchFamily="18" charset="0"/>
                        </a:rPr>
                        <a:t>Sr. No.</a:t>
                      </a:r>
                    </a:p>
                  </a:txBody>
                  <a:tcPr/>
                </a:tc>
                <a:tc>
                  <a:txBody>
                    <a:bodyPr/>
                    <a:lstStyle/>
                    <a:p>
                      <a:pPr algn="just"/>
                      <a:r>
                        <a:rPr lang="en-US" sz="1400" b="1" dirty="0">
                          <a:latin typeface="Times New Roman" pitchFamily="18" charset="0"/>
                          <a:cs typeface="Times New Roman" pitchFamily="18" charset="0"/>
                        </a:rPr>
                        <a:t>Paper Name</a:t>
                      </a:r>
                    </a:p>
                  </a:txBody>
                  <a:tcPr/>
                </a:tc>
                <a:tc>
                  <a:txBody>
                    <a:bodyPr/>
                    <a:lstStyle/>
                    <a:p>
                      <a:pPr algn="just"/>
                      <a:r>
                        <a:rPr lang="en-US" sz="1400" b="1" dirty="0">
                          <a:latin typeface="Times New Roman" pitchFamily="18" charset="0"/>
                          <a:cs typeface="Times New Roman" pitchFamily="18" charset="0"/>
                        </a:rPr>
                        <a:t>Authors</a:t>
                      </a:r>
                    </a:p>
                  </a:txBody>
                  <a:tcPr/>
                </a:tc>
                <a:tc>
                  <a:txBody>
                    <a:bodyPr/>
                    <a:lstStyle/>
                    <a:p>
                      <a:pPr algn="just"/>
                      <a:r>
                        <a:rPr lang="en-US" sz="1400" b="1" dirty="0">
                          <a:latin typeface="Times New Roman" pitchFamily="18" charset="0"/>
                          <a:cs typeface="Times New Roman" pitchFamily="18" charset="0"/>
                        </a:rPr>
                        <a:t>Publication Year</a:t>
                      </a:r>
                    </a:p>
                  </a:txBody>
                  <a:tcPr/>
                </a:tc>
                <a:tc>
                  <a:txBody>
                    <a:bodyPr/>
                    <a:lstStyle/>
                    <a:p>
                      <a:pPr algn="just"/>
                      <a:r>
                        <a:rPr lang="en-US" sz="1400" b="1" dirty="0">
                          <a:latin typeface="Times New Roman" pitchFamily="18" charset="0"/>
                          <a:cs typeface="Times New Roman" pitchFamily="18" charset="0"/>
                        </a:rPr>
                        <a:t>Conclusion</a:t>
                      </a:r>
                    </a:p>
                  </a:txBody>
                  <a:tcPr/>
                </a:tc>
                <a:extLst>
                  <a:ext uri="{0D108BD9-81ED-4DB2-BD59-A6C34878D82A}">
                    <a16:rowId xmlns:a16="http://schemas.microsoft.com/office/drawing/2014/main" val="10000"/>
                  </a:ext>
                </a:extLst>
              </a:tr>
              <a:tr h="2106027">
                <a:tc>
                  <a:txBody>
                    <a:bodyPr/>
                    <a:lstStyle/>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01</a:t>
                      </a:r>
                    </a:p>
                  </a:txBody>
                  <a:tcPr/>
                </a:tc>
                <a:tc>
                  <a:txBody>
                    <a:bodyPr/>
                    <a:lstStyle/>
                    <a:p>
                      <a:pPr algn="just"/>
                      <a:r>
                        <a:rPr lang="en-GB" sz="1400" dirty="0">
                          <a:latin typeface="Times New Roman" pitchFamily="18" charset="0"/>
                          <a:cs typeface="Times New Roman" pitchFamily="18" charset="0"/>
                        </a:rPr>
                        <a:t>Extractive Text Summarization Using Sentence Ranking</a:t>
                      </a:r>
                      <a:endParaRPr lang="en-US" sz="1400"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a:txBody>
                  <a:tcPr/>
                </a:tc>
                <a:tc>
                  <a:txBody>
                    <a:bodyPr/>
                    <a:lstStyle/>
                    <a:p>
                      <a:pPr algn="just"/>
                      <a:r>
                        <a:rPr lang="en-US" sz="1400" dirty="0">
                          <a:latin typeface="Times New Roman" pitchFamily="18" charset="0"/>
                          <a:cs typeface="Times New Roman" pitchFamily="18" charset="0"/>
                        </a:rPr>
                        <a:t>J.N.Madhuri, Ganesh Kumar.R</a:t>
                      </a:r>
                    </a:p>
                    <a:p>
                      <a:pPr algn="just"/>
                      <a:endParaRPr lang="en-US" sz="1400" dirty="0">
                        <a:latin typeface="Times New Roman" pitchFamily="18" charset="0"/>
                        <a:cs typeface="Times New Roman" pitchFamily="18" charset="0"/>
                      </a:endParaRPr>
                    </a:p>
                  </a:txBody>
                  <a:tcPr/>
                </a:tc>
                <a:tc>
                  <a:txBody>
                    <a:bodyPr/>
                    <a:lstStyle/>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2019</a:t>
                      </a:r>
                    </a:p>
                  </a:txBody>
                  <a:tcPr/>
                </a:tc>
                <a:tc>
                  <a:txBody>
                    <a:bodyPr/>
                    <a:lstStyle/>
                    <a:p>
                      <a:pPr algn="just"/>
                      <a:r>
                        <a:rPr lang="en-GB" sz="1400" dirty="0">
                          <a:latin typeface="Times New Roman" pitchFamily="18" charset="0"/>
                          <a:cs typeface="Times New Roman" pitchFamily="18" charset="0"/>
                        </a:rPr>
                        <a:t>In this paper, a novel statistical method to perform an extractive text summarization on single document is demonstrated. The method extraction of sentences, which gives the idea of the input text in a short form, is presented. Sentences are ranked by assigning weights and they are ranked based on their weights. Highly ranked sentences are extracted from the input document so it extracts important sentences which directs to a high-quality summary of the input document and store summary as audio. </a:t>
                      </a:r>
                      <a:endParaRPr lang="en-US" sz="1400" dirty="0">
                        <a:latin typeface="Times New Roman" pitchFamily="18" charset="0"/>
                        <a:cs typeface="Times New Roman"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a:effectLst/>
                <a:latin typeface="Times New Roman" pitchFamily="18" charset="0"/>
                <a:cs typeface="Times New Roman" pitchFamily="18" charset="0"/>
              </a:rPr>
              <a:t>Literature Survey </a:t>
            </a:r>
            <a:endParaRPr lang="en-US" sz="3600"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4" y="266405"/>
            <a:ext cx="1180950" cy="1028995"/>
          </a:xfrm>
          <a:prstGeom prst="rect">
            <a:avLst/>
          </a:prstGeom>
          <a:noFill/>
          <a:ln w="9525">
            <a:noFill/>
            <a:miter lim="800000"/>
            <a:headEnd/>
            <a:tailEnd/>
          </a:ln>
        </p:spPr>
      </p:pic>
      <p:pic>
        <p:nvPicPr>
          <p:cNvPr id="6" name="Picture 3" descr="C:\Users\HODCOMP\Desktop\CE3AF389D59DDB81.jpg"/>
          <p:cNvPicPr>
            <a:picLocks noChangeAspect="1" noChangeArrowheads="1"/>
          </p:cNvPicPr>
          <p:nvPr/>
        </p:nvPicPr>
        <p:blipFill>
          <a:blip r:embed="rId3" cstate="print"/>
          <a:srcRect/>
          <a:stretch>
            <a:fillRect/>
          </a:stretch>
        </p:blipFill>
        <p:spPr bwMode="auto">
          <a:xfrm>
            <a:off x="7696200" y="152401"/>
            <a:ext cx="1178125" cy="1147024"/>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val="3782954253"/>
              </p:ext>
            </p:extLst>
          </p:nvPr>
        </p:nvGraphicFramePr>
        <p:xfrm>
          <a:off x="381000" y="1295401"/>
          <a:ext cx="8001001" cy="3182303"/>
        </p:xfrm>
        <a:graphic>
          <a:graphicData uri="http://schemas.openxmlformats.org/drawingml/2006/table">
            <a:tbl>
              <a:tblPr firstRow="1" bandRow="1">
                <a:tableStyleId>{5940675A-B579-460E-94D1-54222C63F5DA}</a:tableStyleId>
              </a:tblPr>
              <a:tblGrid>
                <a:gridCol w="393492">
                  <a:extLst>
                    <a:ext uri="{9D8B030D-6E8A-4147-A177-3AD203B41FA5}">
                      <a16:colId xmlns:a16="http://schemas.microsoft.com/office/drawing/2014/main" val="20000"/>
                    </a:ext>
                  </a:extLst>
                </a:gridCol>
                <a:gridCol w="1377222">
                  <a:extLst>
                    <a:ext uri="{9D8B030D-6E8A-4147-A177-3AD203B41FA5}">
                      <a16:colId xmlns:a16="http://schemas.microsoft.com/office/drawing/2014/main" val="20001"/>
                    </a:ext>
                  </a:extLst>
                </a:gridCol>
                <a:gridCol w="1573967">
                  <a:extLst>
                    <a:ext uri="{9D8B030D-6E8A-4147-A177-3AD203B41FA5}">
                      <a16:colId xmlns:a16="http://schemas.microsoft.com/office/drawing/2014/main" val="20003"/>
                    </a:ext>
                  </a:extLst>
                </a:gridCol>
                <a:gridCol w="1553891">
                  <a:extLst>
                    <a:ext uri="{9D8B030D-6E8A-4147-A177-3AD203B41FA5}">
                      <a16:colId xmlns:a16="http://schemas.microsoft.com/office/drawing/2014/main" val="3470189056"/>
                    </a:ext>
                  </a:extLst>
                </a:gridCol>
                <a:gridCol w="3102429">
                  <a:extLst>
                    <a:ext uri="{9D8B030D-6E8A-4147-A177-3AD203B41FA5}">
                      <a16:colId xmlns:a16="http://schemas.microsoft.com/office/drawing/2014/main" val="20004"/>
                    </a:ext>
                  </a:extLst>
                </a:gridCol>
              </a:tblGrid>
              <a:tr h="609858">
                <a:tc>
                  <a:txBody>
                    <a:bodyPr/>
                    <a:lstStyle/>
                    <a:p>
                      <a:pPr algn="just"/>
                      <a:r>
                        <a:rPr lang="en-US" sz="1400" b="1" dirty="0">
                          <a:latin typeface="Times New Roman" pitchFamily="18" charset="0"/>
                          <a:cs typeface="Times New Roman" pitchFamily="18" charset="0"/>
                        </a:rPr>
                        <a:t>Sr. No.</a:t>
                      </a:r>
                    </a:p>
                  </a:txBody>
                  <a:tcPr/>
                </a:tc>
                <a:tc>
                  <a:txBody>
                    <a:bodyPr/>
                    <a:lstStyle/>
                    <a:p>
                      <a:pPr algn="just"/>
                      <a:r>
                        <a:rPr lang="en-US" sz="1400" b="1" dirty="0">
                          <a:latin typeface="Times New Roman" pitchFamily="18" charset="0"/>
                          <a:cs typeface="Times New Roman" pitchFamily="18" charset="0"/>
                        </a:rPr>
                        <a:t>Paper Name</a:t>
                      </a:r>
                    </a:p>
                  </a:txBody>
                  <a:tcPr/>
                </a:tc>
                <a:tc>
                  <a:txBody>
                    <a:bodyPr/>
                    <a:lstStyle/>
                    <a:p>
                      <a:pPr algn="just"/>
                      <a:r>
                        <a:rPr lang="en-US" sz="1400" b="1" dirty="0">
                          <a:latin typeface="Times New Roman" pitchFamily="18" charset="0"/>
                          <a:cs typeface="Times New Roman" pitchFamily="18" charset="0"/>
                        </a:rPr>
                        <a:t>Authors</a:t>
                      </a:r>
                    </a:p>
                  </a:txBody>
                  <a:tcPr/>
                </a:tc>
                <a:tc>
                  <a:txBody>
                    <a:bodyPr/>
                    <a:lstStyle/>
                    <a:p>
                      <a:pPr algn="just"/>
                      <a:r>
                        <a:rPr lang="en-US" sz="1400" b="1" dirty="0">
                          <a:latin typeface="Times New Roman" pitchFamily="18" charset="0"/>
                          <a:cs typeface="Times New Roman" pitchFamily="18" charset="0"/>
                        </a:rPr>
                        <a:t>Publication Year</a:t>
                      </a:r>
                    </a:p>
                  </a:txBody>
                  <a:tcPr/>
                </a:tc>
                <a:tc>
                  <a:txBody>
                    <a:bodyPr/>
                    <a:lstStyle/>
                    <a:p>
                      <a:pPr algn="just"/>
                      <a:r>
                        <a:rPr lang="en-US" sz="1400" b="1" dirty="0">
                          <a:latin typeface="Times New Roman" pitchFamily="18" charset="0"/>
                          <a:cs typeface="Times New Roman" pitchFamily="18" charset="0"/>
                        </a:rPr>
                        <a:t>Conclusion</a:t>
                      </a:r>
                    </a:p>
                  </a:txBody>
                  <a:tcPr/>
                </a:tc>
                <a:extLst>
                  <a:ext uri="{0D108BD9-81ED-4DB2-BD59-A6C34878D82A}">
                    <a16:rowId xmlns:a16="http://schemas.microsoft.com/office/drawing/2014/main" val="10000"/>
                  </a:ext>
                </a:extLst>
              </a:tr>
              <a:tr h="2106027">
                <a:tc>
                  <a:txBody>
                    <a:bodyPr/>
                    <a:lstStyle/>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02</a:t>
                      </a:r>
                    </a:p>
                  </a:txBody>
                  <a:tcPr/>
                </a:tc>
                <a:tc>
                  <a:txBody>
                    <a:bodyPr/>
                    <a:lstStyle/>
                    <a:p>
                      <a:pPr algn="just"/>
                      <a:r>
                        <a:rPr lang="en-GB" sz="1400" dirty="0">
                          <a:latin typeface="Times New Roman" pitchFamily="18" charset="0"/>
                          <a:cs typeface="Times New Roman" pitchFamily="18" charset="0"/>
                        </a:rPr>
                        <a:t>Multi-document Summarization by using Text Rank and Maximal Marginal Relevance for Text in Bahasa Indonesia</a:t>
                      </a:r>
                      <a:endParaRPr lang="en-US" sz="1400"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a:txBody>
                  <a:tcPr/>
                </a:tc>
                <a:tc>
                  <a:txBody>
                    <a:bodyPr/>
                    <a:lstStyle/>
                    <a:p>
                      <a:pPr algn="just"/>
                      <a:r>
                        <a:rPr lang="en-US" sz="1400" dirty="0">
                          <a:latin typeface="Times New Roman" pitchFamily="18" charset="0"/>
                          <a:cs typeface="Times New Roman" pitchFamily="18" charset="0"/>
                        </a:rPr>
                        <a:t>Dani Gunawan, Siti Hazizah Harahap, Romi Fadillah Rahmat</a:t>
                      </a:r>
                    </a:p>
                    <a:p>
                      <a:pPr algn="just"/>
                      <a:endParaRPr lang="en-US" sz="1400" dirty="0">
                        <a:latin typeface="Times New Roman" pitchFamily="18" charset="0"/>
                        <a:cs typeface="Times New Roman" pitchFamily="18" charset="0"/>
                      </a:endParaRPr>
                    </a:p>
                  </a:txBody>
                  <a:tcPr/>
                </a:tc>
                <a:tc>
                  <a:txBody>
                    <a:bodyPr/>
                    <a:lstStyle/>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2019</a:t>
                      </a:r>
                    </a:p>
                  </a:txBody>
                  <a:tcPr/>
                </a:tc>
                <a:tc>
                  <a:txBody>
                    <a:bodyPr/>
                    <a:lstStyle/>
                    <a:p>
                      <a:pPr algn="just"/>
                      <a:r>
                        <a:rPr lang="en-GB" sz="1400" dirty="0">
                          <a:latin typeface="Times New Roman" pitchFamily="18" charset="0"/>
                          <a:cs typeface="Times New Roman" pitchFamily="18" charset="0"/>
                        </a:rPr>
                        <a:t>In order to accomplish the objective, this research uses the combination of several online news articles, divided into six groups. The combined articles are pre-processed to produce a clean text. After obtaining the clean text, this research utilizes the Text Rank algorithm to extract the important sentences by using the similarity measurement. This process yields the summarized text.</a:t>
                      </a:r>
                      <a:endParaRPr lang="en-US" sz="1400" dirty="0">
                        <a:latin typeface="Times New Roman" pitchFamily="18" charset="0"/>
                        <a:cs typeface="Times New Roman"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a:effectLst/>
                <a:latin typeface="Times New Roman" pitchFamily="18" charset="0"/>
                <a:cs typeface="Times New Roman" pitchFamily="18" charset="0"/>
              </a:rPr>
              <a:t>Literature Survey </a:t>
            </a:r>
            <a:endParaRPr lang="en-US" sz="3600"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7" descr="Description: Description: Description: Description: Description: I:\ALL PICTURE\JSPM LOGO.JPG"/>
          <p:cNvPicPr>
            <a:picLocks noChangeAspect="1" noChangeArrowheads="1"/>
          </p:cNvPicPr>
          <p:nvPr/>
        </p:nvPicPr>
        <p:blipFill>
          <a:blip r:embed="rId2" cstate="print"/>
          <a:srcRect/>
          <a:stretch>
            <a:fillRect/>
          </a:stretch>
        </p:blipFill>
        <p:spPr bwMode="auto">
          <a:xfrm>
            <a:off x="132894" y="266405"/>
            <a:ext cx="1180950" cy="1028995"/>
          </a:xfrm>
          <a:prstGeom prst="rect">
            <a:avLst/>
          </a:prstGeom>
          <a:noFill/>
          <a:ln w="9525">
            <a:noFill/>
            <a:miter lim="800000"/>
            <a:headEnd/>
            <a:tailEnd/>
          </a:ln>
        </p:spPr>
      </p:pic>
      <p:pic>
        <p:nvPicPr>
          <p:cNvPr id="6" name="Picture 3" descr="C:\Users\HODCOMP\Desktop\CE3AF389D59DDB81.jpg"/>
          <p:cNvPicPr>
            <a:picLocks noChangeAspect="1" noChangeArrowheads="1"/>
          </p:cNvPicPr>
          <p:nvPr/>
        </p:nvPicPr>
        <p:blipFill>
          <a:blip r:embed="rId3" cstate="print"/>
          <a:srcRect/>
          <a:stretch>
            <a:fillRect/>
          </a:stretch>
        </p:blipFill>
        <p:spPr bwMode="auto">
          <a:xfrm>
            <a:off x="7696200" y="152401"/>
            <a:ext cx="1178125" cy="1147024"/>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val="3782954253"/>
              </p:ext>
            </p:extLst>
          </p:nvPr>
        </p:nvGraphicFramePr>
        <p:xfrm>
          <a:off x="381000" y="1295401"/>
          <a:ext cx="8001001" cy="4483799"/>
        </p:xfrm>
        <a:graphic>
          <a:graphicData uri="http://schemas.openxmlformats.org/drawingml/2006/table">
            <a:tbl>
              <a:tblPr firstRow="1" bandRow="1">
                <a:tableStyleId>{5940675A-B579-460E-94D1-54222C63F5DA}</a:tableStyleId>
              </a:tblPr>
              <a:tblGrid>
                <a:gridCol w="393492">
                  <a:extLst>
                    <a:ext uri="{9D8B030D-6E8A-4147-A177-3AD203B41FA5}">
                      <a16:colId xmlns:a16="http://schemas.microsoft.com/office/drawing/2014/main" val="20000"/>
                    </a:ext>
                  </a:extLst>
                </a:gridCol>
                <a:gridCol w="1377222">
                  <a:extLst>
                    <a:ext uri="{9D8B030D-6E8A-4147-A177-3AD203B41FA5}">
                      <a16:colId xmlns:a16="http://schemas.microsoft.com/office/drawing/2014/main" val="20001"/>
                    </a:ext>
                  </a:extLst>
                </a:gridCol>
                <a:gridCol w="1573967">
                  <a:extLst>
                    <a:ext uri="{9D8B030D-6E8A-4147-A177-3AD203B41FA5}">
                      <a16:colId xmlns:a16="http://schemas.microsoft.com/office/drawing/2014/main" val="20003"/>
                    </a:ext>
                  </a:extLst>
                </a:gridCol>
                <a:gridCol w="1553891">
                  <a:extLst>
                    <a:ext uri="{9D8B030D-6E8A-4147-A177-3AD203B41FA5}">
                      <a16:colId xmlns:a16="http://schemas.microsoft.com/office/drawing/2014/main" val="3470189056"/>
                    </a:ext>
                  </a:extLst>
                </a:gridCol>
                <a:gridCol w="3102429">
                  <a:extLst>
                    <a:ext uri="{9D8B030D-6E8A-4147-A177-3AD203B41FA5}">
                      <a16:colId xmlns:a16="http://schemas.microsoft.com/office/drawing/2014/main" val="20004"/>
                    </a:ext>
                  </a:extLst>
                </a:gridCol>
              </a:tblGrid>
              <a:tr h="609858">
                <a:tc>
                  <a:txBody>
                    <a:bodyPr/>
                    <a:lstStyle/>
                    <a:p>
                      <a:pPr algn="just"/>
                      <a:r>
                        <a:rPr lang="en-US" sz="1400" b="1" dirty="0">
                          <a:latin typeface="Times New Roman" pitchFamily="18" charset="0"/>
                          <a:cs typeface="Times New Roman" pitchFamily="18" charset="0"/>
                        </a:rPr>
                        <a:t>Sr. No.</a:t>
                      </a:r>
                    </a:p>
                  </a:txBody>
                  <a:tcPr/>
                </a:tc>
                <a:tc>
                  <a:txBody>
                    <a:bodyPr/>
                    <a:lstStyle/>
                    <a:p>
                      <a:pPr algn="just"/>
                      <a:r>
                        <a:rPr lang="en-US" sz="1400" b="1" dirty="0">
                          <a:latin typeface="Times New Roman" pitchFamily="18" charset="0"/>
                          <a:cs typeface="Times New Roman" pitchFamily="18" charset="0"/>
                        </a:rPr>
                        <a:t>Paper Name</a:t>
                      </a:r>
                    </a:p>
                  </a:txBody>
                  <a:tcPr/>
                </a:tc>
                <a:tc>
                  <a:txBody>
                    <a:bodyPr/>
                    <a:lstStyle/>
                    <a:p>
                      <a:pPr algn="just"/>
                      <a:r>
                        <a:rPr lang="en-US" sz="1400" b="1" dirty="0">
                          <a:latin typeface="Times New Roman" pitchFamily="18" charset="0"/>
                          <a:cs typeface="Times New Roman" pitchFamily="18" charset="0"/>
                        </a:rPr>
                        <a:t>Authors</a:t>
                      </a:r>
                    </a:p>
                  </a:txBody>
                  <a:tcPr/>
                </a:tc>
                <a:tc>
                  <a:txBody>
                    <a:bodyPr/>
                    <a:lstStyle/>
                    <a:p>
                      <a:pPr algn="just"/>
                      <a:r>
                        <a:rPr lang="en-US" sz="1400" b="1" dirty="0">
                          <a:latin typeface="Times New Roman" pitchFamily="18" charset="0"/>
                          <a:cs typeface="Times New Roman" pitchFamily="18" charset="0"/>
                        </a:rPr>
                        <a:t>Publication Year</a:t>
                      </a:r>
                    </a:p>
                  </a:txBody>
                  <a:tcPr/>
                </a:tc>
                <a:tc>
                  <a:txBody>
                    <a:bodyPr/>
                    <a:lstStyle/>
                    <a:p>
                      <a:pPr algn="just"/>
                      <a:r>
                        <a:rPr lang="en-US" sz="1400" b="1" dirty="0">
                          <a:latin typeface="Times New Roman" pitchFamily="18" charset="0"/>
                          <a:cs typeface="Times New Roman" pitchFamily="18" charset="0"/>
                        </a:rPr>
                        <a:t>Conclusion</a:t>
                      </a:r>
                    </a:p>
                  </a:txBody>
                  <a:tcPr/>
                </a:tc>
                <a:extLst>
                  <a:ext uri="{0D108BD9-81ED-4DB2-BD59-A6C34878D82A}">
                    <a16:rowId xmlns:a16="http://schemas.microsoft.com/office/drawing/2014/main" val="10000"/>
                  </a:ext>
                </a:extLst>
              </a:tr>
              <a:tr h="2106027">
                <a:tc>
                  <a:txBody>
                    <a:bodyPr/>
                    <a:lstStyle/>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03</a:t>
                      </a:r>
                    </a:p>
                  </a:txBody>
                  <a:tcPr/>
                </a:tc>
                <a:tc>
                  <a:txBody>
                    <a:bodyPr/>
                    <a:lstStyle/>
                    <a:p>
                      <a:pPr algn="just"/>
                      <a:r>
                        <a:rPr lang="en-GB" sz="1400" dirty="0">
                          <a:latin typeface="Times New Roman" pitchFamily="18" charset="0"/>
                          <a:cs typeface="Times New Roman" pitchFamily="18" charset="0"/>
                        </a:rPr>
                        <a:t>Automatic Text Summarization by Local Scoring and Ranking for Improving Coherence</a:t>
                      </a:r>
                      <a:endParaRPr lang="en-US" sz="1400"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a:txBody>
                  <a:tcPr/>
                </a:tc>
                <a:tc>
                  <a:txBody>
                    <a:bodyPr/>
                    <a:lstStyle/>
                    <a:p>
                      <a:pPr algn="just"/>
                      <a:r>
                        <a:rPr lang="en-US" sz="1400" dirty="0">
                          <a:latin typeface="Times New Roman" pitchFamily="18" charset="0"/>
                          <a:cs typeface="Times New Roman" pitchFamily="18" charset="0"/>
                        </a:rPr>
                        <a:t>P.Krishnaveni, Dr.S.R.</a:t>
                      </a:r>
                    </a:p>
                    <a:p>
                      <a:pPr algn="just"/>
                      <a:r>
                        <a:rPr lang="en-US" sz="1400" dirty="0">
                          <a:latin typeface="Times New Roman" pitchFamily="18" charset="0"/>
                          <a:cs typeface="Times New Roman" pitchFamily="18" charset="0"/>
                        </a:rPr>
                        <a:t>Balasundaram</a:t>
                      </a:r>
                    </a:p>
                    <a:p>
                      <a:pPr algn="just"/>
                      <a:endParaRPr lang="en-US" sz="1400" dirty="0">
                        <a:latin typeface="Times New Roman" pitchFamily="18" charset="0"/>
                        <a:cs typeface="Times New Roman" pitchFamily="18" charset="0"/>
                      </a:endParaRPr>
                    </a:p>
                  </a:txBody>
                  <a:tcPr/>
                </a:tc>
                <a:tc>
                  <a:txBody>
                    <a:bodyPr/>
                    <a:lstStyle/>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2017</a:t>
                      </a:r>
                    </a:p>
                  </a:txBody>
                  <a:tcPr/>
                </a:tc>
                <a:tc>
                  <a:txBody>
                    <a:bodyPr/>
                    <a:lstStyle/>
                    <a:p>
                      <a:pPr marL="0" marR="0" lvl="0" indent="0" algn="just" defTabSz="914400" rtl="0" eaLnBrk="1" fontAlgn="base" latinLnBrk="0" hangingPunct="1">
                        <a:lnSpc>
                          <a:spcPct val="115000"/>
                        </a:lnSpc>
                        <a:spcBef>
                          <a:spcPct val="0"/>
                        </a:spcBef>
                        <a:spcAft>
                          <a:spcPct val="0"/>
                        </a:spcAft>
                        <a:buClrTx/>
                        <a:buSzTx/>
                        <a:buFontTx/>
                        <a:buNone/>
                        <a:tabLst/>
                        <a:defRPr/>
                      </a:pPr>
                      <a:r>
                        <a:rPr lang="en-GB" sz="1400" dirty="0">
                          <a:latin typeface="Times New Roman" pitchFamily="18" charset="0"/>
                          <a:cs typeface="Times New Roman" pitchFamily="18" charset="0"/>
                        </a:rPr>
                        <a:t>In this paper, a novel statistical method to perform an extractive text summarization on single document is demonstrated. The method extraction of sentences, which gives the idea of the input text in a short form, is presented. Sentences are ranked by assigning weights and they are ranked based on their weights. Highly ranked sentences are extracted from the input document so it extracts important sentences which directs to a high-quality summary of the input document and store summary as audio. </a:t>
                      </a:r>
                      <a:endParaRPr lang="en-US" sz="1400" dirty="0">
                        <a:latin typeface="Times New Roman" pitchFamily="18" charset="0"/>
                        <a:cs typeface="Times New Roman" pitchFamily="18" charset="0"/>
                      </a:endParaRPr>
                    </a:p>
                    <a:p>
                      <a:pPr marL="0" marR="0" lvl="0" indent="0" algn="just" defTabSz="914400" rtl="0" eaLnBrk="1" fontAlgn="base" latinLnBrk="0" hangingPunct="1">
                        <a:lnSpc>
                          <a:spcPct val="115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1308</TotalTime>
  <Words>1012</Words>
  <Application>Microsoft Office PowerPoint</Application>
  <PresentationFormat>On-screen Show (4:3)</PresentationFormat>
  <Paragraphs>117</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Introduction</vt:lpstr>
      <vt:lpstr>Introduction</vt:lpstr>
      <vt:lpstr>Problem Statement</vt:lpstr>
      <vt:lpstr>Project Motivation</vt:lpstr>
      <vt:lpstr>Literature Survey </vt:lpstr>
      <vt:lpstr>Literature Survey </vt:lpstr>
      <vt:lpstr>Literature Survey </vt:lpstr>
      <vt:lpstr>Proposed System</vt:lpstr>
      <vt:lpstr>Research gap as per review</vt:lpstr>
      <vt:lpstr>Objectives</vt:lpstr>
      <vt:lpstr>System Architecture Diagram</vt:lpstr>
      <vt:lpstr>Data Flow Diagram</vt:lpstr>
      <vt:lpstr>Data Flow Diagram</vt:lpstr>
      <vt:lpstr>UML Diagram 1) USE Case Diagram</vt:lpstr>
      <vt:lpstr>2) Activity Diagram</vt:lpstr>
      <vt:lpstr>3) Class Diagram</vt:lpstr>
      <vt:lpstr>4) Sequence Diagram</vt:lpstr>
      <vt:lpstr>Hardware and Software  Requirement</vt:lpstr>
      <vt:lpstr>Test Cases</vt:lpstr>
      <vt:lpstr>Test Cases</vt:lpstr>
      <vt:lpstr>Test Cases</vt:lpstr>
      <vt:lpstr>Test Cases</vt:lpstr>
      <vt:lpstr>Result</vt:lpstr>
      <vt:lpstr>Result</vt:lpstr>
      <vt:lpstr>Result</vt:lpstr>
      <vt:lpstr>Result</vt:lpstr>
      <vt:lpstr>Conclusion</vt:lpstr>
      <vt:lpstr>PowerPoint Presentation</vt:lpstr>
    </vt:vector>
  </TitlesOfParts>
  <Company>Pranav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Pranav</dc:creator>
  <cp:lastModifiedBy>Purushottam Nimje</cp:lastModifiedBy>
  <cp:revision>245</cp:revision>
  <dcterms:created xsi:type="dcterms:W3CDTF">2021-04-23T05:53:40Z</dcterms:created>
  <dcterms:modified xsi:type="dcterms:W3CDTF">2023-02-26T07:56:53Z</dcterms:modified>
</cp:coreProperties>
</file>