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sldIdLst>
    <p:sldId id="274" r:id="rId5"/>
    <p:sldId id="307" r:id="rId6"/>
    <p:sldId id="308" r:id="rId7"/>
    <p:sldId id="309" r:id="rId8"/>
    <p:sldId id="310" r:id="rId9"/>
    <p:sldId id="311" r:id="rId10"/>
    <p:sldId id="31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B52F8-F947-4AC8-B5ED-4F8328B51FB9}" type="doc">
      <dgm:prSet loTypeId="urn:microsoft.com/office/officeart/2005/8/layout/hProcess3" loCatId="process" qsTypeId="urn:microsoft.com/office/officeart/2005/8/quickstyle/simple1" qsCatId="simple" csTypeId="urn:microsoft.com/office/officeart/2005/8/colors/accent1_2" csCatId="accent1" phldr="1"/>
      <dgm:spPr/>
    </dgm:pt>
    <dgm:pt modelId="{B422C935-0EDE-48DA-8947-194E36756FF8}" type="pres">
      <dgm:prSet presAssocID="{75EB52F8-F947-4AC8-B5ED-4F8328B51FB9}" presName="Name0" presStyleCnt="0">
        <dgm:presLayoutVars>
          <dgm:dir/>
          <dgm:animLvl val="lvl"/>
          <dgm:resizeHandles val="exact"/>
        </dgm:presLayoutVars>
      </dgm:prSet>
      <dgm:spPr/>
    </dgm:pt>
    <dgm:pt modelId="{D9B3BF70-2DF4-4B0D-8982-3313C81FC1A8}" type="pres">
      <dgm:prSet presAssocID="{75EB52F8-F947-4AC8-B5ED-4F8328B51FB9}" presName="dummy" presStyleCnt="0"/>
      <dgm:spPr/>
    </dgm:pt>
    <dgm:pt modelId="{3BAE82AB-A8FA-45D9-B3EE-F2F6EEBE1F60}" type="pres">
      <dgm:prSet presAssocID="{75EB52F8-F947-4AC8-B5ED-4F8328B51FB9}" presName="linH" presStyleCnt="0"/>
      <dgm:spPr/>
    </dgm:pt>
    <dgm:pt modelId="{7070D529-CEF8-4378-8697-AC573605F6E5}" type="pres">
      <dgm:prSet presAssocID="{75EB52F8-F947-4AC8-B5ED-4F8328B51FB9}" presName="padding1" presStyleCnt="0"/>
      <dgm:spPr/>
    </dgm:pt>
    <dgm:pt modelId="{3E02BA8E-16E2-4E08-AB52-6C79702556A7}" type="pres">
      <dgm:prSet presAssocID="{75EB52F8-F947-4AC8-B5ED-4F8328B51FB9}" presName="padding2" presStyleCnt="0"/>
      <dgm:spPr/>
    </dgm:pt>
    <dgm:pt modelId="{6BF2F4A8-16D8-4889-AD03-0A7F63FEF5CB}" type="pres">
      <dgm:prSet presAssocID="{75EB52F8-F947-4AC8-B5ED-4F8328B51FB9}" presName="negArrow" presStyleCnt="0"/>
      <dgm:spPr/>
    </dgm:pt>
    <dgm:pt modelId="{01DC1FE9-1811-4382-85B0-D2D91B095329}" type="pres">
      <dgm:prSet presAssocID="{75EB52F8-F947-4AC8-B5ED-4F8328B51FB9}" presName="backgroundArrow" presStyleLbl="node1" presStyleIdx="0" presStyleCnt="1"/>
      <dgm:spPr/>
    </dgm:pt>
  </dgm:ptLst>
  <dgm:cxnLst>
    <dgm:cxn modelId="{F10B464A-D6F9-45FC-BFEE-0872708D6D24}" type="presOf" srcId="{75EB52F8-F947-4AC8-B5ED-4F8328B51FB9}" destId="{B422C935-0EDE-48DA-8947-194E36756FF8}" srcOrd="0" destOrd="0" presId="urn:microsoft.com/office/officeart/2005/8/layout/hProcess3"/>
    <dgm:cxn modelId="{C4F30ACB-216A-4E80-8315-F29B08C7A359}" type="presParOf" srcId="{B422C935-0EDE-48DA-8947-194E36756FF8}" destId="{D9B3BF70-2DF4-4B0D-8982-3313C81FC1A8}" srcOrd="0" destOrd="0" presId="urn:microsoft.com/office/officeart/2005/8/layout/hProcess3"/>
    <dgm:cxn modelId="{E26CDCD6-0EE3-4424-9EE0-21EAA891D0C9}" type="presParOf" srcId="{B422C935-0EDE-48DA-8947-194E36756FF8}" destId="{3BAE82AB-A8FA-45D9-B3EE-F2F6EEBE1F60}" srcOrd="1" destOrd="0" presId="urn:microsoft.com/office/officeart/2005/8/layout/hProcess3"/>
    <dgm:cxn modelId="{075A3D87-ECA4-411B-8CBB-000B162A172D}" type="presParOf" srcId="{3BAE82AB-A8FA-45D9-B3EE-F2F6EEBE1F60}" destId="{7070D529-CEF8-4378-8697-AC573605F6E5}" srcOrd="0" destOrd="0" presId="urn:microsoft.com/office/officeart/2005/8/layout/hProcess3"/>
    <dgm:cxn modelId="{BB598D32-334F-40B6-BEE9-94EF3C2FA27C}" type="presParOf" srcId="{3BAE82AB-A8FA-45D9-B3EE-F2F6EEBE1F60}" destId="{3E02BA8E-16E2-4E08-AB52-6C79702556A7}" srcOrd="1" destOrd="0" presId="urn:microsoft.com/office/officeart/2005/8/layout/hProcess3"/>
    <dgm:cxn modelId="{19146FF0-E359-4ADB-BAD4-0F20F97411B1}" type="presParOf" srcId="{3BAE82AB-A8FA-45D9-B3EE-F2F6EEBE1F60}" destId="{6BF2F4A8-16D8-4889-AD03-0A7F63FEF5CB}" srcOrd="2" destOrd="0" presId="urn:microsoft.com/office/officeart/2005/8/layout/hProcess3"/>
    <dgm:cxn modelId="{556EF862-009F-40DA-93C2-F9C259B82EA5}" type="presParOf" srcId="{3BAE82AB-A8FA-45D9-B3EE-F2F6EEBE1F60}" destId="{01DC1FE9-1811-4382-85B0-D2D91B095329}" srcOrd="3"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C1FE9-1811-4382-85B0-D2D91B095329}">
      <dsp:nvSpPr>
        <dsp:cNvPr id="0" name=""/>
        <dsp:cNvSpPr/>
      </dsp:nvSpPr>
      <dsp:spPr>
        <a:xfrm>
          <a:off x="0" y="29149"/>
          <a:ext cx="1767643" cy="936000"/>
        </a:xfrm>
        <a:prstGeom prst="rightArrow">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6/5/2020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esearch.google.com/audioset/ontology/dog_1.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research.google.com/audioset/ontology/dog_1.html" TargetMode="External"/><Relationship Id="rId2" Type="http://schemas.openxmlformats.org/officeDocument/2006/relationships/hyperlink" Target="https://www.kaggle.com/davids1992/speech-representation-and-data-explor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8585"/>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725504" y="510221"/>
            <a:ext cx="10225530" cy="1475013"/>
          </a:xfrm>
        </p:spPr>
        <p:txBody>
          <a:bodyPr>
            <a:normAutofit fontScale="90000"/>
          </a:bodyPr>
          <a:lstStyle/>
          <a:p>
            <a:r>
              <a:rPr lang="en-US" sz="4900" dirty="0">
                <a:solidFill>
                  <a:schemeClr val="tx2"/>
                </a:solidFill>
              </a:rPr>
              <a:t>NLP Project</a:t>
            </a:r>
            <a:br>
              <a:rPr lang="en-US" sz="4000" dirty="0">
                <a:solidFill>
                  <a:schemeClr val="tx1"/>
                </a:solidFill>
              </a:rPr>
            </a:br>
            <a:r>
              <a:rPr lang="en-US" sz="4000" dirty="0">
                <a:solidFill>
                  <a:srgbClr val="FF0000"/>
                </a:solidFill>
              </a:rPr>
              <a:t>Trying to understand the meaning behind barks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21316" y="4253224"/>
            <a:ext cx="6580819" cy="2280741"/>
          </a:xfrm>
        </p:spPr>
        <p:txBody>
          <a:bodyPr>
            <a:normAutofit fontScale="92500" lnSpcReduction="10000"/>
          </a:bodyPr>
          <a:lstStyle/>
          <a:p>
            <a:r>
              <a:rPr lang="en-US" sz="2800" dirty="0">
                <a:solidFill>
                  <a:schemeClr val="tx1"/>
                </a:solidFill>
              </a:rPr>
              <a:t>Team Members:</a:t>
            </a:r>
          </a:p>
          <a:p>
            <a:endParaRPr lang="en-US" sz="2800" dirty="0">
              <a:solidFill>
                <a:schemeClr val="tx1"/>
              </a:solidFill>
            </a:endParaRPr>
          </a:p>
          <a:p>
            <a:r>
              <a:rPr lang="en-US" sz="2800" dirty="0">
                <a:solidFill>
                  <a:schemeClr val="tx1"/>
                </a:solidFill>
              </a:rPr>
              <a:t>Purushottam Hari (17bce2182)</a:t>
            </a:r>
          </a:p>
          <a:p>
            <a:r>
              <a:rPr lang="en-US" sz="2800" dirty="0" err="1">
                <a:solidFill>
                  <a:schemeClr val="tx1"/>
                </a:solidFill>
              </a:rPr>
              <a:t>S.Mahika</a:t>
            </a:r>
            <a:r>
              <a:rPr lang="en-US" sz="2800" dirty="0">
                <a:solidFill>
                  <a:schemeClr val="tx1"/>
                </a:solidFill>
              </a:rPr>
              <a:t> Rao (17BCE0944)</a:t>
            </a:r>
          </a:p>
          <a:p>
            <a:endParaRPr lang="en-US" sz="2800" dirty="0">
              <a:solidFill>
                <a:schemeClr val="tx1"/>
              </a:solidFill>
            </a:endParaRP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u="sng" dirty="0"/>
              <a:t>Problem statement</a:t>
            </a:r>
          </a:p>
        </p:txBody>
      </p:sp>
      <p:sp>
        <p:nvSpPr>
          <p:cNvPr id="4" name="Content Placeholder 3">
            <a:extLst>
              <a:ext uri="{FF2B5EF4-FFF2-40B4-BE49-F238E27FC236}">
                <a16:creationId xmlns:a16="http://schemas.microsoft.com/office/drawing/2014/main" id="{C40E1BD3-16FF-46FC-B7A5-054FE546859B}"/>
              </a:ext>
            </a:extLst>
          </p:cNvPr>
          <p:cNvSpPr>
            <a:spLocks noGrp="1"/>
          </p:cNvSpPr>
          <p:nvPr>
            <p:ph idx="1"/>
          </p:nvPr>
        </p:nvSpPr>
        <p:spPr/>
        <p:txBody>
          <a:bodyPr/>
          <a:lstStyle/>
          <a:p>
            <a:r>
              <a:rPr lang="en-US" dirty="0"/>
              <a:t>Our project idea was to firstly gather a dataset consisting of the barks of a particular dog over a substantial period of time.</a:t>
            </a:r>
          </a:p>
          <a:p>
            <a:r>
              <a:rPr lang="en-US" dirty="0"/>
              <a:t>Then isolate the barks and the respective timestamps on the video.</a:t>
            </a:r>
          </a:p>
          <a:p>
            <a:r>
              <a:rPr lang="en-US" dirty="0"/>
              <a:t>Then train a model using Deep Learning to understand patterns within the barks.</a:t>
            </a:r>
          </a:p>
          <a:p>
            <a:r>
              <a:rPr lang="en-US" dirty="0"/>
              <a:t>Cross Verify the results using the timestamps on the video</a:t>
            </a:r>
            <a:endParaRPr lang="en-IN" dirty="0"/>
          </a:p>
        </p:txBody>
      </p:sp>
    </p:spTree>
    <p:extLst>
      <p:ext uri="{BB962C8B-B14F-4D97-AF65-F5344CB8AC3E}">
        <p14:creationId xmlns:p14="http://schemas.microsoft.com/office/powerpoint/2010/main" val="26332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E76F8-A83A-4846-AE7D-9D692DCE4F5F}"/>
              </a:ext>
            </a:extLst>
          </p:cNvPr>
          <p:cNvSpPr txBox="1"/>
          <p:nvPr/>
        </p:nvSpPr>
        <p:spPr>
          <a:xfrm>
            <a:off x="461639" y="1604857"/>
            <a:ext cx="11523215" cy="5355312"/>
          </a:xfrm>
          <a:prstGeom prst="rect">
            <a:avLst/>
          </a:prstGeom>
          <a:noFill/>
        </p:spPr>
        <p:txBody>
          <a:bodyPr wrap="square" rtlCol="0">
            <a:spAutoFit/>
          </a:bodyPr>
          <a:lstStyle/>
          <a:p>
            <a:pPr marL="285750" indent="-285750">
              <a:buFont typeface="Arial" panose="020B0604020202020204" pitchFamily="34" charset="0"/>
              <a:buChar char="•"/>
            </a:pPr>
            <a:r>
              <a:rPr lang="en-US" dirty="0"/>
              <a:t>Unfortunately after looking at many options in our campus, we couldn’t collect the required dataset in the format we needed for this project since it required the use of an expensive camera like a GoPro which needed to be attached to a harness like so.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We tried to hence record bird noises in shops right outside our campus, but their sounds were too feeble to be captured clearly on a Mobile’s microphone. </a:t>
            </a:r>
          </a:p>
          <a:p>
            <a:endParaRPr lang="en-US" dirty="0"/>
          </a:p>
          <a:p>
            <a:pPr marL="285750" indent="-285750">
              <a:buFont typeface="Arial" panose="020B0604020202020204" pitchFamily="34" charset="0"/>
              <a:buChar char="•"/>
            </a:pPr>
            <a:r>
              <a:rPr lang="en-US" dirty="0"/>
              <a:t>But gladly after researching on this topic we came across a dataset which consisted of many </a:t>
            </a:r>
            <a:r>
              <a:rPr lang="en-US" dirty="0" err="1"/>
              <a:t>Youtube</a:t>
            </a:r>
            <a:r>
              <a:rPr lang="en-US" dirty="0"/>
              <a:t> Videos of various dogs barking  </a:t>
            </a:r>
            <a:r>
              <a:rPr lang="en-IN" dirty="0">
                <a:hlinkClick r:id="rId2"/>
              </a:rPr>
              <a:t>https://research.google.com/audioset/ontology/dog_1.html</a:t>
            </a:r>
            <a:r>
              <a:rPr lang="en-US" dirty="0"/>
              <a:t> ......</a:t>
            </a:r>
          </a:p>
          <a:p>
            <a:r>
              <a:rPr lang="en-US" dirty="0"/>
              <a:t>     so we continued our project with this source so that we could at least understand how the model can be built and  </a:t>
            </a:r>
          </a:p>
          <a:p>
            <a:r>
              <a:rPr lang="en-US" dirty="0"/>
              <a:t>     the various steps that need to be looked out for if we get a Quality Dataset in the future.</a:t>
            </a:r>
          </a:p>
          <a:p>
            <a:endParaRPr lang="en-IN" dirty="0"/>
          </a:p>
        </p:txBody>
      </p:sp>
      <p:pic>
        <p:nvPicPr>
          <p:cNvPr id="5" name="Picture 4">
            <a:extLst>
              <a:ext uri="{FF2B5EF4-FFF2-40B4-BE49-F238E27FC236}">
                <a16:creationId xmlns:a16="http://schemas.microsoft.com/office/drawing/2014/main" id="{6BED8D82-23EE-4DCC-ABCA-BCF0F9B98AD3}"/>
              </a:ext>
            </a:extLst>
          </p:cNvPr>
          <p:cNvPicPr>
            <a:picLocks noChangeAspect="1"/>
          </p:cNvPicPr>
          <p:nvPr/>
        </p:nvPicPr>
        <p:blipFill>
          <a:blip r:embed="rId3"/>
          <a:stretch>
            <a:fillRect/>
          </a:stretch>
        </p:blipFill>
        <p:spPr>
          <a:xfrm>
            <a:off x="648069" y="2575485"/>
            <a:ext cx="2545301" cy="1707028"/>
          </a:xfrm>
          <a:prstGeom prst="rect">
            <a:avLst/>
          </a:prstGeom>
        </p:spPr>
      </p:pic>
      <p:pic>
        <p:nvPicPr>
          <p:cNvPr id="6" name="Picture 5">
            <a:extLst>
              <a:ext uri="{FF2B5EF4-FFF2-40B4-BE49-F238E27FC236}">
                <a16:creationId xmlns:a16="http://schemas.microsoft.com/office/drawing/2014/main" id="{B37FCB7C-8DD9-41CD-970C-125DC4972D0E}"/>
              </a:ext>
            </a:extLst>
          </p:cNvPr>
          <p:cNvPicPr>
            <a:picLocks noChangeAspect="1"/>
          </p:cNvPicPr>
          <p:nvPr/>
        </p:nvPicPr>
        <p:blipFill>
          <a:blip r:embed="rId4"/>
          <a:stretch>
            <a:fillRect/>
          </a:stretch>
        </p:blipFill>
        <p:spPr>
          <a:xfrm>
            <a:off x="4687014" y="2366535"/>
            <a:ext cx="6936816" cy="2124927"/>
          </a:xfrm>
          <a:prstGeom prst="rect">
            <a:avLst/>
          </a:prstGeom>
        </p:spPr>
      </p:pic>
      <p:sp>
        <p:nvSpPr>
          <p:cNvPr id="7" name="Title 1">
            <a:extLst>
              <a:ext uri="{FF2B5EF4-FFF2-40B4-BE49-F238E27FC236}">
                <a16:creationId xmlns:a16="http://schemas.microsoft.com/office/drawing/2014/main" id="{E567674E-1413-4E18-86FE-5E63C03D8674}"/>
              </a:ext>
            </a:extLst>
          </p:cNvPr>
          <p:cNvSpPr>
            <a:spLocks noGrp="1"/>
          </p:cNvSpPr>
          <p:nvPr>
            <p:ph type="title"/>
          </p:nvPr>
        </p:nvSpPr>
        <p:spPr>
          <a:xfrm>
            <a:off x="461639" y="849775"/>
            <a:ext cx="11029616" cy="539537"/>
          </a:xfrm>
        </p:spPr>
        <p:txBody>
          <a:bodyPr/>
          <a:lstStyle/>
          <a:p>
            <a:r>
              <a:rPr lang="en-US" u="sng" dirty="0"/>
              <a:t>Dataset collection</a:t>
            </a:r>
          </a:p>
        </p:txBody>
      </p:sp>
    </p:spTree>
    <p:extLst>
      <p:ext uri="{BB962C8B-B14F-4D97-AF65-F5344CB8AC3E}">
        <p14:creationId xmlns:p14="http://schemas.microsoft.com/office/powerpoint/2010/main" val="124120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26F83B-49AE-4952-BA32-67C0A44F45A1}"/>
              </a:ext>
            </a:extLst>
          </p:cNvPr>
          <p:cNvSpPr txBox="1"/>
          <p:nvPr/>
        </p:nvSpPr>
        <p:spPr>
          <a:xfrm>
            <a:off x="514904" y="736847"/>
            <a:ext cx="4190260" cy="461665"/>
          </a:xfrm>
          <a:prstGeom prst="rect">
            <a:avLst/>
          </a:prstGeom>
          <a:noFill/>
        </p:spPr>
        <p:txBody>
          <a:bodyPr wrap="square" rtlCol="0">
            <a:spAutoFit/>
          </a:bodyPr>
          <a:lstStyle/>
          <a:p>
            <a:r>
              <a:rPr lang="en-US" sz="2400" b="1" u="sng" dirty="0"/>
              <a:t>Step By Step Procedure</a:t>
            </a:r>
            <a:endParaRPr lang="en-IN" sz="2400" b="1" u="sng" dirty="0"/>
          </a:p>
        </p:txBody>
      </p:sp>
      <p:sp>
        <p:nvSpPr>
          <p:cNvPr id="5" name="TextBox 4">
            <a:extLst>
              <a:ext uri="{FF2B5EF4-FFF2-40B4-BE49-F238E27FC236}">
                <a16:creationId xmlns:a16="http://schemas.microsoft.com/office/drawing/2014/main" id="{25508B76-2614-4BBB-807C-7E4781B7E2A5}"/>
              </a:ext>
            </a:extLst>
          </p:cNvPr>
          <p:cNvSpPr txBox="1"/>
          <p:nvPr/>
        </p:nvSpPr>
        <p:spPr>
          <a:xfrm>
            <a:off x="603682" y="1642369"/>
            <a:ext cx="1057330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first downloaded around 200 videos each using the dataset we found onto our systems.</a:t>
            </a:r>
          </a:p>
          <a:p>
            <a:pPr marL="285750" indent="-285750">
              <a:buFont typeface="Arial" panose="020B0604020202020204" pitchFamily="34" charset="0"/>
              <a:buChar char="•"/>
            </a:pPr>
            <a:r>
              <a:rPr lang="en-US" dirty="0"/>
              <a:t>Then using a video editor, we sliced the videos to the exact moments where the barks were heard.</a:t>
            </a:r>
          </a:p>
          <a:p>
            <a:pPr marL="285750" indent="-285750">
              <a:buFont typeface="Arial" panose="020B0604020202020204" pitchFamily="34" charset="0"/>
              <a:buChar char="•"/>
            </a:pPr>
            <a:r>
              <a:rPr lang="en-US" dirty="0"/>
              <a:t>We named the sliced videos with the breed and the assumed emotion of the dog in the video for reference.</a:t>
            </a:r>
          </a:p>
          <a:p>
            <a:pPr marL="285750" indent="-285750">
              <a:buFont typeface="Arial" panose="020B0604020202020204" pitchFamily="34" charset="0"/>
              <a:buChar char="•"/>
            </a:pPr>
            <a:r>
              <a:rPr lang="en-US" dirty="0"/>
              <a:t>Then using VLC Media Player, we were able to convert these sliced video files into .wav files so that we could train them.</a:t>
            </a:r>
          </a:p>
          <a:p>
            <a:pPr marL="285750" indent="-285750">
              <a:buFont typeface="Arial" panose="020B0604020202020204" pitchFamily="34" charset="0"/>
              <a:buChar char="•"/>
            </a:pPr>
            <a:r>
              <a:rPr lang="en-US" dirty="0"/>
              <a:t>Now to train the sounds, we found these effective ways of doing them-</a:t>
            </a:r>
          </a:p>
          <a:p>
            <a:pPr marL="800100" lvl="1" indent="-342900">
              <a:buFont typeface="+mj-lt"/>
              <a:buAutoNum type="arabicPeriod"/>
            </a:pPr>
            <a:r>
              <a:rPr lang="en-US" dirty="0"/>
              <a:t>Derive the wave form images from the wav files.</a:t>
            </a:r>
          </a:p>
          <a:p>
            <a:pPr marL="800100" lvl="1" indent="-342900">
              <a:buFont typeface="+mj-lt"/>
              <a:buAutoNum type="arabicPeriod"/>
            </a:pPr>
            <a:r>
              <a:rPr lang="en-US" dirty="0"/>
              <a:t>Use spectrograms of the wav files.</a:t>
            </a:r>
          </a:p>
          <a:p>
            <a:pPr lvl="1"/>
            <a:endParaRPr lang="en-IN" dirty="0"/>
          </a:p>
        </p:txBody>
      </p:sp>
      <p:sp>
        <p:nvSpPr>
          <p:cNvPr id="6" name="TextBox 5">
            <a:extLst>
              <a:ext uri="{FF2B5EF4-FFF2-40B4-BE49-F238E27FC236}">
                <a16:creationId xmlns:a16="http://schemas.microsoft.com/office/drawing/2014/main" id="{99C18172-ADF6-4C97-A097-300F45A0533F}"/>
              </a:ext>
            </a:extLst>
          </p:cNvPr>
          <p:cNvSpPr txBox="1"/>
          <p:nvPr/>
        </p:nvSpPr>
        <p:spPr>
          <a:xfrm>
            <a:off x="603682" y="4292301"/>
            <a:ext cx="10457895"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went ahead with the first method and divided the images generated properly into training and testing sets.</a:t>
            </a:r>
          </a:p>
          <a:p>
            <a:pPr marL="285750" indent="-285750">
              <a:buFont typeface="Arial" panose="020B0604020202020204" pitchFamily="34" charset="0"/>
              <a:buChar char="•"/>
            </a:pPr>
            <a:r>
              <a:rPr lang="en-US" dirty="0"/>
              <a:t>Thereafter we used a Deep CNN Model  to train on this data to see if patterns are recognized.</a:t>
            </a:r>
            <a:endParaRPr lang="en-IN" dirty="0"/>
          </a:p>
        </p:txBody>
      </p:sp>
      <p:sp>
        <p:nvSpPr>
          <p:cNvPr id="7" name="TextBox 6">
            <a:extLst>
              <a:ext uri="{FF2B5EF4-FFF2-40B4-BE49-F238E27FC236}">
                <a16:creationId xmlns:a16="http://schemas.microsoft.com/office/drawing/2014/main" id="{241F2E8B-FA7A-4E6F-88B3-4C08CBF410AF}"/>
              </a:ext>
            </a:extLst>
          </p:cNvPr>
          <p:cNvSpPr txBox="1"/>
          <p:nvPr/>
        </p:nvSpPr>
        <p:spPr>
          <a:xfrm>
            <a:off x="3071674" y="5761608"/>
            <a:ext cx="7084380" cy="369332"/>
          </a:xfrm>
          <a:prstGeom prst="rect">
            <a:avLst/>
          </a:prstGeom>
          <a:noFill/>
        </p:spPr>
        <p:txBody>
          <a:bodyPr wrap="square" rtlCol="0">
            <a:spAutoFit/>
          </a:bodyPr>
          <a:lstStyle/>
          <a:p>
            <a:r>
              <a:rPr lang="en-US" dirty="0"/>
              <a:t>Here are some screenshots of the procedure mentioned above</a:t>
            </a:r>
            <a:endParaRPr lang="en-IN" dirty="0"/>
          </a:p>
        </p:txBody>
      </p:sp>
    </p:spTree>
    <p:extLst>
      <p:ext uri="{BB962C8B-B14F-4D97-AF65-F5344CB8AC3E}">
        <p14:creationId xmlns:p14="http://schemas.microsoft.com/office/powerpoint/2010/main" val="252601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8712-3AD4-46EC-BF08-635F69B941AC}"/>
              </a:ext>
            </a:extLst>
          </p:cNvPr>
          <p:cNvSpPr>
            <a:spLocks noGrp="1"/>
          </p:cNvSpPr>
          <p:nvPr>
            <p:ph type="title"/>
          </p:nvPr>
        </p:nvSpPr>
        <p:spPr>
          <a:xfrm>
            <a:off x="581192" y="702156"/>
            <a:ext cx="11029616" cy="638372"/>
          </a:xfrm>
        </p:spPr>
        <p:txBody>
          <a:bodyPr/>
          <a:lstStyle/>
          <a:p>
            <a:r>
              <a:rPr lang="en-US" dirty="0"/>
              <a:t>Screenshots</a:t>
            </a:r>
            <a:endParaRPr lang="en-IN" dirty="0"/>
          </a:p>
        </p:txBody>
      </p:sp>
      <p:pic>
        <p:nvPicPr>
          <p:cNvPr id="4" name="Picture 3">
            <a:extLst>
              <a:ext uri="{FF2B5EF4-FFF2-40B4-BE49-F238E27FC236}">
                <a16:creationId xmlns:a16="http://schemas.microsoft.com/office/drawing/2014/main" id="{0D01C6DC-E700-44E0-B81F-AD3A9BB8DD31}"/>
              </a:ext>
            </a:extLst>
          </p:cNvPr>
          <p:cNvPicPr>
            <a:picLocks noChangeAspect="1"/>
          </p:cNvPicPr>
          <p:nvPr/>
        </p:nvPicPr>
        <p:blipFill>
          <a:blip r:embed="rId2"/>
          <a:stretch>
            <a:fillRect/>
          </a:stretch>
        </p:blipFill>
        <p:spPr>
          <a:xfrm>
            <a:off x="408373" y="1715115"/>
            <a:ext cx="4015085" cy="3025561"/>
          </a:xfrm>
          <a:prstGeom prst="rect">
            <a:avLst/>
          </a:prstGeom>
        </p:spPr>
      </p:pic>
      <p:sp>
        <p:nvSpPr>
          <p:cNvPr id="5" name="TextBox 4">
            <a:extLst>
              <a:ext uri="{FF2B5EF4-FFF2-40B4-BE49-F238E27FC236}">
                <a16:creationId xmlns:a16="http://schemas.microsoft.com/office/drawing/2014/main" id="{5D4C4F84-3FF2-4EA7-A211-D677186DA69F}"/>
              </a:ext>
            </a:extLst>
          </p:cNvPr>
          <p:cNvSpPr txBox="1"/>
          <p:nvPr/>
        </p:nvSpPr>
        <p:spPr>
          <a:xfrm>
            <a:off x="288940" y="5369159"/>
            <a:ext cx="455826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Trimming videos with tagging them.</a:t>
            </a:r>
            <a:endParaRPr lang="en-IN" sz="2400" dirty="0"/>
          </a:p>
        </p:txBody>
      </p:sp>
      <p:pic>
        <p:nvPicPr>
          <p:cNvPr id="6" name="Picture 5">
            <a:extLst>
              <a:ext uri="{FF2B5EF4-FFF2-40B4-BE49-F238E27FC236}">
                <a16:creationId xmlns:a16="http://schemas.microsoft.com/office/drawing/2014/main" id="{2E5046C0-AAC0-4203-8279-6D1AC8DBBAD3}"/>
              </a:ext>
            </a:extLst>
          </p:cNvPr>
          <p:cNvPicPr>
            <a:picLocks noChangeAspect="1"/>
          </p:cNvPicPr>
          <p:nvPr/>
        </p:nvPicPr>
        <p:blipFill>
          <a:blip r:embed="rId3"/>
          <a:stretch>
            <a:fillRect/>
          </a:stretch>
        </p:blipFill>
        <p:spPr>
          <a:xfrm>
            <a:off x="6509272" y="1715115"/>
            <a:ext cx="4525672" cy="3160642"/>
          </a:xfrm>
          <a:prstGeom prst="rect">
            <a:avLst/>
          </a:prstGeom>
        </p:spPr>
      </p:pic>
      <p:sp>
        <p:nvSpPr>
          <p:cNvPr id="7" name="Rectangle 6">
            <a:extLst>
              <a:ext uri="{FF2B5EF4-FFF2-40B4-BE49-F238E27FC236}">
                <a16:creationId xmlns:a16="http://schemas.microsoft.com/office/drawing/2014/main" id="{E73FF1A7-5F5A-42FD-9C57-7EE24DDE305E}"/>
              </a:ext>
            </a:extLst>
          </p:cNvPr>
          <p:cNvSpPr/>
          <p:nvPr/>
        </p:nvSpPr>
        <p:spPr>
          <a:xfrm>
            <a:off x="6096000" y="5367328"/>
            <a:ext cx="6014403" cy="461665"/>
          </a:xfrm>
          <a:prstGeom prst="rect">
            <a:avLst/>
          </a:prstGeom>
        </p:spPr>
        <p:txBody>
          <a:bodyPr wrap="none">
            <a:spAutoFit/>
          </a:bodyPr>
          <a:lstStyle/>
          <a:p>
            <a:pPr marL="285750" indent="-285750">
              <a:buFont typeface="Arial" panose="020B0604020202020204" pitchFamily="34" charset="0"/>
              <a:buChar char="•"/>
            </a:pPr>
            <a:r>
              <a:rPr lang="en-US" sz="2400" dirty="0"/>
              <a:t>Converting them into wav format using VLC</a:t>
            </a:r>
            <a:endParaRPr lang="en-IN" sz="2400" dirty="0"/>
          </a:p>
        </p:txBody>
      </p:sp>
      <p:graphicFrame>
        <p:nvGraphicFramePr>
          <p:cNvPr id="8" name="Diagram 7">
            <a:extLst>
              <a:ext uri="{FF2B5EF4-FFF2-40B4-BE49-F238E27FC236}">
                <a16:creationId xmlns:a16="http://schemas.microsoft.com/office/drawing/2014/main" id="{7323BCE3-F5DC-427B-9DB6-497EF9957742}"/>
              </a:ext>
            </a:extLst>
          </p:cNvPr>
          <p:cNvGraphicFramePr/>
          <p:nvPr>
            <p:extLst>
              <p:ext uri="{D42A27DB-BD31-4B8C-83A1-F6EECF244321}">
                <p14:modId xmlns:p14="http://schemas.microsoft.com/office/powerpoint/2010/main" val="3685156705"/>
              </p:ext>
            </p:extLst>
          </p:nvPr>
        </p:nvGraphicFramePr>
        <p:xfrm>
          <a:off x="4584969" y="2769833"/>
          <a:ext cx="1767643" cy="994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7766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A02CC9-F0EA-47E5-AD9D-2D3D7F918EC5}"/>
              </a:ext>
            </a:extLst>
          </p:cNvPr>
          <p:cNvPicPr>
            <a:picLocks noChangeAspect="1"/>
          </p:cNvPicPr>
          <p:nvPr/>
        </p:nvPicPr>
        <p:blipFill>
          <a:blip r:embed="rId2"/>
          <a:stretch>
            <a:fillRect/>
          </a:stretch>
        </p:blipFill>
        <p:spPr>
          <a:xfrm>
            <a:off x="137537" y="2492957"/>
            <a:ext cx="3705450" cy="1976474"/>
          </a:xfrm>
          <a:prstGeom prst="rect">
            <a:avLst/>
          </a:prstGeom>
        </p:spPr>
      </p:pic>
      <p:sp>
        <p:nvSpPr>
          <p:cNvPr id="5" name="Title 1">
            <a:extLst>
              <a:ext uri="{FF2B5EF4-FFF2-40B4-BE49-F238E27FC236}">
                <a16:creationId xmlns:a16="http://schemas.microsoft.com/office/drawing/2014/main" id="{4728FA29-9281-4719-8B5C-2239CA7E6378}"/>
              </a:ext>
            </a:extLst>
          </p:cNvPr>
          <p:cNvSpPr>
            <a:spLocks noGrp="1"/>
          </p:cNvSpPr>
          <p:nvPr>
            <p:ph type="title"/>
          </p:nvPr>
        </p:nvSpPr>
        <p:spPr>
          <a:xfrm>
            <a:off x="581192" y="702156"/>
            <a:ext cx="11029616" cy="638372"/>
          </a:xfrm>
        </p:spPr>
        <p:txBody>
          <a:bodyPr/>
          <a:lstStyle/>
          <a:p>
            <a:r>
              <a:rPr lang="en-US" dirty="0"/>
              <a:t>Screenshots</a:t>
            </a:r>
            <a:endParaRPr lang="en-IN" dirty="0"/>
          </a:p>
        </p:txBody>
      </p:sp>
      <p:sp>
        <p:nvSpPr>
          <p:cNvPr id="6" name="Arrow: Right 5">
            <a:extLst>
              <a:ext uri="{FF2B5EF4-FFF2-40B4-BE49-F238E27FC236}">
                <a16:creationId xmlns:a16="http://schemas.microsoft.com/office/drawing/2014/main" id="{0BD0AA58-22D7-4AC6-A6E0-0A4A29F88E97}"/>
              </a:ext>
            </a:extLst>
          </p:cNvPr>
          <p:cNvSpPr/>
          <p:nvPr/>
        </p:nvSpPr>
        <p:spPr>
          <a:xfrm>
            <a:off x="4023031" y="3227498"/>
            <a:ext cx="847325" cy="507391"/>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7" name="Picture 6">
            <a:extLst>
              <a:ext uri="{FF2B5EF4-FFF2-40B4-BE49-F238E27FC236}">
                <a16:creationId xmlns:a16="http://schemas.microsoft.com/office/drawing/2014/main" id="{5699961E-3488-4C95-84B5-989AF82E30BA}"/>
              </a:ext>
            </a:extLst>
          </p:cNvPr>
          <p:cNvPicPr>
            <a:picLocks noChangeAspect="1"/>
          </p:cNvPicPr>
          <p:nvPr/>
        </p:nvPicPr>
        <p:blipFill>
          <a:blip r:embed="rId3"/>
          <a:stretch>
            <a:fillRect/>
          </a:stretch>
        </p:blipFill>
        <p:spPr>
          <a:xfrm>
            <a:off x="4933428" y="2433219"/>
            <a:ext cx="1961449" cy="1880290"/>
          </a:xfrm>
          <a:prstGeom prst="rect">
            <a:avLst/>
          </a:prstGeom>
        </p:spPr>
      </p:pic>
      <p:sp>
        <p:nvSpPr>
          <p:cNvPr id="8" name="Rectangle 7">
            <a:extLst>
              <a:ext uri="{FF2B5EF4-FFF2-40B4-BE49-F238E27FC236}">
                <a16:creationId xmlns:a16="http://schemas.microsoft.com/office/drawing/2014/main" id="{1A1A4AF8-2C28-435D-9683-2163F1EDF734}"/>
              </a:ext>
            </a:extLst>
          </p:cNvPr>
          <p:cNvSpPr/>
          <p:nvPr/>
        </p:nvSpPr>
        <p:spPr>
          <a:xfrm>
            <a:off x="70222" y="4706357"/>
            <a:ext cx="4156331" cy="369332"/>
          </a:xfrm>
          <a:prstGeom prst="rect">
            <a:avLst/>
          </a:prstGeom>
        </p:spPr>
        <p:txBody>
          <a:bodyPr wrap="none">
            <a:spAutoFit/>
          </a:bodyPr>
          <a:lstStyle/>
          <a:p>
            <a:pPr marL="285750" indent="-285750">
              <a:buFont typeface="Arial" panose="020B0604020202020204" pitchFamily="34" charset="0"/>
              <a:buChar char="•"/>
            </a:pPr>
            <a:r>
              <a:rPr lang="en-US" dirty="0"/>
              <a:t>Python Script to generate Wave Forms</a:t>
            </a:r>
            <a:endParaRPr lang="en-IN" dirty="0"/>
          </a:p>
        </p:txBody>
      </p:sp>
      <p:sp>
        <p:nvSpPr>
          <p:cNvPr id="9" name="Rectangle 8">
            <a:extLst>
              <a:ext uri="{FF2B5EF4-FFF2-40B4-BE49-F238E27FC236}">
                <a16:creationId xmlns:a16="http://schemas.microsoft.com/office/drawing/2014/main" id="{C95FD90E-103D-4607-853A-1E6AD49212CF}"/>
              </a:ext>
            </a:extLst>
          </p:cNvPr>
          <p:cNvSpPr/>
          <p:nvPr/>
        </p:nvSpPr>
        <p:spPr>
          <a:xfrm>
            <a:off x="5115275" y="4706357"/>
            <a:ext cx="2414764" cy="369332"/>
          </a:xfrm>
          <a:prstGeom prst="rect">
            <a:avLst/>
          </a:prstGeom>
        </p:spPr>
        <p:txBody>
          <a:bodyPr wrap="none">
            <a:spAutoFit/>
          </a:bodyPr>
          <a:lstStyle/>
          <a:p>
            <a:pPr marL="285750" indent="-285750">
              <a:buFont typeface="Arial" panose="020B0604020202020204" pitchFamily="34" charset="0"/>
              <a:buChar char="•"/>
            </a:pPr>
            <a:r>
              <a:rPr lang="en-US" dirty="0"/>
              <a:t>A Sample Waveform</a:t>
            </a:r>
            <a:endParaRPr lang="en-IN" dirty="0"/>
          </a:p>
        </p:txBody>
      </p:sp>
      <p:pic>
        <p:nvPicPr>
          <p:cNvPr id="11" name="Picture 10">
            <a:extLst>
              <a:ext uri="{FF2B5EF4-FFF2-40B4-BE49-F238E27FC236}">
                <a16:creationId xmlns:a16="http://schemas.microsoft.com/office/drawing/2014/main" id="{368CFF56-8E98-4055-BC52-919A9D599FC1}"/>
              </a:ext>
            </a:extLst>
          </p:cNvPr>
          <p:cNvPicPr>
            <a:picLocks noChangeAspect="1"/>
          </p:cNvPicPr>
          <p:nvPr/>
        </p:nvPicPr>
        <p:blipFill>
          <a:blip r:embed="rId4"/>
          <a:stretch>
            <a:fillRect/>
          </a:stretch>
        </p:blipFill>
        <p:spPr>
          <a:xfrm>
            <a:off x="8440436" y="2373749"/>
            <a:ext cx="3520745" cy="2095682"/>
          </a:xfrm>
          <a:prstGeom prst="rect">
            <a:avLst/>
          </a:prstGeom>
        </p:spPr>
      </p:pic>
      <p:sp>
        <p:nvSpPr>
          <p:cNvPr id="12" name="Arrow: Right 11">
            <a:extLst>
              <a:ext uri="{FF2B5EF4-FFF2-40B4-BE49-F238E27FC236}">
                <a16:creationId xmlns:a16="http://schemas.microsoft.com/office/drawing/2014/main" id="{6EB21066-C240-4C84-9E9B-E885C0DA4CF3}"/>
              </a:ext>
            </a:extLst>
          </p:cNvPr>
          <p:cNvSpPr/>
          <p:nvPr/>
        </p:nvSpPr>
        <p:spPr>
          <a:xfrm>
            <a:off x="7530039" y="3175304"/>
            <a:ext cx="847325" cy="507391"/>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F139ECF7-BB95-40D2-93A7-665C0D911B24}"/>
              </a:ext>
            </a:extLst>
          </p:cNvPr>
          <p:cNvSpPr/>
          <p:nvPr/>
        </p:nvSpPr>
        <p:spPr>
          <a:xfrm>
            <a:off x="8510707" y="4706357"/>
            <a:ext cx="1794658" cy="369332"/>
          </a:xfrm>
          <a:prstGeom prst="rect">
            <a:avLst/>
          </a:prstGeom>
        </p:spPr>
        <p:txBody>
          <a:bodyPr wrap="none">
            <a:spAutoFit/>
          </a:bodyPr>
          <a:lstStyle/>
          <a:p>
            <a:pPr marL="285750" indent="-285750">
              <a:buFont typeface="Arial" panose="020B0604020202020204" pitchFamily="34" charset="0"/>
              <a:buChar char="•"/>
            </a:pPr>
            <a:r>
              <a:rPr lang="en-US" dirty="0"/>
              <a:t>CNN Training!</a:t>
            </a:r>
            <a:endParaRPr lang="en-IN" dirty="0"/>
          </a:p>
        </p:txBody>
      </p:sp>
    </p:spTree>
    <p:extLst>
      <p:ext uri="{BB962C8B-B14F-4D97-AF65-F5344CB8AC3E}">
        <p14:creationId xmlns:p14="http://schemas.microsoft.com/office/powerpoint/2010/main" val="214200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EE3B-3BE6-4E2C-A1D2-29F24FAB8DBD}"/>
              </a:ext>
            </a:extLst>
          </p:cNvPr>
          <p:cNvSpPr>
            <a:spLocks noGrp="1"/>
          </p:cNvSpPr>
          <p:nvPr>
            <p:ph type="title"/>
          </p:nvPr>
        </p:nvSpPr>
        <p:spPr>
          <a:xfrm>
            <a:off x="581192" y="702156"/>
            <a:ext cx="11029616" cy="593984"/>
          </a:xfrm>
        </p:spPr>
        <p:txBody>
          <a:bodyPr/>
          <a:lstStyle/>
          <a:p>
            <a:r>
              <a:rPr lang="en-US" dirty="0"/>
              <a:t>Challenges Faced</a:t>
            </a:r>
            <a:endParaRPr lang="en-IN" dirty="0"/>
          </a:p>
        </p:txBody>
      </p:sp>
      <p:sp>
        <p:nvSpPr>
          <p:cNvPr id="4" name="TextBox 3">
            <a:extLst>
              <a:ext uri="{FF2B5EF4-FFF2-40B4-BE49-F238E27FC236}">
                <a16:creationId xmlns:a16="http://schemas.microsoft.com/office/drawing/2014/main" id="{511EF924-5107-4D8C-ACA2-249D884550F3}"/>
              </a:ext>
            </a:extLst>
          </p:cNvPr>
          <p:cNvSpPr txBox="1"/>
          <p:nvPr/>
        </p:nvSpPr>
        <p:spPr>
          <a:xfrm>
            <a:off x="581192" y="1571349"/>
            <a:ext cx="1009391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As mentioned before, collection of a quality dataset was the biggest issue we faced in this project</a:t>
            </a:r>
          </a:p>
          <a:p>
            <a:pPr marL="285750" indent="-285750">
              <a:buFont typeface="Arial" panose="020B0604020202020204" pitchFamily="34" charset="0"/>
              <a:buChar char="•"/>
            </a:pPr>
            <a:r>
              <a:rPr lang="en-US" dirty="0"/>
              <a:t>Pre-Processing and Manually sorting the dataset was a very cumbersome task</a:t>
            </a:r>
          </a:p>
          <a:p>
            <a:pPr marL="285750" indent="-285750">
              <a:buFont typeface="Arial" panose="020B0604020202020204" pitchFamily="34" charset="0"/>
              <a:buChar char="•"/>
            </a:pPr>
            <a:r>
              <a:rPr lang="en-IN" dirty="0"/>
              <a:t>Some methods like MFCC and spectrograms demand that the wav file be of 1 second or less…which failed in our case since the video editor I used attached a “Brand” snippet of 2 seconds after each video.</a:t>
            </a:r>
          </a:p>
          <a:p>
            <a:r>
              <a:rPr lang="en-IN" dirty="0"/>
              <a:t>     But gladly, waveform representation can still be executed so we chose that format.</a:t>
            </a:r>
          </a:p>
        </p:txBody>
      </p:sp>
      <p:sp>
        <p:nvSpPr>
          <p:cNvPr id="7" name="Title 1">
            <a:extLst>
              <a:ext uri="{FF2B5EF4-FFF2-40B4-BE49-F238E27FC236}">
                <a16:creationId xmlns:a16="http://schemas.microsoft.com/office/drawing/2014/main" id="{969B3494-4530-42B5-92F2-96043259175D}"/>
              </a:ext>
            </a:extLst>
          </p:cNvPr>
          <p:cNvSpPr txBox="1">
            <a:spLocks/>
          </p:cNvSpPr>
          <p:nvPr/>
        </p:nvSpPr>
        <p:spPr>
          <a:xfrm>
            <a:off x="581192" y="3610582"/>
            <a:ext cx="11029616" cy="63837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References</a:t>
            </a:r>
            <a:endParaRPr lang="en-IN" dirty="0"/>
          </a:p>
        </p:txBody>
      </p:sp>
      <p:sp>
        <p:nvSpPr>
          <p:cNvPr id="8" name="TextBox 7">
            <a:extLst>
              <a:ext uri="{FF2B5EF4-FFF2-40B4-BE49-F238E27FC236}">
                <a16:creationId xmlns:a16="http://schemas.microsoft.com/office/drawing/2014/main" id="{06FD60F0-E658-4ED1-92C2-5D16F7A79574}"/>
              </a:ext>
            </a:extLst>
          </p:cNvPr>
          <p:cNvSpPr txBox="1"/>
          <p:nvPr/>
        </p:nvSpPr>
        <p:spPr>
          <a:xfrm>
            <a:off x="674703" y="4580878"/>
            <a:ext cx="11398928" cy="646331"/>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https://www.kaggle.com/davids1992/speech-representation-and-data-exploration</a:t>
            </a:r>
            <a:endParaRPr lang="en-IN" dirty="0"/>
          </a:p>
          <a:p>
            <a:pPr marL="285750" indent="-285750">
              <a:buFont typeface="Arial" panose="020B0604020202020204" pitchFamily="34" charset="0"/>
              <a:buChar char="•"/>
            </a:pPr>
            <a:r>
              <a:rPr lang="en-IN" dirty="0">
                <a:hlinkClick r:id="rId3"/>
              </a:rPr>
              <a:t>https://research.google.com/audioset/ontology/dog_1.html</a:t>
            </a:r>
            <a:endParaRPr lang="en-IN" dirty="0"/>
          </a:p>
        </p:txBody>
      </p:sp>
    </p:spTree>
    <p:extLst>
      <p:ext uri="{BB962C8B-B14F-4D97-AF65-F5344CB8AC3E}">
        <p14:creationId xmlns:p14="http://schemas.microsoft.com/office/powerpoint/2010/main" val="3312072694"/>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{FA361D78-47D5-4F4B-B056-CFD9D8FA7415}tf56535239</Template>
  <TotalTime>0</TotalTime>
  <Words>560</Words>
  <Application>Microsoft Office PowerPoint</Application>
  <PresentationFormat>Widescreen</PresentationFormat>
  <Paragraphs>52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Franklin Gothic Book</vt:lpstr>
      <vt:lpstr>Franklin Gothic Demi</vt:lpstr>
      <vt:lpstr>Wingdings 2</vt:lpstr>
      <vt:lpstr>DividendVTI</vt:lpstr>
      <vt:lpstr>NLP Project Trying to understand the meaning behind barks</vt:lpstr>
      <vt:lpstr>Problem statement</vt:lpstr>
      <vt:lpstr>Dataset collection</vt:lpstr>
      <vt:lpstr>PowerPoint Presentation</vt:lpstr>
      <vt:lpstr>Screenshots</vt:lpstr>
      <vt:lpstr>Screenshots</vt:lpstr>
      <vt:lpstr>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2020-06-05T02:56:07Z</dcterms:created>
  <dcterms:modified xsi:type="dcterms:W3CDTF">2020-06-05T04:04:23Z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