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handoutMasterIdLst>
    <p:handoutMasterId r:id="rId16"/>
  </p:handoutMasterIdLst>
  <p:sldIdLst>
    <p:sldId id="257" r:id="rId5"/>
    <p:sldId id="268" r:id="rId6"/>
    <p:sldId id="267" r:id="rId7"/>
    <p:sldId id="269" r:id="rId8"/>
    <p:sldId id="272" r:id="rId9"/>
    <p:sldId id="270" r:id="rId10"/>
    <p:sldId id="259" r:id="rId11"/>
    <p:sldId id="261" r:id="rId12"/>
    <p:sldId id="262" r:id="rId13"/>
    <p:sldId id="263" r:id="rId1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8" d="100"/>
          <a:sy n="88" d="100"/>
        </p:scale>
        <p:origin x="494" y="67"/>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2/10/2024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2/10/2024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t>6</a:t>
            </a:fld>
            <a:endParaRPr lang="en-US"/>
          </a:p>
        </p:txBody>
      </p:sp>
    </p:spTree>
    <p:extLst>
      <p:ext uri="{BB962C8B-B14F-4D97-AF65-F5344CB8AC3E}">
        <p14:creationId xmlns:p14="http://schemas.microsoft.com/office/powerpoint/2010/main" val="4117229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2/10/2024</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2/10/2024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2/10/2024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2/10/2024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2/10/2024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2/10/2024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2/10/2024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2/10/2024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2/10/2024</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584200"/>
            <a:ext cx="10563649" cy="2000251"/>
          </a:xfrm>
        </p:spPr>
        <p:txBody>
          <a:bodyPr>
            <a:normAutofit/>
          </a:bodyPr>
          <a:lstStyle/>
          <a:p>
            <a:r>
              <a:rPr lang="en-US" sz="4800" dirty="0" smtClean="0">
                <a:latin typeface="+mn-lt"/>
                <a:cs typeface="Times New Roman" panose="02020603050405020304" pitchFamily="18" charset="0"/>
              </a:rPr>
              <a:t>INTRODUCTION TO RASPBERRY Pi</a:t>
            </a:r>
            <a:endParaRPr lang="en-US" sz="4800" dirty="0">
              <a:latin typeface="+mn-lt"/>
              <a:cs typeface="Times New Roman" panose="02020603050405020304" pitchFamily="18" charset="0"/>
            </a:endParaRPr>
          </a:p>
        </p:txBody>
      </p:sp>
      <p:sp>
        <p:nvSpPr>
          <p:cNvPr id="5" name="Subtitle 4"/>
          <p:cNvSpPr>
            <a:spLocks noGrp="1"/>
          </p:cNvSpPr>
          <p:nvPr>
            <p:ph type="subTitle" idx="1"/>
          </p:nvPr>
        </p:nvSpPr>
        <p:spPr>
          <a:xfrm>
            <a:off x="2277988" y="2616200"/>
            <a:ext cx="9910837" cy="1752600"/>
          </a:xfrm>
        </p:spPr>
        <p:txBody>
          <a:bodyPr/>
          <a:lstStyle/>
          <a:p>
            <a:r>
              <a:rPr lang="en-IN" dirty="0">
                <a:cs typeface="Times New Roman" panose="02020603050405020304" pitchFamily="18" charset="0"/>
              </a:rPr>
              <a:t>Exploring the Versatile Mini </a:t>
            </a:r>
            <a:r>
              <a:rPr lang="en-IN" dirty="0" smtClean="0">
                <a:cs typeface="Times New Roman" panose="02020603050405020304" pitchFamily="18" charset="0"/>
              </a:rPr>
              <a:t>Computer</a:t>
            </a:r>
            <a:endParaRPr lang="en-US" dirty="0">
              <a:cs typeface="Times New Roman" panose="02020603050405020304" pitchFamily="18" charset="0"/>
            </a:endParaRPr>
          </a:p>
          <a:p>
            <a:r>
              <a:rPr lang="en-IN" sz="2000" dirty="0" smtClean="0">
                <a:cs typeface="Times New Roman" panose="02020603050405020304" pitchFamily="18" charset="0"/>
              </a:rPr>
              <a:t/>
            </a:r>
            <a:br>
              <a:rPr lang="en-IN" sz="2000" dirty="0" smtClean="0">
                <a:cs typeface="Times New Roman" panose="02020603050405020304" pitchFamily="18" charset="0"/>
              </a:rPr>
            </a:br>
            <a:r>
              <a:rPr lang="en-IN" sz="2000" dirty="0" smtClean="0">
                <a:cs typeface="Times New Roman" panose="02020603050405020304" pitchFamily="18" charset="0"/>
              </a:rPr>
              <a:t>By </a:t>
            </a:r>
            <a:r>
              <a:rPr lang="en-IN" sz="2000" dirty="0" err="1">
                <a:cs typeface="Times New Roman" panose="02020603050405020304" pitchFamily="18" charset="0"/>
              </a:rPr>
              <a:t>Purushottam</a:t>
            </a:r>
            <a:r>
              <a:rPr lang="en-IN" sz="2000" dirty="0">
                <a:cs typeface="Times New Roman" panose="02020603050405020304" pitchFamily="18" charset="0"/>
              </a:rPr>
              <a:t> Mahajan</a:t>
            </a:r>
            <a:br>
              <a:rPr lang="en-IN" sz="2000" dirty="0">
                <a:cs typeface="Times New Roman" panose="02020603050405020304" pitchFamily="18" charset="0"/>
              </a:rPr>
            </a:br>
            <a:r>
              <a:rPr lang="en-IN" sz="2000" dirty="0">
                <a:cs typeface="Times New Roman" panose="02020603050405020304" pitchFamily="18" charset="0"/>
              </a:rPr>
              <a:t>      SE </a:t>
            </a:r>
            <a:r>
              <a:rPr lang="en-IN" sz="2000" dirty="0" err="1">
                <a:cs typeface="Times New Roman" panose="02020603050405020304" pitchFamily="18" charset="0"/>
              </a:rPr>
              <a:t>Div</a:t>
            </a:r>
            <a:r>
              <a:rPr lang="en-IN" sz="2000" dirty="0">
                <a:cs typeface="Times New Roman" panose="02020603050405020304" pitchFamily="18" charset="0"/>
              </a:rPr>
              <a:t> A Roll No - 74</a:t>
            </a:r>
          </a:p>
          <a:p>
            <a:endParaRPr lang="en-IN" dirty="0">
              <a:cs typeface="Times New Roman" panose="02020603050405020304" pitchFamily="18" charset="0"/>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4BCB7C-A6FC-4118-9027-468ECFDE6455}"/>
              </a:ext>
            </a:extLst>
          </p:cNvPr>
          <p:cNvSpPr txBox="1">
            <a:spLocks/>
          </p:cNvSpPr>
          <p:nvPr/>
        </p:nvSpPr>
        <p:spPr>
          <a:xfrm>
            <a:off x="4294212" y="3212976"/>
            <a:ext cx="7197726" cy="2421464"/>
          </a:xfrm>
          <a:prstGeom prst="rect">
            <a:avLst/>
          </a:prstGeom>
        </p:spPr>
        <p:txBody>
          <a:bodyPr>
            <a:normAutofit/>
          </a:bodyPr>
          <a:lst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a:lstStyle>
          <a:p>
            <a:r>
              <a:rPr lang="en-US" b="1" dirty="0" smtClean="0">
                <a:latin typeface="+mn-lt"/>
                <a:cs typeface="Times New Roman" panose="02020603050405020304" pitchFamily="18" charset="0"/>
              </a:rPr>
              <a:t>Thank You!</a:t>
            </a:r>
            <a:endParaRPr lang="en-US" b="1" dirty="0">
              <a:latin typeface="+mn-lt"/>
              <a:cs typeface="Times New Roman" panose="02020603050405020304" pitchFamily="18" charset="0"/>
            </a:endParaRPr>
          </a:p>
        </p:txBody>
      </p:sp>
    </p:spTree>
    <p:extLst>
      <p:ext uri="{BB962C8B-B14F-4D97-AF65-F5344CB8AC3E}">
        <p14:creationId xmlns:p14="http://schemas.microsoft.com/office/powerpoint/2010/main" val="1405850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smtClean="0"/>
              <a:t>What is Raspberry Pi</a:t>
            </a:r>
            <a:endParaRPr lang="en-US" b="1" dirty="0"/>
          </a:p>
        </p:txBody>
      </p:sp>
      <p:sp>
        <p:nvSpPr>
          <p:cNvPr id="14" name="Content Placeholder 13"/>
          <p:cNvSpPr>
            <a:spLocks noGrp="1"/>
          </p:cNvSpPr>
          <p:nvPr>
            <p:ph idx="1"/>
          </p:nvPr>
        </p:nvSpPr>
        <p:spPr>
          <a:xfrm>
            <a:off x="1218883" y="1701797"/>
            <a:ext cx="6321925" cy="4462272"/>
          </a:xfrm>
        </p:spPr>
        <p:txBody>
          <a:bodyPr>
            <a:normAutofit/>
          </a:bodyPr>
          <a:lstStyle/>
          <a:p>
            <a:r>
              <a:rPr lang="en-US" sz="2400" dirty="0"/>
              <a:t>Raspberry Pi is a small, affordable, and versatile computer developed by the Raspberry Pi Foundation, a UK-based charity organization. It is designed to promote computer science education and enable experimentation in programming and electronics. Raspberry Pi boards are single-board computers (SBCs) that feature all the essential components of a traditional computer, including a processor, memory, input/output (I/O) ports, and connectivity options, packed into a credit card-sized form factor.</a:t>
            </a:r>
            <a:endParaRPr lang="en-US" sz="2400" dirty="0"/>
          </a:p>
        </p:txBody>
      </p:sp>
      <p:pic>
        <p:nvPicPr>
          <p:cNvPr id="3" name="Picture 2"/>
          <p:cNvPicPr>
            <a:picLocks noChangeAspect="1"/>
          </p:cNvPicPr>
          <p:nvPr/>
        </p:nvPicPr>
        <p:blipFill>
          <a:blip r:embed="rId2"/>
          <a:stretch>
            <a:fillRect/>
          </a:stretch>
        </p:blipFill>
        <p:spPr>
          <a:xfrm>
            <a:off x="7540808" y="1844824"/>
            <a:ext cx="4636152" cy="3741744"/>
          </a:xfrm>
          <a:prstGeom prst="rect">
            <a:avLst/>
          </a:prstGeom>
        </p:spPr>
      </p:pic>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IN" b="1" dirty="0"/>
              <a:t>History of Raspberry Pi</a:t>
            </a:r>
            <a:endParaRPr lang="en-US" dirty="0"/>
          </a:p>
        </p:txBody>
      </p:sp>
      <p:sp>
        <p:nvSpPr>
          <p:cNvPr id="2" name="Content Placeholder 1"/>
          <p:cNvSpPr>
            <a:spLocks noGrp="1"/>
          </p:cNvSpPr>
          <p:nvPr>
            <p:ph idx="1"/>
          </p:nvPr>
        </p:nvSpPr>
        <p:spPr/>
        <p:txBody>
          <a:bodyPr>
            <a:normAutofit/>
          </a:bodyPr>
          <a:lstStyle/>
          <a:p>
            <a:r>
              <a:rPr lang="en-US" sz="2000" dirty="0"/>
              <a:t>The history of Raspberry Pi dates back to 2006 when a group of academics and computer scientists, including </a:t>
            </a:r>
            <a:r>
              <a:rPr lang="en-US" sz="2000" dirty="0" err="1"/>
              <a:t>Eben</a:t>
            </a:r>
            <a:r>
              <a:rPr lang="en-US" sz="2000" dirty="0"/>
              <a:t> Upton, Rob Mullins, Jack Lang, Alan Mycroft, Pete Lomas, and David </a:t>
            </a:r>
            <a:r>
              <a:rPr lang="en-US" sz="2000" dirty="0" err="1"/>
              <a:t>Braben</a:t>
            </a:r>
            <a:r>
              <a:rPr lang="en-US" sz="2000" dirty="0"/>
              <a:t>, noticed a decline in computer science skills among applicants to the University of Cambridge. They attributed this decline to the lack of affordable, programmable computers for children.</a:t>
            </a:r>
          </a:p>
          <a:p>
            <a:r>
              <a:rPr lang="en-US" sz="2000" dirty="0"/>
              <a:t>In response to this concern, the group founded the Raspberry Pi Foundation in 2008 with the goal of creating a low-cost computer that would stimulate interest in programming among young people. The foundation aimed to develop a device that would be accessible to students, educators, and hobbyists and would promote computer science education worldwide.</a:t>
            </a:r>
          </a:p>
          <a:p>
            <a:endParaRPr lang="en-IN" sz="2000" dirty="0"/>
          </a:p>
        </p:txBody>
      </p:sp>
    </p:spTree>
    <p:extLst>
      <p:ext uri="{BB962C8B-B14F-4D97-AF65-F5344CB8AC3E}">
        <p14:creationId xmlns:p14="http://schemas.microsoft.com/office/powerpoint/2010/main" val="1484811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Components of Raspberry Pi</a:t>
            </a:r>
            <a:endParaRPr lang="en-US" b="1" dirty="0">
              <a:latin typeface="+mn-lt"/>
            </a:endParaRPr>
          </a:p>
        </p:txBody>
      </p:sp>
      <p:sp>
        <p:nvSpPr>
          <p:cNvPr id="3" name="Content Placeholder 2"/>
          <p:cNvSpPr>
            <a:spLocks noGrp="1"/>
          </p:cNvSpPr>
          <p:nvPr>
            <p:ph sz="half" idx="1"/>
          </p:nvPr>
        </p:nvSpPr>
        <p:spPr>
          <a:xfrm>
            <a:off x="1218883" y="1706880"/>
            <a:ext cx="10204121" cy="4465320"/>
          </a:xfrm>
        </p:spPr>
        <p:txBody>
          <a:bodyPr>
            <a:noAutofit/>
          </a:bodyPr>
          <a:lstStyle/>
          <a:p>
            <a:pPr fontAlgn="ctr"/>
            <a:r>
              <a:rPr lang="en-US" sz="2000" dirty="0" smtClean="0"/>
              <a:t>1</a:t>
            </a:r>
            <a:r>
              <a:rPr lang="en-US" sz="2000" dirty="0"/>
              <a:t>. </a:t>
            </a:r>
            <a:r>
              <a:rPr lang="en-US" sz="2000" dirty="0" smtClean="0"/>
              <a:t>System-on-Chip </a:t>
            </a:r>
            <a:r>
              <a:rPr lang="en-US" sz="2000" dirty="0"/>
              <a:t>(</a:t>
            </a:r>
            <a:r>
              <a:rPr lang="en-US" sz="2000" dirty="0" err="1"/>
              <a:t>SoC</a:t>
            </a:r>
            <a:r>
              <a:rPr lang="en-US" sz="2000" dirty="0" smtClean="0"/>
              <a:t>): </a:t>
            </a:r>
            <a:r>
              <a:rPr lang="en-US" sz="2000" dirty="0"/>
              <a:t>The central processing unit (CPU), graphics processing unit (GPU), memory controller, and other essential components are integrated into a single chip. The </a:t>
            </a:r>
            <a:r>
              <a:rPr lang="en-US" sz="2000" dirty="0" err="1"/>
              <a:t>SoC</a:t>
            </a:r>
            <a:r>
              <a:rPr lang="en-US" sz="2000" dirty="0"/>
              <a:t> serves as the main processing unit of the Raspberry </a:t>
            </a:r>
            <a:r>
              <a:rPr lang="en-US" sz="2000" dirty="0" smtClean="0"/>
              <a:t>Pi.</a:t>
            </a:r>
          </a:p>
          <a:p>
            <a:pPr fontAlgn="ctr"/>
            <a:r>
              <a:rPr lang="en-US" sz="2000" dirty="0" smtClean="0"/>
              <a:t>2</a:t>
            </a:r>
            <a:r>
              <a:rPr lang="en-US" sz="2000" dirty="0"/>
              <a:t>. </a:t>
            </a:r>
            <a:r>
              <a:rPr lang="en-US" sz="2000" dirty="0" smtClean="0"/>
              <a:t>Memory </a:t>
            </a:r>
            <a:r>
              <a:rPr lang="en-US" sz="2000" dirty="0"/>
              <a:t>(RAM</a:t>
            </a:r>
            <a:r>
              <a:rPr lang="en-US" sz="2000" dirty="0" smtClean="0"/>
              <a:t>): </a:t>
            </a:r>
            <a:r>
              <a:rPr lang="en-US" sz="2000" dirty="0"/>
              <a:t>Raspberry Pi boards include onboard memory (RAM) for running applications, storing temporary data, and buffering I/O operations. </a:t>
            </a:r>
          </a:p>
          <a:p>
            <a:pPr fontAlgn="ctr"/>
            <a:r>
              <a:rPr lang="en-US" sz="2000" dirty="0"/>
              <a:t>3. </a:t>
            </a:r>
            <a:r>
              <a:rPr lang="en-US" sz="2000" dirty="0" smtClean="0"/>
              <a:t>GPIO </a:t>
            </a:r>
            <a:r>
              <a:rPr lang="en-US" sz="2000" dirty="0"/>
              <a:t>(General Purpose Input/Output) </a:t>
            </a:r>
            <a:r>
              <a:rPr lang="en-US" sz="2000" dirty="0" smtClean="0"/>
              <a:t>Pins</a:t>
            </a:r>
            <a:r>
              <a:rPr lang="en-US" sz="2000" dirty="0"/>
              <a:t>:</a:t>
            </a:r>
            <a:r>
              <a:rPr lang="en-US" sz="2000" dirty="0" smtClean="0"/>
              <a:t> </a:t>
            </a:r>
            <a:r>
              <a:rPr lang="en-US" sz="2000" dirty="0"/>
              <a:t>These pins allow users to connect external components, such as sensors, LEDs, motors, and displays, for interfacing with the physical world. GPIO pins can be programmed and controlled using software to interact with external devices and perform various tasks.</a:t>
            </a:r>
          </a:p>
          <a:p>
            <a:pPr fontAlgn="ctr"/>
            <a:r>
              <a:rPr lang="en-US" sz="2000" dirty="0" smtClean="0"/>
              <a:t>4</a:t>
            </a:r>
            <a:r>
              <a:rPr lang="en-US" sz="2000" dirty="0"/>
              <a:t>. </a:t>
            </a:r>
            <a:r>
              <a:rPr lang="en-US" sz="2000" dirty="0" smtClean="0"/>
              <a:t>USB Ports: </a:t>
            </a:r>
            <a:r>
              <a:rPr lang="en-US" sz="2000" dirty="0"/>
              <a:t>Raspberry Pi boards feature USB ports for connecting peripherals, such as keyboards, mice, storage devices, Wi-Fi adapters, and other USB-enabled devices. USB ports provide expansion capabilities, allowing users to connect external devices for input, output, and data storage</a:t>
            </a:r>
            <a:r>
              <a:rPr lang="en-US" sz="2000" dirty="0" smtClean="0"/>
              <a:t>.</a:t>
            </a:r>
            <a:endParaRPr lang="en-US" sz="2000" dirty="0"/>
          </a:p>
        </p:txBody>
      </p:sp>
    </p:spTree>
    <p:extLst>
      <p:ext uri="{BB962C8B-B14F-4D97-AF65-F5344CB8AC3E}">
        <p14:creationId xmlns:p14="http://schemas.microsoft.com/office/powerpoint/2010/main" val="234191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Components of Raspberry Pi</a:t>
            </a:r>
            <a:endParaRPr lang="en-US" b="1" dirty="0">
              <a:latin typeface="+mn-lt"/>
            </a:endParaRPr>
          </a:p>
        </p:txBody>
      </p:sp>
      <p:sp>
        <p:nvSpPr>
          <p:cNvPr id="3" name="Content Placeholder 2"/>
          <p:cNvSpPr>
            <a:spLocks noGrp="1"/>
          </p:cNvSpPr>
          <p:nvPr>
            <p:ph sz="half" idx="1"/>
          </p:nvPr>
        </p:nvSpPr>
        <p:spPr>
          <a:xfrm>
            <a:off x="1218883" y="1706880"/>
            <a:ext cx="10204121" cy="4465320"/>
          </a:xfrm>
        </p:spPr>
        <p:txBody>
          <a:bodyPr>
            <a:noAutofit/>
          </a:bodyPr>
          <a:lstStyle/>
          <a:p>
            <a:pPr fontAlgn="ctr"/>
            <a:r>
              <a:rPr lang="en-US" sz="2000" dirty="0"/>
              <a:t>5. HDMI Port Raspberry Pi boards include an HDMI (High-Definition Multimedia Interface) port for connecting to displays, monitors, and TVs for video output. HDMI ports support high-definition (HD) video output, allowing users to use Raspberry Pi for multimedia applications, such as media playback and digital signage.</a:t>
            </a:r>
          </a:p>
          <a:p>
            <a:pPr fontAlgn="ctr"/>
            <a:r>
              <a:rPr lang="en-US" sz="2000" dirty="0"/>
              <a:t>6. Ethernet Port : Some Raspberry Pi models include an Ethernet port for wired network connectivity, enabling internet access and communication with other devices on the local network. </a:t>
            </a:r>
            <a:endParaRPr lang="en-US" sz="2000" dirty="0" smtClean="0"/>
          </a:p>
          <a:p>
            <a:pPr fontAlgn="ctr"/>
            <a:r>
              <a:rPr lang="en-US" sz="2000" dirty="0" smtClean="0"/>
              <a:t>7</a:t>
            </a:r>
            <a:r>
              <a:rPr lang="en-US" sz="2000" dirty="0"/>
              <a:t>. MicroSD Card Slot: Raspberry Pi boards use microSD cards as the primary storage medium for the operating system, applications, and data. Users can install various operating systems (such as Raspberry Pi OS, Ubuntu, and others) on the microSD card to customize the functionality of Raspberry Pi for different applications.</a:t>
            </a:r>
          </a:p>
          <a:p>
            <a:pPr fontAlgn="ctr"/>
            <a:r>
              <a:rPr lang="en-US" sz="2000" dirty="0"/>
              <a:t>8. Camera and Display Ports : Some Raspberry Pi models include camera and display ports for connecting camera modules and displays, respectively. These ports enable users to capture images and videos using camera modules and connect displays for visual output in applications such as photography, video recording, and digital signage.</a:t>
            </a:r>
          </a:p>
          <a:p>
            <a:pPr fontAlgn="ctr"/>
            <a:endParaRPr lang="en-US" sz="2000" dirty="0"/>
          </a:p>
        </p:txBody>
      </p:sp>
    </p:spTree>
    <p:extLst>
      <p:ext uri="{BB962C8B-B14F-4D97-AF65-F5344CB8AC3E}">
        <p14:creationId xmlns:p14="http://schemas.microsoft.com/office/powerpoint/2010/main" val="354713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n-lt"/>
              </a:rPr>
              <a:t>Operating Systems for Raspberry Pi</a:t>
            </a:r>
            <a:endParaRPr lang="en-US" b="1" dirty="0">
              <a:latin typeface="+mn-lt"/>
            </a:endParaRPr>
          </a:p>
        </p:txBody>
      </p:sp>
      <p:sp>
        <p:nvSpPr>
          <p:cNvPr id="3" name="Content Placeholder 2"/>
          <p:cNvSpPr>
            <a:spLocks noGrp="1"/>
          </p:cNvSpPr>
          <p:nvPr>
            <p:ph sz="half" idx="1"/>
          </p:nvPr>
        </p:nvSpPr>
        <p:spPr>
          <a:xfrm>
            <a:off x="1218883" y="1706880"/>
            <a:ext cx="10360501" cy="4465320"/>
          </a:xfrm>
        </p:spPr>
        <p:txBody>
          <a:bodyPr>
            <a:noAutofit/>
          </a:bodyPr>
          <a:lstStyle/>
          <a:p>
            <a:r>
              <a:rPr lang="en-US" sz="2400" b="1" dirty="0"/>
              <a:t>Raspberry Pi OS (formerly </a:t>
            </a:r>
            <a:r>
              <a:rPr lang="en-US" sz="2400" b="1" dirty="0" err="1"/>
              <a:t>Raspbian</a:t>
            </a:r>
            <a:r>
              <a:rPr lang="en-US" sz="2400" b="1" dirty="0"/>
              <a:t>)</a:t>
            </a:r>
            <a:r>
              <a:rPr lang="en-US" sz="2400" dirty="0"/>
              <a:t>:</a:t>
            </a:r>
          </a:p>
          <a:p>
            <a:pPr lvl="1"/>
            <a:r>
              <a:rPr lang="en-US" sz="2000" dirty="0"/>
              <a:t>Raspberry Pi OS is the official operating system for Raspberry Pi, based on the </a:t>
            </a:r>
            <a:r>
              <a:rPr lang="en-US" sz="2000" dirty="0" err="1"/>
              <a:t>Debian</a:t>
            </a:r>
            <a:r>
              <a:rPr lang="en-US" sz="2000" dirty="0"/>
              <a:t> Linux distribution.</a:t>
            </a:r>
          </a:p>
          <a:p>
            <a:pPr lvl="1"/>
            <a:r>
              <a:rPr lang="en-US" sz="2000" dirty="0" smtClean="0"/>
              <a:t>It </a:t>
            </a:r>
            <a:r>
              <a:rPr lang="en-US" sz="2000" dirty="0"/>
              <a:t>is suitable for general-purpose computing, programming, web browsing, media playback, and educational purposes.</a:t>
            </a:r>
          </a:p>
          <a:p>
            <a:r>
              <a:rPr lang="en-US" sz="2400" b="1" dirty="0"/>
              <a:t>Ubuntu</a:t>
            </a:r>
            <a:endParaRPr lang="en-US" sz="2400" dirty="0"/>
          </a:p>
          <a:p>
            <a:pPr lvl="1"/>
            <a:r>
              <a:rPr lang="en-US" sz="2000" dirty="0"/>
              <a:t>Ubuntu is a popular Linux distribution that is available for Raspberry Pi.</a:t>
            </a:r>
          </a:p>
          <a:p>
            <a:pPr lvl="1"/>
            <a:r>
              <a:rPr lang="en-US" sz="2000" dirty="0" smtClean="0"/>
              <a:t>It </a:t>
            </a:r>
            <a:r>
              <a:rPr lang="en-US" sz="2000" dirty="0"/>
              <a:t>is suitable for general-purpose computing, software development, server hosting, and multimedia applications.</a:t>
            </a:r>
          </a:p>
          <a:p>
            <a:r>
              <a:rPr lang="en-US" sz="2400" b="1" dirty="0" err="1"/>
              <a:t>Debian</a:t>
            </a:r>
            <a:endParaRPr lang="en-US" sz="2400" dirty="0"/>
          </a:p>
          <a:p>
            <a:pPr lvl="1"/>
            <a:r>
              <a:rPr lang="en-US" sz="2000" dirty="0" err="1"/>
              <a:t>Debian</a:t>
            </a:r>
            <a:r>
              <a:rPr lang="en-US" sz="2000" dirty="0"/>
              <a:t> is a stable and versatile Linux distribution that is compatible with Raspberry Pi.</a:t>
            </a:r>
          </a:p>
          <a:p>
            <a:pPr lvl="1"/>
            <a:r>
              <a:rPr lang="en-US" sz="2000" dirty="0" err="1"/>
              <a:t>Debian</a:t>
            </a:r>
            <a:r>
              <a:rPr lang="en-US" sz="2000" dirty="0"/>
              <a:t> for Raspberry Pi provides access to a vast repository of software packages and libraries, making it suitable for a wide range of applications, including desktop computing, server hosting, and software development</a:t>
            </a:r>
            <a:r>
              <a:rPr lang="en-US" sz="2000" dirty="0" smtClean="0"/>
              <a:t>.</a:t>
            </a:r>
            <a:endParaRPr lang="en-US" sz="2000" dirty="0"/>
          </a:p>
        </p:txBody>
      </p:sp>
    </p:spTree>
    <p:extLst>
      <p:ext uri="{BB962C8B-B14F-4D97-AF65-F5344CB8AC3E}">
        <p14:creationId xmlns:p14="http://schemas.microsoft.com/office/powerpoint/2010/main" val="412318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97868" y="332656"/>
            <a:ext cx="8938472" cy="1113088"/>
          </a:xfrm>
        </p:spPr>
        <p:txBody>
          <a:bodyPr>
            <a:normAutofit/>
          </a:bodyPr>
          <a:lstStyle/>
          <a:p>
            <a:r>
              <a:rPr lang="en-US" sz="3600" b="1" dirty="0" smtClean="0">
                <a:latin typeface="+mn-lt"/>
              </a:rPr>
              <a:t>Programming Languages For Raspberry Pi</a:t>
            </a:r>
            <a:endParaRPr lang="en-US" sz="3600" b="1" dirty="0">
              <a:latin typeface="+mn-lt"/>
            </a:endParaRPr>
          </a:p>
        </p:txBody>
      </p:sp>
      <p:sp>
        <p:nvSpPr>
          <p:cNvPr id="3" name="TextBox 2"/>
          <p:cNvSpPr txBox="1"/>
          <p:nvPr/>
        </p:nvSpPr>
        <p:spPr>
          <a:xfrm>
            <a:off x="1413892" y="1445744"/>
            <a:ext cx="10702925" cy="5324535"/>
          </a:xfrm>
          <a:prstGeom prst="rect">
            <a:avLst/>
          </a:prstGeom>
          <a:noFill/>
        </p:spPr>
        <p:txBody>
          <a:bodyPr wrap="square" rtlCol="0">
            <a:spAutoFit/>
          </a:bodyPr>
          <a:lstStyle/>
          <a:p>
            <a:r>
              <a:rPr lang="en-IN" sz="2000" b="1" dirty="0"/>
              <a:t>Python</a:t>
            </a:r>
            <a:r>
              <a:rPr lang="en-IN" sz="2000" dirty="0"/>
              <a:t>: </a:t>
            </a:r>
            <a:endParaRPr lang="en-IN" sz="2000" dirty="0" smtClean="0"/>
          </a:p>
          <a:p>
            <a:pPr lvl="1"/>
            <a:r>
              <a:rPr lang="en-IN" sz="2000" dirty="0" smtClean="0"/>
              <a:t>Python </a:t>
            </a:r>
            <a:r>
              <a:rPr lang="en-IN" sz="2000" dirty="0"/>
              <a:t>is the most popular programming language for Raspberry Pi due to its simplicity, versatility, and extensive libraries. Python libraries such as </a:t>
            </a:r>
            <a:r>
              <a:rPr lang="en-IN" sz="2000" dirty="0" err="1"/>
              <a:t>RPi.GPIO</a:t>
            </a:r>
            <a:r>
              <a:rPr lang="en-IN" sz="2000" dirty="0"/>
              <a:t> and GPIO Zero provide easy-to-use interfaces for controlling GPIO pins and interfacing with external hardware. </a:t>
            </a:r>
            <a:endParaRPr lang="en-IN" sz="2000" dirty="0" smtClean="0"/>
          </a:p>
          <a:p>
            <a:r>
              <a:rPr lang="en-IN" sz="2000" b="1" dirty="0" smtClean="0"/>
              <a:t>C/C</a:t>
            </a:r>
            <a:r>
              <a:rPr lang="en-IN" sz="2000" b="1" dirty="0"/>
              <a:t>++</a:t>
            </a:r>
            <a:r>
              <a:rPr lang="en-IN" sz="2000" dirty="0"/>
              <a:t>: </a:t>
            </a:r>
            <a:endParaRPr lang="en-IN" sz="2000" dirty="0" smtClean="0"/>
          </a:p>
          <a:p>
            <a:pPr lvl="1"/>
            <a:r>
              <a:rPr lang="en-IN" sz="2000" dirty="0" smtClean="0"/>
              <a:t>C/C</a:t>
            </a:r>
            <a:r>
              <a:rPr lang="en-IN" sz="2000" dirty="0"/>
              <a:t>++ programming languages are commonly used for low-level programming on Raspberry Pi, especially when performance and efficiency are critical. Libraries such as </a:t>
            </a:r>
            <a:r>
              <a:rPr lang="en-IN" sz="2000" dirty="0" err="1"/>
              <a:t>WiringPi</a:t>
            </a:r>
            <a:r>
              <a:rPr lang="en-IN" sz="2000" dirty="0"/>
              <a:t> and </a:t>
            </a:r>
            <a:r>
              <a:rPr lang="en-IN" sz="2000" dirty="0" err="1"/>
              <a:t>pigpio</a:t>
            </a:r>
            <a:r>
              <a:rPr lang="en-IN" sz="2000" dirty="0"/>
              <a:t> provide C/C++ APIs for controlling GPIO pins and accessing hardware features on Raspberry Pi. </a:t>
            </a:r>
            <a:endParaRPr lang="en-IN" sz="2000" dirty="0" smtClean="0"/>
          </a:p>
          <a:p>
            <a:r>
              <a:rPr lang="en-IN" sz="2000" b="1" dirty="0" smtClean="0"/>
              <a:t>Java</a:t>
            </a:r>
            <a:r>
              <a:rPr lang="en-IN" sz="2000" dirty="0"/>
              <a:t>: </a:t>
            </a:r>
            <a:endParaRPr lang="en-IN" sz="2000" dirty="0" smtClean="0"/>
          </a:p>
          <a:p>
            <a:pPr lvl="1"/>
            <a:r>
              <a:rPr lang="en-IN" sz="2000" dirty="0" smtClean="0"/>
              <a:t>Java </a:t>
            </a:r>
            <a:r>
              <a:rPr lang="en-IN" sz="2000" dirty="0"/>
              <a:t>is another programming language that can be used for programming Raspberry Pi, thanks to its cross-platform compatibility and extensive ecosystem of libraries. Libraries such as Pi4J provide Java APIs for controlling GPIO pins and interacting with hardware peripherals on Raspberry Pi. </a:t>
            </a:r>
          </a:p>
          <a:p>
            <a:r>
              <a:rPr lang="en-IN" sz="2000" b="1" dirty="0"/>
              <a:t>JavaScript</a:t>
            </a:r>
            <a:r>
              <a:rPr lang="en-IN" sz="2000" dirty="0"/>
              <a:t>: </a:t>
            </a:r>
            <a:endParaRPr lang="en-IN" sz="2000" dirty="0" smtClean="0"/>
          </a:p>
          <a:p>
            <a:pPr lvl="1"/>
            <a:r>
              <a:rPr lang="en-IN" sz="2000" dirty="0" smtClean="0"/>
              <a:t>JavaScript can be used for programming Raspberry Pi using Node.js, a JavaScript runtime environment for server-side and </a:t>
            </a:r>
            <a:r>
              <a:rPr lang="en-IN" sz="2000" dirty="0" err="1" smtClean="0"/>
              <a:t>IoT</a:t>
            </a:r>
            <a:r>
              <a:rPr lang="en-IN" sz="2000" dirty="0" smtClean="0"/>
              <a:t> applications. Libraries such as </a:t>
            </a:r>
            <a:r>
              <a:rPr lang="en-IN" sz="2000" dirty="0" err="1" smtClean="0"/>
              <a:t>rpio</a:t>
            </a:r>
            <a:r>
              <a:rPr lang="en-IN" sz="2000" dirty="0" smtClean="0"/>
              <a:t> and </a:t>
            </a:r>
            <a:r>
              <a:rPr lang="en-IN" sz="2000" dirty="0" err="1" smtClean="0"/>
              <a:t>onoff</a:t>
            </a:r>
            <a:r>
              <a:rPr lang="en-IN" sz="2000" dirty="0" smtClean="0"/>
              <a:t> provide Node.js bindings for controlling GPIO pins and accessing hardware features on Raspberry Pi. </a:t>
            </a:r>
            <a:endParaRPr lang="en-IN" sz="2000" dirty="0"/>
          </a:p>
        </p:txBody>
      </p:sp>
    </p:spTree>
    <p:extLst>
      <p:ext uri="{BB962C8B-B14F-4D97-AF65-F5344CB8AC3E}">
        <p14:creationId xmlns:p14="http://schemas.microsoft.com/office/powerpoint/2010/main" val="4264977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2"/>
          </p:nvPr>
        </p:nvSpPr>
        <p:spPr>
          <a:xfrm>
            <a:off x="1218883" y="1700808"/>
            <a:ext cx="10360501" cy="4471392"/>
          </a:xfrm>
        </p:spPr>
        <p:txBody>
          <a:bodyPr/>
          <a:lstStyle/>
          <a:p>
            <a:r>
              <a:rPr lang="en-US" dirty="0" smtClean="0"/>
              <a:t>Advantages </a:t>
            </a:r>
            <a:r>
              <a:rPr lang="en-US" dirty="0"/>
              <a:t>of using Raspberry Pi:</a:t>
            </a:r>
          </a:p>
          <a:p>
            <a:pPr lvl="1"/>
            <a:r>
              <a:rPr lang="en-US" dirty="0"/>
              <a:t>Low cost</a:t>
            </a:r>
          </a:p>
          <a:p>
            <a:pPr lvl="1"/>
            <a:r>
              <a:rPr lang="en-US" dirty="0"/>
              <a:t>Versatility</a:t>
            </a:r>
          </a:p>
          <a:p>
            <a:pPr lvl="1"/>
            <a:r>
              <a:rPr lang="en-US" dirty="0"/>
              <a:t>Community support</a:t>
            </a:r>
          </a:p>
          <a:p>
            <a:pPr lvl="1"/>
            <a:r>
              <a:rPr lang="en-US" dirty="0"/>
              <a:t>Educational resources</a:t>
            </a:r>
          </a:p>
          <a:p>
            <a:r>
              <a:rPr lang="en-US" dirty="0"/>
              <a:t>Limitations of Raspberry Pi:</a:t>
            </a:r>
          </a:p>
          <a:p>
            <a:pPr lvl="1"/>
            <a:r>
              <a:rPr lang="en-US" dirty="0"/>
              <a:t>Processing power limitations</a:t>
            </a:r>
          </a:p>
          <a:p>
            <a:pPr lvl="1"/>
            <a:r>
              <a:rPr lang="en-US" dirty="0"/>
              <a:t>Limited RAM</a:t>
            </a:r>
          </a:p>
          <a:p>
            <a:pPr lvl="1"/>
            <a:r>
              <a:rPr lang="en-US" dirty="0"/>
              <a:t>Lack of real-time capabilities</a:t>
            </a:r>
          </a:p>
          <a:p>
            <a:pPr lvl="1"/>
            <a:r>
              <a:rPr lang="en-US" dirty="0"/>
              <a:t>Compatibility issues with certain peripherals</a:t>
            </a:r>
          </a:p>
        </p:txBody>
      </p:sp>
      <p:sp>
        <p:nvSpPr>
          <p:cNvPr id="2" name="Title 1"/>
          <p:cNvSpPr>
            <a:spLocks noGrp="1"/>
          </p:cNvSpPr>
          <p:nvPr>
            <p:ph type="title"/>
          </p:nvPr>
        </p:nvSpPr>
        <p:spPr/>
        <p:txBody>
          <a:bodyPr/>
          <a:lstStyle/>
          <a:p>
            <a:r>
              <a:rPr lang="en-IN" b="1" dirty="0"/>
              <a:t>Advantages and Limitations</a:t>
            </a:r>
            <a:endParaRPr lang="en-IN" dirty="0"/>
          </a:p>
        </p:txBody>
      </p:sp>
    </p:spTree>
    <p:extLst>
      <p:ext uri="{BB962C8B-B14F-4D97-AF65-F5344CB8AC3E}">
        <p14:creationId xmlns:p14="http://schemas.microsoft.com/office/powerpoint/2010/main" val="2672039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97868" y="24083"/>
            <a:ext cx="10360501" cy="1223963"/>
          </a:xfrm>
        </p:spPr>
        <p:txBody>
          <a:bodyPr/>
          <a:lstStyle/>
          <a:p>
            <a:r>
              <a:rPr lang="en-US" b="1" dirty="0" smtClean="0"/>
              <a:t>Applications of Ras</a:t>
            </a:r>
            <a:r>
              <a:rPr lang="en-US" b="1" dirty="0" smtClean="0"/>
              <a:t>pberry Pi</a:t>
            </a:r>
            <a:endParaRPr lang="en-US" b="1" dirty="0"/>
          </a:p>
        </p:txBody>
      </p:sp>
      <p:sp>
        <p:nvSpPr>
          <p:cNvPr id="2" name="TextBox 1"/>
          <p:cNvSpPr txBox="1"/>
          <p:nvPr/>
        </p:nvSpPr>
        <p:spPr>
          <a:xfrm>
            <a:off x="1341884" y="1224557"/>
            <a:ext cx="7920880" cy="5324535"/>
          </a:xfrm>
          <a:prstGeom prst="rect">
            <a:avLst/>
          </a:prstGeom>
          <a:noFill/>
        </p:spPr>
        <p:txBody>
          <a:bodyPr wrap="square" rtlCol="0">
            <a:spAutoFit/>
          </a:bodyPr>
          <a:lstStyle/>
          <a:p>
            <a:r>
              <a:rPr lang="en-US" sz="2000" b="1" dirty="0"/>
              <a:t>Education</a:t>
            </a:r>
            <a:r>
              <a:rPr lang="en-US" sz="2000" dirty="0"/>
              <a:t>: Raspberry Pi is widely used in educational settings to teach computer science, programming, and electronics. </a:t>
            </a:r>
            <a:endParaRPr lang="en-US" sz="2000" dirty="0" smtClean="0"/>
          </a:p>
          <a:p>
            <a:endParaRPr lang="en-US" sz="2000" dirty="0" smtClean="0"/>
          </a:p>
          <a:p>
            <a:r>
              <a:rPr lang="en-US" sz="2000" b="1" dirty="0" smtClean="0"/>
              <a:t>DIY </a:t>
            </a:r>
            <a:r>
              <a:rPr lang="en-US" sz="2000" b="1" dirty="0"/>
              <a:t>Projects</a:t>
            </a:r>
            <a:r>
              <a:rPr lang="en-US" sz="2000" dirty="0"/>
              <a:t>: Raspberry Pi is popular among hobbyists and makers for DIY projects. It can be used to create home automation systems, media centers, retro gaming consoles, weather stations, and more. </a:t>
            </a:r>
            <a:endParaRPr lang="en-US" sz="2000" dirty="0" smtClean="0"/>
          </a:p>
          <a:p>
            <a:endParaRPr lang="en-US" sz="2000" dirty="0"/>
          </a:p>
          <a:p>
            <a:r>
              <a:rPr lang="en-US" sz="2000" b="1" dirty="0"/>
              <a:t>Internet of Things (</a:t>
            </a:r>
            <a:r>
              <a:rPr lang="en-US" sz="2000" b="1" dirty="0" err="1"/>
              <a:t>IoT</a:t>
            </a:r>
            <a:r>
              <a:rPr lang="en-US" sz="2000" b="1" dirty="0"/>
              <a:t>)</a:t>
            </a:r>
            <a:r>
              <a:rPr lang="en-US" sz="2000" dirty="0"/>
              <a:t>: Raspberry Pi is used in </a:t>
            </a:r>
            <a:r>
              <a:rPr lang="en-US" sz="2000" dirty="0" err="1"/>
              <a:t>IoT</a:t>
            </a:r>
            <a:r>
              <a:rPr lang="en-US" sz="2000" dirty="0"/>
              <a:t> projects to collect, process, and analyze data from sensors and devices. </a:t>
            </a:r>
            <a:endParaRPr lang="en-US" sz="2000" dirty="0" smtClean="0"/>
          </a:p>
          <a:p>
            <a:endParaRPr lang="en-US" sz="2000" dirty="0"/>
          </a:p>
          <a:p>
            <a:r>
              <a:rPr lang="en-US" sz="2000" b="1" dirty="0"/>
              <a:t>Media Center</a:t>
            </a:r>
            <a:r>
              <a:rPr lang="en-US" sz="2000" dirty="0"/>
              <a:t>: Raspberry Pi can be turned into a media center using software like </a:t>
            </a:r>
            <a:r>
              <a:rPr lang="en-US" sz="2000" dirty="0" err="1"/>
              <a:t>Kodi</a:t>
            </a:r>
            <a:r>
              <a:rPr lang="en-US" sz="2000" dirty="0"/>
              <a:t> or </a:t>
            </a:r>
            <a:r>
              <a:rPr lang="en-US" sz="2000" dirty="0" err="1"/>
              <a:t>Plex</a:t>
            </a:r>
            <a:r>
              <a:rPr lang="en-US" sz="2000" dirty="0" smtClean="0"/>
              <a:t>.</a:t>
            </a:r>
          </a:p>
          <a:p>
            <a:endParaRPr lang="en-US" sz="2000" dirty="0"/>
          </a:p>
          <a:p>
            <a:r>
              <a:rPr lang="en-US" sz="2000" b="1" dirty="0" smtClean="0"/>
              <a:t>Robotics</a:t>
            </a:r>
            <a:r>
              <a:rPr lang="en-US" sz="2000" dirty="0"/>
              <a:t>: Raspberry Pi is widely used in robotics projects for controlling robots and drones. Its GPIO pins, along with motor controllers and sensors, allow users to build robots for various </a:t>
            </a:r>
            <a:r>
              <a:rPr lang="en-US" sz="2000" dirty="0" smtClean="0"/>
              <a:t>applications.</a:t>
            </a:r>
            <a:endParaRPr lang="en-US" sz="2000" dirty="0"/>
          </a:p>
          <a:p>
            <a:endParaRPr lang="en-IN" sz="2000" dirty="0"/>
          </a:p>
        </p:txBody>
      </p:sp>
    </p:spTree>
    <p:extLst>
      <p:ext uri="{BB962C8B-B14F-4D97-AF65-F5344CB8AC3E}">
        <p14:creationId xmlns:p14="http://schemas.microsoft.com/office/powerpoint/2010/main" val="397710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82</TotalTime>
  <Words>1124</Words>
  <Application>Microsoft Office PowerPoint</Application>
  <PresentationFormat>Custom</PresentationFormat>
  <Paragraphs>60</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Tech 16x9</vt:lpstr>
      <vt:lpstr>INTRODUCTION TO RASPBERRY Pi</vt:lpstr>
      <vt:lpstr>What is Raspberry Pi</vt:lpstr>
      <vt:lpstr>History of Raspberry Pi</vt:lpstr>
      <vt:lpstr>Components of Raspberry Pi</vt:lpstr>
      <vt:lpstr>Components of Raspberry Pi</vt:lpstr>
      <vt:lpstr>Operating Systems for Raspberry Pi</vt:lpstr>
      <vt:lpstr>Programming Languages For Raspberry Pi</vt:lpstr>
      <vt:lpstr>Advantages and Limitations</vt:lpstr>
      <vt:lpstr>Applications of Raspberry Pi</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RASPBERRY Pi</dc:title>
  <dc:creator>Microsoft account</dc:creator>
  <cp:lastModifiedBy>Microsoft account</cp:lastModifiedBy>
  <cp:revision>7</cp:revision>
  <dcterms:created xsi:type="dcterms:W3CDTF">2024-02-10T05:35:21Z</dcterms:created>
  <dcterms:modified xsi:type="dcterms:W3CDTF">2024-02-10T06:57:44Z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