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60" r:id="rId7"/>
    <p:sldId id="258" r:id="rId8"/>
    <p:sldId id="270" r:id="rId9"/>
    <p:sldId id="271" r:id="rId10"/>
    <p:sldId id="273" r:id="rId11"/>
    <p:sldId id="274" r:id="rId12"/>
    <p:sldId id="272"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1262"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2/10/2024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1722909" y="1334572"/>
            <a:ext cx="11044824" cy="1243584"/>
          </a:xfrm>
        </p:spPr>
        <p:txBody>
          <a:bodyPr/>
          <a:lstStyle/>
          <a:p>
            <a:r>
              <a:rPr lang="en-IN" sz="5400" b="0" dirty="0"/>
              <a:t>Introduction to </a:t>
            </a:r>
            <a:r>
              <a:rPr lang="en-IN" sz="5400" b="0" dirty="0" smtClean="0"/>
              <a:t>Beagle Board</a:t>
            </a:r>
            <a:endParaRPr lang="en-US" sz="5400"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456688" y="3010408"/>
            <a:ext cx="7077456" cy="868680"/>
          </a:xfrm>
        </p:spPr>
        <p:txBody>
          <a:bodyPr/>
          <a:lstStyle/>
          <a:p>
            <a:r>
              <a:rPr lang="en-US" dirty="0"/>
              <a:t>Exploring the Versatile Single-Board Computer</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1850" y="1030111"/>
            <a:ext cx="7781544" cy="859055"/>
          </a:xfrm>
        </p:spPr>
        <p:txBody>
          <a:bodyPr/>
          <a:lstStyle/>
          <a:p>
            <a:r>
              <a:rPr lang="en-IN" dirty="0"/>
              <a:t>What is </a:t>
            </a:r>
            <a:r>
              <a:rPr lang="en-IN" dirty="0" smtClean="0"/>
              <a:t>Beagle Board</a:t>
            </a:r>
            <a:r>
              <a:rPr lang="en-IN" dirty="0"/>
              <a:t>?</a:t>
            </a:r>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Box 5"/>
          <p:cNvSpPr txBox="1"/>
          <p:nvPr/>
        </p:nvSpPr>
        <p:spPr>
          <a:xfrm>
            <a:off x="1117600" y="2133600"/>
            <a:ext cx="9460089" cy="4093428"/>
          </a:xfrm>
          <a:prstGeom prst="rect">
            <a:avLst/>
          </a:prstGeom>
          <a:noFill/>
        </p:spPr>
        <p:txBody>
          <a:bodyPr wrap="square" rtlCol="0">
            <a:spAutoFit/>
          </a:bodyPr>
          <a:lstStyle/>
          <a:p>
            <a:r>
              <a:rPr lang="en-US" sz="2000" dirty="0" smtClean="0">
                <a:solidFill>
                  <a:schemeClr val="bg1">
                    <a:lumMod val="95000"/>
                  </a:schemeClr>
                </a:solidFill>
              </a:rPr>
              <a:t>Beagle Board </a:t>
            </a:r>
            <a:r>
              <a:rPr lang="en-US" sz="2000" dirty="0">
                <a:solidFill>
                  <a:schemeClr val="bg1">
                    <a:lumMod val="95000"/>
                  </a:schemeClr>
                </a:solidFill>
              </a:rPr>
              <a:t>is a family of open-source single-board computers (SBCs) developed by the </a:t>
            </a:r>
            <a:r>
              <a:rPr lang="en-US" sz="2000" dirty="0" smtClean="0">
                <a:solidFill>
                  <a:schemeClr val="bg1">
                    <a:lumMod val="95000"/>
                  </a:schemeClr>
                </a:solidFill>
              </a:rPr>
              <a:t>Beagle Board </a:t>
            </a:r>
            <a:r>
              <a:rPr lang="en-US" sz="2000" dirty="0">
                <a:solidFill>
                  <a:schemeClr val="bg1">
                    <a:lumMod val="95000"/>
                  </a:schemeClr>
                </a:solidFill>
              </a:rPr>
              <a:t>Foundation. These boards are designed to provide a low-cost, high-performance computing platform for hobbyists, educators, makers, and professionals interested in embedded computing and development.</a:t>
            </a:r>
          </a:p>
          <a:p>
            <a:r>
              <a:rPr lang="en-US" sz="2000" dirty="0" smtClean="0">
                <a:solidFill>
                  <a:schemeClr val="bg1">
                    <a:lumMod val="95000"/>
                  </a:schemeClr>
                </a:solidFill>
              </a:rPr>
              <a:t>Beagle Board </a:t>
            </a:r>
            <a:r>
              <a:rPr lang="en-US" sz="2000" dirty="0">
                <a:solidFill>
                  <a:schemeClr val="bg1">
                    <a:lumMod val="95000"/>
                  </a:schemeClr>
                </a:solidFill>
              </a:rPr>
              <a:t>SBCs are known for their open-source hardware and software, which allows users to modify, customize, and contribute to the development of the boards. They run various operating systems, including Debian, Ubuntu, Android, and others, and support programming languages such as Python, C/C++, and JavaScript</a:t>
            </a:r>
            <a:r>
              <a:rPr lang="en-US" sz="2000" dirty="0" smtClean="0">
                <a:solidFill>
                  <a:schemeClr val="bg1">
                    <a:lumMod val="95000"/>
                  </a:schemeClr>
                </a:solidFill>
              </a:rPr>
              <a:t>.</a:t>
            </a:r>
          </a:p>
          <a:p>
            <a:r>
              <a:rPr lang="en-US" sz="2000" dirty="0" smtClean="0">
                <a:solidFill>
                  <a:schemeClr val="bg1">
                    <a:lumMod val="95000"/>
                  </a:schemeClr>
                </a:solidFill>
              </a:rPr>
              <a:t>Beagle Board </a:t>
            </a:r>
            <a:r>
              <a:rPr lang="en-US" sz="2000" dirty="0">
                <a:solidFill>
                  <a:schemeClr val="bg1">
                    <a:lumMod val="95000"/>
                  </a:schemeClr>
                </a:solidFill>
              </a:rPr>
              <a:t>SBCs are widely used in various applications, including education, robotics, </a:t>
            </a:r>
            <a:r>
              <a:rPr lang="en-US" sz="2000" dirty="0" err="1">
                <a:solidFill>
                  <a:schemeClr val="bg1">
                    <a:lumMod val="95000"/>
                  </a:schemeClr>
                </a:solidFill>
              </a:rPr>
              <a:t>IoT</a:t>
            </a:r>
            <a:r>
              <a:rPr lang="en-US" sz="2000" dirty="0">
                <a:solidFill>
                  <a:schemeClr val="bg1">
                    <a:lumMod val="95000"/>
                  </a:schemeClr>
                </a:solidFill>
              </a:rPr>
              <a:t> (Internet of Things), embedded systems, and prototyping. They provide a flexible and affordable platform for learning, experimentation, and development of innovative projects.</a:t>
            </a:r>
            <a:endParaRPr lang="en-IN" sz="2000" dirty="0">
              <a:solidFill>
                <a:schemeClr val="bg1">
                  <a:lumMod val="95000"/>
                </a:schemeClr>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651481" y="443089"/>
            <a:ext cx="7781544" cy="859055"/>
          </a:xfrm>
        </p:spPr>
        <p:txBody>
          <a:bodyPr/>
          <a:lstStyle/>
          <a:p>
            <a:r>
              <a:rPr lang="en-US" dirty="0" smtClean="0"/>
              <a:t>History of Beagle Board</a:t>
            </a:r>
            <a:endParaRPr lang="en-US"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6" name="TextBox 5"/>
          <p:cNvSpPr txBox="1"/>
          <p:nvPr/>
        </p:nvSpPr>
        <p:spPr>
          <a:xfrm>
            <a:off x="651481" y="1557867"/>
            <a:ext cx="11007119" cy="5632311"/>
          </a:xfrm>
          <a:prstGeom prst="rect">
            <a:avLst/>
          </a:prstGeom>
          <a:noFill/>
        </p:spPr>
        <p:txBody>
          <a:bodyPr wrap="square" rtlCol="0">
            <a:spAutoFit/>
          </a:bodyPr>
          <a:lstStyle/>
          <a:p>
            <a:r>
              <a:rPr lang="en-US" sz="2000" dirty="0">
                <a:solidFill>
                  <a:schemeClr val="bg1">
                    <a:lumMod val="95000"/>
                  </a:schemeClr>
                </a:solidFill>
              </a:rPr>
              <a:t>The history of </a:t>
            </a:r>
            <a:r>
              <a:rPr lang="en-US" sz="2000" dirty="0" smtClean="0">
                <a:solidFill>
                  <a:schemeClr val="bg1">
                    <a:lumMod val="95000"/>
                  </a:schemeClr>
                </a:solidFill>
              </a:rPr>
              <a:t>Beagle Board </a:t>
            </a:r>
            <a:r>
              <a:rPr lang="en-US" sz="2000" dirty="0">
                <a:solidFill>
                  <a:schemeClr val="bg1">
                    <a:lumMod val="95000"/>
                  </a:schemeClr>
                </a:solidFill>
              </a:rPr>
              <a:t>traces back to the early 2000s, when the concept of open-source hardware and single-board computers (SBCs) gained traction among enthusiasts, educators, and developers. The </a:t>
            </a:r>
            <a:r>
              <a:rPr lang="en-US" sz="2000" dirty="0" smtClean="0">
                <a:solidFill>
                  <a:schemeClr val="bg1">
                    <a:lumMod val="95000"/>
                  </a:schemeClr>
                </a:solidFill>
              </a:rPr>
              <a:t>Beagle Board </a:t>
            </a:r>
            <a:r>
              <a:rPr lang="en-US" sz="2000" dirty="0">
                <a:solidFill>
                  <a:schemeClr val="bg1">
                    <a:lumMod val="95000"/>
                  </a:schemeClr>
                </a:solidFill>
              </a:rPr>
              <a:t>project emerged as a response to the need for a low-cost, high-performance computing platform for embedded systems development, education, and experimentation. Here's a brief overview of the history of </a:t>
            </a:r>
            <a:r>
              <a:rPr lang="en-US" sz="2000" dirty="0" smtClean="0">
                <a:solidFill>
                  <a:schemeClr val="bg1">
                    <a:lumMod val="95000"/>
                  </a:schemeClr>
                </a:solidFill>
              </a:rPr>
              <a:t>Beagle Board:</a:t>
            </a:r>
            <a:endParaRPr lang="en-US" sz="2000" dirty="0">
              <a:solidFill>
                <a:schemeClr val="bg1">
                  <a:lumMod val="95000"/>
                </a:schemeClr>
              </a:solidFill>
            </a:endParaRPr>
          </a:p>
          <a:p>
            <a:pPr marL="342900" indent="-342900">
              <a:buFont typeface="Arial" panose="020B0604020202020204" pitchFamily="34" charset="0"/>
              <a:buChar char="•"/>
            </a:pPr>
            <a:r>
              <a:rPr lang="en-US" sz="2000" b="1" dirty="0">
                <a:solidFill>
                  <a:schemeClr val="bg1">
                    <a:lumMod val="95000"/>
                  </a:schemeClr>
                </a:solidFill>
              </a:rPr>
              <a:t>Founding and </a:t>
            </a:r>
            <a:r>
              <a:rPr lang="en-US" sz="2000" b="1" dirty="0" smtClean="0">
                <a:solidFill>
                  <a:schemeClr val="bg1">
                    <a:lumMod val="95000"/>
                  </a:schemeClr>
                </a:solidFill>
              </a:rPr>
              <a:t>Development</a:t>
            </a:r>
            <a:r>
              <a:rPr lang="en-US" sz="2000" dirty="0" smtClean="0">
                <a:solidFill>
                  <a:schemeClr val="bg1">
                    <a:lumMod val="95000"/>
                  </a:schemeClr>
                </a:solidFill>
              </a:rPr>
              <a:t>:</a:t>
            </a:r>
          </a:p>
          <a:p>
            <a:pPr lvl="1"/>
            <a:r>
              <a:rPr lang="en-US" sz="2000" dirty="0" smtClean="0">
                <a:solidFill>
                  <a:schemeClr val="bg1">
                    <a:lumMod val="95000"/>
                  </a:schemeClr>
                </a:solidFill>
              </a:rPr>
              <a:t>The Beagle Board </a:t>
            </a:r>
            <a:r>
              <a:rPr lang="en-US" sz="2000" dirty="0">
                <a:solidFill>
                  <a:schemeClr val="bg1">
                    <a:lumMod val="95000"/>
                  </a:schemeClr>
                </a:solidFill>
              </a:rPr>
              <a:t>project was initiated by a group of engineers and developers, including Gerald Coley, Jason </a:t>
            </a:r>
            <a:r>
              <a:rPr lang="en-US" sz="2000" dirty="0" err="1">
                <a:solidFill>
                  <a:schemeClr val="bg1">
                    <a:lumMod val="95000"/>
                  </a:schemeClr>
                </a:solidFill>
              </a:rPr>
              <a:t>Kridner</a:t>
            </a:r>
            <a:r>
              <a:rPr lang="en-US" sz="2000" dirty="0">
                <a:solidFill>
                  <a:schemeClr val="bg1">
                    <a:lumMod val="95000"/>
                  </a:schemeClr>
                </a:solidFill>
              </a:rPr>
              <a:t>, and others, who saw the potential for a powerful yet affordable SBC for various </a:t>
            </a:r>
            <a:r>
              <a:rPr lang="en-US" sz="2000" dirty="0" smtClean="0">
                <a:solidFill>
                  <a:schemeClr val="bg1">
                    <a:lumMod val="95000"/>
                  </a:schemeClr>
                </a:solidFill>
              </a:rPr>
              <a:t>applications</a:t>
            </a:r>
          </a:p>
          <a:p>
            <a:pPr marL="342900" indent="-342900">
              <a:buFont typeface="Arial" panose="020B0604020202020204" pitchFamily="34" charset="0"/>
              <a:buChar char="•"/>
            </a:pPr>
            <a:r>
              <a:rPr lang="en-US" sz="2000" b="1" dirty="0">
                <a:solidFill>
                  <a:schemeClr val="bg1">
                    <a:lumMod val="95000"/>
                  </a:schemeClr>
                </a:solidFill>
              </a:rPr>
              <a:t>Release of </a:t>
            </a:r>
            <a:r>
              <a:rPr lang="en-US" sz="2000" b="1" dirty="0" smtClean="0">
                <a:solidFill>
                  <a:schemeClr val="bg1">
                    <a:lumMod val="95000"/>
                  </a:schemeClr>
                </a:solidFill>
              </a:rPr>
              <a:t>Beagle Board </a:t>
            </a:r>
            <a:r>
              <a:rPr lang="en-US" sz="2000" b="1" dirty="0">
                <a:solidFill>
                  <a:schemeClr val="bg1">
                    <a:lumMod val="95000"/>
                  </a:schemeClr>
                </a:solidFill>
              </a:rPr>
              <a:t>(2008</a:t>
            </a:r>
            <a:r>
              <a:rPr lang="en-US" sz="2000" b="1" dirty="0" smtClean="0">
                <a:solidFill>
                  <a:schemeClr val="bg1">
                    <a:lumMod val="95000"/>
                  </a:schemeClr>
                </a:solidFill>
              </a:rPr>
              <a:t>)</a:t>
            </a:r>
            <a:r>
              <a:rPr lang="en-US" sz="2000" dirty="0" smtClean="0">
                <a:solidFill>
                  <a:schemeClr val="bg1">
                    <a:lumMod val="95000"/>
                  </a:schemeClr>
                </a:solidFill>
              </a:rPr>
              <a:t>:.</a:t>
            </a:r>
          </a:p>
          <a:p>
            <a:pPr lvl="1"/>
            <a:r>
              <a:rPr lang="en-US" sz="2000" dirty="0" smtClean="0">
                <a:solidFill>
                  <a:schemeClr val="bg1">
                    <a:lumMod val="95000"/>
                  </a:schemeClr>
                </a:solidFill>
              </a:rPr>
              <a:t>The </a:t>
            </a:r>
            <a:r>
              <a:rPr lang="en-US" sz="2000" dirty="0">
                <a:solidFill>
                  <a:schemeClr val="bg1">
                    <a:lumMod val="95000"/>
                  </a:schemeClr>
                </a:solidFill>
              </a:rPr>
              <a:t>first </a:t>
            </a:r>
            <a:r>
              <a:rPr lang="en-US" sz="2000" dirty="0" smtClean="0">
                <a:solidFill>
                  <a:schemeClr val="bg1">
                    <a:lumMod val="95000"/>
                  </a:schemeClr>
                </a:solidFill>
              </a:rPr>
              <a:t>Beagle Board </a:t>
            </a:r>
            <a:r>
              <a:rPr lang="en-US" sz="2000" dirty="0">
                <a:solidFill>
                  <a:schemeClr val="bg1">
                    <a:lumMod val="95000"/>
                  </a:schemeClr>
                </a:solidFill>
              </a:rPr>
              <a:t>prototype was unveiled in 2008, featuring the TI OMAP3530 </a:t>
            </a:r>
            <a:r>
              <a:rPr lang="en-US" sz="2000" dirty="0" err="1">
                <a:solidFill>
                  <a:schemeClr val="bg1">
                    <a:lumMod val="95000"/>
                  </a:schemeClr>
                </a:solidFill>
              </a:rPr>
              <a:t>SoC</a:t>
            </a:r>
            <a:r>
              <a:rPr lang="en-US" sz="2000" dirty="0">
                <a:solidFill>
                  <a:schemeClr val="bg1">
                    <a:lumMod val="95000"/>
                  </a:schemeClr>
                </a:solidFill>
              </a:rPr>
              <a:t> with an ARM Cortex-A8 processor running at 600 MHz, along with onboard memory, USB ports, HDMI output, and expansion headers.</a:t>
            </a:r>
          </a:p>
          <a:p>
            <a:pPr marL="342900" indent="-342900">
              <a:buFont typeface="Arial" panose="020B0604020202020204" pitchFamily="34" charset="0"/>
              <a:buChar char="•"/>
            </a:pPr>
            <a:r>
              <a:rPr lang="en-US" sz="2000" b="1" dirty="0" smtClean="0">
                <a:solidFill>
                  <a:schemeClr val="bg1">
                    <a:lumMod val="95000"/>
                  </a:schemeClr>
                </a:solidFill>
              </a:rPr>
              <a:t>Evolution </a:t>
            </a:r>
            <a:r>
              <a:rPr lang="en-US" sz="2000" b="1" dirty="0">
                <a:solidFill>
                  <a:schemeClr val="bg1">
                    <a:lumMod val="95000"/>
                  </a:schemeClr>
                </a:solidFill>
              </a:rPr>
              <a:t>and Expansion</a:t>
            </a:r>
            <a:r>
              <a:rPr lang="en-US" sz="2000" dirty="0">
                <a:solidFill>
                  <a:schemeClr val="bg1">
                    <a:lumMod val="95000"/>
                  </a:schemeClr>
                </a:solidFill>
              </a:rPr>
              <a:t>:</a:t>
            </a:r>
          </a:p>
          <a:p>
            <a:pPr lvl="1"/>
            <a:r>
              <a:rPr lang="en-US" sz="2000" dirty="0" smtClean="0">
                <a:solidFill>
                  <a:schemeClr val="bg1">
                    <a:lumMod val="95000"/>
                  </a:schemeClr>
                </a:solidFill>
              </a:rPr>
              <a:t>The </a:t>
            </a:r>
            <a:r>
              <a:rPr lang="en-US" sz="2000" dirty="0">
                <a:solidFill>
                  <a:schemeClr val="bg1">
                    <a:lumMod val="95000"/>
                  </a:schemeClr>
                </a:solidFill>
              </a:rPr>
              <a:t>introduction of </a:t>
            </a:r>
            <a:r>
              <a:rPr lang="en-US" sz="2000" dirty="0" smtClean="0">
                <a:solidFill>
                  <a:schemeClr val="bg1">
                    <a:lumMod val="95000"/>
                  </a:schemeClr>
                </a:solidFill>
              </a:rPr>
              <a:t>Beagle Bone </a:t>
            </a:r>
            <a:r>
              <a:rPr lang="en-US" sz="2000" dirty="0">
                <a:solidFill>
                  <a:schemeClr val="bg1">
                    <a:lumMod val="95000"/>
                  </a:schemeClr>
                </a:solidFill>
              </a:rPr>
              <a:t>in 2011 marked a significant milestone in the </a:t>
            </a:r>
            <a:r>
              <a:rPr lang="en-US" sz="2000" dirty="0" smtClean="0">
                <a:solidFill>
                  <a:schemeClr val="bg1">
                    <a:lumMod val="95000"/>
                  </a:schemeClr>
                </a:solidFill>
              </a:rPr>
              <a:t>Beagle Board </a:t>
            </a:r>
            <a:r>
              <a:rPr lang="en-US" sz="2000" dirty="0">
                <a:solidFill>
                  <a:schemeClr val="bg1">
                    <a:lumMod val="95000"/>
                  </a:schemeClr>
                </a:solidFill>
              </a:rPr>
              <a:t>family, offering a smaller form factor, more powerful specifications, and onboard Ethernet connectivity.</a:t>
            </a:r>
          </a:p>
          <a:p>
            <a:pPr lvl="1"/>
            <a:endParaRPr lang="en-US" sz="2000" dirty="0">
              <a:solidFill>
                <a:schemeClr val="bg1">
                  <a:lumMod val="95000"/>
                </a:schemeClr>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840230"/>
          </a:xfrm>
        </p:spPr>
        <p:txBody>
          <a:bodyPr/>
          <a:lstStyle/>
          <a:p>
            <a:r>
              <a:rPr lang="en-US" sz="5400" dirty="0" smtClean="0"/>
              <a:t>Operating Systems for BeagleBoard</a:t>
            </a:r>
            <a:endParaRPr lang="en-US" sz="5400"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625385"/>
            <a:ext cx="10807700" cy="4093243"/>
          </a:xfrm>
        </p:spPr>
        <p:txBody>
          <a:bodyPr/>
          <a:lstStyle/>
          <a:p>
            <a:r>
              <a:rPr lang="en-US" sz="1800" b="1" dirty="0"/>
              <a:t>Debian</a:t>
            </a:r>
            <a:r>
              <a:rPr lang="en-US" sz="1800" dirty="0"/>
              <a:t>:</a:t>
            </a:r>
          </a:p>
          <a:p>
            <a:pPr lvl="1"/>
            <a:r>
              <a:rPr lang="en-US" sz="1800" dirty="0"/>
              <a:t>Debian is a popular Linux distribution known for its stability, reliability, and extensive software repository.</a:t>
            </a:r>
          </a:p>
          <a:p>
            <a:pPr lvl="1"/>
            <a:r>
              <a:rPr lang="en-US" sz="1800" dirty="0"/>
              <a:t>Debian for </a:t>
            </a:r>
            <a:r>
              <a:rPr lang="en-US" sz="1800" dirty="0" smtClean="0"/>
              <a:t>Beagle Board </a:t>
            </a:r>
            <a:r>
              <a:rPr lang="en-US" sz="1800" dirty="0"/>
              <a:t>provides a full-featured desktop environment and access to a wide range of software packages and development tools</a:t>
            </a:r>
            <a:r>
              <a:rPr lang="en-US" sz="1800" dirty="0" smtClean="0"/>
              <a:t>.</a:t>
            </a:r>
            <a:endParaRPr lang="en-US" sz="1800" dirty="0"/>
          </a:p>
          <a:p>
            <a:r>
              <a:rPr lang="en-US" sz="1800" b="1" dirty="0"/>
              <a:t>Ubuntu</a:t>
            </a:r>
            <a:r>
              <a:rPr lang="en-US" sz="1800" dirty="0"/>
              <a:t>:</a:t>
            </a:r>
          </a:p>
          <a:p>
            <a:pPr lvl="1"/>
            <a:r>
              <a:rPr lang="en-US" sz="1800" dirty="0"/>
              <a:t>Ubuntu is a widely used Linux distribution known for its user-friendly interface, regular updates, and extensive community support.</a:t>
            </a:r>
          </a:p>
          <a:p>
            <a:pPr lvl="1"/>
            <a:r>
              <a:rPr lang="en-US" sz="1800" dirty="0"/>
              <a:t>Ubuntu for </a:t>
            </a:r>
            <a:r>
              <a:rPr lang="en-US" sz="1800" dirty="0" smtClean="0"/>
              <a:t>Beagle Board </a:t>
            </a:r>
            <a:r>
              <a:rPr lang="en-US" sz="1800" dirty="0"/>
              <a:t>offers a desktop environment and access to a vast selection of software packages and development tools.</a:t>
            </a:r>
          </a:p>
          <a:p>
            <a:r>
              <a:rPr lang="en-US" sz="1800" b="1" dirty="0" smtClean="0"/>
              <a:t>Android</a:t>
            </a:r>
            <a:r>
              <a:rPr lang="en-US" sz="1800" dirty="0"/>
              <a:t>:</a:t>
            </a:r>
          </a:p>
          <a:p>
            <a:pPr lvl="1"/>
            <a:r>
              <a:rPr lang="en-US" sz="1800" dirty="0"/>
              <a:t>Android is a popular operating system for mobile devices, known for its versatility, customization options, and extensive app ecosystem.</a:t>
            </a:r>
          </a:p>
          <a:p>
            <a:pPr lvl="1"/>
            <a:r>
              <a:rPr lang="en-US" sz="1800" dirty="0"/>
              <a:t>Android for </a:t>
            </a:r>
            <a:r>
              <a:rPr lang="en-US" sz="1800" dirty="0" smtClean="0"/>
              <a:t>Beagle Board </a:t>
            </a:r>
            <a:r>
              <a:rPr lang="en-US" sz="1800" dirty="0"/>
              <a:t>provides a mobile-friendly user interface and access to a wide range of Android applications and services</a:t>
            </a:r>
            <a:r>
              <a:rPr lang="en-US" sz="1800" dirty="0" smtClean="0"/>
              <a:t>.</a:t>
            </a:r>
            <a:endParaRPr lang="en-US" sz="1800"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840230"/>
          </a:xfrm>
        </p:spPr>
        <p:txBody>
          <a:bodyPr/>
          <a:lstStyle/>
          <a:p>
            <a:r>
              <a:rPr lang="en-US" sz="5400" dirty="0" smtClean="0"/>
              <a:t>Programming for </a:t>
            </a:r>
            <a:r>
              <a:rPr lang="en-US" sz="5400" dirty="0" smtClean="0"/>
              <a:t>Beagle Board</a:t>
            </a:r>
            <a:endParaRPr lang="en-US" sz="5400"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383155"/>
            <a:ext cx="10807700" cy="4093243"/>
          </a:xfrm>
        </p:spPr>
        <p:txBody>
          <a:bodyPr/>
          <a:lstStyle/>
          <a:p>
            <a:r>
              <a:rPr lang="en-US" sz="2000" b="1" dirty="0"/>
              <a:t>Python</a:t>
            </a:r>
            <a:r>
              <a:rPr lang="en-US" sz="2000" dirty="0"/>
              <a:t>:</a:t>
            </a:r>
          </a:p>
          <a:p>
            <a:pPr lvl="1"/>
            <a:r>
              <a:rPr lang="en-US" sz="1800" dirty="0"/>
              <a:t>Python is one of the most popular programming languages for </a:t>
            </a:r>
            <a:r>
              <a:rPr lang="en-US" sz="1800" dirty="0" smtClean="0"/>
              <a:t>Beagle Board </a:t>
            </a:r>
            <a:r>
              <a:rPr lang="en-US" sz="1800" dirty="0"/>
              <a:t>due to its simplicity, versatility, and extensive libraries.</a:t>
            </a:r>
          </a:p>
          <a:p>
            <a:pPr lvl="1"/>
            <a:r>
              <a:rPr lang="en-US" sz="1800" dirty="0"/>
              <a:t>Libraries such as </a:t>
            </a:r>
            <a:r>
              <a:rPr lang="en-US" sz="1800" dirty="0" err="1"/>
              <a:t>Adafruit_BBIO</a:t>
            </a:r>
            <a:r>
              <a:rPr lang="en-US" sz="1800" dirty="0"/>
              <a:t> and </a:t>
            </a:r>
            <a:r>
              <a:rPr lang="en-US" sz="1800" dirty="0" err="1"/>
              <a:t>PyBBIO</a:t>
            </a:r>
            <a:r>
              <a:rPr lang="en-US" sz="1800" dirty="0"/>
              <a:t> provide easy-to-use interfaces for controlling GPIO pins and interfacing with external hardware.</a:t>
            </a:r>
          </a:p>
          <a:p>
            <a:r>
              <a:rPr lang="en-US" sz="2000" b="1" dirty="0" smtClean="0"/>
              <a:t>C/C</a:t>
            </a:r>
            <a:r>
              <a:rPr lang="en-US" sz="2000" b="1" dirty="0"/>
              <a:t>++</a:t>
            </a:r>
            <a:r>
              <a:rPr lang="en-US" sz="2000" dirty="0"/>
              <a:t>:</a:t>
            </a:r>
          </a:p>
          <a:p>
            <a:pPr lvl="1"/>
            <a:r>
              <a:rPr lang="en-US" sz="1800" dirty="0"/>
              <a:t>C/C++ programming languages are commonly used for low-level programming on </a:t>
            </a:r>
            <a:r>
              <a:rPr lang="en-US" sz="1800" dirty="0" smtClean="0"/>
              <a:t>Beagle Board, </a:t>
            </a:r>
            <a:r>
              <a:rPr lang="en-US" sz="1800" dirty="0"/>
              <a:t>especially when performance and efficiency are critical.</a:t>
            </a:r>
          </a:p>
          <a:p>
            <a:pPr lvl="1"/>
            <a:r>
              <a:rPr lang="en-US" sz="1800" dirty="0"/>
              <a:t>Libraries such as </a:t>
            </a:r>
            <a:r>
              <a:rPr lang="en-US" sz="1800" dirty="0" err="1"/>
              <a:t>libsoc</a:t>
            </a:r>
            <a:r>
              <a:rPr lang="en-US" sz="1800" dirty="0"/>
              <a:t> and </a:t>
            </a:r>
            <a:r>
              <a:rPr lang="en-US" sz="1800" dirty="0" err="1"/>
              <a:t>BoneScript</a:t>
            </a:r>
            <a:r>
              <a:rPr lang="en-US" sz="1800" dirty="0"/>
              <a:t> provide C/C++ APIs for controlling GPIO pins and accessing hardware features on </a:t>
            </a:r>
            <a:r>
              <a:rPr lang="en-US" sz="1800" dirty="0" smtClean="0"/>
              <a:t>Beagle Board.</a:t>
            </a:r>
            <a:endParaRPr lang="en-US" sz="1800" dirty="0"/>
          </a:p>
          <a:p>
            <a:r>
              <a:rPr lang="en-US" sz="2000" b="1" dirty="0" smtClean="0"/>
              <a:t>JavaScript</a:t>
            </a:r>
            <a:r>
              <a:rPr lang="en-US" sz="2000" dirty="0"/>
              <a:t>:</a:t>
            </a:r>
          </a:p>
          <a:p>
            <a:pPr lvl="1"/>
            <a:r>
              <a:rPr lang="en-US" sz="1800" dirty="0"/>
              <a:t>JavaScript can be used for programming </a:t>
            </a:r>
            <a:r>
              <a:rPr lang="en-US" sz="1800" dirty="0" smtClean="0"/>
              <a:t>Beagle Board </a:t>
            </a:r>
            <a:r>
              <a:rPr lang="en-US" sz="1800" dirty="0"/>
              <a:t>using Node.js, a JavaScript runtime environment for server-side and </a:t>
            </a:r>
            <a:r>
              <a:rPr lang="en-US" sz="1800" dirty="0" err="1"/>
              <a:t>IoT</a:t>
            </a:r>
            <a:r>
              <a:rPr lang="en-US" sz="1800" dirty="0"/>
              <a:t> applications.</a:t>
            </a:r>
          </a:p>
          <a:p>
            <a:pPr lvl="1"/>
            <a:r>
              <a:rPr lang="en-US" sz="1800" dirty="0"/>
              <a:t>Libraries such as </a:t>
            </a:r>
            <a:r>
              <a:rPr lang="en-US" sz="1800" dirty="0" err="1"/>
              <a:t>Bonescript</a:t>
            </a:r>
            <a:r>
              <a:rPr lang="en-US" sz="1800" dirty="0"/>
              <a:t> provide Node.js bindings for controlling GPIO pins and accessing hardware features on </a:t>
            </a:r>
            <a:r>
              <a:rPr lang="en-US" sz="1800" dirty="0" smtClean="0"/>
              <a:t>Beagle Board.</a:t>
            </a:r>
            <a:endParaRPr lang="en-US" sz="1800"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74511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840230"/>
          </a:xfrm>
        </p:spPr>
        <p:txBody>
          <a:bodyPr/>
          <a:lstStyle/>
          <a:p>
            <a:r>
              <a:rPr lang="en-US" sz="5400" dirty="0" smtClean="0"/>
              <a:t>Applications of </a:t>
            </a:r>
            <a:r>
              <a:rPr lang="en-US" sz="5400" dirty="0" smtClean="0"/>
              <a:t>Beagle Board</a:t>
            </a:r>
            <a:endParaRPr lang="en-US" sz="5400"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507333"/>
            <a:ext cx="10807700" cy="4093243"/>
          </a:xfrm>
        </p:spPr>
        <p:txBody>
          <a:bodyPr/>
          <a:lstStyle/>
          <a:p>
            <a:r>
              <a:rPr lang="en-US" sz="2000" b="1" dirty="0"/>
              <a:t>Education</a:t>
            </a:r>
            <a:r>
              <a:rPr lang="en-US" sz="2000" dirty="0"/>
              <a:t>:</a:t>
            </a:r>
          </a:p>
          <a:p>
            <a:pPr lvl="1"/>
            <a:r>
              <a:rPr lang="en-US" sz="1800" dirty="0"/>
              <a:t>BeagleBoard is used in educational settings to teach computer science, electronics, and programming.</a:t>
            </a:r>
          </a:p>
          <a:p>
            <a:pPr lvl="1"/>
            <a:r>
              <a:rPr lang="en-US" sz="1800" dirty="0"/>
              <a:t>Students can learn about embedded systems, hardware interfacing, and software development through hands-on projects and experimentation.</a:t>
            </a:r>
          </a:p>
          <a:p>
            <a:r>
              <a:rPr lang="en-US" sz="2000" b="1" dirty="0" err="1"/>
              <a:t>IoT</a:t>
            </a:r>
            <a:r>
              <a:rPr lang="en-US" sz="2000" b="1" dirty="0"/>
              <a:t> (Internet of Things)</a:t>
            </a:r>
            <a:r>
              <a:rPr lang="en-US" sz="2000" dirty="0"/>
              <a:t>:</a:t>
            </a:r>
          </a:p>
          <a:p>
            <a:pPr lvl="1"/>
            <a:r>
              <a:rPr lang="en-US" sz="1800" dirty="0"/>
              <a:t>BeagleBoard is used in </a:t>
            </a:r>
            <a:r>
              <a:rPr lang="en-US" sz="1800" dirty="0" err="1"/>
              <a:t>IoT</a:t>
            </a:r>
            <a:r>
              <a:rPr lang="en-US" sz="1800" dirty="0"/>
              <a:t> projects to collect, process, and analyze data from sensors and devices.</a:t>
            </a:r>
          </a:p>
          <a:p>
            <a:pPr lvl="1"/>
            <a:r>
              <a:rPr lang="en-US" sz="1800" dirty="0"/>
              <a:t>It serves as a gateway for connecting </a:t>
            </a:r>
            <a:r>
              <a:rPr lang="en-US" sz="1800" dirty="0" err="1"/>
              <a:t>IoT</a:t>
            </a:r>
            <a:r>
              <a:rPr lang="en-US" sz="1800" dirty="0"/>
              <a:t> devices to the internet, enabling applications such as smart home automation, environmental monitoring, and industrial </a:t>
            </a:r>
            <a:r>
              <a:rPr lang="en-US" sz="1800" dirty="0" err="1"/>
              <a:t>IoT</a:t>
            </a:r>
            <a:r>
              <a:rPr lang="en-US" sz="1800" dirty="0"/>
              <a:t>.</a:t>
            </a:r>
          </a:p>
          <a:p>
            <a:r>
              <a:rPr lang="en-US" sz="2000" b="1" dirty="0"/>
              <a:t>Robotics</a:t>
            </a:r>
            <a:r>
              <a:rPr lang="en-US" sz="2000" dirty="0"/>
              <a:t>:</a:t>
            </a:r>
          </a:p>
          <a:p>
            <a:pPr lvl="1"/>
            <a:r>
              <a:rPr lang="en-US" sz="1800" dirty="0"/>
              <a:t>BeagleBoard is widely used in robotics projects for controlling robots and drones.</a:t>
            </a:r>
          </a:p>
          <a:p>
            <a:pPr lvl="1"/>
            <a:r>
              <a:rPr lang="en-US" sz="1800" dirty="0"/>
              <a:t>Its GPIO pins, along with motor controllers, sensors, and actuators, allow users to build robots for applications such as education, research, exploration, and entertainment</a:t>
            </a:r>
            <a:r>
              <a:rPr lang="en-US" sz="1800" dirty="0" smtClean="0"/>
              <a:t>.</a:t>
            </a:r>
            <a:endParaRPr lang="en-US" sz="1800"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39234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840230"/>
          </a:xfrm>
        </p:spPr>
        <p:txBody>
          <a:bodyPr/>
          <a:lstStyle/>
          <a:p>
            <a:r>
              <a:rPr lang="en-US" sz="5400" dirty="0" smtClean="0"/>
              <a:t>Applications of </a:t>
            </a:r>
            <a:r>
              <a:rPr lang="en-US" sz="5400" dirty="0" smtClean="0"/>
              <a:t>Beagle Board</a:t>
            </a:r>
            <a:endParaRPr lang="en-US" sz="5400"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507333"/>
            <a:ext cx="10807700" cy="4093243"/>
          </a:xfrm>
        </p:spPr>
        <p:txBody>
          <a:bodyPr/>
          <a:lstStyle/>
          <a:p>
            <a:r>
              <a:rPr lang="en-US" sz="2000" b="1" dirty="0"/>
              <a:t>Digital Signage</a:t>
            </a:r>
            <a:r>
              <a:rPr lang="en-US" sz="2000" dirty="0"/>
              <a:t>:</a:t>
            </a:r>
          </a:p>
          <a:p>
            <a:pPr lvl="1"/>
            <a:r>
              <a:rPr lang="en-US" sz="1800" dirty="0"/>
              <a:t>BeagleBoard is used in digital signage applications to display multimedia content on screens and displays.</a:t>
            </a:r>
          </a:p>
          <a:p>
            <a:pPr lvl="1"/>
            <a:r>
              <a:rPr lang="en-US" sz="1800" dirty="0"/>
              <a:t>It can run digital signage software to showcase advertisements, announcements, information, and interactive content in public spaces, retail stores, and transportation hubs.</a:t>
            </a:r>
          </a:p>
          <a:p>
            <a:r>
              <a:rPr lang="en-US" sz="2000" b="1" dirty="0"/>
              <a:t>Home Automation</a:t>
            </a:r>
            <a:r>
              <a:rPr lang="en-US" sz="2000" dirty="0"/>
              <a:t>:</a:t>
            </a:r>
          </a:p>
          <a:p>
            <a:pPr lvl="1"/>
            <a:r>
              <a:rPr lang="en-US" sz="1800" dirty="0"/>
              <a:t>BeagleBoard is used in home automation projects to control lights, appliances, and other devices.</a:t>
            </a:r>
          </a:p>
          <a:p>
            <a:pPr lvl="1"/>
            <a:r>
              <a:rPr lang="en-US" sz="1800" dirty="0"/>
              <a:t>It can interface with sensors, switches, relays, and actuators to automate tasks such as lighting control, temperature regulation, security monitoring, and energy management.</a:t>
            </a:r>
          </a:p>
          <a:p>
            <a:r>
              <a:rPr lang="en-US" sz="2000" b="1" dirty="0"/>
              <a:t>Media Centers</a:t>
            </a:r>
            <a:r>
              <a:rPr lang="en-US" sz="2000" dirty="0"/>
              <a:t>:</a:t>
            </a:r>
          </a:p>
          <a:p>
            <a:pPr lvl="1"/>
            <a:r>
              <a:rPr lang="en-US" sz="1800" dirty="0"/>
              <a:t>BeagleBoard is used to create media centers for streaming videos, music, and other multimedia content.</a:t>
            </a:r>
          </a:p>
          <a:p>
            <a:pPr lvl="1"/>
            <a:r>
              <a:rPr lang="en-US" sz="1800" dirty="0"/>
              <a:t>It can run media center software such as </a:t>
            </a:r>
            <a:r>
              <a:rPr lang="en-US" sz="1800" dirty="0" err="1"/>
              <a:t>Kodi</a:t>
            </a:r>
            <a:r>
              <a:rPr lang="en-US" sz="1800" dirty="0"/>
              <a:t> or </a:t>
            </a:r>
            <a:r>
              <a:rPr lang="en-US" sz="1800" dirty="0" err="1"/>
              <a:t>Plex</a:t>
            </a:r>
            <a:r>
              <a:rPr lang="en-US" sz="1800" dirty="0"/>
              <a:t> to organize and playback media files on TVs, monitors, and projectors</a:t>
            </a:r>
            <a:r>
              <a:rPr lang="en-US" sz="1800" dirty="0" smtClean="0"/>
              <a:t>.</a:t>
            </a:r>
            <a:endParaRPr lang="en-US" sz="1800"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230879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840230"/>
          </a:xfrm>
        </p:spPr>
        <p:txBody>
          <a:bodyPr/>
          <a:lstStyle/>
          <a:p>
            <a:r>
              <a:rPr lang="en-US" sz="5400" dirty="0" smtClean="0"/>
              <a:t>Applications of </a:t>
            </a:r>
            <a:r>
              <a:rPr lang="en-US" sz="5400" dirty="0" smtClean="0"/>
              <a:t>Beagle Board</a:t>
            </a:r>
            <a:endParaRPr lang="en-US" sz="5400"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507333"/>
            <a:ext cx="10807700" cy="4093243"/>
          </a:xfrm>
        </p:spPr>
        <p:txBody>
          <a:bodyPr/>
          <a:lstStyle/>
          <a:p>
            <a:r>
              <a:rPr lang="en-US" sz="2000" b="1" dirty="0"/>
              <a:t>Embedded Systems</a:t>
            </a:r>
            <a:r>
              <a:rPr lang="en-US" sz="2000" dirty="0"/>
              <a:t>:</a:t>
            </a:r>
          </a:p>
          <a:p>
            <a:pPr lvl="1"/>
            <a:r>
              <a:rPr lang="en-US" sz="1800" dirty="0"/>
              <a:t>BeagleBoard is used in embedded systems development for prototyping and testing hardware and software.</a:t>
            </a:r>
          </a:p>
          <a:p>
            <a:pPr lvl="1"/>
            <a:r>
              <a:rPr lang="en-US" sz="1800" dirty="0"/>
              <a:t>It serves as a platform for developing custom solutions for industrial control, automation, instrumentation, and other embedded applications.</a:t>
            </a:r>
          </a:p>
          <a:p>
            <a:r>
              <a:rPr lang="en-US" sz="2000" b="1" dirty="0" smtClean="0"/>
              <a:t>Prototyping </a:t>
            </a:r>
            <a:r>
              <a:rPr lang="en-US" sz="2000" b="1" dirty="0"/>
              <a:t>and Development</a:t>
            </a:r>
            <a:r>
              <a:rPr lang="en-US" sz="2000" dirty="0"/>
              <a:t>:</a:t>
            </a:r>
          </a:p>
          <a:p>
            <a:pPr lvl="1"/>
            <a:r>
              <a:rPr lang="en-US" sz="1800" dirty="0"/>
              <a:t>BeagleBoard is used by hobbyists, makers, and developers for prototyping and developing innovative projects and solutions.</a:t>
            </a:r>
          </a:p>
          <a:p>
            <a:pPr lvl="1"/>
            <a:r>
              <a:rPr lang="en-US" sz="1800" dirty="0"/>
              <a:t>Its open-source hardware and software, along with a vibrant community, provide a flexible and accessible platform for experimentation and creativity.</a:t>
            </a:r>
            <a:endParaRPr lang="en-US" sz="1800"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420782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840230"/>
          </a:xfrm>
        </p:spPr>
        <p:txBody>
          <a:bodyPr/>
          <a:lstStyle/>
          <a:p>
            <a:r>
              <a:rPr lang="en-US" sz="5400" dirty="0"/>
              <a:t>Advantages and Limitations</a:t>
            </a:r>
            <a:endParaRPr lang="en-US" sz="5400"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802493"/>
            <a:ext cx="10807700" cy="4093243"/>
          </a:xfrm>
        </p:spPr>
        <p:txBody>
          <a:bodyPr/>
          <a:lstStyle/>
          <a:p>
            <a:pPr marL="0" indent="0">
              <a:buNone/>
            </a:pPr>
            <a:r>
              <a:rPr lang="en-US" sz="2400" b="1" dirty="0" smtClean="0"/>
              <a:t>Advantages </a:t>
            </a:r>
            <a:r>
              <a:rPr lang="en-US" sz="2400" b="1" dirty="0"/>
              <a:t>of using BeagleBoard:</a:t>
            </a:r>
          </a:p>
          <a:p>
            <a:r>
              <a:rPr lang="en-US" sz="2000" b="1" dirty="0"/>
              <a:t>Open-source hardware and software</a:t>
            </a:r>
          </a:p>
          <a:p>
            <a:r>
              <a:rPr lang="en-US" sz="2000" b="1" dirty="0"/>
              <a:t>Versatility and expandability</a:t>
            </a:r>
          </a:p>
          <a:p>
            <a:r>
              <a:rPr lang="en-US" sz="2000" b="1" dirty="0"/>
              <a:t>Community support</a:t>
            </a:r>
          </a:p>
          <a:p>
            <a:r>
              <a:rPr lang="en-US" sz="2000" b="1" dirty="0"/>
              <a:t>Educational </a:t>
            </a:r>
            <a:r>
              <a:rPr lang="en-US" sz="2000" b="1" dirty="0" smtClean="0"/>
              <a:t>resources</a:t>
            </a:r>
          </a:p>
          <a:p>
            <a:pPr marL="0" indent="0">
              <a:buNone/>
            </a:pPr>
            <a:endParaRPr lang="en-US" sz="2000" b="1" dirty="0"/>
          </a:p>
          <a:p>
            <a:pPr marL="0" indent="0">
              <a:buNone/>
            </a:pPr>
            <a:r>
              <a:rPr lang="en-US" sz="2400" b="1" dirty="0" smtClean="0"/>
              <a:t>Limitations </a:t>
            </a:r>
            <a:r>
              <a:rPr lang="en-US" sz="2400" b="1" dirty="0"/>
              <a:t>of BeagleBoard:</a:t>
            </a:r>
          </a:p>
          <a:p>
            <a:r>
              <a:rPr lang="en-US" sz="2000" b="1" dirty="0"/>
              <a:t>Processing power limitations</a:t>
            </a:r>
          </a:p>
          <a:p>
            <a:r>
              <a:rPr lang="en-US" sz="2000" b="1" dirty="0"/>
              <a:t>Compatibility issues with certain peripherals</a:t>
            </a:r>
          </a:p>
          <a:p>
            <a:r>
              <a:rPr lang="en-US" sz="2000" b="1" dirty="0"/>
              <a:t>Learning curve for beginners</a:t>
            </a:r>
            <a:endParaRPr lang="en-US" sz="1800"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25412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1060</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Tahoma</vt:lpstr>
      <vt:lpstr>Trade Gothic LT Pro</vt:lpstr>
      <vt:lpstr>Trebuchet MS</vt:lpstr>
      <vt:lpstr>Office Theme</vt:lpstr>
      <vt:lpstr>Introduction to Beagle Board</vt:lpstr>
      <vt:lpstr>What is Beagle Board?</vt:lpstr>
      <vt:lpstr>History of Beagle Board</vt:lpstr>
      <vt:lpstr>Operating Systems for BeagleBoard</vt:lpstr>
      <vt:lpstr>Programming for Beagle Board</vt:lpstr>
      <vt:lpstr>Applications of Beagle Board</vt:lpstr>
      <vt:lpstr>Applications of Beagle Board</vt:lpstr>
      <vt:lpstr>Applications of Beagle Board</vt:lpstr>
      <vt:lpstr>Advantages and Limitations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2024-02-10T08:34:16Z</dcterms:created>
  <dcterms:modified xsi:type="dcterms:W3CDTF">2024-02-10T08:57:54Z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