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5"/>
  </p:notesMasterIdLst>
  <p:handoutMasterIdLst>
    <p:handoutMasterId r:id="rId16"/>
  </p:handoutMasterIdLst>
  <p:sldIdLst>
    <p:sldId id="256" r:id="rId5"/>
    <p:sldId id="257" r:id="rId6"/>
    <p:sldId id="258" r:id="rId7"/>
    <p:sldId id="264" r:id="rId8"/>
    <p:sldId id="260" r:id="rId9"/>
    <p:sldId id="261" r:id="rId10"/>
    <p:sldId id="265" r:id="rId11"/>
    <p:sldId id="266" r:id="rId12"/>
    <p:sldId id="267"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262" y="6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2/10/2024</a:t>
            </a:fld>
            <a:endParaRPr lang="en-US" dirty="0"/>
          </a:p>
        </p:txBody>
      </p:sp>
      <p:sp>
        <p:nvSpPr>
          <p:cNvPr id="4" name="Footer Placeholder 3">
            <a:extLst>
              <a:ext uri="{FF2B5EF4-FFF2-40B4-BE49-F238E27FC236}">
                <a16:creationId xmlns:a16="http://schemas.microsoft.com/office/drawing/2014/main" xmlns=""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2/10/2024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2/10/2024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2/10/2024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D3E5-C7A3-47DF-A374-46BF83A69904}"/>
              </a:ext>
            </a:extLst>
          </p:cNvPr>
          <p:cNvSpPr>
            <a:spLocks noGrp="1"/>
          </p:cNvSpPr>
          <p:nvPr>
            <p:ph type="ctrTitle"/>
          </p:nvPr>
        </p:nvSpPr>
        <p:spPr>
          <a:xfrm>
            <a:off x="1876423" y="941741"/>
            <a:ext cx="8791575" cy="2387600"/>
          </a:xfrm>
        </p:spPr>
        <p:txBody>
          <a:bodyPr>
            <a:normAutofit/>
          </a:bodyPr>
          <a:lstStyle/>
          <a:p>
            <a:pPr algn="ctr"/>
            <a:r>
              <a:rPr lang="en-US" sz="5400" dirty="0" smtClean="0">
                <a:latin typeface="Rockwell" panose="02060603020205020403" pitchFamily="18" charset="0"/>
              </a:rPr>
              <a:t>&lt;SENSORS&gt;</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xmlns="" id="{2E78725B-6E40-4D82-B375-7831D81C29EE}"/>
              </a:ext>
            </a:extLst>
          </p:cNvPr>
          <p:cNvSpPr>
            <a:spLocks noGrp="1"/>
          </p:cNvSpPr>
          <p:nvPr>
            <p:ph type="subTitle" idx="1"/>
          </p:nvPr>
        </p:nvSpPr>
        <p:spPr/>
        <p:txBody>
          <a:bodyPr>
            <a:normAutofit/>
          </a:bodyPr>
          <a:lstStyle/>
          <a:p>
            <a:pPr algn="ctr"/>
            <a:r>
              <a:rPr lang="en-US" sz="2400" dirty="0" smtClean="0">
                <a:latin typeface="Tahoma" panose="020B0604030504040204" pitchFamily="34" charset="0"/>
                <a:ea typeface="Tahoma" panose="020B0604030504040204" pitchFamily="34" charset="0"/>
                <a:cs typeface="Tahoma" panose="020B0604030504040204" pitchFamily="34" charset="0"/>
              </a:rPr>
              <a:t>&lt;</a:t>
            </a:r>
            <a:r>
              <a:rPr lang="en-US" sz="2400" dirty="0"/>
              <a:t>Exploring the Key Components of </a:t>
            </a:r>
            <a:r>
              <a:rPr lang="en-US" sz="2400" dirty="0" err="1"/>
              <a:t>IoT</a:t>
            </a:r>
            <a:r>
              <a:rPr lang="en-US" sz="2400" dirty="0"/>
              <a:t> Systems</a:t>
            </a:r>
            <a:r>
              <a:rPr lang="en-US" sz="2400" dirty="0" smtClean="0">
                <a:latin typeface="Tahoma" panose="020B0604030504040204" pitchFamily="34" charset="0"/>
                <a:ea typeface="Tahoma" panose="020B0604030504040204" pitchFamily="34" charset="0"/>
                <a:cs typeface="Tahoma" panose="020B0604030504040204" pitchFamily="34" charset="0"/>
              </a:rPr>
              <a:t>&gt;</a:t>
            </a:r>
            <a:endParaRPr lang="en-US" sz="2400" dirty="0">
              <a:latin typeface="Tahoma" panose="020B0604030504040204" pitchFamily="34" charset="0"/>
              <a:ea typeface="Tahoma" panose="020B0604030504040204" pitchFamily="34" charset="0"/>
              <a:cs typeface="Tahoma" panose="020B0604030504040204" pitchFamily="34" charset="0"/>
            </a:endParaRPr>
          </a:p>
          <a:p>
            <a:pPr algn="ctr"/>
            <a:r>
              <a:rPr lang="en-US" sz="2400" dirty="0" smtClean="0">
                <a:latin typeface="Tahoma" panose="020B0604030504040204" pitchFamily="34" charset="0"/>
                <a:ea typeface="Tahoma" panose="020B0604030504040204" pitchFamily="34" charset="0"/>
                <a:cs typeface="Tahoma" panose="020B0604030504040204" pitchFamily="34" charset="0"/>
              </a:rPr>
              <a:t>&lt;By </a:t>
            </a:r>
            <a:r>
              <a:rPr lang="en-US" sz="2400" dirty="0" err="1" smtClean="0">
                <a:latin typeface="Tahoma" panose="020B0604030504040204" pitchFamily="34" charset="0"/>
                <a:ea typeface="Tahoma" panose="020B0604030504040204" pitchFamily="34" charset="0"/>
                <a:cs typeface="Tahoma" panose="020B0604030504040204" pitchFamily="34" charset="0"/>
              </a:rPr>
              <a:t>Purushottam</a:t>
            </a:r>
            <a:r>
              <a:rPr lang="en-US" sz="2400" dirty="0" smtClean="0">
                <a:latin typeface="Tahoma" panose="020B0604030504040204" pitchFamily="34" charset="0"/>
                <a:ea typeface="Tahoma" panose="020B0604030504040204" pitchFamily="34" charset="0"/>
                <a:cs typeface="Tahoma" panose="020B0604030504040204" pitchFamily="34" charset="0"/>
              </a:rPr>
              <a:t> Mahajan se a 74&gt;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3636257" y="2515051"/>
            <a:ext cx="9905998" cy="1478570"/>
          </a:xfrm>
        </p:spPr>
        <p:txBody>
          <a:bodyPr>
            <a:normAutofit/>
          </a:bodyPr>
          <a:lstStyle/>
          <a:p>
            <a:r>
              <a:rPr lang="en-US" sz="4400" dirty="0" smtClean="0">
                <a:latin typeface="Calibri" panose="020F0502020204030204" pitchFamily="34" charset="0"/>
                <a:ea typeface="Calibri" panose="020F0502020204030204" pitchFamily="34" charset="0"/>
                <a:cs typeface="Calibri" panose="020F0502020204030204" pitchFamily="34" charset="0"/>
              </a:rPr>
              <a:t>THANK YOU !</a:t>
            </a: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261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IN" sz="4400" b="1" dirty="0">
                <a:latin typeface="Calibri" panose="020F0502020204030204" pitchFamily="34" charset="0"/>
                <a:ea typeface="Calibri" panose="020F0502020204030204" pitchFamily="34" charset="0"/>
                <a:cs typeface="Calibri" panose="020F0502020204030204" pitchFamily="34" charset="0"/>
              </a:rPr>
              <a:t>What are Sensors?</a:t>
            </a: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41412" y="1752776"/>
            <a:ext cx="9905999" cy="3541714"/>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Sensors are devices or components that detect and measure physical phenomena or environmental conditions and convert them into electrical signals or digital data. They are fundamental components of various electronic systems and play a crucial role in collecting real-world data for monitoring, control, and automation purposes</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r>
              <a:rPr lang="en-US" sz="2000" dirty="0">
                <a:latin typeface="Calibri" panose="020F0502020204030204" pitchFamily="34" charset="0"/>
                <a:ea typeface="Calibri" panose="020F0502020204030204" pitchFamily="34" charset="0"/>
                <a:cs typeface="Calibri" panose="020F0502020204030204" pitchFamily="34" charset="0"/>
              </a:rPr>
              <a:t>Sensors are devices or components that detect and measure physical phenomena or environmental conditions and convert them into electrical signals or digital data. They are fundamental components of various electronic systems and play a crucial role in collecting real-world data for monitoring, control, and automation purposes</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r>
              <a:rPr lang="en-US" sz="2000" dirty="0">
                <a:latin typeface="Calibri" panose="020F0502020204030204" pitchFamily="34" charset="0"/>
                <a:ea typeface="Calibri" panose="020F0502020204030204" pitchFamily="34" charset="0"/>
                <a:cs typeface="Calibri" panose="020F0502020204030204" pitchFamily="34" charset="0"/>
              </a:rPr>
              <a:t>Sensors are devices or components that detect and measure physical phenomena or environmental conditions and convert them into electrical signals or digital data. They are fundamental components of various electronic systems and play a crucial role in collecting real-world data for monitoring, control, and automation purposes.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1141412" y="257274"/>
            <a:ext cx="9905998" cy="1478570"/>
          </a:xfrm>
        </p:spPr>
        <p:txBody>
          <a:bodyPr>
            <a:normAutofit/>
          </a:bodyPr>
          <a:lstStyle/>
          <a:p>
            <a:r>
              <a:rPr lang="en-US" sz="4400" dirty="0" smtClean="0">
                <a:latin typeface="Calibri" panose="020F0502020204030204" pitchFamily="34" charset="0"/>
                <a:ea typeface="Calibri" panose="020F0502020204030204" pitchFamily="34" charset="0"/>
                <a:cs typeface="Calibri" panose="020F0502020204030204" pitchFamily="34" charset="0"/>
              </a:rPr>
              <a:t>Working of sensors</a:t>
            </a: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a:xfrm>
            <a:off x="1141411" y="1414109"/>
            <a:ext cx="9905999" cy="3541714"/>
          </a:xfrm>
        </p:spPr>
        <p:txBody>
          <a:bodyPr>
            <a:no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Detection Stage</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dirty="0">
                <a:latin typeface="Calibri" panose="020F0502020204030204" pitchFamily="34" charset="0"/>
                <a:ea typeface="Calibri" panose="020F0502020204030204" pitchFamily="34" charset="0"/>
                <a:cs typeface="Calibri" panose="020F0502020204030204" pitchFamily="34" charset="0"/>
              </a:rPr>
              <a:t>At the detection stage, the sensor interacts with the physical environment to sense changes in a specific parameter or phenomenon. This interaction can occur through various mechanisms depending on the type of sensor and the target parameter.</a:t>
            </a:r>
          </a:p>
          <a:p>
            <a:pPr lvl="1"/>
            <a:r>
              <a:rPr lang="en-US" dirty="0">
                <a:latin typeface="Calibri" panose="020F0502020204030204" pitchFamily="34" charset="0"/>
                <a:ea typeface="Calibri" panose="020F0502020204030204" pitchFamily="34" charset="0"/>
                <a:cs typeface="Calibri" panose="020F0502020204030204" pitchFamily="34" charset="0"/>
              </a:rPr>
              <a:t>For example, a temperature sensor may contain a thermistor, a type of resistor whose resistance changes with temperature. </a:t>
            </a:r>
            <a:r>
              <a:rPr lang="en-US" dirty="0" smtClean="0">
                <a:latin typeface="Calibri" panose="020F0502020204030204" pitchFamily="34" charset="0"/>
                <a:ea typeface="Calibri" panose="020F0502020204030204" pitchFamily="34" charset="0"/>
                <a:cs typeface="Calibri" panose="020F0502020204030204" pitchFamily="34" charset="0"/>
              </a:rPr>
              <a:t>This </a:t>
            </a:r>
            <a:r>
              <a:rPr lang="en-US" dirty="0">
                <a:latin typeface="Calibri" panose="020F0502020204030204" pitchFamily="34" charset="0"/>
                <a:ea typeface="Calibri" panose="020F0502020204030204" pitchFamily="34" charset="0"/>
                <a:cs typeface="Calibri" panose="020F0502020204030204" pitchFamily="34" charset="0"/>
              </a:rPr>
              <a:t>change in resistance is then detected as a change in the electrical properties of the sensor</a:t>
            </a:r>
            <a:r>
              <a:rPr lang="en-US" dirty="0" smtClean="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Transduction Stage</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r>
              <a:rPr lang="en-US" dirty="0">
                <a:latin typeface="Calibri" panose="020F0502020204030204" pitchFamily="34" charset="0"/>
                <a:ea typeface="Calibri" panose="020F0502020204030204" pitchFamily="34" charset="0"/>
                <a:cs typeface="Calibri" panose="020F0502020204030204" pitchFamily="34" charset="0"/>
              </a:rPr>
              <a:t>Once the sensor has detected a change in the target parameter, it undergoes transduction, converting the detected signal into an electrical or digital form that can be processed by electronic devices.</a:t>
            </a:r>
          </a:p>
          <a:p>
            <a:pPr lvl="1"/>
            <a:r>
              <a:rPr lang="en-US" dirty="0">
                <a:latin typeface="Calibri" panose="020F0502020204030204" pitchFamily="34" charset="0"/>
                <a:ea typeface="Calibri" panose="020F0502020204030204" pitchFamily="34" charset="0"/>
                <a:cs typeface="Calibri" panose="020F0502020204030204" pitchFamily="34" charset="0"/>
              </a:rPr>
              <a:t>For digital sensors, the transduction stage may involve converting the detected signal directly into binary data (0s and 1s) using digital encoding techniques.</a:t>
            </a:r>
          </a:p>
          <a:p>
            <a:pPr lvl="1"/>
            <a:endParaRPr lang="en-US" dirty="0" smtClean="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smtClean="0">
                <a:latin typeface="Calibri" panose="020F0502020204030204" pitchFamily="34" charset="0"/>
                <a:ea typeface="Calibri" panose="020F0502020204030204" pitchFamily="34" charset="0"/>
                <a:cs typeface="Calibri" panose="020F0502020204030204" pitchFamily="34" charset="0"/>
              </a:rPr>
              <a:t>Working of sensors</a:t>
            </a: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a:xfrm>
            <a:off x="1141412" y="1876954"/>
            <a:ext cx="9905999" cy="3541714"/>
          </a:xfrm>
        </p:spPr>
        <p:txBody>
          <a:bodyPr>
            <a:noAutofit/>
          </a:bodyPr>
          <a:lstStyle/>
          <a:p>
            <a:r>
              <a:rPr lang="en-US" sz="3200" b="1" dirty="0" smtClean="0">
                <a:latin typeface="Calibri" panose="020F0502020204030204" pitchFamily="34" charset="0"/>
                <a:ea typeface="Calibri" panose="020F0502020204030204" pitchFamily="34" charset="0"/>
                <a:cs typeface="Calibri" panose="020F0502020204030204" pitchFamily="34" charset="0"/>
              </a:rPr>
              <a:t>Output </a:t>
            </a:r>
            <a:r>
              <a:rPr lang="en-US" sz="3200" b="1" dirty="0">
                <a:latin typeface="Calibri" panose="020F0502020204030204" pitchFamily="34" charset="0"/>
                <a:ea typeface="Calibri" panose="020F0502020204030204" pitchFamily="34" charset="0"/>
                <a:cs typeface="Calibri" panose="020F0502020204030204" pitchFamily="34" charset="0"/>
              </a:rPr>
              <a:t>Stage</a:t>
            </a:r>
            <a:r>
              <a:rPr lang="en-US" sz="3200" dirty="0">
                <a:latin typeface="Calibri" panose="020F0502020204030204" pitchFamily="34" charset="0"/>
                <a:ea typeface="Calibri" panose="020F0502020204030204" pitchFamily="34" charset="0"/>
                <a:cs typeface="Calibri" panose="020F0502020204030204" pitchFamily="34" charset="0"/>
              </a:rPr>
              <a:t>:</a:t>
            </a:r>
          </a:p>
          <a:p>
            <a:pPr lvl="1"/>
            <a:r>
              <a:rPr lang="en-US" dirty="0">
                <a:latin typeface="Calibri" panose="020F0502020204030204" pitchFamily="34" charset="0"/>
                <a:ea typeface="Calibri" panose="020F0502020204030204" pitchFamily="34" charset="0"/>
                <a:cs typeface="Calibri" panose="020F0502020204030204" pitchFamily="34" charset="0"/>
              </a:rPr>
              <a:t>The output stage of the sensor involves transmitting the converted signal to an electronic device for further processing and interpretation. This stage may include amplification, filtering, or conditioning of the signal to improve its quality and reliability.</a:t>
            </a:r>
          </a:p>
          <a:p>
            <a:pPr lvl="1"/>
            <a:r>
              <a:rPr lang="en-US" dirty="0">
                <a:latin typeface="Calibri" panose="020F0502020204030204" pitchFamily="34" charset="0"/>
                <a:ea typeface="Calibri" panose="020F0502020204030204" pitchFamily="34" charset="0"/>
                <a:cs typeface="Calibri" panose="020F0502020204030204" pitchFamily="34" charset="0"/>
              </a:rPr>
              <a:t>Analog sensors typically produce output signals that vary continuously over a range, such as voltage or current. These signals may require additional processing, such as amplification or filtering, before being used by electronic devices.</a:t>
            </a:r>
          </a:p>
          <a:p>
            <a:pPr lvl="1"/>
            <a:r>
              <a:rPr lang="en-US" dirty="0">
                <a:latin typeface="Calibri" panose="020F0502020204030204" pitchFamily="34" charset="0"/>
                <a:ea typeface="Calibri" panose="020F0502020204030204" pitchFamily="34" charset="0"/>
                <a:cs typeface="Calibri" panose="020F0502020204030204" pitchFamily="34" charset="0"/>
              </a:rPr>
              <a:t>Digital sensors produce output signals in the form of binary data (0s and 1s) that can be directly processed by digital systems without the need for additional conversion.</a:t>
            </a:r>
          </a:p>
        </p:txBody>
      </p:sp>
    </p:spTree>
    <p:extLst>
      <p:ext uri="{BB962C8B-B14F-4D97-AF65-F5344CB8AC3E}">
        <p14:creationId xmlns:p14="http://schemas.microsoft.com/office/powerpoint/2010/main" val="267774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1141409" y="404029"/>
            <a:ext cx="9905998" cy="1478570"/>
          </a:xfrm>
        </p:spPr>
        <p:txBody>
          <a:bodyPr>
            <a:normAutofit/>
          </a:bodyPr>
          <a:lstStyle/>
          <a:p>
            <a:r>
              <a:rPr lang="en-US" sz="4400" dirty="0" smtClean="0">
                <a:latin typeface="Calibri" panose="020F0502020204030204" pitchFamily="34" charset="0"/>
                <a:ea typeface="Calibri" panose="020F0502020204030204" pitchFamily="34" charset="0"/>
                <a:cs typeface="Calibri" panose="020F0502020204030204" pitchFamily="34" charset="0"/>
              </a:rPr>
              <a:t>Types of sensors</a:t>
            </a: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sz="half" idx="1"/>
          </p:nvPr>
        </p:nvSpPr>
        <p:spPr>
          <a:xfrm>
            <a:off x="1141409" y="1882599"/>
            <a:ext cx="9560457" cy="4275492"/>
          </a:xfrm>
        </p:spPr>
        <p:txBody>
          <a:bodyPr>
            <a:noAutofit/>
          </a:bodyPr>
          <a:lstStyle/>
          <a:p>
            <a:pPr lvl="1"/>
            <a:r>
              <a:rPr lang="en-US" dirty="0">
                <a:latin typeface="Calibri" panose="020F0502020204030204" pitchFamily="34" charset="0"/>
                <a:ea typeface="Calibri" panose="020F0502020204030204" pitchFamily="34" charset="0"/>
                <a:cs typeface="Calibri" panose="020F0502020204030204" pitchFamily="34" charset="0"/>
              </a:rPr>
              <a:t>Temperature sensors</a:t>
            </a:r>
          </a:p>
          <a:p>
            <a:pPr lvl="1"/>
            <a:r>
              <a:rPr lang="en-US" dirty="0">
                <a:latin typeface="Calibri" panose="020F0502020204030204" pitchFamily="34" charset="0"/>
                <a:ea typeface="Calibri" panose="020F0502020204030204" pitchFamily="34" charset="0"/>
                <a:cs typeface="Calibri" panose="020F0502020204030204" pitchFamily="34" charset="0"/>
              </a:rPr>
              <a:t>Humidity sensors</a:t>
            </a:r>
          </a:p>
          <a:p>
            <a:pPr lvl="1"/>
            <a:r>
              <a:rPr lang="en-US" dirty="0">
                <a:latin typeface="Calibri" panose="020F0502020204030204" pitchFamily="34" charset="0"/>
                <a:ea typeface="Calibri" panose="020F0502020204030204" pitchFamily="34" charset="0"/>
                <a:cs typeface="Calibri" panose="020F0502020204030204" pitchFamily="34" charset="0"/>
              </a:rPr>
              <a:t>Light sensors</a:t>
            </a:r>
          </a:p>
          <a:p>
            <a:pPr lvl="1"/>
            <a:r>
              <a:rPr lang="en-US" dirty="0">
                <a:latin typeface="Calibri" panose="020F0502020204030204" pitchFamily="34" charset="0"/>
                <a:ea typeface="Calibri" panose="020F0502020204030204" pitchFamily="34" charset="0"/>
                <a:cs typeface="Calibri" panose="020F0502020204030204" pitchFamily="34" charset="0"/>
              </a:rPr>
              <a:t>Motion sensors</a:t>
            </a:r>
          </a:p>
          <a:p>
            <a:pPr lvl="1"/>
            <a:r>
              <a:rPr lang="en-US" dirty="0">
                <a:latin typeface="Calibri" panose="020F0502020204030204" pitchFamily="34" charset="0"/>
                <a:ea typeface="Calibri" panose="020F0502020204030204" pitchFamily="34" charset="0"/>
                <a:cs typeface="Calibri" panose="020F0502020204030204" pitchFamily="34" charset="0"/>
              </a:rPr>
              <a:t>Proximity sensors</a:t>
            </a:r>
          </a:p>
          <a:p>
            <a:pPr lvl="1"/>
            <a:r>
              <a:rPr lang="en-US" dirty="0">
                <a:latin typeface="Calibri" panose="020F0502020204030204" pitchFamily="34" charset="0"/>
                <a:ea typeface="Calibri" panose="020F0502020204030204" pitchFamily="34" charset="0"/>
                <a:cs typeface="Calibri" panose="020F0502020204030204" pitchFamily="34" charset="0"/>
              </a:rPr>
              <a:t>Gas sensors</a:t>
            </a:r>
          </a:p>
          <a:p>
            <a:pPr lvl="1"/>
            <a:r>
              <a:rPr lang="en-US" dirty="0">
                <a:latin typeface="Calibri" panose="020F0502020204030204" pitchFamily="34" charset="0"/>
                <a:ea typeface="Calibri" panose="020F0502020204030204" pitchFamily="34" charset="0"/>
                <a:cs typeface="Calibri" panose="020F0502020204030204" pitchFamily="34" charset="0"/>
              </a:rPr>
              <a:t>Pressure sensors</a:t>
            </a:r>
          </a:p>
          <a:p>
            <a:pPr lvl="1"/>
            <a:r>
              <a:rPr lang="en-US" dirty="0">
                <a:latin typeface="Calibri" panose="020F0502020204030204" pitchFamily="34" charset="0"/>
                <a:ea typeface="Calibri" panose="020F0502020204030204" pitchFamily="34" charset="0"/>
                <a:cs typeface="Calibri" panose="020F0502020204030204" pitchFamily="34" charset="0"/>
              </a:rPr>
              <a:t>Accelerometers</a:t>
            </a:r>
          </a:p>
          <a:p>
            <a:pPr lvl="1"/>
            <a:r>
              <a:rPr lang="en-US" dirty="0">
                <a:latin typeface="Calibri" panose="020F0502020204030204" pitchFamily="34" charset="0"/>
                <a:ea typeface="Calibri" panose="020F0502020204030204" pitchFamily="34" charset="0"/>
                <a:cs typeface="Calibri" panose="020F0502020204030204" pitchFamily="34" charset="0"/>
              </a:rPr>
              <a:t>Gyroscopes</a:t>
            </a:r>
          </a:p>
          <a:p>
            <a:pPr lvl="1"/>
            <a:r>
              <a:rPr lang="en-US" dirty="0">
                <a:latin typeface="Calibri" panose="020F0502020204030204" pitchFamily="34" charset="0"/>
                <a:ea typeface="Calibri" panose="020F0502020204030204" pitchFamily="34" charset="0"/>
                <a:cs typeface="Calibri" panose="020F0502020204030204" pitchFamily="34" charset="0"/>
              </a:rPr>
              <a:t>GPS modules</a:t>
            </a:r>
          </a:p>
          <a:p>
            <a:pPr lvl="1"/>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000" dirty="0" smtClean="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841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smtClean="0">
                <a:latin typeface="Calibri" panose="020F0502020204030204" pitchFamily="34" charset="0"/>
                <a:ea typeface="Calibri" panose="020F0502020204030204" pitchFamily="34" charset="0"/>
                <a:cs typeface="Calibri" panose="020F0502020204030204" pitchFamily="34" charset="0"/>
              </a:rPr>
              <a:t>Temperature sensors</a:t>
            </a: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noAutofit/>
          </a:bodyPr>
          <a:lstStyle/>
          <a:p>
            <a:pPr lvl="1"/>
            <a:r>
              <a:rPr lang="en-US" sz="1800" dirty="0" smtClean="0">
                <a:latin typeface="Calibri" panose="020F0502020204030204" pitchFamily="34" charset="0"/>
                <a:ea typeface="Calibri" panose="020F0502020204030204" pitchFamily="34" charset="0"/>
                <a:cs typeface="Calibri" panose="020F0502020204030204" pitchFamily="34" charset="0"/>
              </a:rPr>
              <a:t>Temperature </a:t>
            </a:r>
            <a:r>
              <a:rPr lang="en-US" sz="1800" dirty="0">
                <a:latin typeface="Calibri" panose="020F0502020204030204" pitchFamily="34" charset="0"/>
                <a:ea typeface="Calibri" panose="020F0502020204030204" pitchFamily="34" charset="0"/>
                <a:cs typeface="Calibri" panose="020F0502020204030204" pitchFamily="34" charset="0"/>
              </a:rPr>
              <a:t>Sensors are another very common type of sensor – they are all around us.</a:t>
            </a:r>
          </a:p>
          <a:p>
            <a:pPr lvl="1"/>
            <a:r>
              <a:rPr lang="en-US" sz="1800" dirty="0">
                <a:latin typeface="Calibri" panose="020F0502020204030204" pitchFamily="34" charset="0"/>
                <a:ea typeface="Calibri" panose="020F0502020204030204" pitchFamily="34" charset="0"/>
                <a:cs typeface="Calibri" panose="020F0502020204030204" pitchFamily="34" charset="0"/>
              </a:rPr>
              <a:t>Temperature sensors are used to measure and monitor temperature, whether this is the</a:t>
            </a:r>
          </a:p>
          <a:p>
            <a:pPr lvl="1"/>
            <a:r>
              <a:rPr lang="en-US" sz="1800" dirty="0">
                <a:latin typeface="Calibri" panose="020F0502020204030204" pitchFamily="34" charset="0"/>
                <a:ea typeface="Calibri" panose="020F0502020204030204" pitchFamily="34" charset="0"/>
                <a:cs typeface="Calibri" panose="020F0502020204030204" pitchFamily="34" charset="0"/>
              </a:rPr>
              <a:t>main variable requiring measuring or a secondary variable which requires monitoring as</a:t>
            </a:r>
          </a:p>
          <a:p>
            <a:pPr lvl="1"/>
            <a:r>
              <a:rPr lang="en-US" sz="1800" dirty="0">
                <a:latin typeface="Calibri" panose="020F0502020204030204" pitchFamily="34" charset="0"/>
                <a:ea typeface="Calibri" panose="020F0502020204030204" pitchFamily="34" charset="0"/>
                <a:cs typeface="Calibri" panose="020F0502020204030204" pitchFamily="34" charset="0"/>
              </a:rPr>
              <a:t>a safety precaution within another application.</a:t>
            </a:r>
          </a:p>
          <a:p>
            <a:pPr lvl="1"/>
            <a:r>
              <a:rPr lang="en-US" sz="1800" dirty="0">
                <a:latin typeface="Calibri" panose="020F0502020204030204" pitchFamily="34" charset="0"/>
                <a:ea typeface="Calibri" panose="020F0502020204030204" pitchFamily="34" charset="0"/>
                <a:cs typeface="Calibri" panose="020F0502020204030204" pitchFamily="34" charset="0"/>
              </a:rPr>
              <a:t>Different types of temperature sensors will require different approvals. Medical</a:t>
            </a:r>
          </a:p>
          <a:p>
            <a:pPr lvl="1"/>
            <a:r>
              <a:rPr lang="en-US" sz="1800" dirty="0">
                <a:latin typeface="Calibri" panose="020F0502020204030204" pitchFamily="34" charset="0"/>
                <a:ea typeface="Calibri" panose="020F0502020204030204" pitchFamily="34" charset="0"/>
                <a:cs typeface="Calibri" panose="020F0502020204030204" pitchFamily="34" charset="0"/>
              </a:rPr>
              <a:t>approvals will be required for temperatures used for patient monitoring or within medical</a:t>
            </a:r>
          </a:p>
          <a:p>
            <a:pPr lvl="1"/>
            <a:r>
              <a:rPr lang="en-US" sz="1800" dirty="0">
                <a:latin typeface="Calibri" panose="020F0502020204030204" pitchFamily="34" charset="0"/>
                <a:ea typeface="Calibri" panose="020F0502020204030204" pitchFamily="34" charset="0"/>
                <a:cs typeface="Calibri" panose="020F0502020204030204" pitchFamily="34" charset="0"/>
              </a:rPr>
              <a:t>devices. Other certifications will be required for temperature sensors in food and</a:t>
            </a:r>
          </a:p>
          <a:p>
            <a:pPr lvl="1"/>
            <a:r>
              <a:rPr lang="en-US" sz="1800" dirty="0">
                <a:latin typeface="Calibri" panose="020F0502020204030204" pitchFamily="34" charset="0"/>
                <a:ea typeface="Calibri" panose="020F0502020204030204" pitchFamily="34" charset="0"/>
                <a:cs typeface="Calibri" panose="020F0502020204030204" pitchFamily="34" charset="0"/>
              </a:rPr>
              <a:t>beverage applications.</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831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smtClean="0"/>
              <a:t>light sensors</a:t>
            </a:r>
            <a:endParaRPr lang="en-US" sz="4400" dirty="0"/>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noAutofit/>
          </a:bodyPr>
          <a:lstStyle/>
          <a:p>
            <a:pPr lvl="1"/>
            <a:r>
              <a:rPr lang="en-US" sz="1800" dirty="0">
                <a:ea typeface="Calibri" panose="020F0502020204030204" pitchFamily="34" charset="0"/>
                <a:cs typeface="Calibri" panose="020F0502020204030204" pitchFamily="34" charset="0"/>
              </a:rPr>
              <a:t>Light sensors, also known as photodetectors, are sensors that detect the presence, absence, or intensity of light in their surroundings. These sensors play a crucial role in various applications, including automatic lighting control, security systems, photography, and industrial </a:t>
            </a:r>
            <a:r>
              <a:rPr lang="en-US" sz="1800" dirty="0" smtClean="0">
                <a:ea typeface="Calibri" panose="020F0502020204030204" pitchFamily="34" charset="0"/>
                <a:cs typeface="Calibri" panose="020F0502020204030204" pitchFamily="34" charset="0"/>
              </a:rPr>
              <a:t>automation.</a:t>
            </a:r>
          </a:p>
          <a:p>
            <a:pPr lvl="1"/>
            <a:r>
              <a:rPr lang="en-US" sz="1800" dirty="0" smtClean="0">
                <a:ea typeface="Calibri" panose="020F0502020204030204" pitchFamily="34" charset="0"/>
                <a:cs typeface="Calibri" panose="020F0502020204030204" pitchFamily="34" charset="0"/>
              </a:rPr>
              <a:t>Light </a:t>
            </a:r>
            <a:r>
              <a:rPr lang="en-US" sz="1800" dirty="0">
                <a:ea typeface="Calibri" panose="020F0502020204030204" pitchFamily="34" charset="0"/>
                <a:cs typeface="Calibri" panose="020F0502020204030204" pitchFamily="34" charset="0"/>
              </a:rPr>
              <a:t>sensors come in various forms, including ambient light sensors, which measure overall light levels in the environment, and proximity sensors, which detect the presence of objects based on reflected or emitted </a:t>
            </a:r>
            <a:r>
              <a:rPr lang="en-US" sz="1800" dirty="0" smtClean="0">
                <a:ea typeface="Calibri" panose="020F0502020204030204" pitchFamily="34" charset="0"/>
                <a:cs typeface="Calibri" panose="020F0502020204030204" pitchFamily="34" charset="0"/>
              </a:rPr>
              <a:t>light.</a:t>
            </a:r>
          </a:p>
          <a:p>
            <a:pPr lvl="1"/>
            <a:r>
              <a:rPr lang="en-US" sz="1800" dirty="0" smtClean="0">
                <a:ea typeface="Calibri" panose="020F0502020204030204" pitchFamily="34" charset="0"/>
                <a:cs typeface="Calibri" panose="020F0502020204030204" pitchFamily="34" charset="0"/>
              </a:rPr>
              <a:t>Some </a:t>
            </a:r>
            <a:r>
              <a:rPr lang="en-US" sz="1800" dirty="0">
                <a:ea typeface="Calibri" panose="020F0502020204030204" pitchFamily="34" charset="0"/>
                <a:cs typeface="Calibri" panose="020F0502020204030204" pitchFamily="34" charset="0"/>
              </a:rPr>
              <a:t>light sensors are designed to operate in specific wavelength ranges, such as ultraviolet (UV) sensors for detecting UV light or infrared (IR) sensors for detecting IR radiation.</a:t>
            </a:r>
          </a:p>
          <a:p>
            <a:pPr lvl="1"/>
            <a:endParaRPr lang="en-US" sz="18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4159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pressure</a:t>
            </a:r>
            <a:r>
              <a:rPr lang="en-US" sz="4400" dirty="0" smtClean="0">
                <a:latin typeface="Rockwell" panose="02060603020205020403" pitchFamily="18" charset="0"/>
              </a:rPr>
              <a:t> sensors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noAutofit/>
          </a:bodyPr>
          <a:lstStyle/>
          <a:p>
            <a:pPr lvl="1"/>
            <a:r>
              <a:rPr lang="en-US" sz="1800" dirty="0">
                <a:latin typeface="Tahoma" panose="020B0604030504040204" pitchFamily="34" charset="0"/>
                <a:ea typeface="Tahoma" panose="020B0604030504040204" pitchFamily="34" charset="0"/>
                <a:cs typeface="Tahoma" panose="020B0604030504040204" pitchFamily="34" charset="0"/>
              </a:rPr>
              <a:t>Pressure sensors are often split into the following two categories; Pressure </a:t>
            </a:r>
            <a:r>
              <a:rPr lang="en-US" sz="1800" dirty="0" smtClean="0">
                <a:latin typeface="Tahoma" panose="020B0604030504040204" pitchFamily="34" charset="0"/>
                <a:ea typeface="Tahoma" panose="020B0604030504040204" pitchFamily="34" charset="0"/>
                <a:cs typeface="Tahoma" panose="020B0604030504040204" pitchFamily="34" charset="0"/>
              </a:rPr>
              <a:t>transducers and </a:t>
            </a:r>
            <a:r>
              <a:rPr lang="en-US" sz="1800" dirty="0">
                <a:latin typeface="Tahoma" panose="020B0604030504040204" pitchFamily="34" charset="0"/>
                <a:ea typeface="Tahoma" panose="020B0604030504040204" pitchFamily="34" charset="0"/>
                <a:cs typeface="Tahoma" panose="020B0604030504040204" pitchFamily="34" charset="0"/>
              </a:rPr>
              <a:t>pressure switches. The main difference is that pressure transducers give </a:t>
            </a:r>
            <a:r>
              <a:rPr lang="en-US" sz="1800" dirty="0" smtClean="0">
                <a:latin typeface="Tahoma" panose="020B0604030504040204" pitchFamily="34" charset="0"/>
                <a:ea typeface="Tahoma" panose="020B0604030504040204" pitchFamily="34" charset="0"/>
                <a:cs typeface="Tahoma" panose="020B0604030504040204" pitchFamily="34" charset="0"/>
              </a:rPr>
              <a:t>accurate feedback </a:t>
            </a:r>
            <a:r>
              <a:rPr lang="en-US" sz="1800" dirty="0">
                <a:latin typeface="Tahoma" panose="020B0604030504040204" pitchFamily="34" charset="0"/>
                <a:ea typeface="Tahoma" panose="020B0604030504040204" pitchFamily="34" charset="0"/>
                <a:cs typeface="Tahoma" panose="020B0604030504040204" pitchFamily="34" charset="0"/>
              </a:rPr>
              <a:t>on real-time pressure and pressure switches have a set limit which causes </a:t>
            </a:r>
            <a:r>
              <a:rPr lang="en-US" sz="1800" dirty="0" smtClean="0">
                <a:latin typeface="Tahoma" panose="020B0604030504040204" pitchFamily="34" charset="0"/>
                <a:ea typeface="Tahoma" panose="020B0604030504040204" pitchFamily="34" charset="0"/>
                <a:cs typeface="Tahoma" panose="020B0604030504040204" pitchFamily="34" charset="0"/>
              </a:rPr>
              <a:t>them to </a:t>
            </a:r>
            <a:r>
              <a:rPr lang="en-US" sz="1800" dirty="0">
                <a:latin typeface="Tahoma" panose="020B0604030504040204" pitchFamily="34" charset="0"/>
                <a:ea typeface="Tahoma" panose="020B0604030504040204" pitchFamily="34" charset="0"/>
                <a:cs typeface="Tahoma" panose="020B0604030504040204" pitchFamily="34" charset="0"/>
              </a:rPr>
              <a:t>switch. Both pressure switches and pressure transducers have mechanisms which </a:t>
            </a:r>
            <a:r>
              <a:rPr lang="en-US" sz="1800" dirty="0" smtClean="0">
                <a:latin typeface="Tahoma" panose="020B0604030504040204" pitchFamily="34" charset="0"/>
                <a:ea typeface="Tahoma" panose="020B0604030504040204" pitchFamily="34" charset="0"/>
                <a:cs typeface="Tahoma" panose="020B0604030504040204" pitchFamily="34" charset="0"/>
              </a:rPr>
              <a:t>use the </a:t>
            </a:r>
            <a:r>
              <a:rPr lang="en-US" sz="1800" dirty="0">
                <a:latin typeface="Tahoma" panose="020B0604030504040204" pitchFamily="34" charset="0"/>
                <a:ea typeface="Tahoma" panose="020B0604030504040204" pitchFamily="34" charset="0"/>
                <a:cs typeface="Tahoma" panose="020B0604030504040204" pitchFamily="34" charset="0"/>
              </a:rPr>
              <a:t>formula – Pressure = force divided by area to detect pressure.</a:t>
            </a:r>
          </a:p>
          <a:p>
            <a:pPr lvl="1"/>
            <a:r>
              <a:rPr lang="en-US" sz="1800" dirty="0">
                <a:latin typeface="Tahoma" panose="020B0604030504040204" pitchFamily="34" charset="0"/>
                <a:ea typeface="Tahoma" panose="020B0604030504040204" pitchFamily="34" charset="0"/>
                <a:cs typeface="Tahoma" panose="020B0604030504040204" pitchFamily="34" charset="0"/>
              </a:rPr>
              <a:t>Pressure sensors can measure the pressure in gases, liquids or solids and are used in </a:t>
            </a:r>
            <a:r>
              <a:rPr lang="en-US" sz="1800" dirty="0" smtClean="0">
                <a:latin typeface="Tahoma" panose="020B0604030504040204" pitchFamily="34" charset="0"/>
                <a:ea typeface="Tahoma" panose="020B0604030504040204" pitchFamily="34" charset="0"/>
                <a:cs typeface="Tahoma" panose="020B0604030504040204" pitchFamily="34" charset="0"/>
              </a:rPr>
              <a:t>a variety </a:t>
            </a:r>
            <a:r>
              <a:rPr lang="en-US" sz="1800" dirty="0">
                <a:latin typeface="Tahoma" panose="020B0604030504040204" pitchFamily="34" charset="0"/>
                <a:ea typeface="Tahoma" panose="020B0604030504040204" pitchFamily="34" charset="0"/>
                <a:cs typeface="Tahoma" panose="020B0604030504040204" pitchFamily="34" charset="0"/>
              </a:rPr>
              <a:t>of industries. Underwater pressure transducers are referred to as level meters </a:t>
            </a:r>
            <a:r>
              <a:rPr lang="en-US" sz="1800" dirty="0" smtClean="0">
                <a:latin typeface="Tahoma" panose="020B0604030504040204" pitchFamily="34" charset="0"/>
                <a:ea typeface="Tahoma" panose="020B0604030504040204" pitchFamily="34" charset="0"/>
                <a:cs typeface="Tahoma" panose="020B0604030504040204" pitchFamily="34" charset="0"/>
              </a:rPr>
              <a:t>as the </a:t>
            </a:r>
            <a:r>
              <a:rPr lang="en-US" sz="1800" dirty="0">
                <a:latin typeface="Tahoma" panose="020B0604030504040204" pitchFamily="34" charset="0"/>
                <a:ea typeface="Tahoma" panose="020B0604030504040204" pitchFamily="34" charset="0"/>
                <a:cs typeface="Tahoma" panose="020B0604030504040204" pitchFamily="34" charset="0"/>
              </a:rPr>
              <a:t>pressure they measure is directly related to the level of the water.</a:t>
            </a:r>
          </a:p>
          <a:p>
            <a:pPr lvl="1"/>
            <a:r>
              <a:rPr lang="en-US" sz="1800" dirty="0">
                <a:latin typeface="Tahoma" panose="020B0604030504040204" pitchFamily="34" charset="0"/>
                <a:ea typeface="Tahoma" panose="020B0604030504040204" pitchFamily="34" charset="0"/>
                <a:cs typeface="Tahoma" panose="020B0604030504040204" pitchFamily="34" charset="0"/>
              </a:rPr>
              <a:t>Pressure can be gauge, differential, absolute or vacuum and can be measured in Bar </a:t>
            </a:r>
            <a:r>
              <a:rPr lang="en-US" sz="1800" dirty="0" smtClean="0">
                <a:latin typeface="Tahoma" panose="020B0604030504040204" pitchFamily="34" charset="0"/>
                <a:ea typeface="Tahoma" panose="020B0604030504040204" pitchFamily="34" charset="0"/>
                <a:cs typeface="Tahoma" panose="020B0604030504040204" pitchFamily="34" charset="0"/>
              </a:rPr>
              <a:t>or PSI</a:t>
            </a:r>
            <a:r>
              <a:rPr lang="en-US" sz="1800" dirty="0">
                <a:latin typeface="Tahoma" panose="020B0604030504040204" pitchFamily="34" charset="0"/>
                <a:ea typeface="Tahoma" panose="020B0604030504040204" pitchFamily="34" charset="0"/>
                <a:cs typeface="Tahoma" panose="020B0604030504040204" pitchFamily="34" charset="0"/>
              </a:rPr>
              <a:t>.</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11209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smtClean="0">
                <a:latin typeface="Calibri" panose="020F0502020204030204" pitchFamily="34" charset="0"/>
                <a:ea typeface="Calibri" panose="020F0502020204030204" pitchFamily="34" charset="0"/>
                <a:cs typeface="Calibri" panose="020F0502020204030204" pitchFamily="34" charset="0"/>
              </a:rPr>
              <a:t>Proximity</a:t>
            </a:r>
            <a:r>
              <a:rPr lang="en-US" sz="4400" dirty="0" smtClean="0">
                <a:latin typeface="Calibri" panose="020F0502020204030204" pitchFamily="34" charset="0"/>
                <a:ea typeface="Calibri" panose="020F0502020204030204" pitchFamily="34" charset="0"/>
                <a:cs typeface="Calibri" panose="020F0502020204030204" pitchFamily="34" charset="0"/>
              </a:rPr>
              <a:t> sensors</a:t>
            </a: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idx="1"/>
          </p:nvPr>
        </p:nvSpPr>
        <p:spPr/>
        <p:txBody>
          <a:bodyPr>
            <a:noAutofit/>
          </a:bodyPr>
          <a:lstStyle/>
          <a:p>
            <a:pPr lvl="1"/>
            <a:r>
              <a:rPr lang="en-US" sz="1800" dirty="0">
                <a:latin typeface="Calibri" panose="020F0502020204030204" pitchFamily="34" charset="0"/>
                <a:ea typeface="Calibri" panose="020F0502020204030204" pitchFamily="34" charset="0"/>
                <a:cs typeface="Calibri" panose="020F0502020204030204" pitchFamily="34" charset="0"/>
              </a:rPr>
              <a:t>Proximity sensors are devices that detect the presence or absence of an object within a certain distance from the sensor without any physical contact. These sensors play a crucial role in various applications, including robotics, industrial automation, consumer electronics, and automotive systems</a:t>
            </a:r>
            <a:r>
              <a:rPr lang="en-US" sz="1800" dirty="0" smtClean="0">
                <a:latin typeface="Calibri" panose="020F0502020204030204" pitchFamily="34" charset="0"/>
                <a:ea typeface="Calibri" panose="020F0502020204030204" pitchFamily="34" charset="0"/>
                <a:cs typeface="Calibri" panose="020F0502020204030204" pitchFamily="34" charset="0"/>
              </a:rPr>
              <a:t>.</a:t>
            </a:r>
          </a:p>
          <a:p>
            <a:pPr lvl="1"/>
            <a:r>
              <a:rPr lang="en-US" sz="1800" dirty="0">
                <a:latin typeface="Calibri" panose="020F0502020204030204" pitchFamily="34" charset="0"/>
                <a:ea typeface="Calibri" panose="020F0502020204030204" pitchFamily="34" charset="0"/>
                <a:cs typeface="Calibri" panose="020F0502020204030204" pitchFamily="34" charset="0"/>
              </a:rPr>
              <a:t>P</a:t>
            </a:r>
            <a:r>
              <a:rPr lang="en-US" sz="1800" dirty="0" smtClean="0">
                <a:latin typeface="Calibri" panose="020F0502020204030204" pitchFamily="34" charset="0"/>
                <a:ea typeface="Calibri" panose="020F0502020204030204" pitchFamily="34" charset="0"/>
                <a:cs typeface="Calibri" panose="020F0502020204030204" pitchFamily="34" charset="0"/>
              </a:rPr>
              <a:t>roximity </a:t>
            </a:r>
            <a:r>
              <a:rPr lang="en-US" sz="1800" dirty="0">
                <a:latin typeface="Calibri" panose="020F0502020204030204" pitchFamily="34" charset="0"/>
                <a:ea typeface="Calibri" panose="020F0502020204030204" pitchFamily="34" charset="0"/>
                <a:cs typeface="Calibri" panose="020F0502020204030204" pitchFamily="34" charset="0"/>
              </a:rPr>
              <a:t>sensors detect the presence or absence of objects within a certain distance from the sensor using electromagnetic, capacitive, ultrasonic, or optical detection methods. They convert the detected signal into an electrical output that can be processed and interpreted by electronic devices, making them essential components in a wide range of applications.</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61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918</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Rockwell</vt:lpstr>
      <vt:lpstr>Tahoma</vt:lpstr>
      <vt:lpstr>Trebuchet MS</vt:lpstr>
      <vt:lpstr>Tw Cen MT</vt:lpstr>
      <vt:lpstr>Circuit</vt:lpstr>
      <vt:lpstr>&lt;SENSORS&gt;</vt:lpstr>
      <vt:lpstr>What are Sensors?</vt:lpstr>
      <vt:lpstr>Working of sensors</vt:lpstr>
      <vt:lpstr>Working of sensors</vt:lpstr>
      <vt:lpstr>Types of sensors</vt:lpstr>
      <vt:lpstr>Temperature sensors</vt:lpstr>
      <vt:lpstr>light sensors</vt:lpstr>
      <vt:lpstr>pressure sensors</vt:lpstr>
      <vt:lpstr>Proximity sensors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2024-02-10T09:11:29Z</dcterms:created>
  <dcterms:modified xsi:type="dcterms:W3CDTF">2024-02-10T09:35:07Z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