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b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ab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hyperlink" Target="https://ab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b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2" name="textbox 2"/>
          <p:cNvSpPr/>
          <p:nvPr/>
        </p:nvSpPr>
        <p:spPr>
          <a:xfrm>
            <a:off x="6521986" y="2186208"/>
            <a:ext cx="3094834" cy="1438341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344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kern="0" spc="-20" dirty="0" err="1">
                <a:solidFill>
                  <a:srgbClr val="000000">
                    <a:alpha val="100000"/>
                  </a:srgbClr>
                </a:solidFill>
                <a:latin typeface="Trebuchet MS"/>
              </a:rPr>
              <a:t>Purusoth</a:t>
            </a: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K R  </a:t>
            </a: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  </a:t>
            </a: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kern="0" spc="-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     241074</a:t>
            </a:r>
            <a:endParaRPr lang="x-none" altLang="x-none" sz="2400" dirty="0"/>
          </a:p>
          <a:p>
            <a:pPr algn="l" rtl="0" eaLnBrk="0">
              <a:lnSpc>
                <a:spcPct val="155000"/>
              </a:lnSpc>
              <a:tabLst/>
            </a:pPr>
            <a:endParaRPr lang="x-none" altLang="x-none" sz="2400" dirty="0"/>
          </a:p>
          <a:p>
            <a:pPr algn="l" rtl="0" eaLnBrk="0">
              <a:lnSpc>
                <a:spcPct val="101000"/>
              </a:lnSpc>
              <a:tabLst/>
            </a:pPr>
            <a:endParaRPr lang="x-none" altLang="x-none" sz="2400" dirty="0"/>
          </a:p>
          <a:p>
            <a:pPr marL="106679" algn="l" rtl="0" eaLnBrk="0">
              <a:lnSpc>
                <a:spcPct val="81000"/>
              </a:lnSpc>
              <a:spcBef>
                <a:spcPts val="4"/>
              </a:spcBef>
              <a:tabLst/>
            </a:pPr>
            <a:r>
              <a:rPr sz="2400" b="1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Final</a:t>
            </a:r>
            <a:r>
              <a:rPr sz="2400" b="1" kern="0" spc="15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400" b="1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endParaRPr lang="x-none" altLang="x-none" sz="2400" dirty="0"/>
          </a:p>
        </p:txBody>
      </p:sp>
      <p:sp>
        <p:nvSpPr>
          <p:cNvPr id="3" name="path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0" t="0" r="0" b="0"/>
            <a:pathLst>
              <a:path w="2625" h="2265">
                <a:moveTo>
                  <a:pt x="0" y="1132"/>
                </a:moveTo>
                <a:lnTo>
                  <a:pt x="566" y="0"/>
                </a:lnTo>
                <a:lnTo>
                  <a:pt x="2058" y="0"/>
                </a:lnTo>
                <a:lnTo>
                  <a:pt x="2625" y="1132"/>
                </a:lnTo>
                <a:lnTo>
                  <a:pt x="2058" y="2265"/>
                </a:lnTo>
                <a:lnTo>
                  <a:pt x="566" y="2265"/>
                </a:lnTo>
                <a:lnTo>
                  <a:pt x="0" y="1132"/>
                </a:lnTo>
                <a:close/>
              </a:path>
            </a:pathLst>
          </a:custGeom>
          <a:solidFill>
            <a:srgbClr val="42D0A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0" name="group 2"/>
          <p:cNvGrpSpPr/>
          <p:nvPr/>
        </p:nvGrpSpPr>
        <p:grpSpPr>
          <a:xfrm rot="21600000">
            <a:off x="742950" y="1104900"/>
            <a:ext cx="1743075" cy="1333500"/>
            <a:chOff x="0" y="0"/>
            <a:chExt cx="1743075" cy="1333500"/>
          </a:xfrm>
        </p:grpSpPr>
        <p:sp>
          <p:nvSpPr>
            <p:cNvPr id="4" name="path"/>
            <p:cNvSpPr/>
            <p:nvPr/>
          </p:nvSpPr>
          <p:spPr>
            <a:xfrm>
              <a:off x="0" y="276225"/>
              <a:ext cx="1228725" cy="1057275"/>
            </a:xfrm>
            <a:custGeom>
              <a:avLst/>
              <a:gdLst/>
              <a:ahLst/>
              <a:cxnLst/>
              <a:rect l="0" t="0" r="0" b="0"/>
              <a:pathLst>
                <a:path w="1935" h="1665">
                  <a:moveTo>
                    <a:pt x="0" y="832"/>
                  </a:moveTo>
                  <a:lnTo>
                    <a:pt x="416" y="0"/>
                  </a:lnTo>
                  <a:lnTo>
                    <a:pt x="1518" y="0"/>
                  </a:lnTo>
                  <a:lnTo>
                    <a:pt x="1935" y="832"/>
                  </a:lnTo>
                  <a:lnTo>
                    <a:pt x="1518" y="1665"/>
                  </a:lnTo>
                  <a:lnTo>
                    <a:pt x="416" y="1665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5FCBE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" name="path"/>
            <p:cNvSpPr/>
            <p:nvPr/>
          </p:nvSpPr>
          <p:spPr>
            <a:xfrm>
              <a:off x="1095375" y="0"/>
              <a:ext cx="647700" cy="561975"/>
            </a:xfrm>
            <a:custGeom>
              <a:avLst/>
              <a:gdLst/>
              <a:ahLst/>
              <a:cxnLst/>
              <a:rect l="0" t="0" r="0" b="0"/>
              <a:pathLst>
                <a:path w="1020" h="885">
                  <a:moveTo>
                    <a:pt x="0" y="442"/>
                  </a:moveTo>
                  <a:lnTo>
                    <a:pt x="221" y="0"/>
                  </a:lnTo>
                  <a:lnTo>
                    <a:pt x="798" y="0"/>
                  </a:lnTo>
                  <a:lnTo>
                    <a:pt x="1020" y="442"/>
                  </a:lnTo>
                  <a:lnTo>
                    <a:pt x="798" y="885"/>
                  </a:lnTo>
                  <a:lnTo>
                    <a:pt x="221" y="885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2E946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" name="path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0" t="0" r="0" b="0"/>
            <a:pathLst>
              <a:path w="1140" h="975">
                <a:moveTo>
                  <a:pt x="0" y="487"/>
                </a:moveTo>
                <a:lnTo>
                  <a:pt x="243" y="0"/>
                </a:lnTo>
                <a:lnTo>
                  <a:pt x="896" y="0"/>
                </a:lnTo>
                <a:lnTo>
                  <a:pt x="1140" y="487"/>
                </a:lnTo>
                <a:lnTo>
                  <a:pt x="896" y="975"/>
                </a:lnTo>
                <a:lnTo>
                  <a:pt x="243" y="975"/>
                </a:lnTo>
                <a:lnTo>
                  <a:pt x="0" y="487"/>
                </a:lnTo>
                <a:close/>
              </a:path>
            </a:pathLst>
          </a:cu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" name="textbox 8"/>
          <p:cNvSpPr/>
          <p:nvPr/>
        </p:nvSpPr>
        <p:spPr>
          <a:xfrm>
            <a:off x="11392820" y="6504908"/>
            <a:ext cx="86360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0"/>
              </a:lnSpc>
              <a:tabLst/>
            </a:pPr>
            <a:endParaRPr lang="x-none" altLang="x-none" sz="100" dirty="0"/>
          </a:p>
          <a:p>
            <a:pPr algn="r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282222" y="237067"/>
            <a:ext cx="11593689" cy="642960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409"/>
              </a:lnSpc>
              <a:tabLst/>
            </a:pPr>
            <a:endParaRPr lang="x-none" altLang="x-none" sz="100" dirty="0"/>
          </a:p>
          <a:p>
            <a:pPr marL="16509" algn="l" rtl="0" eaLnBrk="0">
              <a:lnSpc>
                <a:spcPct val="81000"/>
              </a:lnSpc>
              <a:tabLst/>
            </a:pP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MODELLING</a:t>
            </a:r>
            <a:endParaRPr lang="x-none" altLang="x-none" sz="4800" dirty="0"/>
          </a:p>
          <a:p>
            <a:pPr marL="171450" indent="-171450" algn="l" rtl="0" eaLnBrk="0">
              <a:lnSpc>
                <a:spcPct val="102000"/>
              </a:lnSpc>
              <a:buFont typeface="Arial" panose="020B0604020202020204" pitchFamily="34" charset="0"/>
              <a:buChar char="•"/>
              <a:tabLst/>
            </a:pPr>
            <a:endParaRPr lang="en-US" altLang="x-none" sz="1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Attention </a:t>
            </a:r>
            <a:r>
              <a:rPr lang="en-US" altLang="x-none" sz="2000" dirty="0" err="1"/>
              <a:t>Mechanisms:Attention</a:t>
            </a:r>
            <a:r>
              <a:rPr lang="en-US" altLang="x-none" sz="2000" dirty="0"/>
              <a:t> mechanisms can be incorporated into models to focus on relevant facial regions or frames that contribute most to emotion detection. This helps improve model interpretability and performance.</a:t>
            </a:r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Ensemble </a:t>
            </a:r>
            <a:r>
              <a:rPr lang="en-US" altLang="x-none" sz="2000" dirty="0" err="1"/>
              <a:t>Learning:Ensemble</a:t>
            </a:r>
            <a:r>
              <a:rPr lang="en-US" altLang="x-none" sz="2000" dirty="0"/>
              <a:t> learning techniques, such as combining predictions from multiple models (e.g., CNN ensemble), can enhance prediction accuracy and robustness by leveraging diverse model outputs.</a:t>
            </a:r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Self-Supervised </a:t>
            </a:r>
            <a:r>
              <a:rPr lang="en-US" altLang="x-none" sz="2000" dirty="0" err="1"/>
              <a:t>Learning:Self-supervised</a:t>
            </a:r>
            <a:r>
              <a:rPr lang="en-US" altLang="x-none" sz="2000" dirty="0"/>
              <a:t> learning approaches, like contrastive learning or self-supervised pretext tasks, can be used to pre-train models on unlabeled data, improving generalization and reducing the need for large labeled datasets.</a:t>
            </a:r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171450" indent="-17145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Data </a:t>
            </a:r>
            <a:r>
              <a:rPr lang="en-US" altLang="x-none" sz="2000" dirty="0" err="1"/>
              <a:t>Augmentation:Data</a:t>
            </a:r>
            <a:r>
              <a:rPr lang="en-US" altLang="x-none" sz="2000" dirty="0"/>
              <a:t> augmentation techniques, such as rotation, scaling, flipping, and adding noise, can be applied to augment the training dataset, enhancing model generalization and robustness.</a:t>
            </a:r>
            <a:endParaRPr lang="x-none" altLang="x-none" sz="2000" dirty="0"/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64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7" name="textbox 67"/>
          <p:cNvSpPr/>
          <p:nvPr/>
        </p:nvSpPr>
        <p:spPr>
          <a:xfrm>
            <a:off x="11383963" y="6503479"/>
            <a:ext cx="9525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9</a:t>
            </a:r>
            <a:endParaRPr lang="x-none" altLang="x-none" sz="1100" dirty="0"/>
          </a:p>
        </p:txBody>
      </p:sp>
    </p:spTree>
    <p:extLst>
      <p:ext uri="{BB962C8B-B14F-4D97-AF65-F5344CB8AC3E}">
        <p14:creationId xmlns:p14="http://schemas.microsoft.com/office/powerpoint/2010/main" val="293115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89510" y="2"/>
            <a:ext cx="5802489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0" name="textbox 70"/>
          <p:cNvSpPr/>
          <p:nvPr/>
        </p:nvSpPr>
        <p:spPr>
          <a:xfrm>
            <a:off x="90312" y="191326"/>
            <a:ext cx="11954932" cy="66666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rtl="0" eaLnBrk="0">
              <a:lnSpc>
                <a:spcPct val="81000"/>
              </a:lnSpc>
              <a:tabLst/>
            </a:pPr>
            <a:r>
              <a:rPr lang="en-US" altLang="x-none" sz="4800" b="1" kern="0" spc="-1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RESULTS</a:t>
            </a:r>
          </a:p>
          <a:p>
            <a:pPr marL="685800" indent="-685800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1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42900" indent="-342900" eaLnBrk="0">
              <a:lnSpc>
                <a:spcPct val="81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The Emotion Detection System achieved an accuracy of 86% with real-time analysis capabilities and positive user feedback, showcasing its robust performance and user satisfaction.</a:t>
            </a:r>
          </a:p>
          <a:p>
            <a:pPr marL="342900" indent="-342900" eaLnBrk="0">
              <a:lnSpc>
                <a:spcPct val="81000"/>
              </a:lnSpc>
              <a:buFont typeface="Arial" panose="020B0604020202020204" pitchFamily="34" charset="0"/>
              <a:buChar char="•"/>
            </a:pPr>
            <a:endParaRPr lang="en-US" altLang="x-none" sz="2400" dirty="0"/>
          </a:p>
          <a:p>
            <a:pPr marL="342900" indent="-342900" eaLnBrk="0">
              <a:lnSpc>
                <a:spcPct val="81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Ethical considerations, including privacy measures and bias detection, were effectively addressed, ensuring responsible AI usage and fair emotion detection across diverse scenarios.</a:t>
            </a:r>
            <a:endParaRPr lang="x-none" altLang="x-none" sz="2400" dirty="0"/>
          </a:p>
        </p:txBody>
      </p:sp>
      <p:sp>
        <p:nvSpPr>
          <p:cNvPr id="71" name="textbox 71"/>
          <p:cNvSpPr/>
          <p:nvPr/>
        </p:nvSpPr>
        <p:spPr>
          <a:xfrm>
            <a:off x="702080" y="6179679"/>
            <a:ext cx="1212214" cy="288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="" xmlns:wpsdc="http://www.wps.cn/officeDocument/2017/drawingmlCustomData" val="0070C0"/>
                      <wpsdc:folHlinkClr xmlns="" xmlns:wpsdc="http://www.wps.cn/officeDocument/2017/drawingmlCustomData" val="0070C0"/>
                      <wpsdc:hlinkUnderline xmlns="" xmlns:wpsdc="http://www.wps.cn/officeDocument/2017/drawingmlCustomData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89510" y="2"/>
            <a:ext cx="5802489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702080" y="6179679"/>
            <a:ext cx="1212214" cy="288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:wpsdc="http://www.wps.cn/officeDocument/2017/drawingmlCustomData" xmlns="" val="0070C0"/>
                      <wpsdc:folHlinkClr xmlns:wpsdc="http://www.wps.cn/officeDocument/2017/drawingmlCustomData" xmlns="" val="0070C0"/>
                      <wpsdc:hlinkUnderline xmlns:wpsdc="http://www.wps.cn/officeDocument/2017/drawingmlCustomData" xmlns="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F0246-640A-DC7D-E81B-398ACCD46262}"/>
              </a:ext>
            </a:extLst>
          </p:cNvPr>
          <p:cNvSpPr txBox="1"/>
          <p:nvPr/>
        </p:nvSpPr>
        <p:spPr>
          <a:xfrm>
            <a:off x="521110" y="344129"/>
            <a:ext cx="219259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x-none" sz="4000" b="1" kern="0" spc="-1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RESULTS</a:t>
            </a:r>
          </a:p>
        </p:txBody>
      </p:sp>
      <p:pic>
        <p:nvPicPr>
          <p:cNvPr id="8" name="Picture 7" descr="A collage of different people making faces&#10;&#10;Description automatically generated">
            <a:extLst>
              <a:ext uri="{FF2B5EF4-FFF2-40B4-BE49-F238E27FC236}">
                <a16:creationId xmlns:a16="http://schemas.microsoft.com/office/drawing/2014/main" id="{B03413D5-975A-E43E-029E-7F8F3D2FF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1163367"/>
            <a:ext cx="4617260" cy="4531265"/>
          </a:xfrm>
          <a:prstGeom prst="rect">
            <a:avLst/>
          </a:prstGeom>
        </p:spPr>
      </p:pic>
      <p:pic>
        <p:nvPicPr>
          <p:cNvPr id="10" name="Picture 9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749F8E04-3302-7C06-8560-E32D08147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00" y="874715"/>
            <a:ext cx="6312878" cy="48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6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89511" y="2"/>
            <a:ext cx="5802489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702080" y="6179679"/>
            <a:ext cx="1212214" cy="288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="" xmlns:wpsdc="http://www.wps.cn/officeDocument/2017/drawingmlCustomData" val="0070C0"/>
                      <wpsdc:folHlinkClr xmlns="" xmlns:wpsdc="http://www.wps.cn/officeDocument/2017/drawingmlCustomData" val="0070C0"/>
                      <wpsdc:hlinkUnderline xmlns="" xmlns:wpsdc="http://www.wps.cn/officeDocument/2017/drawingmlCustomData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F0246-640A-DC7D-E81B-398ACCD46262}"/>
              </a:ext>
            </a:extLst>
          </p:cNvPr>
          <p:cNvSpPr txBox="1"/>
          <p:nvPr/>
        </p:nvSpPr>
        <p:spPr>
          <a:xfrm>
            <a:off x="521110" y="344129"/>
            <a:ext cx="219259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>
              <a:lnSpc>
                <a:spcPct val="81000"/>
              </a:lnSpc>
            </a:pPr>
            <a:r>
              <a:rPr lang="en-US" altLang="x-none" sz="4000" b="1" kern="0" spc="-1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RESULTS</a:t>
            </a:r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9465F2F8-892A-924E-7F22-8C0175850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2" y="1247427"/>
            <a:ext cx="8352442" cy="41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4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89511" y="2"/>
            <a:ext cx="5802489" cy="6857998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702080" y="6179679"/>
            <a:ext cx="1212214" cy="288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6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r:id="rId4">
                  <a:extLst>
                    <a:ext uri="{DAF060AB-1E55-43B9-8AAB-6FB025537F2F}">
                      <wpsdc:hlinkClr xmlns:wpsdc="http://www.wps.cn/officeDocument/2017/drawingmlCustomData" xmlns="" val="0070C0"/>
                      <wpsdc:folHlinkClr xmlns:wpsdc="http://www.wps.cn/officeDocument/2017/drawingmlCustomData" xmlns="" val="0070C0"/>
                      <wpsdc:hlinkUnderline xmlns:wpsdc="http://www.wps.cn/officeDocument/2017/drawingmlCustomData" xmlns="" val="0"/>
                    </a:ext>
                  </a:extLst>
                </a:hlinkClick>
              </a:rPr>
              <a:t>Demo</a:t>
            </a:r>
            <a:r>
              <a:rPr sz="2000" u="sng" kern="0" spc="13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000" u="sng" kern="0" spc="-20" dirty="0">
                <a:solidFill>
                  <a:srgbClr val="0070C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Link</a:t>
            </a:r>
            <a:endParaRPr lang="x-none" altLang="x-none" sz="2000" dirty="0"/>
          </a:p>
        </p:txBody>
      </p:sp>
      <p:sp>
        <p:nvSpPr>
          <p:cNvPr id="72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5" name="textbox 75"/>
          <p:cNvSpPr/>
          <p:nvPr/>
        </p:nvSpPr>
        <p:spPr>
          <a:xfrm>
            <a:off x="11316620" y="6503479"/>
            <a:ext cx="16256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92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lang="x-none" altLang="x-none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6BC04-1394-DC9E-296C-F7A7783F209D}"/>
              </a:ext>
            </a:extLst>
          </p:cNvPr>
          <p:cNvSpPr txBox="1"/>
          <p:nvPr/>
        </p:nvSpPr>
        <p:spPr>
          <a:xfrm>
            <a:off x="3693932" y="2880852"/>
            <a:ext cx="374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3599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"/>
          <p:cNvSpPr/>
          <p:nvPr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11" name="textbox 11"/>
          <p:cNvSpPr/>
          <p:nvPr/>
        </p:nvSpPr>
        <p:spPr>
          <a:xfrm>
            <a:off x="779477" y="977562"/>
            <a:ext cx="10810267" cy="56891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16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sz="4200" b="1" kern="0" spc="6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TITLE</a:t>
            </a:r>
            <a:endParaRPr lang="en-US" sz="4200" b="1" kern="0" spc="1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4200" b="1" kern="0" spc="1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b="1" kern="0" spc="1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Automates Facial Emotion Detection System.</a:t>
            </a:r>
            <a:endParaRPr lang="x-none" altLang="x-none" sz="24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13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textbox 16"/>
          <p:cNvSpPr/>
          <p:nvPr/>
        </p:nvSpPr>
        <p:spPr>
          <a:xfrm>
            <a:off x="11382962" y="6503479"/>
            <a:ext cx="96519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90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2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"/>
          <p:cNvSpPr/>
          <p:nvPr/>
        </p:nvSpPr>
        <p:spPr>
          <a:xfrm>
            <a:off x="-533400" y="187287"/>
            <a:ext cx="12192000" cy="6857998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7362825" y="0"/>
            <a:ext cx="4829175" cy="6857998"/>
            <a:chOff x="0" y="0"/>
            <a:chExt cx="4829175" cy="6857998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66738" y="0"/>
              <a:ext cx="4762436" cy="6857998"/>
            </a:xfrm>
            <a:prstGeom prst="rect">
              <a:avLst/>
            </a:prstGeom>
          </p:spPr>
        </p:pic>
        <p:sp>
          <p:nvSpPr>
            <p:cNvPr id="19" name="path"/>
            <p:cNvSpPr/>
            <p:nvPr/>
          </p:nvSpPr>
          <p:spPr>
            <a:xfrm>
              <a:off x="3648075" y="5610225"/>
              <a:ext cx="647700" cy="647700"/>
            </a:xfrm>
            <a:custGeom>
              <a:avLst/>
              <a:gdLst/>
              <a:ahLst/>
              <a:cxnLst/>
              <a:rect l="0" t="0" r="0" b="0"/>
              <a:pathLst>
                <a:path w="1020" h="1020">
                  <a:moveTo>
                    <a:pt x="0" y="510"/>
                  </a:moveTo>
                  <a:cubicBezTo>
                    <a:pt x="0" y="228"/>
                    <a:pt x="228" y="0"/>
                    <a:pt x="510" y="0"/>
                  </a:cubicBezTo>
                  <a:cubicBezTo>
                    <a:pt x="791" y="0"/>
                    <a:pt x="1020" y="228"/>
                    <a:pt x="1020" y="510"/>
                  </a:cubicBezTo>
                  <a:cubicBezTo>
                    <a:pt x="1020" y="791"/>
                    <a:pt x="791" y="1020"/>
                    <a:pt x="510" y="1020"/>
                  </a:cubicBezTo>
                  <a:cubicBezTo>
                    <a:pt x="228" y="1020"/>
                    <a:pt x="0" y="791"/>
                    <a:pt x="0" y="510"/>
                  </a:cubicBezTo>
                </a:path>
              </a:pathLst>
            </a:custGeom>
            <a:solidFill>
              <a:srgbClr val="2E83C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"/>
            <p:cNvSpPr/>
            <p:nvPr/>
          </p:nvSpPr>
          <p:spPr>
            <a:xfrm>
              <a:off x="0" y="447675"/>
              <a:ext cx="361950" cy="361950"/>
            </a:xfrm>
            <a:custGeom>
              <a:avLst/>
              <a:gdLst/>
              <a:ahLst/>
              <a:cxnLst/>
              <a:rect l="0" t="0" r="0" b="0"/>
              <a:pathLst>
                <a:path w="570" h="570">
                  <a:moveTo>
                    <a:pt x="0" y="285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2" y="0"/>
                    <a:pt x="570" y="127"/>
                    <a:pt x="570" y="285"/>
                  </a:cubicBezTo>
                  <a:cubicBezTo>
                    <a:pt x="570" y="442"/>
                    <a:pt x="442" y="570"/>
                    <a:pt x="285" y="570"/>
                  </a:cubicBezTo>
                  <a:cubicBezTo>
                    <a:pt x="127" y="570"/>
                    <a:pt x="0" y="442"/>
                    <a:pt x="0" y="285"/>
                  </a:cubicBezTo>
                </a:path>
              </a:pathLst>
            </a:custGeom>
            <a:solidFill>
              <a:srgbClr val="EBEBE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" name="path"/>
            <p:cNvSpPr/>
            <p:nvPr/>
          </p:nvSpPr>
          <p:spPr>
            <a:xfrm>
              <a:off x="3324225" y="6134100"/>
              <a:ext cx="247650" cy="247650"/>
            </a:xfrm>
            <a:custGeom>
              <a:avLst/>
              <a:gdLst/>
              <a:ahLst/>
              <a:cxnLst/>
              <a:rect l="0" t="0" r="0" b="0"/>
              <a:pathLst>
                <a:path w="390" h="390">
                  <a:moveTo>
                    <a:pt x="0" y="195"/>
                  </a:moveTo>
                  <a:cubicBezTo>
                    <a:pt x="0" y="87"/>
                    <a:pt x="87" y="0"/>
                    <a:pt x="195" y="0"/>
                  </a:cubicBezTo>
                  <a:cubicBezTo>
                    <a:pt x="302" y="0"/>
                    <a:pt x="390" y="87"/>
                    <a:pt x="390" y="195"/>
                  </a:cubicBezTo>
                  <a:cubicBezTo>
                    <a:pt x="390" y="302"/>
                    <a:pt x="302" y="390"/>
                    <a:pt x="195" y="390"/>
                  </a:cubicBezTo>
                  <a:cubicBezTo>
                    <a:pt x="87" y="390"/>
                    <a:pt x="0" y="302"/>
                    <a:pt x="0" y="195"/>
                  </a:cubicBezTo>
                </a:path>
              </a:pathLst>
            </a:custGeom>
            <a:solidFill>
              <a:srgbClr val="2E946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textbox 22"/>
            <p:cNvSpPr/>
            <p:nvPr/>
          </p:nvSpPr>
          <p:spPr>
            <a:xfrm>
              <a:off x="4023566" y="6503479"/>
              <a:ext cx="92710" cy="1631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92"/>
                </a:lnSpc>
                <a:tabLst/>
              </a:pPr>
              <a:endParaRPr lang="x-none" altLang="x-none" sz="100" dirty="0"/>
            </a:p>
            <a:p>
              <a:pPr marL="12700" algn="l" rtl="0" eaLnBrk="0">
                <a:lnSpc>
                  <a:spcPct val="82000"/>
                </a:lnSpc>
                <a:tabLst/>
              </a:pPr>
              <a:r>
                <a:rPr sz="1100" kern="0" spc="-10" dirty="0">
                  <a:solidFill>
                    <a:srgbClr val="2E946B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3</a:t>
              </a:r>
              <a:endParaRPr lang="x-none" altLang="x-none" sz="1100" dirty="0"/>
            </a:p>
          </p:txBody>
        </p:sp>
      </p:grpSp>
      <p:sp>
        <p:nvSpPr>
          <p:cNvPr id="23" name="rect"/>
          <p:cNvSpPr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819523"/>
            <a:ext cx="1781175" cy="3038473"/>
          </a:xfrm>
          <a:prstGeom prst="rect">
            <a:avLst/>
          </a:prstGeom>
        </p:spPr>
      </p:pic>
      <p:sp>
        <p:nvSpPr>
          <p:cNvPr id="25" name="textbox 25"/>
          <p:cNvSpPr/>
          <p:nvPr/>
        </p:nvSpPr>
        <p:spPr>
          <a:xfrm>
            <a:off x="1781176" y="187287"/>
            <a:ext cx="10183141" cy="685799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870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40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AGENDA</a:t>
            </a:r>
            <a:endParaRPr lang="en-US" sz="40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en-US" sz="40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Define objectives and Use cases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Data collection and Preparation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Select </a:t>
            </a:r>
            <a:r>
              <a:rPr lang="en-US" sz="2400" b="1" kern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</a:t>
            </a: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 model and Framework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 training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Evaluation metrics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Integration and Deployment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Testing and Evaluation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Monitoring and </a:t>
            </a:r>
            <a:r>
              <a:rPr lang="en-US" sz="2400" b="1" kern="0" dirty="0" err="1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</a:t>
            </a:r>
            <a:r>
              <a:rPr lang="en-US" sz="2400" b="1" kern="0" spc="0" dirty="0" err="1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aintanence</a:t>
            </a: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Ethical considerations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sz="24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Documentation and Knowledge sharing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en-US" sz="4000" b="1" kern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469900" indent="-457200" algn="l" rtl="0" eaLnBrk="0">
              <a:lnSpc>
                <a:spcPct val="81000"/>
              </a:lnSpc>
              <a:buFont typeface="+mj-lt"/>
              <a:buAutoNum type="arabicPeriod"/>
              <a:tabLst/>
            </a:pPr>
            <a:endParaRPr lang="en-US" sz="2400" b="1" kern="0" spc="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x-none" altLang="x-none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587313" y="641941"/>
            <a:ext cx="11476157" cy="59439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628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PROBLEM</a:t>
            </a:r>
            <a:r>
              <a:rPr sz="4200" b="1" kern="0" spc="19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42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STATEMENT</a:t>
            </a:r>
            <a:endParaRPr lang="en-US" sz="4200" b="1" kern="0" spc="-4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4200" b="1" kern="0" spc="-4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EMOTION DETECTION OF A PERSON BASED </a:t>
            </a: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b="1" kern="0" spc="-4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lang="en-US" altLang="x-none" sz="2400" b="1" kern="0" spc="-4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ON FACE REACTION USING AI.</a:t>
            </a:r>
            <a:endParaRPr lang="x-none" altLang="x-none" sz="2400" dirty="0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30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" name="textbox 31"/>
          <p:cNvSpPr/>
          <p:nvPr/>
        </p:nvSpPr>
        <p:spPr>
          <a:xfrm>
            <a:off x="11380534" y="6504908"/>
            <a:ext cx="99060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0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4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658225" y="2647950"/>
            <a:ext cx="3533775" cy="3810000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220338" y="154236"/>
            <a:ext cx="11788048" cy="67037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71450" indent="-171450" algn="l" rtl="0" eaLnBrk="0">
              <a:lnSpc>
                <a:spcPct val="74169"/>
              </a:lnSpc>
              <a:buFont typeface="Arial" panose="020B0604020202020204" pitchFamily="34" charset="0"/>
              <a:buChar char="•"/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-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sz="4200" b="1" kern="0" spc="18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4200" b="1" kern="0" spc="-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OVERVIEW</a:t>
            </a:r>
            <a:endParaRPr lang="en-US" sz="4200" b="1" kern="0" spc="-1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b="1" kern="0" spc="-1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The Automated Facial Emotion Detection System is an AI-powered solution designed to analyze and interpret human emotions based on facial expressions captured through videos.</a:t>
            </a:r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endParaRPr lang="en-US" altLang="x-none" sz="2400" dirty="0"/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r>
              <a:rPr lang="en-US" altLang="x-none" sz="2400" dirty="0"/>
              <a:t> The system leverages advanced deep learning techniques to accurately detect a wide range of emotions, including happiness, sadness, anger, surprise, fear, and disgust. It aims to enhance various applications such as customer service, human-computer interaction, and mental health assessment by providing real-time emotion analysis feedback.</a:t>
            </a:r>
          </a:p>
          <a:p>
            <a:pPr marL="355600" indent="-342900" eaLnBrk="0">
              <a:lnSpc>
                <a:spcPct val="82000"/>
              </a:lnSpc>
              <a:buFont typeface="Arial" panose="020B0604020202020204" pitchFamily="34" charset="0"/>
              <a:buChar char="•"/>
            </a:pPr>
            <a:endParaRPr lang="en-US" altLang="x-none" sz="2400" dirty="0"/>
          </a:p>
          <a:p>
            <a:pPr marL="12700" eaLnBrk="0">
              <a:lnSpc>
                <a:spcPct val="82000"/>
              </a:lnSpc>
            </a:pPr>
            <a:endParaRPr lang="x-none" altLang="x-none" sz="2400" dirty="0"/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36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" name="textbox 37"/>
          <p:cNvSpPr/>
          <p:nvPr/>
        </p:nvSpPr>
        <p:spPr>
          <a:xfrm>
            <a:off x="11387820" y="6504908"/>
            <a:ext cx="91439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1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5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39" name="textbox 39"/>
          <p:cNvSpPr/>
          <p:nvPr/>
        </p:nvSpPr>
        <p:spPr>
          <a:xfrm>
            <a:off x="77118" y="99152"/>
            <a:ext cx="11900393" cy="656752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11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WHO</a:t>
            </a:r>
            <a:r>
              <a:rPr sz="3200" b="1" kern="0" spc="-15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sz="3200" b="1" kern="0" spc="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sz="3200" b="1" kern="0" spc="2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END</a:t>
            </a:r>
            <a:r>
              <a:rPr sz="3200" b="1" kern="0" spc="19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2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USERS?</a:t>
            </a:r>
            <a:endParaRPr lang="en-US" sz="3200" b="1" kern="0" spc="-3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Customer Service Representatives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Therapists and Counselors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Educators and Researches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Human-Computer Interaction designers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Marketing and Advertising Professionals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Law Enforcement and Security personnel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Entertainment and Gaming industry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General users</a:t>
            </a:r>
            <a:endParaRPr lang="x-none" altLang="x-none" sz="24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41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" name="textbox 44"/>
          <p:cNvSpPr/>
          <p:nvPr/>
        </p:nvSpPr>
        <p:spPr>
          <a:xfrm>
            <a:off x="11384677" y="6503479"/>
            <a:ext cx="9461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1476375"/>
            <a:ext cx="2695574" cy="3248025"/>
          </a:xfrm>
          <a:prstGeom prst="rect">
            <a:avLst/>
          </a:prstGeom>
        </p:spPr>
      </p:pic>
      <p:sp>
        <p:nvSpPr>
          <p:cNvPr id="48" name="textbox 48"/>
          <p:cNvSpPr/>
          <p:nvPr/>
        </p:nvSpPr>
        <p:spPr>
          <a:xfrm>
            <a:off x="270933" y="185893"/>
            <a:ext cx="11531160" cy="6486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7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YOUR</a:t>
            </a:r>
            <a:r>
              <a:rPr sz="3600" b="1" kern="0" spc="1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r>
              <a:rPr sz="3600" b="1" kern="0" spc="-3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sz="3600" b="1" kern="0" spc="31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ITS</a:t>
            </a:r>
            <a:r>
              <a:rPr sz="3600" b="1" kern="0" spc="7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VALUE</a:t>
            </a:r>
            <a:r>
              <a:rPr sz="3600" b="1" kern="0" spc="20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PROPOSITION</a:t>
            </a:r>
            <a:endParaRPr lang="en-US" sz="3600" b="1" kern="0" spc="-3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             </a:t>
            </a: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The solution to developing an emotion detection system based on facial expressions </a:t>
            </a:r>
            <a:r>
              <a:rPr lang="en-US" altLang="x-none" sz="2400" b="1" kern="0" spc="-30" dirty="0" err="1">
                <a:solidFill>
                  <a:srgbClr val="000000">
                    <a:alpha val="100000"/>
                  </a:srgbClr>
                </a:solidFill>
                <a:latin typeface="Trebuchet MS"/>
              </a:rPr>
              <a:t>ai</a:t>
            </a: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involves the following components:</a:t>
            </a:r>
          </a:p>
          <a:p>
            <a:pPr marL="12700" algn="l" rtl="0" eaLnBrk="0">
              <a:lnSpc>
                <a:spcPct val="81000"/>
              </a:lnSpc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AI Model Development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Data Collection and Preprocessing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Real-time Processing pipeline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Integration with user interfaces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Key value propositions are</a:t>
            </a:r>
          </a:p>
          <a:p>
            <a:pPr marL="12700" algn="l" rtl="0" eaLnBrk="0">
              <a:lnSpc>
                <a:spcPct val="81000"/>
              </a:lnSpc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Enhanced user experience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Improved decision making</a:t>
            </a: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-3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1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Efficiency and automation</a:t>
            </a:r>
          </a:p>
          <a:p>
            <a:pPr marL="12700" algn="l" rtl="0" eaLnBrk="0">
              <a:lnSpc>
                <a:spcPct val="81000"/>
              </a:lnSpc>
              <a:tabLst/>
            </a:pPr>
            <a:r>
              <a:rPr lang="en-US" altLang="x-none" sz="3600" b="1" kern="0" spc="-3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                   </a:t>
            </a:r>
          </a:p>
          <a:p>
            <a:pPr marL="12700" algn="l" rtl="0" eaLnBrk="0">
              <a:lnSpc>
                <a:spcPct val="81000"/>
              </a:lnSpc>
              <a:tabLst/>
            </a:pPr>
            <a:endParaRPr lang="x-none" altLang="x-none" sz="2400" dirty="0"/>
          </a:p>
        </p:txBody>
      </p:sp>
      <p:sp>
        <p:nvSpPr>
          <p:cNvPr id="49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" name="textbox 52"/>
          <p:cNvSpPr/>
          <p:nvPr/>
        </p:nvSpPr>
        <p:spPr>
          <a:xfrm>
            <a:off x="11384677" y="6504908"/>
            <a:ext cx="94614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0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7</a:t>
            </a:r>
            <a:endParaRPr lang="x-none" altLang="x-none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54" name="textbox 54"/>
          <p:cNvSpPr/>
          <p:nvPr/>
        </p:nvSpPr>
        <p:spPr>
          <a:xfrm>
            <a:off x="747347" y="6500764"/>
            <a:ext cx="10732134" cy="1657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206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1100" kern="0" spc="3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3/21/2024</a:t>
            </a:r>
            <a:r>
              <a:rPr sz="1100" kern="0" spc="8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1100" b="1" kern="0" spc="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sz="1100" b="1" kern="0" spc="-5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1100" b="1" kern="0" spc="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r>
              <a:rPr sz="1100" b="1" kern="0" spc="1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</a:t>
            </a:r>
            <a:r>
              <a:rPr sz="1100" b="1" kern="0" spc="0" dirty="0">
                <a:solidFill>
                  <a:srgbClr val="2E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                                                                                                                                          </a:t>
            </a:r>
            <a:r>
              <a:rPr sz="1100" kern="0" spc="3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8</a:t>
            </a:r>
            <a:endParaRPr lang="x-none" altLang="x-none" sz="1100" dirty="0"/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7" name="textbox 57"/>
          <p:cNvSpPr/>
          <p:nvPr/>
        </p:nvSpPr>
        <p:spPr>
          <a:xfrm>
            <a:off x="176269" y="169332"/>
            <a:ext cx="11925419" cy="66315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628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sz="4200" b="1" kern="0" spc="1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WOW</a:t>
            </a:r>
            <a:r>
              <a:rPr sz="4200" b="1" kern="0" spc="4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sz="4200" b="1" kern="0" spc="3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YOUR</a:t>
            </a:r>
            <a:r>
              <a:rPr sz="4200" b="1" kern="0" spc="14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42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lang="en-US" sz="4200" b="1" kern="0" spc="20" dirty="0">
              <a:solidFill>
                <a:srgbClr val="000000">
                  <a:alpha val="100000"/>
                </a:srgbClr>
              </a:solidFill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82000"/>
              </a:lnSpc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Real time Emotion Analysis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User-Friendly interface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Accurate Emotion Detection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Privacy and Security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Scalability and Performance Optimization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Iterative improvement</a:t>
            </a: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endParaRPr lang="en-US" altLang="x-none" sz="2400" b="1" kern="0" spc="20" dirty="0">
              <a:solidFill>
                <a:srgbClr val="000000">
                  <a:alpha val="100000"/>
                </a:srgbClr>
              </a:solidFill>
              <a:latin typeface="Trebuchet MS"/>
            </a:endParaRPr>
          </a:p>
          <a:p>
            <a:pPr marL="355600" indent="-342900" algn="l" rtl="0" eaLnBrk="0">
              <a:lnSpc>
                <a:spcPct val="82000"/>
              </a:lnSpc>
              <a:buFont typeface="Arial" panose="020B0604020202020204" pitchFamily="34" charset="0"/>
              <a:buChar char="•"/>
              <a:tabLst/>
            </a:pPr>
            <a:r>
              <a:rPr lang="en-US" altLang="x-none" sz="2400" b="1" kern="0" spc="20" dirty="0">
                <a:solidFill>
                  <a:srgbClr val="000000">
                    <a:alpha val="100000"/>
                  </a:srgbClr>
                </a:solidFill>
                <a:latin typeface="Trebuchet MS"/>
              </a:rPr>
              <a:t>Ethical considerations</a:t>
            </a:r>
            <a:endParaRPr lang="x-none" altLang="x-none" sz="2400" dirty="0"/>
          </a:p>
        </p:txBody>
      </p:sp>
      <p:sp>
        <p:nvSpPr>
          <p:cNvPr id="58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" name="path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0" t="0" r="0" b="0"/>
            <a:pathLst>
              <a:path w="495" h="510">
                <a:moveTo>
                  <a:pt x="0" y="510"/>
                </a:moveTo>
                <a:lnTo>
                  <a:pt x="495" y="510"/>
                </a:lnTo>
                <a:lnTo>
                  <a:pt x="495" y="0"/>
                </a:lnTo>
                <a:lnTo>
                  <a:pt x="0" y="0"/>
                </a:lnTo>
                <a:lnTo>
                  <a:pt x="0" y="510"/>
                </a:lnTo>
                <a:close/>
              </a:path>
            </a:pathLst>
          </a:cu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9563" y="0"/>
            <a:ext cx="4762436" cy="6857998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282222" y="237067"/>
            <a:ext cx="11593689" cy="642960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409"/>
              </a:lnSpc>
              <a:tabLst/>
            </a:pPr>
            <a:endParaRPr lang="x-none" altLang="x-none" sz="100" dirty="0"/>
          </a:p>
          <a:p>
            <a:pPr marL="16509" algn="l" rtl="0" eaLnBrk="0">
              <a:lnSpc>
                <a:spcPct val="81000"/>
              </a:lnSpc>
              <a:tabLst/>
            </a:pPr>
            <a:r>
              <a:rPr sz="4800" b="1" kern="0" spc="-20" dirty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MODELLING</a:t>
            </a:r>
            <a:endParaRPr lang="x-none" altLang="x-none" sz="4800" dirty="0"/>
          </a:p>
          <a:p>
            <a:pPr algn="l" rtl="0" eaLnBrk="0">
              <a:lnSpc>
                <a:spcPct val="102000"/>
              </a:lnSpc>
              <a:tabLst/>
            </a:pPr>
            <a:endParaRPr lang="x-none" altLang="x-none" sz="1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Convolutional Neural Networks (CNNs):  CNNs are widely used for image-related tasks, including facial emotion detection. They can effectively learn hierarchical features from facial images, making them suitable for analyzing complex patterns and variations in facial expressions.</a:t>
            </a:r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IN" altLang="x-none" sz="2000" dirty="0"/>
              <a:t>Transfer Learning: Transfer learning involves leveraging pre-trained deep learning models (e.g., VGG, </a:t>
            </a:r>
            <a:r>
              <a:rPr lang="en-IN" altLang="x-none" sz="2000" dirty="0" err="1"/>
              <a:t>ResNet</a:t>
            </a:r>
            <a:r>
              <a:rPr lang="en-IN" altLang="x-none" sz="2000" dirty="0"/>
              <a:t>, </a:t>
            </a:r>
            <a:r>
              <a:rPr lang="en-IN" altLang="x-none" sz="2000" dirty="0" err="1"/>
              <a:t>MobileNet</a:t>
            </a:r>
            <a:r>
              <a:rPr lang="en-IN" altLang="x-none" sz="2000" dirty="0"/>
              <a:t>) that have been trained on large datasets like </a:t>
            </a:r>
            <a:r>
              <a:rPr lang="en-IN" altLang="x-none" sz="2000" dirty="0" err="1"/>
              <a:t>ImageNet</a:t>
            </a:r>
            <a:r>
              <a:rPr lang="en-IN" altLang="x-none" sz="2000" dirty="0"/>
              <a:t>. Fine-tuning these models on a smaller emotion detection dataset can significantly improve performance and reduce training time.</a:t>
            </a:r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altLang="x-none" sz="2000" dirty="0"/>
              <a:t>Recurrent Neural Networks (RNNs):RNNs, particularly variants like Long Short-Term Memory (LSTM) or Gated Recurrent Unit (GRU), can be used for modeling temporal dependencies in video sequences. They are suitable for analyzing facial expressions over time in video-based emotion detection.</a:t>
            </a:r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endParaRPr lang="en-US" altLang="x-none" sz="2000" dirty="0"/>
          </a:p>
          <a:p>
            <a:pPr marL="342900" indent="-342900" eaLnBrk="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IN" altLang="x-none" sz="2000" dirty="0"/>
              <a:t>Hybrid </a:t>
            </a:r>
            <a:r>
              <a:rPr lang="en-IN" altLang="x-none" sz="2000" dirty="0" err="1"/>
              <a:t>Models:Hybrid</a:t>
            </a:r>
            <a:r>
              <a:rPr lang="en-IN" altLang="x-none" sz="2000" dirty="0"/>
              <a:t> models combine different architectures, such as CNNs and RNNs, to leverage their respective strengths. For instance, a hybrid CNN-RNN model can extract spatial features from facial images using CNNs and capture temporal dynamics in video sequences using RNNs.</a:t>
            </a:r>
            <a:endParaRPr lang="x-none" altLang="x-none" sz="2000" dirty="0"/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>
            <a:avLst/>
          </a:prstGeom>
        </p:spPr>
      </p:pic>
      <p:sp>
        <p:nvSpPr>
          <p:cNvPr id="64" name="rect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B0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" name="rect"/>
          <p:cNvSpPr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solidFill>
            <a:srgbClr val="2E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rect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E94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7" name="textbox 67"/>
          <p:cNvSpPr/>
          <p:nvPr/>
        </p:nvSpPr>
        <p:spPr>
          <a:xfrm>
            <a:off x="11383963" y="6503479"/>
            <a:ext cx="95250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9"/>
              </a:lnSpc>
              <a:tabLst/>
            </a:pPr>
            <a:endParaRPr lang="x-none" altLang="x-none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100" kern="0" spc="-10" dirty="0">
                <a:solidFill>
                  <a:srgbClr val="2E94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9</a:t>
            </a:r>
            <a:endParaRPr lang="x-none" altLang="x-none" sz="1100" dirty="0"/>
          </a:p>
        </p:txBody>
      </p:sp>
    </p:spTree>
    <p:extLst>
      <p:ext uri="{BB962C8B-B14F-4D97-AF65-F5344CB8AC3E}">
        <p14:creationId xmlns:p14="http://schemas.microsoft.com/office/powerpoint/2010/main" val="52198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668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Surya.G</dc:creator>
  <cp:lastModifiedBy>Karthick K R</cp:lastModifiedBy>
  <cp:revision>8</cp:revision>
  <dcterms:created xsi:type="dcterms:W3CDTF">2024-03-21T22:55:35Z</dcterms:created>
  <dcterms:modified xsi:type="dcterms:W3CDTF">2024-04-05T06:54:56Z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2024-04-04T07:48:07Z</vt:filetime>
  </property>
</Properties>
</file>