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64" r:id="rId5"/>
    <p:sldId id="265"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Purva Raut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0"/>
            <a:ext cx="8500449" cy="1230882"/>
          </a:xfrm>
          <a:prstGeom prst="rect">
            <a:avLst/>
          </a:prstGeom>
          <a:ln/>
          <a:extLst>
            <a:ext uri="{C572A759-6A51-4108-AA02-DFA0A04FC94B}">
              <ma14:wrappingTextBoxFlag xmlns:ma14="http://schemas.microsoft.com/office/mac/drawingml/2011/main" xmlns="" val="1"/>
            </a:ext>
          </a:extLst>
        </p:spPr>
        <p:style>
          <a:lnRef idx="1">
            <a:schemeClr val="accent3"/>
          </a:lnRef>
          <a:fillRef idx="2">
            <a:schemeClr val="accent3"/>
          </a:fillRef>
          <a:effectRef idx="1">
            <a:schemeClr val="accent3"/>
          </a:effectRef>
          <a:fontRef idx="minor">
            <a:schemeClr val="dk1"/>
          </a:fontRef>
        </p:style>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1500" dirty="0">
                <a:solidFill>
                  <a:srgbClr val="374151"/>
                </a:solidFill>
                <a:latin typeface="Söhne"/>
                <a:ea typeface="Open Sans"/>
                <a:cs typeface="Open Sans"/>
                <a:sym typeface="Open Sans"/>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1500" dirty="0">
                <a:solidFill>
                  <a:srgbClr val="374151"/>
                </a:solidFill>
                <a:latin typeface="Söhne"/>
                <a:ea typeface="Open Sans"/>
                <a:cs typeface="Open Sans"/>
                <a:sym typeface="Open Sans"/>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1500" dirty="0">
                <a:solidFill>
                  <a:srgbClr val="374151"/>
                </a:solidFill>
                <a:latin typeface="Söhne"/>
                <a:ea typeface="Open Sans"/>
                <a:cs typeface="Open Sans"/>
                <a:sym typeface="Open Sans"/>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1500" dirty="0">
                <a:solidFill>
                  <a:srgbClr val="374151"/>
                </a:solidFill>
                <a:latin typeface="Söhne"/>
                <a:ea typeface="Open Sans"/>
                <a:cs typeface="Open Sans"/>
                <a:sym typeface="Open Sans"/>
              </a:rP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Targeting high-value customers to expand Sprocket Central Pty business</a:t>
            </a:r>
            <a:endParaRPr dirty="0"/>
          </a:p>
        </p:txBody>
      </p:sp>
      <p:sp>
        <p:nvSpPr>
          <p:cNvPr id="124" name="Shape 73"/>
          <p:cNvSpPr/>
          <p:nvPr/>
        </p:nvSpPr>
        <p:spPr>
          <a:xfrm>
            <a:off x="205025" y="2164724"/>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US" dirty="0">
                <a:solidFill>
                  <a:srgbClr val="374151"/>
                </a:solidFill>
                <a:latin typeface="Söhne"/>
              </a:rPr>
              <a:t>The objective is to spot high-value customers for Sprocket Central Pty Ltd from the provided 1000 potential customers file with their demographics and attributes. </a:t>
            </a:r>
          </a:p>
          <a:p>
            <a:pPr algn="l"/>
            <a:endParaRPr lang="en-US" dirty="0">
              <a:solidFill>
                <a:srgbClr val="374151"/>
              </a:solidFill>
              <a:latin typeface="Söhne"/>
            </a:endParaRPr>
          </a:p>
          <a:p>
            <a:pPr algn="l"/>
            <a:r>
              <a:rPr lang="en-US" dirty="0">
                <a:solidFill>
                  <a:srgbClr val="374151"/>
                </a:solidFill>
                <a:latin typeface="Söhne"/>
              </a:rPr>
              <a:t>The strategy is to </a:t>
            </a:r>
            <a:r>
              <a:rPr lang="en-US" dirty="0" err="1">
                <a:solidFill>
                  <a:srgbClr val="374151"/>
                </a:solidFill>
                <a:latin typeface="Söhne"/>
              </a:rPr>
              <a:t>analyse</a:t>
            </a:r>
            <a:r>
              <a:rPr lang="en-US" dirty="0">
                <a:solidFill>
                  <a:srgbClr val="374151"/>
                </a:solidFill>
                <a:latin typeface="Söhne"/>
              </a:rPr>
              <a:t> the historical data of existing customers to observe patterns and reveal useful customer insights which could help </a:t>
            </a:r>
            <a:r>
              <a:rPr lang="en-US" dirty="0" err="1">
                <a:solidFill>
                  <a:srgbClr val="374151"/>
                </a:solidFill>
                <a:latin typeface="Söhne"/>
              </a:rPr>
              <a:t>optimise</a:t>
            </a:r>
            <a:r>
              <a:rPr lang="en-US" dirty="0">
                <a:solidFill>
                  <a:srgbClr val="374151"/>
                </a:solidFill>
                <a:latin typeface="Söhne"/>
              </a:rPr>
              <a:t> resource allocation for targeted marketing. </a:t>
            </a:r>
          </a:p>
        </p:txBody>
      </p:sp>
      <p:sp>
        <p:nvSpPr>
          <p:cNvPr id="125"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beverage, drinking water">
            <a:extLst>
              <a:ext uri="{FF2B5EF4-FFF2-40B4-BE49-F238E27FC236}">
                <a16:creationId xmlns:a16="http://schemas.microsoft.com/office/drawing/2014/main" id="{460A8A12-6085-8FC7-F3F2-42CA5CFA7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3582"/>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833650"/>
            <a:ext cx="4134600" cy="44163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US" b="0" i="0" dirty="0">
                <a:solidFill>
                  <a:srgbClr val="374151"/>
                </a:solidFill>
                <a:effectLst/>
                <a:latin typeface="Söhne"/>
              </a:rPr>
              <a:t>The first step in data exploration is to comprehend the data, remove any missing or incorrect values, and apply transformations or augmentations using external, relevant information to prepare it for analysis.</a:t>
            </a:r>
          </a:p>
          <a:p>
            <a:pPr algn="l"/>
            <a:r>
              <a:rPr lang="en-US" b="0" i="0" dirty="0">
                <a:solidFill>
                  <a:srgbClr val="374151"/>
                </a:solidFill>
                <a:effectLst/>
                <a:latin typeface="Söhne"/>
              </a:rPr>
              <a:t>To evaluate the profitability of a business, we will examine the data while considering key performance indicators such as age, state, etc. to determine which features have an impact on profit. Additionally, we will analyze the data to identify top brands and products to advertise and attract new customers.</a:t>
            </a:r>
          </a:p>
          <a:p>
            <a:pPr algn="l"/>
            <a:r>
              <a:rPr lang="en-US" b="0" i="0" dirty="0">
                <a:solidFill>
                  <a:srgbClr val="374151"/>
                </a:solidFill>
                <a:effectLst/>
                <a:latin typeface="Söhne"/>
              </a:rPr>
              <a:t>Furthermore, we will investigate any potential correlations between the different features to gain a deeper understanding of how they relate to each other.</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text, clipart&#10;&#10;Description automatically generated">
            <a:extLst>
              <a:ext uri="{FF2B5EF4-FFF2-40B4-BE49-F238E27FC236}">
                <a16:creationId xmlns:a16="http://schemas.microsoft.com/office/drawing/2014/main" id="{10A41207-44C9-E7A8-29FF-B20EEFB87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377" y="1717183"/>
            <a:ext cx="3800652" cy="2649304"/>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39427683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Study each feature and map high value customers</a:t>
            </a:r>
            <a:endParaRPr dirty="0"/>
          </a:p>
        </p:txBody>
      </p:sp>
      <p:sp>
        <p:nvSpPr>
          <p:cNvPr id="142" name="Shape 91"/>
          <p:cNvSpPr/>
          <p:nvPr/>
        </p:nvSpPr>
        <p:spPr>
          <a:xfrm>
            <a:off x="576303" y="1862400"/>
            <a:ext cx="4733364" cy="22924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374151"/>
                </a:solidFill>
                <a:effectLst/>
                <a:latin typeface="Söhne"/>
              </a:rPr>
              <a:t>The objective is to create a model in Tableau that can predict which customers are most likely to generate the highest revenue or profit for the business. To achieve this, we first need to identify the variables that are most predictive of high-value customers from the existing customer data. We can then use these variables to compare with the new customer list and predict which customers are likely to be high-value.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190C4890-ACBA-B640-77D9-35038A354F8A}"/>
              </a:ext>
            </a:extLst>
          </p:cNvPr>
          <p:cNvSpPr/>
          <p:nvPr/>
        </p:nvSpPr>
        <p:spPr>
          <a:xfrm>
            <a:off x="5732805" y="1721249"/>
            <a:ext cx="2834892" cy="523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0" i="0" dirty="0">
                <a:solidFill>
                  <a:srgbClr val="374151"/>
                </a:solidFill>
                <a:effectLst/>
                <a:latin typeface="Söhne"/>
              </a:rPr>
              <a:t>Analyze the characteristics of the current customer data.</a:t>
            </a:r>
          </a:p>
        </p:txBody>
      </p:sp>
      <p:sp>
        <p:nvSpPr>
          <p:cNvPr id="3" name="Rectangle 2">
            <a:extLst>
              <a:ext uri="{FF2B5EF4-FFF2-40B4-BE49-F238E27FC236}">
                <a16:creationId xmlns:a16="http://schemas.microsoft.com/office/drawing/2014/main" id="{637054DD-6A9B-06BC-EB24-8C009FA2116E}"/>
              </a:ext>
            </a:extLst>
          </p:cNvPr>
          <p:cNvSpPr/>
          <p:nvPr/>
        </p:nvSpPr>
        <p:spPr>
          <a:xfrm>
            <a:off x="5732804" y="2678186"/>
            <a:ext cx="2834892" cy="73866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0" i="0" dirty="0">
                <a:solidFill>
                  <a:srgbClr val="374151"/>
                </a:solidFill>
                <a:effectLst/>
                <a:latin typeface="Söhne"/>
              </a:rPr>
              <a:t>Identify the features that have a significant impact on generating high profits.</a:t>
            </a:r>
          </a:p>
        </p:txBody>
      </p:sp>
      <p:sp>
        <p:nvSpPr>
          <p:cNvPr id="4" name="Rectangle 3">
            <a:extLst>
              <a:ext uri="{FF2B5EF4-FFF2-40B4-BE49-F238E27FC236}">
                <a16:creationId xmlns:a16="http://schemas.microsoft.com/office/drawing/2014/main" id="{AF8249A5-0589-4FDE-568A-A719C2FB3E03}"/>
              </a:ext>
            </a:extLst>
          </p:cNvPr>
          <p:cNvSpPr/>
          <p:nvPr/>
        </p:nvSpPr>
        <p:spPr>
          <a:xfrm>
            <a:off x="5732804" y="3850567"/>
            <a:ext cx="2834892" cy="73866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0" i="0" dirty="0">
                <a:solidFill>
                  <a:srgbClr val="374151"/>
                </a:solidFill>
                <a:effectLst/>
                <a:latin typeface="Söhne"/>
              </a:rPr>
              <a:t>Apply this understanding to map potential high-value customers from the new customer data.</a:t>
            </a:r>
          </a:p>
        </p:txBody>
      </p:sp>
      <p:cxnSp>
        <p:nvCxnSpPr>
          <p:cNvPr id="6" name="Straight Arrow Connector 5">
            <a:extLst>
              <a:ext uri="{FF2B5EF4-FFF2-40B4-BE49-F238E27FC236}">
                <a16:creationId xmlns:a16="http://schemas.microsoft.com/office/drawing/2014/main" id="{EDFD4F46-9DD4-4428-9795-CE0661B14A51}"/>
              </a:ext>
            </a:extLst>
          </p:cNvPr>
          <p:cNvCxnSpPr>
            <a:stCxn id="2" idx="2"/>
            <a:endCxn id="3" idx="0"/>
          </p:cNvCxnSpPr>
          <p:nvPr/>
        </p:nvCxnSpPr>
        <p:spPr>
          <a:xfrm flipH="1">
            <a:off x="7150250" y="2244467"/>
            <a:ext cx="1" cy="43371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4CAD66A3-6EF0-15C0-A031-8225DC2C2F1E}"/>
              </a:ext>
            </a:extLst>
          </p:cNvPr>
          <p:cNvCxnSpPr>
            <a:stCxn id="3" idx="2"/>
            <a:endCxn id="4" idx="0"/>
          </p:cNvCxnSpPr>
          <p:nvPr/>
        </p:nvCxnSpPr>
        <p:spPr>
          <a:xfrm>
            <a:off x="7150250" y="3416848"/>
            <a:ext cx="0" cy="43371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084316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 the observations.</a:t>
            </a:r>
            <a:endParaRPr dirty="0"/>
          </a:p>
        </p:txBody>
      </p:sp>
      <p:sp>
        <p:nvSpPr>
          <p:cNvPr id="151" name="Shape 100"/>
          <p:cNvSpPr/>
          <p:nvPr/>
        </p:nvSpPr>
        <p:spPr>
          <a:xfrm>
            <a:off x="205025" y="2164724"/>
            <a:ext cx="4134600" cy="96542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solidFill>
                  <a:srgbClr val="374151"/>
                </a:solidFill>
                <a:latin typeface="Söhne"/>
              </a:rPr>
              <a:t>The features that make the customer most likely to add value to the business can be considered as a blueprint to target new customers.</a:t>
            </a:r>
            <a:endParaRPr dirty="0">
              <a:solidFill>
                <a:srgbClr val="374151"/>
              </a:solidFill>
              <a:latin typeface="Söhne"/>
            </a:endParaRP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erson writing on a blackboard&#10;&#10;Description automatically generated with medium confidence">
            <a:extLst>
              <a:ext uri="{FF2B5EF4-FFF2-40B4-BE49-F238E27FC236}">
                <a16:creationId xmlns:a16="http://schemas.microsoft.com/office/drawing/2014/main" id="{8F310872-86A1-4B0B-B5BE-D63425068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28519"/>
            <a:ext cx="3768340" cy="264930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140083" y="1966932"/>
            <a:ext cx="4883031" cy="723243"/>
          </a:xfrm>
          <a:prstGeom prst="rect">
            <a:avLst/>
          </a:prstGeom>
          <a:ln/>
          <a:extLst>
            <a:ext uri="{C572A759-6A51-4108-AA02-DFA0A04FC94B}">
              <ma14:wrappingTextBoxFlag xmlns:ma14="http://schemas.microsoft.com/office/mac/drawingml/2011/main" xmlns="" val="1"/>
            </a:ext>
          </a:extLst>
        </p:spPr>
        <p:style>
          <a:lnRef idx="1">
            <a:schemeClr val="accent3"/>
          </a:lnRef>
          <a:fillRef idx="3">
            <a:schemeClr val="accent3"/>
          </a:fillRef>
          <a:effectRef idx="2">
            <a:schemeClr val="accent3"/>
          </a:effectRef>
          <a:fontRef idx="minor">
            <a:schemeClr val="lt1"/>
          </a:fontRef>
        </p:style>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pPr algn="ctr"/>
            <a:r>
              <a:rPr lang="en-US" dirty="0"/>
              <a:t>Any Questions?</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Graphic 2" descr="Questions with solid fill">
            <a:extLst>
              <a:ext uri="{FF2B5EF4-FFF2-40B4-BE49-F238E27FC236}">
                <a16:creationId xmlns:a16="http://schemas.microsoft.com/office/drawing/2014/main" id="{04CC4D95-EFB7-4D96-8DF5-CB36CF51E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0" y="2936064"/>
            <a:ext cx="914400" cy="9144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4378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4000" dirty="0">
                <a:solidFill>
                  <a:srgbClr val="0070C0"/>
                </a:solidFill>
                <a:latin typeface="Nordique Inline" panose="020B0604020202020204" pitchFamily="2" charset="0"/>
              </a:rPr>
              <a:t>THANK YOU</a:t>
            </a:r>
            <a:endParaRPr sz="4000" dirty="0">
              <a:solidFill>
                <a:srgbClr val="0070C0"/>
              </a:solidFill>
              <a:latin typeface="Nordique Inline" panose="020B0604020202020204" pitchFamily="2" charset="0"/>
            </a:endParaRP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Graphic 2" descr="Handshake with solid fill">
            <a:extLst>
              <a:ext uri="{FF2B5EF4-FFF2-40B4-BE49-F238E27FC236}">
                <a16:creationId xmlns:a16="http://schemas.microsoft.com/office/drawing/2014/main" id="{0F153D7B-9D38-D989-1B9D-639C611829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2069" y="2129917"/>
            <a:ext cx="1389369" cy="1389369"/>
          </a:xfrm>
          <a:prstGeom prst="rect">
            <a:avLst/>
          </a:prstGeom>
        </p:spPr>
      </p:pic>
      <p:sp>
        <p:nvSpPr>
          <p:cNvPr id="4" name="TextBox 3">
            <a:extLst>
              <a:ext uri="{FF2B5EF4-FFF2-40B4-BE49-F238E27FC236}">
                <a16:creationId xmlns:a16="http://schemas.microsoft.com/office/drawing/2014/main" id="{54398436-F9CB-3DC4-CF01-61C1F7A223F8}"/>
              </a:ext>
            </a:extLst>
          </p:cNvPr>
          <p:cNvSpPr txBox="1"/>
          <p:nvPr/>
        </p:nvSpPr>
        <p:spPr>
          <a:xfrm>
            <a:off x="332511" y="4080222"/>
            <a:ext cx="8565600" cy="523218"/>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badi" panose="020B0604020104020204" pitchFamily="34" charset="0"/>
                <a:sym typeface="Arial"/>
              </a:rPr>
              <a:t>PURVA RAUT</a:t>
            </a:r>
          </a:p>
          <a:p>
            <a:pPr marL="0" marR="0" indent="0" algn="l" defTabSz="914400" rtl="0" fontAlgn="auto" latinLnBrk="0" hangingPunct="0">
              <a:lnSpc>
                <a:spcPct val="100000"/>
              </a:lnSpc>
              <a:spcBef>
                <a:spcPts val="0"/>
              </a:spcBef>
              <a:spcAft>
                <a:spcPts val="0"/>
              </a:spcAft>
              <a:buClrTx/>
              <a:buSzTx/>
              <a:buFontTx/>
              <a:buNone/>
              <a:tabLst/>
            </a:pPr>
            <a:r>
              <a:rPr lang="en-US" dirty="0">
                <a:latin typeface="Abadi" panose="020B0604020104020204" pitchFamily="34" charset="0"/>
              </a:rPr>
              <a:t>Data Analytics Team</a:t>
            </a:r>
            <a:endParaRPr kumimoji="0" lang="en-GB" sz="1400" b="0" i="0" u="none" strike="noStrike" cap="none" spc="0" normalizeH="0" baseline="0" dirty="0">
              <a:ln>
                <a:noFill/>
              </a:ln>
              <a:solidFill>
                <a:srgbClr val="000000"/>
              </a:solidFill>
              <a:effectLst/>
              <a:uFillTx/>
              <a:latin typeface="Abadi" panose="020B0604020104020204" pitchFamily="34" charset="0"/>
              <a:sym typeface="Aria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TotalTime>
  <Words>629</Words>
  <Application>Microsoft Office PowerPoint</Application>
  <PresentationFormat>On-screen Show (16:9)</PresentationFormat>
  <Paragraphs>40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Abadi</vt:lpstr>
      <vt:lpstr>Arial</vt:lpstr>
      <vt:lpstr>Calibri</vt:lpstr>
      <vt:lpstr>Nordique Inline</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Purva Raut</cp:lastModifiedBy>
  <cp:revision>18</cp:revision>
  <dcterms:modified xsi:type="dcterms:W3CDTF">2023-04-20T09:05:26Z</dcterms:modified>
</cp:coreProperties>
</file>