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6/22/2019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6/22/2019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6/22/2019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hristopher5106.github.io/deep/learning/2016/09/16/about-loss-functions-multinomial-logistic-logarithm-cross-entropy-square-errors-euclidian-absolute-frobenius-hinge.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1689-F635-4B6B-B488-39F477857629}"/>
              </a:ext>
            </a:extLst>
          </p:cNvPr>
          <p:cNvSpPr>
            <a:spLocks noGrp="1"/>
          </p:cNvSpPr>
          <p:nvPr>
            <p:ph type="ctrTitle"/>
          </p:nvPr>
        </p:nvSpPr>
        <p:spPr/>
        <p:txBody>
          <a:bodyPr/>
          <a:lstStyle/>
          <a:p>
            <a:r>
              <a:rPr lang="en-IN" dirty="0"/>
              <a:t>Single Shot detector </a:t>
            </a:r>
          </a:p>
        </p:txBody>
      </p:sp>
      <p:sp>
        <p:nvSpPr>
          <p:cNvPr id="3" name="Subtitle 2">
            <a:extLst>
              <a:ext uri="{FF2B5EF4-FFF2-40B4-BE49-F238E27FC236}">
                <a16:creationId xmlns:a16="http://schemas.microsoft.com/office/drawing/2014/main" id="{D4183B99-C7E1-4FAD-9D7C-EA0946A09BE4}"/>
              </a:ext>
            </a:extLst>
          </p:cNvPr>
          <p:cNvSpPr>
            <a:spLocks noGrp="1"/>
          </p:cNvSpPr>
          <p:nvPr>
            <p:ph type="subTitle" idx="1"/>
          </p:nvPr>
        </p:nvSpPr>
        <p:spPr/>
        <p:txBody>
          <a:bodyPr>
            <a:normAutofit fontScale="92500" lnSpcReduction="10000"/>
          </a:bodyPr>
          <a:lstStyle/>
          <a:p>
            <a:r>
              <a:rPr lang="en-IN" dirty="0"/>
              <a:t>Purva Chiniya</a:t>
            </a:r>
          </a:p>
          <a:p>
            <a:r>
              <a:rPr lang="en-IN" dirty="0"/>
              <a:t>IIT Roorkee</a:t>
            </a:r>
          </a:p>
          <a:p>
            <a:r>
              <a:rPr lang="en-IN" dirty="0" err="1"/>
              <a:t>Motto:Striving</a:t>
            </a:r>
            <a:r>
              <a:rPr lang="en-IN" dirty="0"/>
              <a:t> to win</a:t>
            </a:r>
          </a:p>
        </p:txBody>
      </p:sp>
    </p:spTree>
    <p:extLst>
      <p:ext uri="{BB962C8B-B14F-4D97-AF65-F5344CB8AC3E}">
        <p14:creationId xmlns:p14="http://schemas.microsoft.com/office/powerpoint/2010/main" val="231261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3EF1-CAB1-4924-929D-53A183AAC299}"/>
              </a:ext>
            </a:extLst>
          </p:cNvPr>
          <p:cNvSpPr>
            <a:spLocks noGrp="1"/>
          </p:cNvSpPr>
          <p:nvPr>
            <p:ph type="title"/>
          </p:nvPr>
        </p:nvSpPr>
        <p:spPr/>
        <p:txBody>
          <a:bodyPr>
            <a:normAutofit/>
          </a:bodyPr>
          <a:lstStyle/>
          <a:p>
            <a:r>
              <a:rPr lang="en-US" b="1" dirty="0"/>
              <a:t>Non-Maximum Suppression (NMS)</a:t>
            </a:r>
            <a:br>
              <a:rPr lang="en-US" dirty="0"/>
            </a:br>
            <a:endParaRPr lang="en-IN" dirty="0"/>
          </a:p>
        </p:txBody>
      </p:sp>
      <p:sp>
        <p:nvSpPr>
          <p:cNvPr id="3" name="Content Placeholder 2">
            <a:extLst>
              <a:ext uri="{FF2B5EF4-FFF2-40B4-BE49-F238E27FC236}">
                <a16:creationId xmlns:a16="http://schemas.microsoft.com/office/drawing/2014/main" id="{8E44DCE8-44D1-40BD-B4E2-BB1CCC329349}"/>
              </a:ext>
            </a:extLst>
          </p:cNvPr>
          <p:cNvSpPr>
            <a:spLocks noGrp="1"/>
          </p:cNvSpPr>
          <p:nvPr>
            <p:ph idx="1"/>
          </p:nvPr>
        </p:nvSpPr>
        <p:spPr>
          <a:xfrm>
            <a:off x="6720396" y="1544714"/>
            <a:ext cx="4847208" cy="4971495"/>
          </a:xfrm>
        </p:spPr>
        <p:txBody>
          <a:bodyPr>
            <a:normAutofit/>
          </a:bodyPr>
          <a:lstStyle/>
          <a:p>
            <a:r>
              <a:rPr lang="en-US" dirty="0"/>
              <a:t>Given the large number of boxes generated during a forward pass of SSD at inference time , it is essential to prune most of the bounding box by applying a technique known as </a:t>
            </a:r>
            <a:r>
              <a:rPr lang="en-US" i="1" dirty="0"/>
              <a:t>non-maximum suppression: </a:t>
            </a:r>
            <a:r>
              <a:rPr lang="en-US" dirty="0"/>
              <a:t>boxes with a confidence loss threshold less than </a:t>
            </a:r>
            <a:r>
              <a:rPr lang="en-US" i="1" dirty="0" err="1"/>
              <a:t>ct</a:t>
            </a:r>
            <a:r>
              <a:rPr lang="en-US" i="1" dirty="0"/>
              <a:t> </a:t>
            </a:r>
            <a:r>
              <a:rPr lang="en-US" dirty="0"/>
              <a:t>(e.g. 0.01) and </a:t>
            </a:r>
            <a:r>
              <a:rPr lang="en-US" dirty="0" err="1"/>
              <a:t>IoU</a:t>
            </a:r>
            <a:r>
              <a:rPr lang="en-US" dirty="0"/>
              <a:t> less than </a:t>
            </a:r>
            <a:r>
              <a:rPr lang="en-US" i="1" dirty="0" err="1"/>
              <a:t>lt</a:t>
            </a:r>
            <a:r>
              <a:rPr lang="en-US" i="1" dirty="0"/>
              <a:t> </a:t>
            </a:r>
            <a:r>
              <a:rPr lang="en-US" dirty="0"/>
              <a:t>(e.g. 0.45) are discarded, and only the top </a:t>
            </a:r>
            <a:r>
              <a:rPr lang="en-US" i="1" dirty="0"/>
              <a:t>N </a:t>
            </a:r>
            <a:r>
              <a:rPr lang="en-US" dirty="0"/>
              <a:t>predictions are kept. This ensures only the most likely predictions are retained by the network, while the more noisier ones are removed</a:t>
            </a:r>
            <a:endParaRPr lang="en-IN" dirty="0"/>
          </a:p>
        </p:txBody>
      </p:sp>
      <p:pic>
        <p:nvPicPr>
          <p:cNvPr id="5" name="Picture 4">
            <a:extLst>
              <a:ext uri="{FF2B5EF4-FFF2-40B4-BE49-F238E27FC236}">
                <a16:creationId xmlns:a16="http://schemas.microsoft.com/office/drawing/2014/main" id="{A1AD20CB-CF66-4139-ADCE-BE63A4A5712A}"/>
              </a:ext>
            </a:extLst>
          </p:cNvPr>
          <p:cNvPicPr>
            <a:picLocks noChangeAspect="1"/>
          </p:cNvPicPr>
          <p:nvPr/>
        </p:nvPicPr>
        <p:blipFill>
          <a:blip r:embed="rId2"/>
          <a:stretch>
            <a:fillRect/>
          </a:stretch>
        </p:blipFill>
        <p:spPr>
          <a:xfrm>
            <a:off x="1219200" y="1656194"/>
            <a:ext cx="4762500" cy="4504909"/>
          </a:xfrm>
          <a:prstGeom prst="rect">
            <a:avLst/>
          </a:prstGeom>
        </p:spPr>
      </p:pic>
    </p:spTree>
    <p:extLst>
      <p:ext uri="{BB962C8B-B14F-4D97-AF65-F5344CB8AC3E}">
        <p14:creationId xmlns:p14="http://schemas.microsoft.com/office/powerpoint/2010/main" val="1110652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5E250-3DC9-4BE9-9829-B9B1600C4A4A}"/>
              </a:ext>
            </a:extLst>
          </p:cNvPr>
          <p:cNvSpPr>
            <a:spLocks noGrp="1"/>
          </p:cNvSpPr>
          <p:nvPr>
            <p:ph type="title"/>
          </p:nvPr>
        </p:nvSpPr>
        <p:spPr/>
        <p:txBody>
          <a:bodyPr/>
          <a:lstStyle/>
          <a:p>
            <a:r>
              <a:rPr lang="en-IN" dirty="0"/>
              <a:t>Input Image:</a:t>
            </a:r>
          </a:p>
        </p:txBody>
      </p:sp>
      <p:pic>
        <p:nvPicPr>
          <p:cNvPr id="5" name="Content Placeholder 4">
            <a:extLst>
              <a:ext uri="{FF2B5EF4-FFF2-40B4-BE49-F238E27FC236}">
                <a16:creationId xmlns:a16="http://schemas.microsoft.com/office/drawing/2014/main" id="{90B9291D-007F-45BA-B27B-29EB97B25DD4}"/>
              </a:ext>
            </a:extLst>
          </p:cNvPr>
          <p:cNvPicPr>
            <a:picLocks noGrp="1" noChangeAspect="1"/>
          </p:cNvPicPr>
          <p:nvPr>
            <p:ph idx="1"/>
          </p:nvPr>
        </p:nvPicPr>
        <p:blipFill>
          <a:blip r:embed="rId2"/>
          <a:stretch>
            <a:fillRect/>
          </a:stretch>
        </p:blipFill>
        <p:spPr>
          <a:xfrm>
            <a:off x="3360453" y="2287110"/>
            <a:ext cx="4788991" cy="3201129"/>
          </a:xfrm>
        </p:spPr>
      </p:pic>
    </p:spTree>
    <p:extLst>
      <p:ext uri="{BB962C8B-B14F-4D97-AF65-F5344CB8AC3E}">
        <p14:creationId xmlns:p14="http://schemas.microsoft.com/office/powerpoint/2010/main" val="987969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4188-18E6-4F12-919B-481942C56875}"/>
              </a:ext>
            </a:extLst>
          </p:cNvPr>
          <p:cNvSpPr>
            <a:spLocks noGrp="1"/>
          </p:cNvSpPr>
          <p:nvPr>
            <p:ph type="title"/>
          </p:nvPr>
        </p:nvSpPr>
        <p:spPr/>
        <p:txBody>
          <a:bodyPr/>
          <a:lstStyle/>
          <a:p>
            <a:r>
              <a:rPr lang="en-IN" dirty="0"/>
              <a:t>Output of the model:</a:t>
            </a:r>
          </a:p>
        </p:txBody>
      </p:sp>
      <p:pic>
        <p:nvPicPr>
          <p:cNvPr id="5" name="Content Placeholder 4">
            <a:extLst>
              <a:ext uri="{FF2B5EF4-FFF2-40B4-BE49-F238E27FC236}">
                <a16:creationId xmlns:a16="http://schemas.microsoft.com/office/drawing/2014/main" id="{BBB9CC6C-161C-4431-8CDD-89DD5F9F43B2}"/>
              </a:ext>
            </a:extLst>
          </p:cNvPr>
          <p:cNvPicPr>
            <a:picLocks noGrp="1" noChangeAspect="1"/>
          </p:cNvPicPr>
          <p:nvPr>
            <p:ph idx="1"/>
          </p:nvPr>
        </p:nvPicPr>
        <p:blipFill>
          <a:blip r:embed="rId2"/>
          <a:stretch>
            <a:fillRect/>
          </a:stretch>
        </p:blipFill>
        <p:spPr>
          <a:xfrm>
            <a:off x="2388093" y="1542897"/>
            <a:ext cx="7692559" cy="5150865"/>
          </a:xfrm>
        </p:spPr>
      </p:pic>
    </p:spTree>
    <p:extLst>
      <p:ext uri="{BB962C8B-B14F-4D97-AF65-F5344CB8AC3E}">
        <p14:creationId xmlns:p14="http://schemas.microsoft.com/office/powerpoint/2010/main" val="13668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6029-662C-4540-B02D-FD6EBF86F53B}"/>
              </a:ext>
            </a:extLst>
          </p:cNvPr>
          <p:cNvSpPr>
            <a:spLocks noGrp="1"/>
          </p:cNvSpPr>
          <p:nvPr>
            <p:ph type="title"/>
          </p:nvPr>
        </p:nvSpPr>
        <p:spPr/>
        <p:txBody>
          <a:bodyPr/>
          <a:lstStyle/>
          <a:p>
            <a:r>
              <a:rPr lang="en-IN" dirty="0"/>
              <a:t>#Training Output</a:t>
            </a:r>
          </a:p>
        </p:txBody>
      </p:sp>
      <p:pic>
        <p:nvPicPr>
          <p:cNvPr id="5" name="Content Placeholder 4">
            <a:extLst>
              <a:ext uri="{FF2B5EF4-FFF2-40B4-BE49-F238E27FC236}">
                <a16:creationId xmlns:a16="http://schemas.microsoft.com/office/drawing/2014/main" id="{E5FB7982-2A88-4781-8F37-772B5F01CBC2}"/>
              </a:ext>
            </a:extLst>
          </p:cNvPr>
          <p:cNvPicPr>
            <a:picLocks noGrp="1" noChangeAspect="1"/>
          </p:cNvPicPr>
          <p:nvPr>
            <p:ph idx="1"/>
          </p:nvPr>
        </p:nvPicPr>
        <p:blipFill>
          <a:blip r:embed="rId2"/>
          <a:stretch>
            <a:fillRect/>
          </a:stretch>
        </p:blipFill>
        <p:spPr>
          <a:xfrm>
            <a:off x="1686757" y="1393795"/>
            <a:ext cx="7625919" cy="5086904"/>
          </a:xfrm>
        </p:spPr>
      </p:pic>
    </p:spTree>
    <p:extLst>
      <p:ext uri="{BB962C8B-B14F-4D97-AF65-F5344CB8AC3E}">
        <p14:creationId xmlns:p14="http://schemas.microsoft.com/office/powerpoint/2010/main" val="2966317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F34743-C617-4375-AEBD-7100743F0CD4}"/>
              </a:ext>
            </a:extLst>
          </p:cNvPr>
          <p:cNvPicPr>
            <a:picLocks noGrp="1" noChangeAspect="1"/>
          </p:cNvPicPr>
          <p:nvPr>
            <p:ph idx="1"/>
          </p:nvPr>
        </p:nvPicPr>
        <p:blipFill>
          <a:blip r:embed="rId2"/>
          <a:stretch>
            <a:fillRect/>
          </a:stretch>
        </p:blipFill>
        <p:spPr>
          <a:xfrm>
            <a:off x="2261609" y="685800"/>
            <a:ext cx="7668782" cy="5770486"/>
          </a:xfrm>
        </p:spPr>
      </p:pic>
    </p:spTree>
    <p:extLst>
      <p:ext uri="{BB962C8B-B14F-4D97-AF65-F5344CB8AC3E}">
        <p14:creationId xmlns:p14="http://schemas.microsoft.com/office/powerpoint/2010/main" val="986447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B586-540F-43B5-8A69-D9822719FA12}"/>
              </a:ext>
            </a:extLst>
          </p:cNvPr>
          <p:cNvSpPr>
            <a:spLocks noGrp="1"/>
          </p:cNvSpPr>
          <p:nvPr>
            <p:ph type="title"/>
          </p:nvPr>
        </p:nvSpPr>
        <p:spPr/>
        <p:txBody>
          <a:bodyPr/>
          <a:lstStyle/>
          <a:p>
            <a:r>
              <a:rPr lang="en-IN" dirty="0"/>
              <a:t>Predictions:</a:t>
            </a:r>
          </a:p>
        </p:txBody>
      </p:sp>
      <p:sp>
        <p:nvSpPr>
          <p:cNvPr id="3" name="Content Placeholder 2">
            <a:extLst>
              <a:ext uri="{FF2B5EF4-FFF2-40B4-BE49-F238E27FC236}">
                <a16:creationId xmlns:a16="http://schemas.microsoft.com/office/drawing/2014/main" id="{F56C6DCD-B08A-4201-9D8E-A81E57983F09}"/>
              </a:ext>
            </a:extLst>
          </p:cNvPr>
          <p:cNvSpPr>
            <a:spLocks noGrp="1"/>
          </p:cNvSpPr>
          <p:nvPr>
            <p:ph idx="1"/>
          </p:nvPr>
        </p:nvSpPr>
        <p:spPr/>
        <p:txBody>
          <a:bodyPr/>
          <a:lstStyle/>
          <a:p>
            <a:r>
              <a:rPr lang="en-IN" dirty="0"/>
              <a:t>Output on </a:t>
            </a:r>
            <a:r>
              <a:rPr lang="en-IN" dirty="0" err="1"/>
              <a:t>voc</a:t>
            </a:r>
            <a:r>
              <a:rPr lang="en-IN" dirty="0"/>
              <a:t> test dataset is stored in repo.</a:t>
            </a:r>
          </a:p>
          <a:p>
            <a:r>
              <a:rPr lang="en-IN" dirty="0"/>
              <a:t>Original documentation of challenge uses </a:t>
            </a:r>
            <a:r>
              <a:rPr lang="en-IN" dirty="0" err="1"/>
              <a:t>matab</a:t>
            </a:r>
            <a:r>
              <a:rPr lang="en-IN" dirty="0"/>
              <a:t> code on these files to compute accuracy and map score.</a:t>
            </a:r>
            <a:br>
              <a:rPr lang="en-IN" dirty="0"/>
            </a:br>
            <a:endParaRPr lang="en-IN" dirty="0"/>
          </a:p>
        </p:txBody>
      </p:sp>
    </p:spTree>
    <p:extLst>
      <p:ext uri="{BB962C8B-B14F-4D97-AF65-F5344CB8AC3E}">
        <p14:creationId xmlns:p14="http://schemas.microsoft.com/office/powerpoint/2010/main" val="99064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C0C0-94CE-4D92-95FA-2EE6A76CB479}"/>
              </a:ext>
            </a:extLst>
          </p:cNvPr>
          <p:cNvSpPr>
            <a:spLocks noGrp="1"/>
          </p:cNvSpPr>
          <p:nvPr>
            <p:ph type="title"/>
          </p:nvPr>
        </p:nvSpPr>
        <p:spPr>
          <a:xfrm>
            <a:off x="1371600" y="685800"/>
            <a:ext cx="9601200" cy="858915"/>
          </a:xfrm>
        </p:spPr>
        <p:txBody>
          <a:bodyPr>
            <a:normAutofit fontScale="90000"/>
          </a:bodyPr>
          <a:lstStyle/>
          <a:p>
            <a:r>
              <a:rPr lang="en-IN" dirty="0"/>
              <a:t>Dataset :</a:t>
            </a:r>
            <a:br>
              <a:rPr lang="en-IN" dirty="0"/>
            </a:br>
            <a:endParaRPr lang="en-IN" dirty="0"/>
          </a:p>
        </p:txBody>
      </p:sp>
      <p:sp>
        <p:nvSpPr>
          <p:cNvPr id="3" name="Content Placeholder 2">
            <a:extLst>
              <a:ext uri="{FF2B5EF4-FFF2-40B4-BE49-F238E27FC236}">
                <a16:creationId xmlns:a16="http://schemas.microsoft.com/office/drawing/2014/main" id="{92A048FD-8FA4-44A2-B847-52BD5E284A61}"/>
              </a:ext>
            </a:extLst>
          </p:cNvPr>
          <p:cNvSpPr>
            <a:spLocks noGrp="1"/>
          </p:cNvSpPr>
          <p:nvPr>
            <p:ph idx="1"/>
          </p:nvPr>
        </p:nvSpPr>
        <p:spPr>
          <a:xfrm>
            <a:off x="1371600" y="1544715"/>
            <a:ext cx="9601200" cy="1713390"/>
          </a:xfrm>
        </p:spPr>
        <p:txBody>
          <a:bodyPr/>
          <a:lstStyle/>
          <a:p>
            <a:r>
              <a:rPr lang="en-IN" dirty="0"/>
              <a:t>Pascal VOC 2007 and Pascal VOC 2012 for training</a:t>
            </a:r>
          </a:p>
          <a:p>
            <a:r>
              <a:rPr lang="en-IN" dirty="0"/>
              <a:t>PASCAL VOC 2007 </a:t>
            </a:r>
            <a:r>
              <a:rPr lang="en-IN" dirty="0" err="1"/>
              <a:t>trainval</a:t>
            </a:r>
            <a:r>
              <a:rPr lang="en-IN" dirty="0"/>
              <a:t> for validation </a:t>
            </a:r>
          </a:p>
          <a:p>
            <a:r>
              <a:rPr lang="en-IN" dirty="0"/>
              <a:t>PASCAL VOC Test 2007 for evaluation</a:t>
            </a:r>
          </a:p>
          <a:p>
            <a:pPr marL="0" indent="0">
              <a:buNone/>
            </a:pPr>
            <a:endParaRPr lang="en-IN" dirty="0"/>
          </a:p>
        </p:txBody>
      </p:sp>
      <p:sp>
        <p:nvSpPr>
          <p:cNvPr id="4" name="TextBox 3">
            <a:extLst>
              <a:ext uri="{FF2B5EF4-FFF2-40B4-BE49-F238E27FC236}">
                <a16:creationId xmlns:a16="http://schemas.microsoft.com/office/drawing/2014/main" id="{2E111D6F-4BCF-4BA1-BE39-9B4947999195}"/>
              </a:ext>
            </a:extLst>
          </p:cNvPr>
          <p:cNvSpPr txBox="1"/>
          <p:nvPr/>
        </p:nvSpPr>
        <p:spPr>
          <a:xfrm>
            <a:off x="1571348" y="3307131"/>
            <a:ext cx="9401452" cy="1815882"/>
          </a:xfrm>
          <a:prstGeom prst="rect">
            <a:avLst/>
          </a:prstGeom>
          <a:noFill/>
        </p:spPr>
        <p:txBody>
          <a:bodyPr wrap="square" rtlCol="0">
            <a:spAutoFit/>
          </a:bodyPr>
          <a:lstStyle/>
          <a:p>
            <a:r>
              <a:rPr lang="en-IN" sz="2800" dirty="0"/>
              <a:t>Model and Weights:</a:t>
            </a:r>
          </a:p>
          <a:p>
            <a:endParaRPr lang="en-IN" sz="2800" dirty="0"/>
          </a:p>
          <a:p>
            <a:endParaRPr lang="en-IN" sz="2800" dirty="0"/>
          </a:p>
          <a:p>
            <a:r>
              <a:rPr lang="en-IN" sz="2800" dirty="0"/>
              <a:t>Training is done using VGG16 model as in the paper</a:t>
            </a:r>
          </a:p>
        </p:txBody>
      </p:sp>
      <p:sp>
        <p:nvSpPr>
          <p:cNvPr id="6" name="TextBox 5">
            <a:extLst>
              <a:ext uri="{FF2B5EF4-FFF2-40B4-BE49-F238E27FC236}">
                <a16:creationId xmlns:a16="http://schemas.microsoft.com/office/drawing/2014/main" id="{9D5BFE59-A5B6-4409-8055-384959A48AAE}"/>
              </a:ext>
            </a:extLst>
          </p:cNvPr>
          <p:cNvSpPr txBox="1"/>
          <p:nvPr/>
        </p:nvSpPr>
        <p:spPr>
          <a:xfrm>
            <a:off x="1571348" y="4128117"/>
            <a:ext cx="8682361" cy="369332"/>
          </a:xfrm>
          <a:prstGeom prst="rect">
            <a:avLst/>
          </a:prstGeom>
          <a:noFill/>
        </p:spPr>
        <p:txBody>
          <a:bodyPr wrap="square" rtlCol="0">
            <a:spAutoFit/>
          </a:bodyPr>
          <a:lstStyle/>
          <a:p>
            <a:r>
              <a:rPr lang="en-IN" dirty="0"/>
              <a:t>ILSVRC weights has been used as in the original model.</a:t>
            </a:r>
          </a:p>
        </p:txBody>
      </p:sp>
    </p:spTree>
    <p:extLst>
      <p:ext uri="{BB962C8B-B14F-4D97-AF65-F5344CB8AC3E}">
        <p14:creationId xmlns:p14="http://schemas.microsoft.com/office/powerpoint/2010/main" val="4172448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6174-613C-4545-BCB3-3761D0AC4C14}"/>
              </a:ext>
            </a:extLst>
          </p:cNvPr>
          <p:cNvSpPr>
            <a:spLocks noGrp="1"/>
          </p:cNvSpPr>
          <p:nvPr>
            <p:ph type="title"/>
          </p:nvPr>
        </p:nvSpPr>
        <p:spPr/>
        <p:txBody>
          <a:bodyPr/>
          <a:lstStyle/>
          <a:p>
            <a:r>
              <a:rPr lang="en-IN" dirty="0"/>
              <a:t>Paper : SSD </a:t>
            </a:r>
          </a:p>
        </p:txBody>
      </p:sp>
      <p:sp>
        <p:nvSpPr>
          <p:cNvPr id="3" name="Content Placeholder 2">
            <a:extLst>
              <a:ext uri="{FF2B5EF4-FFF2-40B4-BE49-F238E27FC236}">
                <a16:creationId xmlns:a16="http://schemas.microsoft.com/office/drawing/2014/main" id="{7765525B-E7ED-426A-9D5F-608AB631C695}"/>
              </a:ext>
            </a:extLst>
          </p:cNvPr>
          <p:cNvSpPr>
            <a:spLocks noGrp="1"/>
          </p:cNvSpPr>
          <p:nvPr>
            <p:ph idx="1"/>
          </p:nvPr>
        </p:nvSpPr>
        <p:spPr/>
        <p:txBody>
          <a:bodyPr/>
          <a:lstStyle/>
          <a:p>
            <a:r>
              <a:rPr lang="en-US" b="1" dirty="0"/>
              <a:t>Single Shot: </a:t>
            </a:r>
            <a:r>
              <a:rPr lang="en-US" dirty="0"/>
              <a:t>this means that the tasks of object localization and classification</a:t>
            </a:r>
            <a:r>
              <a:rPr lang="en-US" i="1" dirty="0"/>
              <a:t> </a:t>
            </a:r>
            <a:r>
              <a:rPr lang="en-US" dirty="0"/>
              <a:t>are done in a </a:t>
            </a:r>
            <a:r>
              <a:rPr lang="en-US" i="1" dirty="0"/>
              <a:t>single</a:t>
            </a:r>
            <a:r>
              <a:rPr lang="en-US" dirty="0"/>
              <a:t> </a:t>
            </a:r>
            <a:r>
              <a:rPr lang="en-US" i="1" dirty="0"/>
              <a:t>forward pass </a:t>
            </a:r>
            <a:r>
              <a:rPr lang="en-US" dirty="0"/>
              <a:t>of the network</a:t>
            </a:r>
          </a:p>
          <a:p>
            <a:r>
              <a:rPr lang="en-US" b="1" dirty="0" err="1"/>
              <a:t>MultiBox</a:t>
            </a:r>
            <a:r>
              <a:rPr lang="en-US" b="1" dirty="0"/>
              <a:t>: </a:t>
            </a:r>
            <a:r>
              <a:rPr lang="en-US" dirty="0"/>
              <a:t>this is the name of a technique for bounding box regression developed by </a:t>
            </a:r>
            <a:r>
              <a:rPr lang="en-US" dirty="0" err="1"/>
              <a:t>Szegedy</a:t>
            </a:r>
            <a:r>
              <a:rPr lang="en-US" dirty="0"/>
              <a:t> et al. </a:t>
            </a:r>
          </a:p>
          <a:p>
            <a:r>
              <a:rPr lang="en-US" b="1" dirty="0"/>
              <a:t>Detector: </a:t>
            </a:r>
            <a:r>
              <a:rPr lang="en-US" dirty="0"/>
              <a:t>The network is an object detector that also classifies those detected objects</a:t>
            </a:r>
          </a:p>
          <a:p>
            <a:endParaRPr lang="en-IN" dirty="0"/>
          </a:p>
        </p:txBody>
      </p:sp>
    </p:spTree>
    <p:extLst>
      <p:ext uri="{BB962C8B-B14F-4D97-AF65-F5344CB8AC3E}">
        <p14:creationId xmlns:p14="http://schemas.microsoft.com/office/powerpoint/2010/main" val="1621276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3F6E-6F07-4B3B-BBCD-4110AA4FE5D3}"/>
              </a:ext>
            </a:extLst>
          </p:cNvPr>
          <p:cNvSpPr>
            <a:spLocks noGrp="1"/>
          </p:cNvSpPr>
          <p:nvPr>
            <p:ph type="title"/>
          </p:nvPr>
        </p:nvSpPr>
        <p:spPr/>
        <p:txBody>
          <a:bodyPr/>
          <a:lstStyle/>
          <a:p>
            <a:r>
              <a:rPr lang="en-IN" dirty="0"/>
              <a:t>Architecture:</a:t>
            </a:r>
          </a:p>
        </p:txBody>
      </p:sp>
      <p:pic>
        <p:nvPicPr>
          <p:cNvPr id="5" name="Content Placeholder 4">
            <a:extLst>
              <a:ext uri="{FF2B5EF4-FFF2-40B4-BE49-F238E27FC236}">
                <a16:creationId xmlns:a16="http://schemas.microsoft.com/office/drawing/2014/main" id="{F682A865-F8E7-48C4-8A64-8E013FFA6688}"/>
              </a:ext>
            </a:extLst>
          </p:cNvPr>
          <p:cNvPicPr>
            <a:picLocks noGrp="1" noChangeAspect="1"/>
          </p:cNvPicPr>
          <p:nvPr>
            <p:ph idx="1"/>
          </p:nvPr>
        </p:nvPicPr>
        <p:blipFill>
          <a:blip r:embed="rId2"/>
          <a:stretch>
            <a:fillRect/>
          </a:stretch>
        </p:blipFill>
        <p:spPr>
          <a:xfrm>
            <a:off x="1793290" y="1882066"/>
            <a:ext cx="9472474" cy="4290134"/>
          </a:xfrm>
        </p:spPr>
      </p:pic>
    </p:spTree>
    <p:extLst>
      <p:ext uri="{BB962C8B-B14F-4D97-AF65-F5344CB8AC3E}">
        <p14:creationId xmlns:p14="http://schemas.microsoft.com/office/powerpoint/2010/main" val="2123741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B3D880-09C2-44B9-856B-3E92A25AD723}"/>
              </a:ext>
            </a:extLst>
          </p:cNvPr>
          <p:cNvSpPr>
            <a:spLocks noGrp="1"/>
          </p:cNvSpPr>
          <p:nvPr>
            <p:ph idx="1"/>
          </p:nvPr>
        </p:nvSpPr>
        <p:spPr/>
        <p:txBody>
          <a:bodyPr/>
          <a:lstStyle/>
          <a:p>
            <a:r>
              <a:rPr lang="en-US" dirty="0"/>
              <a:t> SSD’s architecture builds on the venerable VGG-16 architecture, but discards the fully connected layers.</a:t>
            </a:r>
          </a:p>
          <a:p>
            <a:r>
              <a:rPr lang="en-US" dirty="0"/>
              <a:t>The reason VGG-16 was used as the </a:t>
            </a:r>
            <a:r>
              <a:rPr lang="en-US" i="1" dirty="0"/>
              <a:t>base network</a:t>
            </a:r>
            <a:r>
              <a:rPr lang="en-US" dirty="0"/>
              <a:t> is because of its strong performance in high quality image classification tasks and its popularity for problems where </a:t>
            </a:r>
            <a:r>
              <a:rPr lang="en-US" i="1" dirty="0"/>
              <a:t>transfer learning </a:t>
            </a:r>
            <a:r>
              <a:rPr lang="en-US" dirty="0"/>
              <a:t>helps in improving results.</a:t>
            </a:r>
          </a:p>
          <a:p>
            <a:r>
              <a:rPr lang="en-US" dirty="0"/>
              <a:t>Instead of the original VGG fully connected layers, a set of </a:t>
            </a:r>
            <a:r>
              <a:rPr lang="en-US" i="1" dirty="0"/>
              <a:t>auxiliary</a:t>
            </a:r>
            <a:r>
              <a:rPr lang="en-US" dirty="0"/>
              <a:t> convolutional layers (from </a:t>
            </a:r>
            <a:r>
              <a:rPr lang="en-US" i="1" dirty="0"/>
              <a:t>conv6 </a:t>
            </a:r>
            <a:r>
              <a:rPr lang="en-US" dirty="0"/>
              <a:t>onwards) were added, thus enabling to extract features at multiple scales and progressively decrease the size of the input to each subsequent layer.</a:t>
            </a:r>
            <a:endParaRPr lang="en-IN" dirty="0"/>
          </a:p>
        </p:txBody>
      </p:sp>
    </p:spTree>
    <p:extLst>
      <p:ext uri="{BB962C8B-B14F-4D97-AF65-F5344CB8AC3E}">
        <p14:creationId xmlns:p14="http://schemas.microsoft.com/office/powerpoint/2010/main" val="945872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348E-C2D4-4D90-9382-35E4D4DB9038}"/>
              </a:ext>
            </a:extLst>
          </p:cNvPr>
          <p:cNvSpPr>
            <a:spLocks noGrp="1"/>
          </p:cNvSpPr>
          <p:nvPr>
            <p:ph type="title"/>
          </p:nvPr>
        </p:nvSpPr>
        <p:spPr>
          <a:xfrm>
            <a:off x="1371600" y="685800"/>
            <a:ext cx="9601200" cy="850037"/>
          </a:xfrm>
        </p:spPr>
        <p:txBody>
          <a:bodyPr>
            <a:normAutofit fontScale="90000"/>
          </a:bodyPr>
          <a:lstStyle/>
          <a:p>
            <a:r>
              <a:rPr lang="en-IN" dirty="0"/>
              <a:t>Model Architecture:</a:t>
            </a:r>
            <a:br>
              <a:rPr lang="en-IN" dirty="0"/>
            </a:br>
            <a:endParaRPr lang="en-IN" dirty="0"/>
          </a:p>
        </p:txBody>
      </p:sp>
      <p:pic>
        <p:nvPicPr>
          <p:cNvPr id="5" name="Content Placeholder 4">
            <a:extLst>
              <a:ext uri="{FF2B5EF4-FFF2-40B4-BE49-F238E27FC236}">
                <a16:creationId xmlns:a16="http://schemas.microsoft.com/office/drawing/2014/main" id="{7A582F32-276B-46CB-9CEA-05083B2CAFC7}"/>
              </a:ext>
            </a:extLst>
          </p:cNvPr>
          <p:cNvPicPr>
            <a:picLocks noGrp="1" noChangeAspect="1"/>
          </p:cNvPicPr>
          <p:nvPr>
            <p:ph idx="1"/>
          </p:nvPr>
        </p:nvPicPr>
        <p:blipFill>
          <a:blip r:embed="rId2"/>
          <a:stretch>
            <a:fillRect/>
          </a:stretch>
        </p:blipFill>
        <p:spPr>
          <a:xfrm>
            <a:off x="1003177" y="1773939"/>
            <a:ext cx="10591061" cy="4899850"/>
          </a:xfrm>
        </p:spPr>
      </p:pic>
    </p:spTree>
    <p:extLst>
      <p:ext uri="{BB962C8B-B14F-4D97-AF65-F5344CB8AC3E}">
        <p14:creationId xmlns:p14="http://schemas.microsoft.com/office/powerpoint/2010/main" val="1769541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F346-2326-4E80-B43F-E7EB7B9E82CF}"/>
              </a:ext>
            </a:extLst>
          </p:cNvPr>
          <p:cNvSpPr>
            <a:spLocks noGrp="1"/>
          </p:cNvSpPr>
          <p:nvPr>
            <p:ph type="title"/>
          </p:nvPr>
        </p:nvSpPr>
        <p:spPr>
          <a:xfrm>
            <a:off x="1371600" y="3691770"/>
            <a:ext cx="9601200" cy="2629129"/>
          </a:xfrm>
        </p:spPr>
        <p:txBody>
          <a:bodyPr>
            <a:normAutofit/>
          </a:bodyPr>
          <a:lstStyle/>
          <a:p>
            <a:r>
              <a:rPr lang="en-US" sz="1800" dirty="0"/>
              <a:t>Every feature map cell is associated with a set of default bounding boxes of different dimensions and aspect ratios. </a:t>
            </a:r>
            <a:br>
              <a:rPr lang="en-US" sz="1800" dirty="0"/>
            </a:br>
            <a:r>
              <a:rPr lang="en-US" sz="1800" dirty="0"/>
              <a:t>These priors are manually (but carefully) chosen, whereas in </a:t>
            </a:r>
            <a:r>
              <a:rPr lang="en-US" sz="1800" dirty="0" err="1"/>
              <a:t>MultiBox</a:t>
            </a:r>
            <a:r>
              <a:rPr lang="en-US" sz="1800" dirty="0"/>
              <a:t>, they were chosen because their </a:t>
            </a:r>
            <a:r>
              <a:rPr lang="en-US" sz="1800" dirty="0" err="1"/>
              <a:t>IoU</a:t>
            </a:r>
            <a:r>
              <a:rPr lang="en-US" sz="1800" dirty="0"/>
              <a:t> with respect to the ground truth was over 0.5. This in theory should allow SSD to </a:t>
            </a:r>
            <a:r>
              <a:rPr lang="en-US" sz="1800" dirty="0" err="1"/>
              <a:t>generalise</a:t>
            </a:r>
            <a:r>
              <a:rPr lang="en-US" sz="1800" dirty="0"/>
              <a:t> for any type of input, without requiring a pre-training phase for prior generation. For instance, assuming we have configured 2 diagonally opposed points </a:t>
            </a:r>
            <a:r>
              <a:rPr lang="en-US" sz="1800" i="1" dirty="0"/>
              <a:t>(x1, y1)</a:t>
            </a:r>
            <a:r>
              <a:rPr lang="en-US" sz="1800" dirty="0"/>
              <a:t> and </a:t>
            </a:r>
            <a:r>
              <a:rPr lang="en-US" sz="1800" i="1" dirty="0"/>
              <a:t>(x2, y2)</a:t>
            </a:r>
            <a:r>
              <a:rPr lang="en-US" sz="1800" dirty="0"/>
              <a:t> for each </a:t>
            </a:r>
            <a:r>
              <a:rPr lang="en-US" sz="1800" i="1" dirty="0"/>
              <a:t>b </a:t>
            </a:r>
            <a:r>
              <a:rPr lang="en-US" sz="1800" dirty="0"/>
              <a:t>default</a:t>
            </a:r>
            <a:r>
              <a:rPr lang="en-US" sz="1800" i="1" dirty="0"/>
              <a:t> </a:t>
            </a:r>
            <a:r>
              <a:rPr lang="en-US" sz="1800" dirty="0"/>
              <a:t>bounding boxes per feature map cell , and </a:t>
            </a:r>
            <a:r>
              <a:rPr lang="en-US" sz="1800" i="1" dirty="0"/>
              <a:t>c</a:t>
            </a:r>
            <a:r>
              <a:rPr lang="en-US" sz="1800" dirty="0"/>
              <a:t> classes to classify, on a given feature map of size </a:t>
            </a:r>
            <a:r>
              <a:rPr lang="en-US" sz="1800" i="1" dirty="0"/>
              <a:t>f =</a:t>
            </a:r>
            <a:r>
              <a:rPr lang="en-US" sz="1800" dirty="0"/>
              <a:t> </a:t>
            </a:r>
            <a:r>
              <a:rPr lang="en-US" sz="1800" i="1" dirty="0"/>
              <a:t>m </a:t>
            </a:r>
            <a:r>
              <a:rPr lang="en-US" sz="1800" dirty="0"/>
              <a:t>*</a:t>
            </a:r>
            <a:r>
              <a:rPr lang="en-US" sz="1800" i="1" dirty="0"/>
              <a:t> n</a:t>
            </a:r>
            <a:r>
              <a:rPr lang="en-US" sz="1800" dirty="0"/>
              <a:t>, SSD would compute </a:t>
            </a:r>
            <a:r>
              <a:rPr lang="en-US" sz="1800" i="1" dirty="0"/>
              <a:t>f </a:t>
            </a:r>
            <a:r>
              <a:rPr lang="en-US" sz="1800" dirty="0"/>
              <a:t>*</a:t>
            </a:r>
            <a:r>
              <a:rPr lang="en-US" sz="1800" i="1" dirty="0"/>
              <a:t> b </a:t>
            </a:r>
            <a:r>
              <a:rPr lang="en-US" sz="1800" dirty="0"/>
              <a:t>*</a:t>
            </a:r>
            <a:r>
              <a:rPr lang="en-US" sz="1800" i="1" dirty="0"/>
              <a:t> (4 + c) </a:t>
            </a:r>
            <a:r>
              <a:rPr lang="en-US" sz="1800" dirty="0"/>
              <a:t>values for this feature map.</a:t>
            </a:r>
            <a:endParaRPr lang="en-IN" sz="1800" dirty="0"/>
          </a:p>
        </p:txBody>
      </p:sp>
      <p:pic>
        <p:nvPicPr>
          <p:cNvPr id="5" name="Content Placeholder 4">
            <a:extLst>
              <a:ext uri="{FF2B5EF4-FFF2-40B4-BE49-F238E27FC236}">
                <a16:creationId xmlns:a16="http://schemas.microsoft.com/office/drawing/2014/main" id="{DBF6A49A-EE1E-42DE-AB85-F20760A9191E}"/>
              </a:ext>
            </a:extLst>
          </p:cNvPr>
          <p:cNvPicPr>
            <a:picLocks noGrp="1" noChangeAspect="1"/>
          </p:cNvPicPr>
          <p:nvPr>
            <p:ph idx="1"/>
          </p:nvPr>
        </p:nvPicPr>
        <p:blipFill>
          <a:blip r:embed="rId2"/>
          <a:stretch>
            <a:fillRect/>
          </a:stretch>
        </p:blipFill>
        <p:spPr>
          <a:xfrm>
            <a:off x="1371600" y="685800"/>
            <a:ext cx="6972904" cy="2629128"/>
          </a:xfrm>
        </p:spPr>
      </p:pic>
    </p:spTree>
    <p:extLst>
      <p:ext uri="{BB962C8B-B14F-4D97-AF65-F5344CB8AC3E}">
        <p14:creationId xmlns:p14="http://schemas.microsoft.com/office/powerpoint/2010/main" val="4124916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49A6-65BF-40FE-947C-B5E5F80BE57C}"/>
              </a:ext>
            </a:extLst>
          </p:cNvPr>
          <p:cNvSpPr>
            <a:spLocks noGrp="1"/>
          </p:cNvSpPr>
          <p:nvPr>
            <p:ph type="title"/>
          </p:nvPr>
        </p:nvSpPr>
        <p:spPr>
          <a:xfrm>
            <a:off x="1371600" y="310718"/>
            <a:ext cx="9601200" cy="1118033"/>
          </a:xfrm>
        </p:spPr>
        <p:txBody>
          <a:bodyPr/>
          <a:lstStyle/>
          <a:p>
            <a:r>
              <a:rPr lang="en-IN" dirty="0"/>
              <a:t>Location Loss:</a:t>
            </a:r>
          </a:p>
        </p:txBody>
      </p:sp>
      <p:pic>
        <p:nvPicPr>
          <p:cNvPr id="5" name="Content Placeholder 4">
            <a:extLst>
              <a:ext uri="{FF2B5EF4-FFF2-40B4-BE49-F238E27FC236}">
                <a16:creationId xmlns:a16="http://schemas.microsoft.com/office/drawing/2014/main" id="{3F62B47A-778F-4D00-A221-64A70BE217D7}"/>
              </a:ext>
            </a:extLst>
          </p:cNvPr>
          <p:cNvPicPr>
            <a:picLocks noGrp="1" noChangeAspect="1"/>
          </p:cNvPicPr>
          <p:nvPr>
            <p:ph idx="1"/>
          </p:nvPr>
        </p:nvPicPr>
        <p:blipFill>
          <a:blip r:embed="rId2"/>
          <a:stretch>
            <a:fillRect/>
          </a:stretch>
        </p:blipFill>
        <p:spPr>
          <a:xfrm>
            <a:off x="1371600" y="1621703"/>
            <a:ext cx="6822498" cy="2428872"/>
          </a:xfrm>
        </p:spPr>
      </p:pic>
      <p:sp>
        <p:nvSpPr>
          <p:cNvPr id="6" name="TextBox 5">
            <a:extLst>
              <a:ext uri="{FF2B5EF4-FFF2-40B4-BE49-F238E27FC236}">
                <a16:creationId xmlns:a16="http://schemas.microsoft.com/office/drawing/2014/main" id="{6C037C79-FDE9-4295-86A3-336637751445}"/>
              </a:ext>
            </a:extLst>
          </p:cNvPr>
          <p:cNvSpPr txBox="1"/>
          <p:nvPr/>
        </p:nvSpPr>
        <p:spPr>
          <a:xfrm>
            <a:off x="1651247" y="4279037"/>
            <a:ext cx="7199790" cy="1477328"/>
          </a:xfrm>
          <a:prstGeom prst="rect">
            <a:avLst/>
          </a:prstGeom>
          <a:noFill/>
        </p:spPr>
        <p:txBody>
          <a:bodyPr wrap="square" rtlCol="0">
            <a:spAutoFit/>
          </a:bodyPr>
          <a:lstStyle/>
          <a:p>
            <a:r>
              <a:rPr lang="en-US" dirty="0"/>
              <a:t>SSD</a:t>
            </a:r>
            <a:r>
              <a:rPr lang="en-US" b="1" dirty="0"/>
              <a:t> </a:t>
            </a:r>
            <a:r>
              <a:rPr lang="en-US" dirty="0"/>
              <a:t>uses </a:t>
            </a:r>
            <a:r>
              <a:rPr lang="en-US" dirty="0">
                <a:hlinkClick r:id="rId3"/>
              </a:rPr>
              <a:t>smooth L1-Norm</a:t>
            </a:r>
            <a:r>
              <a:rPr lang="en-US" dirty="0"/>
              <a:t> to calculate the location loss. While not as precise as L2-Norm, it is still highly effective and gives SSD more room for </a:t>
            </a:r>
            <a:r>
              <a:rPr lang="en-US" dirty="0" err="1"/>
              <a:t>manoeuvre</a:t>
            </a:r>
            <a:r>
              <a:rPr lang="en-US" dirty="0"/>
              <a:t> as it does not try to be “pixel perfect” in its bounding box prediction (i.e. a difference of a few pixels would hardly be noticeable for many of us).</a:t>
            </a:r>
            <a:endParaRPr lang="en-IN" dirty="0"/>
          </a:p>
        </p:txBody>
      </p:sp>
    </p:spTree>
    <p:extLst>
      <p:ext uri="{BB962C8B-B14F-4D97-AF65-F5344CB8AC3E}">
        <p14:creationId xmlns:p14="http://schemas.microsoft.com/office/powerpoint/2010/main" val="594764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6BB5F-0D0D-4985-A9A1-B2F4C0A3922D}"/>
              </a:ext>
            </a:extLst>
          </p:cNvPr>
          <p:cNvSpPr>
            <a:spLocks noGrp="1"/>
          </p:cNvSpPr>
          <p:nvPr>
            <p:ph type="title"/>
          </p:nvPr>
        </p:nvSpPr>
        <p:spPr>
          <a:xfrm>
            <a:off x="1295400" y="446659"/>
            <a:ext cx="9601200" cy="1044790"/>
          </a:xfrm>
        </p:spPr>
        <p:txBody>
          <a:bodyPr/>
          <a:lstStyle/>
          <a:p>
            <a:r>
              <a:rPr lang="en-IN" dirty="0"/>
              <a:t>Data Augmentation</a:t>
            </a:r>
          </a:p>
        </p:txBody>
      </p:sp>
      <p:sp>
        <p:nvSpPr>
          <p:cNvPr id="3" name="Content Placeholder 2">
            <a:extLst>
              <a:ext uri="{FF2B5EF4-FFF2-40B4-BE49-F238E27FC236}">
                <a16:creationId xmlns:a16="http://schemas.microsoft.com/office/drawing/2014/main" id="{A02012D6-D5C0-4080-9FFE-C5C58DAE23B0}"/>
              </a:ext>
            </a:extLst>
          </p:cNvPr>
          <p:cNvSpPr>
            <a:spLocks noGrp="1"/>
          </p:cNvSpPr>
          <p:nvPr>
            <p:ph idx="1"/>
          </p:nvPr>
        </p:nvSpPr>
        <p:spPr>
          <a:xfrm>
            <a:off x="1371600" y="4101482"/>
            <a:ext cx="9601200" cy="2450237"/>
          </a:xfrm>
        </p:spPr>
        <p:txBody>
          <a:bodyPr/>
          <a:lstStyle/>
          <a:p>
            <a:r>
              <a:rPr lang="en-US" dirty="0"/>
              <a:t>The authors of SSD stated that data augmentation, like in many other deep learning applications, has been crucial to teach the network to become more robust to various object sizes in the input. To this end, they generated additional training examples with patches of the original image at different </a:t>
            </a:r>
            <a:r>
              <a:rPr lang="en-US" dirty="0" err="1"/>
              <a:t>IoU</a:t>
            </a:r>
            <a:r>
              <a:rPr lang="en-US" dirty="0"/>
              <a:t> ratios (e.g. 0.1, 0.3, 0.5, etc.) and random patches as well. Moreover, each image is also randomly horizontally flipped with a probability of 0.5, thereby making sure potential objects appear on left and right with similar likelihood.</a:t>
            </a:r>
            <a:endParaRPr lang="en-IN" dirty="0"/>
          </a:p>
        </p:txBody>
      </p:sp>
      <p:pic>
        <p:nvPicPr>
          <p:cNvPr id="6" name="Picture 5">
            <a:extLst>
              <a:ext uri="{FF2B5EF4-FFF2-40B4-BE49-F238E27FC236}">
                <a16:creationId xmlns:a16="http://schemas.microsoft.com/office/drawing/2014/main" id="{1FB9B595-A5FA-4663-93AE-E0FD41B69BE2}"/>
              </a:ext>
            </a:extLst>
          </p:cNvPr>
          <p:cNvPicPr>
            <a:picLocks noChangeAspect="1"/>
          </p:cNvPicPr>
          <p:nvPr/>
        </p:nvPicPr>
        <p:blipFill>
          <a:blip r:embed="rId2"/>
          <a:stretch>
            <a:fillRect/>
          </a:stretch>
        </p:blipFill>
        <p:spPr>
          <a:xfrm>
            <a:off x="1762958" y="1420427"/>
            <a:ext cx="8382000" cy="2450237"/>
          </a:xfrm>
          <a:prstGeom prst="rect">
            <a:avLst/>
          </a:prstGeom>
        </p:spPr>
      </p:pic>
    </p:spTree>
    <p:extLst>
      <p:ext uri="{BB962C8B-B14F-4D97-AF65-F5344CB8AC3E}">
        <p14:creationId xmlns:p14="http://schemas.microsoft.com/office/powerpoint/2010/main" val="330745061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48</TotalTime>
  <Words>261</Words>
  <Application>Microsoft Office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Franklin Gothic Book</vt:lpstr>
      <vt:lpstr>Crop</vt:lpstr>
      <vt:lpstr>Single Shot detector </vt:lpstr>
      <vt:lpstr>Dataset : </vt:lpstr>
      <vt:lpstr>Paper : SSD </vt:lpstr>
      <vt:lpstr>Architecture:</vt:lpstr>
      <vt:lpstr>PowerPoint Presentation</vt:lpstr>
      <vt:lpstr>Model Architecture: </vt:lpstr>
      <vt:lpstr>Every feature map cell is associated with a set of default bounding boxes of different dimensions and aspect ratios.  These priors are manually (but carefully) chosen, whereas in MultiBox, they were chosen because their IoU with respect to the ground truth was over 0.5. This in theory should allow SSD to generalise for any type of input, without requiring a pre-training phase for prior generation. For instance, assuming we have configured 2 diagonally opposed points (x1, y1) and (x2, y2) for each b default bounding boxes per feature map cell , and c classes to classify, on a given feature map of size f = m * n, SSD would compute f * b * (4 + c) values for this feature map.</vt:lpstr>
      <vt:lpstr>Location Loss:</vt:lpstr>
      <vt:lpstr>Data Augmentation</vt:lpstr>
      <vt:lpstr>Non-Maximum Suppression (NMS) </vt:lpstr>
      <vt:lpstr>Input Image:</vt:lpstr>
      <vt:lpstr>Output of the model:</vt:lpstr>
      <vt:lpstr>#Training Output</vt:lpstr>
      <vt:lpstr>PowerPoint Presentation</vt:lpstr>
      <vt:lpstr>Predictions: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Shot detector</dc:title>
  <dc:creator>Purva Chiniya</dc:creator>
  <cp:lastModifiedBy>Purva Chiniya</cp:lastModifiedBy>
  <cp:revision>5</cp:revision>
  <dcterms:created xsi:type="dcterms:W3CDTF">2019-06-22T17:52:31Z</dcterms:created>
  <dcterms:modified xsi:type="dcterms:W3CDTF">2019-06-22T18:40:38Z</dcterms:modified>
</cp:coreProperties>
</file>