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5" name="Google Shape;145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7" name="Google Shape;147;p1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nzhanggit/StackGAN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ctrTitle"/>
          </p:nvPr>
        </p:nvSpPr>
        <p:spPr>
          <a:xfrm>
            <a:off x="885400" y="162231"/>
            <a:ext cx="8635500" cy="326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buClr>
                <a:srgbClr val="595959"/>
              </a:buClr>
              <a:buSzPts val="1620"/>
            </a:pPr>
            <a:br>
              <a:rPr lang="en-US" sz="1620" b="1" baseline="30000" dirty="0">
                <a:solidFill>
                  <a:srgbClr val="595959"/>
                </a:solidFill>
              </a:rPr>
            </a:br>
            <a:br>
              <a:rPr lang="en-US" sz="1620" b="1" baseline="30000" dirty="0">
                <a:solidFill>
                  <a:srgbClr val="595959"/>
                </a:solidFill>
              </a:rPr>
            </a:br>
            <a:br>
              <a:rPr lang="en-US" sz="1620" b="1" baseline="30000" dirty="0">
                <a:solidFill>
                  <a:srgbClr val="595959"/>
                </a:solidFill>
              </a:rPr>
            </a:br>
            <a:br>
              <a:rPr lang="en-US" sz="6000" b="1" baseline="30000" dirty="0">
                <a:solidFill>
                  <a:srgbClr val="595959"/>
                </a:solidFill>
              </a:rPr>
            </a:br>
            <a:br>
              <a:rPr lang="en-US" sz="6000" b="1" baseline="30000" dirty="0">
                <a:solidFill>
                  <a:srgbClr val="595959"/>
                </a:solidFill>
              </a:rPr>
            </a:br>
            <a:br>
              <a:rPr lang="en-US" sz="6000" b="1" baseline="30000" dirty="0">
                <a:solidFill>
                  <a:srgbClr val="595959"/>
                </a:solidFill>
              </a:rPr>
            </a:br>
            <a:br>
              <a:rPr lang="en-US" sz="6000" b="1" baseline="30000" dirty="0">
                <a:solidFill>
                  <a:srgbClr val="595959"/>
                </a:solidFill>
              </a:rPr>
            </a:br>
            <a:br>
              <a:rPr lang="en-US" sz="6000" b="1" baseline="30000" dirty="0">
                <a:solidFill>
                  <a:srgbClr val="595959"/>
                </a:solidFill>
              </a:rPr>
            </a:br>
            <a:br>
              <a:rPr lang="en-US" sz="6000" b="1" baseline="30000" dirty="0">
                <a:solidFill>
                  <a:srgbClr val="595959"/>
                </a:solidFill>
              </a:rPr>
            </a:br>
            <a:br>
              <a:rPr lang="en-US" sz="6000" b="1" baseline="30000" dirty="0">
                <a:solidFill>
                  <a:srgbClr val="595959"/>
                </a:solidFill>
              </a:rPr>
            </a:br>
            <a:br>
              <a:rPr lang="en-US" sz="6000" b="1" baseline="30000" dirty="0"/>
            </a:br>
            <a:br>
              <a:rPr lang="en-US" sz="6000" b="1" baseline="30000" dirty="0"/>
            </a:br>
            <a:br>
              <a:rPr lang="en-US" sz="6000" b="1" baseline="30000" dirty="0"/>
            </a:br>
            <a:br>
              <a:rPr lang="en-US" sz="6000" b="1" baseline="30000" dirty="0"/>
            </a:br>
            <a:br>
              <a:rPr lang="en-US" sz="6000" b="1" baseline="30000" dirty="0"/>
            </a:br>
            <a:br>
              <a:rPr lang="en-US" sz="6000" b="1" baseline="30000" dirty="0"/>
            </a:br>
            <a:br>
              <a:rPr lang="en-US" sz="6000" b="1" baseline="30000" dirty="0"/>
            </a:br>
            <a:br>
              <a:rPr lang="en-US" sz="6000" b="1" baseline="30000" dirty="0"/>
            </a:br>
            <a:br>
              <a:rPr lang="en-US" sz="6000" b="1" baseline="30000" dirty="0"/>
            </a:br>
            <a:br>
              <a:rPr lang="en-US" sz="6000" b="1" baseline="30000" dirty="0"/>
            </a:br>
            <a:br>
              <a:rPr lang="en-US" sz="6000" b="1" baseline="30000" dirty="0"/>
            </a:br>
            <a:br>
              <a:rPr lang="en-US" sz="6000" b="1" baseline="30000" dirty="0"/>
            </a:br>
            <a:br>
              <a:rPr lang="en-US" sz="6000" b="1" baseline="30000" dirty="0"/>
            </a:br>
            <a:br>
              <a:rPr lang="en-US" sz="6000" b="1" baseline="30000" dirty="0"/>
            </a:br>
            <a:br>
              <a:rPr lang="en-US" sz="6000" b="1" baseline="30000" dirty="0"/>
            </a:br>
            <a:br>
              <a:rPr lang="en-US" sz="6000" b="1" baseline="30000" dirty="0"/>
            </a:br>
            <a:br>
              <a:rPr lang="en-US" sz="6000" b="1" baseline="30000" dirty="0"/>
            </a:br>
            <a:br>
              <a:rPr lang="en-US" sz="6000" b="1" baseline="30000" dirty="0"/>
            </a:br>
            <a:r>
              <a:rPr lang="en-US" sz="7200" b="1" baseline="30000" dirty="0"/>
              <a:t>Generative Adversarial Networks</a:t>
            </a:r>
            <a:br>
              <a:rPr lang="en-US" sz="6000" b="1" baseline="30000" dirty="0">
                <a:solidFill>
                  <a:srgbClr val="595959"/>
                </a:solidFill>
              </a:rPr>
            </a:br>
            <a:br>
              <a:rPr lang="en-US" sz="1620" b="1" baseline="30000" dirty="0">
                <a:solidFill>
                  <a:srgbClr val="595959"/>
                </a:solidFill>
              </a:rPr>
            </a:br>
            <a:br>
              <a:rPr lang="en-US" sz="1620" b="1" baseline="30000" dirty="0">
                <a:solidFill>
                  <a:srgbClr val="595959"/>
                </a:solidFill>
              </a:rPr>
            </a:br>
            <a:endParaRPr sz="6800" b="1" dirty="0"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1"/>
          </p:nvPr>
        </p:nvSpPr>
        <p:spPr>
          <a:xfrm>
            <a:off x="1325350" y="1482575"/>
            <a:ext cx="7755600" cy="423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b="1" baseline="30000" dirty="0">
              <a:solidFill>
                <a:srgbClr val="595959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b="1" baseline="30000" dirty="0">
              <a:solidFill>
                <a:srgbClr val="595959"/>
              </a:solidFill>
            </a:endParaRPr>
          </a:p>
          <a:p>
            <a:pPr marL="0" lvl="0" indent="0" algn="ctr">
              <a:lnSpc>
                <a:spcPct val="80000"/>
              </a:lnSpc>
              <a:buSzPts val="1600"/>
            </a:pPr>
            <a:r>
              <a:rPr lang="en-US" sz="2800" b="1" baseline="30000" dirty="0">
                <a:solidFill>
                  <a:srgbClr val="595959"/>
                </a:solidFill>
              </a:rPr>
              <a:t> To</a:t>
            </a:r>
          </a:p>
          <a:p>
            <a:pPr marL="0" lvl="0" indent="0" algn="ctr">
              <a:lnSpc>
                <a:spcPct val="80000"/>
              </a:lnSpc>
              <a:buSzPts val="2240"/>
            </a:pPr>
            <a:r>
              <a:rPr lang="en-US" sz="2800" baseline="30000" dirty="0">
                <a:solidFill>
                  <a:schemeClr val="dk1"/>
                </a:solidFill>
              </a:rPr>
              <a:t>   Prof. Sithu Aung</a:t>
            </a:r>
            <a:endParaRPr lang="en-US" sz="28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800" dirty="0"/>
          </a:p>
          <a:p>
            <a:pPr marL="0" lvl="0" indent="0" algn="ctr">
              <a:lnSpc>
                <a:spcPct val="80000"/>
              </a:lnSpc>
            </a:pPr>
            <a:r>
              <a:rPr lang="en-US" sz="2800" b="1" baseline="30000" dirty="0">
                <a:solidFill>
                  <a:srgbClr val="3F3F3F"/>
                </a:solidFill>
              </a:rPr>
              <a:t>By</a:t>
            </a:r>
            <a:endParaRPr lang="en-US" sz="2800" dirty="0"/>
          </a:p>
          <a:p>
            <a:pPr marL="0" lvl="0" indent="0" algn="ctr">
              <a:lnSpc>
                <a:spcPct val="80000"/>
              </a:lnSpc>
              <a:buSzPts val="1600"/>
            </a:pPr>
            <a:r>
              <a:rPr lang="en-US" sz="2800" baseline="30000" dirty="0">
                <a:solidFill>
                  <a:schemeClr val="dk1"/>
                </a:solidFill>
              </a:rPr>
              <a:t>Sahana Alliyandiru Jayasheela</a:t>
            </a:r>
            <a:endParaRPr lang="en-US" sz="2800" dirty="0"/>
          </a:p>
          <a:p>
            <a:pPr marL="0" lvl="0" indent="0" algn="ctr">
              <a:lnSpc>
                <a:spcPct val="80000"/>
              </a:lnSpc>
              <a:buSzPts val="1600"/>
            </a:pPr>
            <a:r>
              <a:rPr lang="en-US" sz="2800" baseline="30000" dirty="0">
                <a:solidFill>
                  <a:schemeClr val="dk1"/>
                </a:solidFill>
              </a:rPr>
              <a:t>Purva Deekshit</a:t>
            </a:r>
            <a:endParaRPr lang="en-US" sz="2800" dirty="0"/>
          </a:p>
          <a:p>
            <a:pPr marL="0" lvl="0" indent="0" algn="ctr">
              <a:lnSpc>
                <a:spcPct val="80000"/>
              </a:lnSpc>
              <a:buSzPts val="1600"/>
            </a:pPr>
            <a:r>
              <a:rPr lang="en-US" sz="2800" baseline="30000" dirty="0">
                <a:solidFill>
                  <a:schemeClr val="dk1"/>
                </a:solidFill>
              </a:rPr>
              <a:t>Anusha Velumani</a:t>
            </a:r>
          </a:p>
          <a:p>
            <a:pPr marL="0" lvl="0" indent="0" algn="ctr">
              <a:buClr>
                <a:schemeClr val="dk1"/>
              </a:buClr>
              <a:buSzPts val="1600"/>
            </a:pPr>
            <a:r>
              <a:rPr lang="en-US" sz="2800" baseline="30000" dirty="0">
                <a:solidFill>
                  <a:schemeClr val="dk1"/>
                </a:solidFill>
              </a:rPr>
              <a:t>Sachin Guruswamy</a:t>
            </a:r>
          </a:p>
          <a:p>
            <a:pPr marL="0" lvl="0" indent="0" algn="ctr">
              <a:spcBef>
                <a:spcPts val="1200"/>
              </a:spcBef>
              <a:buSzPts val="1600"/>
            </a:pPr>
            <a:r>
              <a:rPr lang="en-US" sz="2800" baseline="30000" dirty="0">
                <a:solidFill>
                  <a:schemeClr val="dk1"/>
                </a:solidFill>
              </a:rPr>
              <a:t>Nikhil Saunshi</a:t>
            </a:r>
            <a:endParaRPr lang="en-US" sz="2800"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lang="en-US"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>
              <a:lnSpc>
                <a:spcPct val="80000"/>
              </a:lnSpc>
              <a:buSzPts val="1600"/>
            </a:pPr>
            <a:endParaRPr lang="en-US" sz="1600" b="1" baseline="30000" dirty="0">
              <a:solidFill>
                <a:srgbClr val="595959"/>
              </a:solidFill>
            </a:endParaRPr>
          </a:p>
          <a:p>
            <a:pPr marL="0" lvl="0" indent="0" algn="ctr">
              <a:lnSpc>
                <a:spcPct val="80000"/>
              </a:lnSpc>
              <a:buSzPts val="1600"/>
            </a:pPr>
            <a:endParaRPr lang="en-US" sz="1600" b="1" baseline="30000" dirty="0">
              <a:solidFill>
                <a:srgbClr val="595959"/>
              </a:solidFill>
            </a:endParaRPr>
          </a:p>
          <a:p>
            <a:pPr marL="0" lvl="0" indent="0" algn="ctr">
              <a:lnSpc>
                <a:spcPct val="80000"/>
              </a:lnSpc>
              <a:buSzPts val="1600"/>
            </a:pPr>
            <a:endParaRPr lang="en-US" sz="1600" b="1" baseline="30000" dirty="0">
              <a:solidFill>
                <a:srgbClr val="595959"/>
              </a:solidFill>
            </a:endParaRPr>
          </a:p>
          <a:p>
            <a:pPr marL="0" lvl="0" indent="0" algn="ctr">
              <a:lnSpc>
                <a:spcPct val="80000"/>
              </a:lnSpc>
              <a:buSzPts val="1600"/>
            </a:pPr>
            <a:endParaRPr lang="en-US" sz="1600" b="1" baseline="30000" dirty="0">
              <a:solidFill>
                <a:srgbClr val="595959"/>
              </a:solidFill>
            </a:endParaRPr>
          </a:p>
          <a:p>
            <a:pPr marL="0" lvl="0" indent="0" algn="ctr">
              <a:lnSpc>
                <a:spcPct val="80000"/>
              </a:lnSpc>
              <a:buSzPts val="1600"/>
            </a:pPr>
            <a:endParaRPr lang="en-US" sz="1600" b="1" baseline="30000" dirty="0">
              <a:solidFill>
                <a:srgbClr val="595959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b="1" baseline="30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60"/>
              <a:buNone/>
            </a:pPr>
            <a:endParaRPr sz="700" b="1" baseline="30000" dirty="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360"/>
              <a:buNone/>
            </a:pPr>
            <a:endParaRPr sz="45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Text to Image Synthesis Model Architecture</a:t>
            </a:r>
            <a:endParaRPr b="1"/>
          </a:p>
        </p:txBody>
      </p:sp>
      <p:pic>
        <p:nvPicPr>
          <p:cNvPr id="282" name="Google Shape;282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84522" y="2553494"/>
            <a:ext cx="8189480" cy="3390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6000" b="1" baseline="30000" dirty="0"/>
              <a:t>Feature Selection</a:t>
            </a:r>
            <a:endParaRPr sz="6000" b="1" dirty="0"/>
          </a:p>
        </p:txBody>
      </p:sp>
      <p:grpSp>
        <p:nvGrpSpPr>
          <p:cNvPr id="288" name="Google Shape;288;p30"/>
          <p:cNvGrpSpPr/>
          <p:nvPr/>
        </p:nvGrpSpPr>
        <p:grpSpPr>
          <a:xfrm>
            <a:off x="684452" y="2327624"/>
            <a:ext cx="8583133" cy="3547364"/>
            <a:chOff x="6589" y="167036"/>
            <a:chExt cx="8583133" cy="3547364"/>
          </a:xfrm>
        </p:grpSpPr>
        <p:sp>
          <p:nvSpPr>
            <p:cNvPr id="289" name="Google Shape;289;p30"/>
            <p:cNvSpPr/>
            <p:nvPr/>
          </p:nvSpPr>
          <p:spPr>
            <a:xfrm>
              <a:off x="2485463" y="865518"/>
              <a:ext cx="53995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rnd" cmpd="sng">
              <a:solidFill>
                <a:srgbClr val="C42D17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 txBox="1"/>
            <p:nvPr/>
          </p:nvSpPr>
          <p:spPr>
            <a:xfrm>
              <a:off x="2741177" y="908386"/>
              <a:ext cx="28527" cy="5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rebuchet MS"/>
                <a:buNone/>
              </a:pPr>
              <a:endParaRPr sz="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6589" y="167036"/>
              <a:ext cx="2480674" cy="1488404"/>
            </a:xfrm>
            <a:prstGeom prst="rect">
              <a:avLst/>
            </a:prstGeom>
            <a:solidFill>
              <a:srgbClr val="C42D17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0"/>
            <p:cNvSpPr txBox="1"/>
            <p:nvPr/>
          </p:nvSpPr>
          <p:spPr>
            <a:xfrm>
              <a:off x="6589" y="167036"/>
              <a:ext cx="2480674" cy="1488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550" tIns="127575" rIns="121550" bIns="127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lang="en-US" sz="1800" baseline="30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Generating images based on detailed visual descriptions.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5536693" y="865518"/>
              <a:ext cx="53995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rnd" cmpd="sng">
              <a:solidFill>
                <a:srgbClr val="B75126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 txBox="1"/>
            <p:nvPr/>
          </p:nvSpPr>
          <p:spPr>
            <a:xfrm>
              <a:off x="5792406" y="908386"/>
              <a:ext cx="28527" cy="5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rebuchet MS"/>
                <a:buNone/>
              </a:pPr>
              <a:endParaRPr sz="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3057818" y="167036"/>
              <a:ext cx="2480674" cy="1488404"/>
            </a:xfrm>
            <a:prstGeom prst="rect">
              <a:avLst/>
            </a:prstGeom>
            <a:solidFill>
              <a:srgbClr val="B94B2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0"/>
            <p:cNvSpPr txBox="1"/>
            <p:nvPr/>
          </p:nvSpPr>
          <p:spPr>
            <a:xfrm>
              <a:off x="3057818" y="167036"/>
              <a:ext cx="2480674" cy="1488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550" tIns="127575" rIns="121550" bIns="127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lang="en-US" sz="1800" baseline="30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Manifold Interpolation regularize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1246926" y="1653640"/>
              <a:ext cx="6102458" cy="53995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3800"/>
                  </a:lnTo>
                  <a:lnTo>
                    <a:pt x="0" y="63800"/>
                  </a:lnTo>
                  <a:lnTo>
                    <a:pt x="0" y="120000"/>
                  </a:lnTo>
                </a:path>
              </a:pathLst>
            </a:custGeom>
            <a:noFill/>
            <a:ln w="12700" cap="rnd" cmpd="sng">
              <a:solidFill>
                <a:srgbClr val="AB6B34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0"/>
            <p:cNvSpPr txBox="1"/>
            <p:nvPr/>
          </p:nvSpPr>
          <p:spPr>
            <a:xfrm>
              <a:off x="4144929" y="1920765"/>
              <a:ext cx="306453" cy="5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rebuchet MS"/>
                <a:buNone/>
              </a:pPr>
              <a:endParaRPr sz="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6109048" y="167036"/>
              <a:ext cx="2480674" cy="1488404"/>
            </a:xfrm>
            <a:prstGeom prst="rect">
              <a:avLst/>
            </a:prstGeom>
            <a:solidFill>
              <a:srgbClr val="AF632F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 txBox="1"/>
            <p:nvPr/>
          </p:nvSpPr>
          <p:spPr>
            <a:xfrm>
              <a:off x="6109048" y="167036"/>
              <a:ext cx="2480674" cy="1488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550" tIns="127575" rIns="121550" bIns="127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lang="en-US" sz="1800" baseline="30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Disentangling of style and content, and bird pose and background transfer from query images onto text descriptions. 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2485463" y="2924478"/>
              <a:ext cx="53995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rnd" cmpd="sng">
              <a:solidFill>
                <a:srgbClr val="9E7E43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 txBox="1"/>
            <p:nvPr/>
          </p:nvSpPr>
          <p:spPr>
            <a:xfrm>
              <a:off x="2741177" y="2967345"/>
              <a:ext cx="28527" cy="5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rebuchet MS"/>
                <a:buNone/>
              </a:pPr>
              <a:endParaRPr sz="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6589" y="2225996"/>
              <a:ext cx="2480674" cy="1488404"/>
            </a:xfrm>
            <a:prstGeom prst="rect">
              <a:avLst/>
            </a:prstGeom>
            <a:solidFill>
              <a:srgbClr val="A5743B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 txBox="1"/>
            <p:nvPr/>
          </p:nvSpPr>
          <p:spPr>
            <a:xfrm>
              <a:off x="6589" y="2225996"/>
              <a:ext cx="2480674" cy="1488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550" tIns="127575" rIns="121550" bIns="127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lang="en-US" sz="1800" baseline="30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 future work, we aim to further scale up the model to higher resolution images and add more types of text.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5536693" y="2924478"/>
              <a:ext cx="53995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rnd" cmpd="sng">
              <a:solidFill>
                <a:srgbClr val="918552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 txBox="1"/>
            <p:nvPr/>
          </p:nvSpPr>
          <p:spPr>
            <a:xfrm>
              <a:off x="5792406" y="2967345"/>
              <a:ext cx="28527" cy="5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rebuchet MS"/>
                <a:buNone/>
              </a:pPr>
              <a:endParaRPr sz="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3057818" y="2225996"/>
              <a:ext cx="2480674" cy="1488404"/>
            </a:xfrm>
            <a:prstGeom prst="rect">
              <a:avLst/>
            </a:prstGeom>
            <a:solidFill>
              <a:srgbClr val="9B8047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 txBox="1"/>
            <p:nvPr/>
          </p:nvSpPr>
          <p:spPr>
            <a:xfrm>
              <a:off x="3057818" y="2225996"/>
              <a:ext cx="2480674" cy="1488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550" tIns="127575" rIns="121550" bIns="127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lang="en-US" sz="1800" b="1" baseline="30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Datasets used: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6109048" y="2225996"/>
              <a:ext cx="2480674" cy="1488404"/>
            </a:xfrm>
            <a:prstGeom prst="rect">
              <a:avLst/>
            </a:prstGeom>
            <a:solidFill>
              <a:srgbClr val="91855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 txBox="1"/>
            <p:nvPr/>
          </p:nvSpPr>
          <p:spPr>
            <a:xfrm>
              <a:off x="6109048" y="2225996"/>
              <a:ext cx="2480674" cy="1488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550" tIns="127575" rIns="121550" bIns="127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lang="en-US" sz="1800" baseline="30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Caltech-UCSD Birds dataset and the Oxford-102 Flowers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3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6" name="Google Shape;316;p3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7" name="Google Shape;317;p3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8" name="Google Shape;318;p3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9" name="Google Shape;319;p3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0" name="Google Shape;320;p3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22" name="Google Shape;322;p3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23" name="Google Shape;323;p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4" name="Google Shape;324;p3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31"/>
          <p:cNvSpPr txBox="1">
            <a:spLocks noGrp="1"/>
          </p:cNvSpPr>
          <p:nvPr>
            <p:ph type="title"/>
          </p:nvPr>
        </p:nvSpPr>
        <p:spPr>
          <a:xfrm>
            <a:off x="995621" y="-1911958"/>
            <a:ext cx="2968188" cy="32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4400" b="1" dirty="0"/>
              <a:t>Results</a:t>
            </a:r>
            <a:endParaRPr sz="4400" b="1" dirty="0"/>
          </a:p>
        </p:txBody>
      </p:sp>
      <p:pic>
        <p:nvPicPr>
          <p:cNvPr id="327" name="Google Shape;327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88629" y="1541128"/>
            <a:ext cx="6276100" cy="1574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3399" y="4958319"/>
            <a:ext cx="6163350" cy="1574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7411" y="3115334"/>
            <a:ext cx="6163350" cy="1842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32"/>
          <p:cNvSpPr txBox="1"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n-US" sz="4400" b="1"/>
              <a:t>Conclusion</a:t>
            </a:r>
            <a:endParaRPr b="1"/>
          </a:p>
        </p:txBody>
      </p:sp>
      <p:grpSp>
        <p:nvGrpSpPr>
          <p:cNvPr id="336" name="Google Shape;336;p32"/>
          <p:cNvGrpSpPr/>
          <p:nvPr/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37" name="Google Shape;337;p3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>
                  <a:alpha val="7490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8" name="Google Shape;338;p3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BFBFBF">
                  <a:alpha val="8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9" name="Google Shape;339;p3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40" name="Google Shape;340;p3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41" name="Google Shape;341;p3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3" name="Google Shape;343;p3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44" name="Google Shape;344;p3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45" name="Google Shape;345;p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2"/>
          <p:cNvSpPr/>
          <p:nvPr/>
        </p:nvSpPr>
        <p:spPr>
          <a:xfrm>
            <a:off x="5977719" y="0"/>
            <a:ext cx="62142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47" name="Google Shape;347;p32"/>
          <p:cNvGrpSpPr/>
          <p:nvPr/>
        </p:nvGrpSpPr>
        <p:grpSpPr>
          <a:xfrm>
            <a:off x="4916553" y="946629"/>
            <a:ext cx="6628804" cy="4975447"/>
            <a:chOff x="0" y="2066"/>
            <a:chExt cx="6628804" cy="4975447"/>
          </a:xfrm>
        </p:grpSpPr>
        <p:sp>
          <p:nvSpPr>
            <p:cNvPr id="348" name="Google Shape;348;p32"/>
            <p:cNvSpPr/>
            <p:nvPr/>
          </p:nvSpPr>
          <p:spPr>
            <a:xfrm>
              <a:off x="0" y="2066"/>
              <a:ext cx="6628804" cy="1047462"/>
            </a:xfrm>
            <a:prstGeom prst="roundRect">
              <a:avLst>
                <a:gd name="adj" fmla="val 10000"/>
              </a:avLst>
            </a:prstGeom>
            <a:solidFill>
              <a:srgbClr val="52A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16857" y="237745"/>
              <a:ext cx="576104" cy="57610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1209819" y="2066"/>
              <a:ext cx="5418984" cy="1047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 txBox="1"/>
            <p:nvPr/>
          </p:nvSpPr>
          <p:spPr>
            <a:xfrm>
              <a:off x="1209819" y="2066"/>
              <a:ext cx="5418984" cy="1047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850" tIns="110850" rIns="110850" bIns="110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Performed stacked Generative Adversarial Networks (StackGAN) for synthesizing photo-realistic images.</a:t>
              </a: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0" y="1311395"/>
              <a:ext cx="6628804" cy="1047462"/>
            </a:xfrm>
            <a:prstGeom prst="roundRect">
              <a:avLst>
                <a:gd name="adj" fmla="val 10000"/>
              </a:avLst>
            </a:prstGeom>
            <a:solidFill>
              <a:srgbClr val="E4B9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316857" y="1547074"/>
              <a:ext cx="576104" cy="57610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1209819" y="1311395"/>
              <a:ext cx="5418984" cy="1047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 txBox="1"/>
            <p:nvPr/>
          </p:nvSpPr>
          <p:spPr>
            <a:xfrm>
              <a:off x="1209819" y="1311395"/>
              <a:ext cx="5418984" cy="1047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850" tIns="110850" rIns="110850" bIns="110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Decomposing the synthesis process into two more manageable stages</a:t>
              </a: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0" y="2620723"/>
              <a:ext cx="6628804" cy="1047462"/>
            </a:xfrm>
            <a:prstGeom prst="roundRect">
              <a:avLst>
                <a:gd name="adj" fmla="val 10000"/>
              </a:avLst>
            </a:prstGeom>
            <a:solidFill>
              <a:srgbClr val="E76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316857" y="2856402"/>
              <a:ext cx="576104" cy="57610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1209819" y="2620723"/>
              <a:ext cx="5418984" cy="1047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 txBox="1"/>
            <p:nvPr/>
          </p:nvSpPr>
          <p:spPr>
            <a:xfrm>
              <a:off x="1209819" y="2620723"/>
              <a:ext cx="5418984" cy="1047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850" tIns="110850" rIns="110850" bIns="110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Extensive quantitative and qualitative results demonstrate the effectiveness of our proposed method.</a:t>
              </a: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0" y="3930051"/>
              <a:ext cx="6628804" cy="1047462"/>
            </a:xfrm>
            <a:prstGeom prst="roundRect">
              <a:avLst>
                <a:gd name="adj" fmla="val 10000"/>
              </a:avLst>
            </a:prstGeom>
            <a:solidFill>
              <a:srgbClr val="C4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316857" y="4165730"/>
              <a:ext cx="576104" cy="57610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1209819" y="3930051"/>
              <a:ext cx="5418984" cy="1047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 txBox="1"/>
            <p:nvPr/>
          </p:nvSpPr>
          <p:spPr>
            <a:xfrm>
              <a:off x="1209819" y="3930051"/>
              <a:ext cx="5418984" cy="1047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850" tIns="110850" rIns="110850" bIns="110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Generates higher resolution images (e.g., 256 × 256) with more photo-realistic details. 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3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70" name="Google Shape;370;p3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1" name="Google Shape;371;p3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2" name="Google Shape;372;p3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73" name="Google Shape;373;p3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74" name="Google Shape;374;p3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76" name="Google Shape;376;p3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77" name="Google Shape;377;p3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78" name="Google Shape;378;p3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81" name="Google Shape;381;p33"/>
          <p:cNvCxnSpPr/>
          <p:nvPr/>
        </p:nvCxnSpPr>
        <p:spPr>
          <a:xfrm>
            <a:off x="1448300" y="0"/>
            <a:ext cx="1219200" cy="6858000"/>
          </a:xfrm>
          <a:prstGeom prst="straightConnector1">
            <a:avLst/>
          </a:prstGeom>
          <a:noFill/>
          <a:ln w="9525" cap="flat" cmpd="sng">
            <a:solidFill>
              <a:srgbClr val="6C91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2" name="Google Shape;382;p33"/>
          <p:cNvCxnSpPr/>
          <p:nvPr/>
        </p:nvCxnSpPr>
        <p:spPr>
          <a:xfrm flipH="1">
            <a:off x="67175" y="3681413"/>
            <a:ext cx="4763558" cy="3176587"/>
          </a:xfrm>
          <a:prstGeom prst="straightConnector1">
            <a:avLst/>
          </a:prstGeom>
          <a:noFill/>
          <a:ln w="9525" cap="flat" cmpd="sng">
            <a:solidFill>
              <a:srgbClr val="FEFEFE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3" name="Google Shape;383;p33"/>
          <p:cNvSpPr/>
          <p:nvPr/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384" name="Google Shape;384;p33"/>
          <p:cNvSpPr/>
          <p:nvPr/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385" name="Google Shape;385;p33"/>
          <p:cNvSpPr/>
          <p:nvPr/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3"/>
          <p:cNvSpPr/>
          <p:nvPr/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69803"/>
            </a:srgbClr>
          </a:solidFill>
          <a:ln>
            <a:noFill/>
          </a:ln>
        </p:spPr>
      </p:sp>
      <p:sp>
        <p:nvSpPr>
          <p:cNvPr id="387" name="Google Shape;387;p33"/>
          <p:cNvSpPr/>
          <p:nvPr/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3"/>
          <p:cNvSpPr/>
          <p:nvPr/>
        </p:nvSpPr>
        <p:spPr>
          <a:xfrm>
            <a:off x="3016287" y="-8467"/>
            <a:ext cx="9175713" cy="6866467"/>
          </a:xfrm>
          <a:custGeom>
            <a:avLst/>
            <a:gdLst/>
            <a:ahLst/>
            <a:cxnLst/>
            <a:rect l="l" t="t" r="r" b="b"/>
            <a:pathLst>
              <a:path w="9175713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9" name="Google Shape;389;p33"/>
          <p:cNvSpPr txBox="1">
            <a:spLocks noGrp="1"/>
          </p:cNvSpPr>
          <p:nvPr>
            <p:ph type="title"/>
          </p:nvPr>
        </p:nvSpPr>
        <p:spPr>
          <a:xfrm>
            <a:off x="3944887" y="-2853905"/>
            <a:ext cx="6960759" cy="284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endParaRPr sz="4000" b="1">
              <a:solidFill>
                <a:srgbClr val="FFFFFF"/>
              </a:solidFill>
            </a:endParaRPr>
          </a:p>
        </p:txBody>
      </p:sp>
      <p:sp>
        <p:nvSpPr>
          <p:cNvPr id="390" name="Google Shape;390;p33"/>
          <p:cNvSpPr txBox="1">
            <a:spLocks noGrp="1"/>
          </p:cNvSpPr>
          <p:nvPr>
            <p:ph type="body" idx="1"/>
          </p:nvPr>
        </p:nvSpPr>
        <p:spPr>
          <a:xfrm>
            <a:off x="4402541" y="2841204"/>
            <a:ext cx="6112077" cy="1186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80"/>
              <a:buNone/>
            </a:pPr>
            <a:r>
              <a:rPr lang="en-US" sz="6600" b="1">
                <a:solidFill>
                  <a:schemeClr val="lt1"/>
                </a:solidFill>
              </a:rPr>
              <a:t>THANK YOU</a:t>
            </a:r>
            <a:endParaRPr/>
          </a:p>
        </p:txBody>
      </p:sp>
      <p:sp>
        <p:nvSpPr>
          <p:cNvPr id="391" name="Google Shape;391;p33"/>
          <p:cNvSpPr/>
          <p:nvPr/>
        </p:nvSpPr>
        <p:spPr>
          <a:xfrm rot="5400000">
            <a:off x="4062562" y="3271487"/>
            <a:ext cx="220660" cy="18643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lang="en-US" sz="6000" b="1" baseline="30000"/>
              <a:t>Introduction</a:t>
            </a:r>
            <a:endParaRPr sz="6000" b="1"/>
          </a:p>
        </p:txBody>
      </p:sp>
      <p:grpSp>
        <p:nvGrpSpPr>
          <p:cNvPr id="181" name="Google Shape;181;p21"/>
          <p:cNvGrpSpPr/>
          <p:nvPr/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82" name="Google Shape;182;p2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>
                  <a:alpha val="7490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3" name="Google Shape;183;p2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BFBFBF">
                  <a:alpha val="8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4" name="Google Shape;184;p2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85" name="Google Shape;185;p2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86" name="Google Shape;186;p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88" name="Google Shape;188;p2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9" name="Google Shape;189;p2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0" name="Google Shape;190;p2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21"/>
          <p:cNvSpPr/>
          <p:nvPr/>
        </p:nvSpPr>
        <p:spPr>
          <a:xfrm>
            <a:off x="5977719" y="0"/>
            <a:ext cx="62142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2" name="Google Shape;192;p21"/>
          <p:cNvGrpSpPr/>
          <p:nvPr/>
        </p:nvGrpSpPr>
        <p:grpSpPr>
          <a:xfrm>
            <a:off x="4916553" y="945170"/>
            <a:ext cx="6628804" cy="4978366"/>
            <a:chOff x="0" y="607"/>
            <a:chExt cx="6628804" cy="4978366"/>
          </a:xfrm>
        </p:grpSpPr>
        <p:sp>
          <p:nvSpPr>
            <p:cNvPr id="193" name="Google Shape;193;p21"/>
            <p:cNvSpPr/>
            <p:nvPr/>
          </p:nvSpPr>
          <p:spPr>
            <a:xfrm>
              <a:off x="0" y="607"/>
              <a:ext cx="6628804" cy="1422390"/>
            </a:xfrm>
            <a:prstGeom prst="roundRect">
              <a:avLst>
                <a:gd name="adj" fmla="val 10000"/>
              </a:avLst>
            </a:prstGeom>
            <a:solidFill>
              <a:srgbClr val="52A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430272" y="320645"/>
              <a:ext cx="782314" cy="7823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1642860" y="607"/>
              <a:ext cx="4985943" cy="1422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1"/>
            <p:cNvSpPr txBox="1"/>
            <p:nvPr/>
          </p:nvSpPr>
          <p:spPr>
            <a:xfrm>
              <a:off x="1642860" y="607"/>
              <a:ext cx="4985943" cy="1422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0525" tIns="150525" rIns="150525" bIns="150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en-US" sz="2500" baseline="30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• Generative • Learn a generative model </a:t>
              </a:r>
              <a:endParaRPr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0" y="1778595"/>
              <a:ext cx="6628804" cy="1422390"/>
            </a:xfrm>
            <a:prstGeom prst="roundRect">
              <a:avLst>
                <a:gd name="adj" fmla="val 10000"/>
              </a:avLst>
            </a:prstGeom>
            <a:solidFill>
              <a:srgbClr val="E4B9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430272" y="2098633"/>
              <a:ext cx="782314" cy="78231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1642860" y="1778595"/>
              <a:ext cx="4985943" cy="1422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1"/>
            <p:cNvSpPr txBox="1"/>
            <p:nvPr/>
          </p:nvSpPr>
          <p:spPr>
            <a:xfrm>
              <a:off x="1642860" y="1778595"/>
              <a:ext cx="4985943" cy="1422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0525" tIns="150525" rIns="150525" bIns="150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en-US" sz="2500" baseline="30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• Adversarial • Trained in an adversarial setting </a:t>
              </a:r>
              <a:endParaRPr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0" y="3556583"/>
              <a:ext cx="6628804" cy="1422390"/>
            </a:xfrm>
            <a:prstGeom prst="roundRect">
              <a:avLst>
                <a:gd name="adj" fmla="val 10000"/>
              </a:avLst>
            </a:prstGeom>
            <a:solidFill>
              <a:srgbClr val="E76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430272" y="3876620"/>
              <a:ext cx="782314" cy="78231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1642860" y="3556583"/>
              <a:ext cx="4985943" cy="1422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1642860" y="3556583"/>
              <a:ext cx="4985943" cy="1422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0525" tIns="150525" rIns="150525" bIns="150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en-US" sz="2500" baseline="30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• Networks • Use Deep Neural Networks</a:t>
              </a:r>
              <a:endParaRPr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22"/>
          <p:cNvSpPr txBox="1"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b="1"/>
              <a:t>Applications of GAN</a:t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22"/>
          <p:cNvGrpSpPr/>
          <p:nvPr/>
        </p:nvGrpSpPr>
        <p:grpSpPr>
          <a:xfrm>
            <a:off x="2825927" y="2000640"/>
            <a:ext cx="6540143" cy="3989287"/>
            <a:chOff x="1538994" y="52097"/>
            <a:chExt cx="6540143" cy="3989287"/>
          </a:xfrm>
        </p:grpSpPr>
        <p:sp>
          <p:nvSpPr>
            <p:cNvPr id="214" name="Google Shape;214;p22"/>
            <p:cNvSpPr/>
            <p:nvPr/>
          </p:nvSpPr>
          <p:spPr>
            <a:xfrm>
              <a:off x="1538994" y="52097"/>
              <a:ext cx="865834" cy="865834"/>
            </a:xfrm>
            <a:prstGeom prst="ellipse">
              <a:avLst/>
            </a:prstGeom>
            <a:solidFill>
              <a:srgbClr val="52A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1720819" y="233922"/>
              <a:ext cx="502184" cy="50218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2590365" y="52097"/>
              <a:ext cx="2040895" cy="865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2"/>
            <p:cNvSpPr txBox="1"/>
            <p:nvPr/>
          </p:nvSpPr>
          <p:spPr>
            <a:xfrm>
              <a:off x="2590365" y="52097"/>
              <a:ext cx="2040895" cy="865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rebuchet MS"/>
                <a:buNone/>
              </a:pPr>
              <a:r>
                <a:rPr lang="en-US" sz="21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Create Anime characters</a:t>
              </a:r>
              <a:endParaRPr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4986871" y="52097"/>
              <a:ext cx="865834" cy="865834"/>
            </a:xfrm>
            <a:prstGeom prst="ellipse">
              <a:avLst/>
            </a:prstGeom>
            <a:solidFill>
              <a:srgbClr val="E4B9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5168697" y="233922"/>
              <a:ext cx="502184" cy="50218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6038242" y="52097"/>
              <a:ext cx="2040895" cy="865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 txBox="1"/>
            <p:nvPr/>
          </p:nvSpPr>
          <p:spPr>
            <a:xfrm>
              <a:off x="6038242" y="52097"/>
              <a:ext cx="2040895" cy="865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rebuchet MS"/>
                <a:buNone/>
              </a:pPr>
              <a:r>
                <a:rPr lang="en-US" sz="21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Pose Guided Person Image Generation</a:t>
              </a:r>
              <a:endParaRPr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538994" y="1613823"/>
              <a:ext cx="865834" cy="865834"/>
            </a:xfrm>
            <a:prstGeom prst="ellipse">
              <a:avLst/>
            </a:prstGeom>
            <a:solidFill>
              <a:srgbClr val="E766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1720819" y="1795648"/>
              <a:ext cx="502184" cy="50218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590365" y="1613823"/>
              <a:ext cx="2040895" cy="865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 txBox="1"/>
            <p:nvPr/>
          </p:nvSpPr>
          <p:spPr>
            <a:xfrm>
              <a:off x="2590365" y="1613823"/>
              <a:ext cx="2040895" cy="865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rebuchet MS"/>
                <a:buNone/>
              </a:pPr>
              <a:r>
                <a:rPr lang="en-US" sz="21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CycleGAN</a:t>
              </a:r>
              <a:endParaRPr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4986871" y="1613823"/>
              <a:ext cx="865834" cy="865834"/>
            </a:xfrm>
            <a:prstGeom prst="ellipse">
              <a:avLst/>
            </a:prstGeom>
            <a:solidFill>
              <a:srgbClr val="C42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5168697" y="1795648"/>
              <a:ext cx="502184" cy="50218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6038242" y="1613823"/>
              <a:ext cx="2040895" cy="865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2"/>
            <p:cNvSpPr txBox="1"/>
            <p:nvPr/>
          </p:nvSpPr>
          <p:spPr>
            <a:xfrm>
              <a:off x="6038242" y="1613823"/>
              <a:ext cx="2040895" cy="865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rebuchet MS"/>
                <a:buNone/>
              </a:pPr>
              <a:r>
                <a:rPr lang="en-US" sz="21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Super resolution</a:t>
              </a:r>
              <a:endParaRPr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1538994" y="3175550"/>
              <a:ext cx="865834" cy="86583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720819" y="3357375"/>
              <a:ext cx="502184" cy="50218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590365" y="3175550"/>
              <a:ext cx="2040895" cy="865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2"/>
            <p:cNvSpPr txBox="1"/>
            <p:nvPr/>
          </p:nvSpPr>
          <p:spPr>
            <a:xfrm>
              <a:off x="2590365" y="3175550"/>
              <a:ext cx="2040895" cy="865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rebuchet MS"/>
                <a:buNone/>
              </a:pPr>
              <a:r>
                <a:rPr lang="en-US" sz="21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Text to image (</a:t>
              </a:r>
              <a:r>
                <a:rPr lang="en-US" sz="2100" b="1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8"/>
                </a:rPr>
                <a:t>StackGAN</a:t>
              </a:r>
              <a:r>
                <a:rPr lang="en-US" sz="21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)</a:t>
              </a:r>
              <a:endParaRPr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Create Anime Characters</a:t>
            </a:r>
            <a:endParaRPr b="1"/>
          </a:p>
        </p:txBody>
      </p:sp>
      <p:pic>
        <p:nvPicPr>
          <p:cNvPr id="239" name="Google Shape;239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98760" y="2160588"/>
            <a:ext cx="3954518" cy="388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Pose Guided Person Image Generation</a:t>
            </a:r>
            <a:endParaRPr/>
          </a:p>
        </p:txBody>
      </p:sp>
      <p:pic>
        <p:nvPicPr>
          <p:cNvPr id="245" name="Google Shape;245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2980" y="1756229"/>
            <a:ext cx="8103869" cy="4223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CycleGAN</a:t>
            </a:r>
            <a:endParaRPr/>
          </a:p>
        </p:txBody>
      </p:sp>
      <p:pic>
        <p:nvPicPr>
          <p:cNvPr id="251" name="Google Shape;251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04686" y="2160588"/>
            <a:ext cx="7010400" cy="388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Super Resolution</a:t>
            </a:r>
            <a:endParaRPr b="1"/>
          </a:p>
        </p:txBody>
      </p:sp>
      <p:pic>
        <p:nvPicPr>
          <p:cNvPr id="257" name="Google Shape;25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029" y="1930400"/>
            <a:ext cx="7622721" cy="3672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6000" b="1" baseline="30000"/>
              <a:t>Proposed Model</a:t>
            </a:r>
            <a:endParaRPr sz="6000"/>
          </a:p>
        </p:txBody>
      </p:sp>
      <p:sp>
        <p:nvSpPr>
          <p:cNvPr id="263" name="Google Shape;263;p27"/>
          <p:cNvSpPr txBox="1">
            <a:spLocks noGrp="1"/>
          </p:cNvSpPr>
          <p:nvPr>
            <p:ph type="body" idx="1"/>
          </p:nvPr>
        </p:nvSpPr>
        <p:spPr>
          <a:xfrm>
            <a:off x="6336287" y="2160589"/>
            <a:ext cx="2934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520"/>
              <a:buChar char="►"/>
            </a:pPr>
            <a:r>
              <a:rPr lang="en-US" sz="4400" baseline="30000"/>
              <a:t>Generator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3520"/>
              <a:buChar char="►"/>
            </a:pPr>
            <a:r>
              <a:rPr lang="en-US" sz="4400" baseline="30000"/>
              <a:t>Discriminator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64" name="Google Shape;264;p27"/>
          <p:cNvPicPr preferRelativeResize="0"/>
          <p:nvPr/>
        </p:nvPicPr>
        <p:blipFill rotWithShape="1">
          <a:blip r:embed="rId3">
            <a:alphaModFix/>
          </a:blip>
          <a:srcRect l="15835" r="-2" b="-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7"/>
          <p:cNvSpPr/>
          <p:nvPr/>
        </p:nvSpPr>
        <p:spPr>
          <a:xfrm>
            <a:off x="5572946" y="241499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28"/>
          <p:cNvSpPr/>
          <p:nvPr/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28"/>
          <p:cNvSpPr txBox="1"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sz="5400" b="1" baseline="30000" dirty="0"/>
              <a:t>Working of Two-Stage GAN</a:t>
            </a:r>
            <a:endParaRPr sz="5400" b="1" dirty="0"/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idx="1"/>
          </p:nvPr>
        </p:nvSpPr>
        <p:spPr>
          <a:xfrm>
            <a:off x="673754" y="2160590"/>
            <a:ext cx="3973943" cy="344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►"/>
            </a:pPr>
            <a:r>
              <a:rPr lang="en-US" sz="1750" b="1">
                <a:solidFill>
                  <a:schemeClr val="lt1"/>
                </a:solidFill>
              </a:rPr>
              <a:t>- Stage-I GAN: </a:t>
            </a:r>
            <a:r>
              <a:rPr lang="en-US" sz="1750">
                <a:solidFill>
                  <a:schemeClr val="lt1"/>
                </a:solidFill>
              </a:rPr>
              <a:t>it sketches the primitive shape and basic colors of the object conditioned on the given text description and draws the background layout from a random noise vector, yielding a low-resolution image.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►"/>
            </a:pPr>
            <a:r>
              <a:rPr lang="en-US" sz="1750">
                <a:solidFill>
                  <a:schemeClr val="lt1"/>
                </a:solidFill>
              </a:rPr>
              <a:t>- </a:t>
            </a:r>
            <a:r>
              <a:rPr lang="en-US" sz="1750" b="1">
                <a:solidFill>
                  <a:schemeClr val="lt1"/>
                </a:solidFill>
              </a:rPr>
              <a:t>Stage-II GAN: </a:t>
            </a:r>
            <a:r>
              <a:rPr lang="en-US" sz="1750">
                <a:solidFill>
                  <a:schemeClr val="lt1"/>
                </a:solidFill>
              </a:rPr>
              <a:t>it corrects defects in the low-resolution image and completes details of the object by reading the text description again, producing a high-resolution photo-realistic image. </a:t>
            </a:r>
            <a:endParaRPr sz="1125">
              <a:solidFill>
                <a:schemeClr val="lt1"/>
              </a:solidFill>
            </a:endParaRPr>
          </a:p>
        </p:txBody>
      </p:sp>
      <p:pic>
        <p:nvPicPr>
          <p:cNvPr id="275" name="Google Shape;275;p28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7616" y="972608"/>
            <a:ext cx="4900269" cy="490026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8"/>
          <p:cNvSpPr/>
          <p:nvPr/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Notes Theme">
  <a:themeElements>
    <a:clrScheme name="Office Notes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Macintosh PowerPoint</Application>
  <PresentationFormat>Widescreen</PresentationFormat>
  <Paragraphs>59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Noto Sans Symbols</vt:lpstr>
      <vt:lpstr>Times New Roman</vt:lpstr>
      <vt:lpstr>Trebuchet MS</vt:lpstr>
      <vt:lpstr>Facet</vt:lpstr>
      <vt:lpstr>Facet</vt:lpstr>
      <vt:lpstr>                            Generative Adversarial Networks   </vt:lpstr>
      <vt:lpstr>Introduction</vt:lpstr>
      <vt:lpstr>Applications of GAN</vt:lpstr>
      <vt:lpstr>Create Anime Characters</vt:lpstr>
      <vt:lpstr>Pose Guided Person Image Generation</vt:lpstr>
      <vt:lpstr>CycleGAN</vt:lpstr>
      <vt:lpstr>Super Resolution</vt:lpstr>
      <vt:lpstr>Proposed Model</vt:lpstr>
      <vt:lpstr>Working of Two-Stage GAN</vt:lpstr>
      <vt:lpstr>Text to Image Synthesis Model Architecture</vt:lpstr>
      <vt:lpstr>Feature Selection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Generative Adversarial Networks   </dc:title>
  <cp:lastModifiedBy>Microsoft Office User</cp:lastModifiedBy>
  <cp:revision>2</cp:revision>
  <dcterms:modified xsi:type="dcterms:W3CDTF">2019-05-09T06:41:45Z</dcterms:modified>
</cp:coreProperties>
</file>