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5DF4D3-DB17-4553-9027-27F503108FCC}" v="37" dt="2023-03-28T14:18:29.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Gunjal" userId="f303a054499c3199" providerId="LiveId" clId="{D05DF4D3-DB17-4553-9027-27F503108FCC}"/>
    <pc:docChg chg="undo custSel addSld modSld">
      <pc:chgData name="Darshan Gunjal" userId="f303a054499c3199" providerId="LiveId" clId="{D05DF4D3-DB17-4553-9027-27F503108FCC}" dt="2023-03-28T14:18:29.163" v="322"/>
      <pc:docMkLst>
        <pc:docMk/>
      </pc:docMkLst>
      <pc:sldChg chg="modSp mod">
        <pc:chgData name="Darshan Gunjal" userId="f303a054499c3199" providerId="LiveId" clId="{D05DF4D3-DB17-4553-9027-27F503108FCC}" dt="2023-03-28T14:16:06.998" v="301" actId="2711"/>
        <pc:sldMkLst>
          <pc:docMk/>
          <pc:sldMk cId="443253164" sldId="256"/>
        </pc:sldMkLst>
        <pc:spChg chg="mod">
          <ac:chgData name="Darshan Gunjal" userId="f303a054499c3199" providerId="LiveId" clId="{D05DF4D3-DB17-4553-9027-27F503108FCC}" dt="2023-03-28T14:16:06.998" v="301" actId="2711"/>
          <ac:spMkLst>
            <pc:docMk/>
            <pc:sldMk cId="443253164" sldId="256"/>
            <ac:spMk id="2" creationId="{6393491B-E2E1-592F-4586-520F43596A06}"/>
          </ac:spMkLst>
        </pc:spChg>
        <pc:spChg chg="mod">
          <ac:chgData name="Darshan Gunjal" userId="f303a054499c3199" providerId="LiveId" clId="{D05DF4D3-DB17-4553-9027-27F503108FCC}" dt="2023-03-28T14:14:16.857" v="287" actId="20577"/>
          <ac:spMkLst>
            <pc:docMk/>
            <pc:sldMk cId="443253164" sldId="256"/>
            <ac:spMk id="3" creationId="{F9952A17-80B5-DB15-8CE5-AC2705DE0792}"/>
          </ac:spMkLst>
        </pc:spChg>
      </pc:sldChg>
      <pc:sldChg chg="modSp mod modAnim">
        <pc:chgData name="Darshan Gunjal" userId="f303a054499c3199" providerId="LiveId" clId="{D05DF4D3-DB17-4553-9027-27F503108FCC}" dt="2023-03-28T14:16:25.002" v="303"/>
        <pc:sldMkLst>
          <pc:docMk/>
          <pc:sldMk cId="3992938664" sldId="257"/>
        </pc:sldMkLst>
        <pc:spChg chg="mod">
          <ac:chgData name="Darshan Gunjal" userId="f303a054499c3199" providerId="LiveId" clId="{D05DF4D3-DB17-4553-9027-27F503108FCC}" dt="2023-03-28T14:10:11.814" v="201" actId="14100"/>
          <ac:spMkLst>
            <pc:docMk/>
            <pc:sldMk cId="3992938664" sldId="257"/>
            <ac:spMk id="2" creationId="{39551DB6-CF02-319E-74D5-133674F7F09F}"/>
          </ac:spMkLst>
        </pc:spChg>
      </pc:sldChg>
      <pc:sldChg chg="modSp mod modAnim">
        <pc:chgData name="Darshan Gunjal" userId="f303a054499c3199" providerId="LiveId" clId="{D05DF4D3-DB17-4553-9027-27F503108FCC}" dt="2023-03-28T14:16:48.606" v="305"/>
        <pc:sldMkLst>
          <pc:docMk/>
          <pc:sldMk cId="1678715113" sldId="258"/>
        </pc:sldMkLst>
        <pc:spChg chg="mod">
          <ac:chgData name="Darshan Gunjal" userId="f303a054499c3199" providerId="LiveId" clId="{D05DF4D3-DB17-4553-9027-27F503108FCC}" dt="2023-03-28T14:10:21.983" v="202" actId="2711"/>
          <ac:spMkLst>
            <pc:docMk/>
            <pc:sldMk cId="1678715113" sldId="258"/>
            <ac:spMk id="2" creationId="{B03F9A3C-2DA3-1EA1-DB12-DCF63F2AB42C}"/>
          </ac:spMkLst>
        </pc:spChg>
        <pc:spChg chg="mod">
          <ac:chgData name="Darshan Gunjal" userId="f303a054499c3199" providerId="LiveId" clId="{D05DF4D3-DB17-4553-9027-27F503108FCC}" dt="2023-03-28T14:10:35.542" v="204" actId="20577"/>
          <ac:spMkLst>
            <pc:docMk/>
            <pc:sldMk cId="1678715113" sldId="258"/>
            <ac:spMk id="4" creationId="{A4A383A3-A00A-623F-A03D-595ADA8DF0C5}"/>
          </ac:spMkLst>
        </pc:spChg>
      </pc:sldChg>
      <pc:sldChg chg="modSp mod modAnim">
        <pc:chgData name="Darshan Gunjal" userId="f303a054499c3199" providerId="LiveId" clId="{D05DF4D3-DB17-4553-9027-27F503108FCC}" dt="2023-03-28T14:17:11.932" v="306"/>
        <pc:sldMkLst>
          <pc:docMk/>
          <pc:sldMk cId="3491892381" sldId="259"/>
        </pc:sldMkLst>
        <pc:spChg chg="mod">
          <ac:chgData name="Darshan Gunjal" userId="f303a054499c3199" providerId="LiveId" clId="{D05DF4D3-DB17-4553-9027-27F503108FCC}" dt="2023-03-28T14:11:02.954" v="207" actId="115"/>
          <ac:spMkLst>
            <pc:docMk/>
            <pc:sldMk cId="3491892381" sldId="259"/>
            <ac:spMk id="6" creationId="{85E4F014-EC83-0E97-BCED-A5471AB1C4A9}"/>
          </ac:spMkLst>
        </pc:spChg>
      </pc:sldChg>
      <pc:sldChg chg="addSp delSp modSp new mod modAnim">
        <pc:chgData name="Darshan Gunjal" userId="f303a054499c3199" providerId="LiveId" clId="{D05DF4D3-DB17-4553-9027-27F503108FCC}" dt="2023-03-28T14:17:32.257" v="310"/>
        <pc:sldMkLst>
          <pc:docMk/>
          <pc:sldMk cId="3161651018" sldId="260"/>
        </pc:sldMkLst>
        <pc:spChg chg="add del mod">
          <ac:chgData name="Darshan Gunjal" userId="f303a054499c3199" providerId="LiveId" clId="{D05DF4D3-DB17-4553-9027-27F503108FCC}" dt="2023-03-28T13:26:40.924" v="84" actId="27636"/>
          <ac:spMkLst>
            <pc:docMk/>
            <pc:sldMk cId="3161651018" sldId="260"/>
            <ac:spMk id="2" creationId="{E3E93856-8D7C-53DD-A4CF-897C11885846}"/>
          </ac:spMkLst>
        </pc:spChg>
        <pc:spChg chg="del mod">
          <ac:chgData name="Darshan Gunjal" userId="f303a054499c3199" providerId="LiveId" clId="{D05DF4D3-DB17-4553-9027-27F503108FCC}" dt="2023-03-28T13:26:46.195" v="86" actId="478"/>
          <ac:spMkLst>
            <pc:docMk/>
            <pc:sldMk cId="3161651018" sldId="260"/>
            <ac:spMk id="3" creationId="{33B4ECB9-E8F3-E9AB-E3BE-839DF92604D8}"/>
          </ac:spMkLst>
        </pc:spChg>
        <pc:spChg chg="add mod">
          <ac:chgData name="Darshan Gunjal" userId="f303a054499c3199" providerId="LiveId" clId="{D05DF4D3-DB17-4553-9027-27F503108FCC}" dt="2023-03-28T13:31:27.788" v="91" actId="123"/>
          <ac:spMkLst>
            <pc:docMk/>
            <pc:sldMk cId="3161651018" sldId="260"/>
            <ac:spMk id="4" creationId="{80E78E99-77E0-335A-5A26-2E3DD951455F}"/>
          </ac:spMkLst>
        </pc:spChg>
        <pc:picChg chg="add mod">
          <ac:chgData name="Darshan Gunjal" userId="f303a054499c3199" providerId="LiveId" clId="{D05DF4D3-DB17-4553-9027-27F503108FCC}" dt="2023-03-28T14:17:29.136" v="309" actId="1076"/>
          <ac:picMkLst>
            <pc:docMk/>
            <pc:sldMk cId="3161651018" sldId="260"/>
            <ac:picMk id="6" creationId="{20487FB7-F2B7-FD43-38B8-3F4F787A220B}"/>
          </ac:picMkLst>
        </pc:picChg>
      </pc:sldChg>
      <pc:sldChg chg="addSp delSp modSp new mod modAnim">
        <pc:chgData name="Darshan Gunjal" userId="f303a054499c3199" providerId="LiveId" clId="{D05DF4D3-DB17-4553-9027-27F503108FCC}" dt="2023-03-28T14:17:50.628" v="313"/>
        <pc:sldMkLst>
          <pc:docMk/>
          <pc:sldMk cId="3540943382" sldId="261"/>
        </pc:sldMkLst>
        <pc:spChg chg="del mod">
          <ac:chgData name="Darshan Gunjal" userId="f303a054499c3199" providerId="LiveId" clId="{D05DF4D3-DB17-4553-9027-27F503108FCC}" dt="2023-03-28T13:32:33.731" v="95" actId="478"/>
          <ac:spMkLst>
            <pc:docMk/>
            <pc:sldMk cId="3540943382" sldId="261"/>
            <ac:spMk id="2" creationId="{BEC89837-67BD-A652-A86C-26EF07858C18}"/>
          </ac:spMkLst>
        </pc:spChg>
        <pc:spChg chg="del">
          <ac:chgData name="Darshan Gunjal" userId="f303a054499c3199" providerId="LiveId" clId="{D05DF4D3-DB17-4553-9027-27F503108FCC}" dt="2023-03-28T13:32:36.505" v="96" actId="478"/>
          <ac:spMkLst>
            <pc:docMk/>
            <pc:sldMk cId="3540943382" sldId="261"/>
            <ac:spMk id="3" creationId="{ECACA6AB-9DFE-ECB8-BBC7-5E8E09D6BFB8}"/>
          </ac:spMkLst>
        </pc:spChg>
        <pc:picChg chg="add mod">
          <ac:chgData name="Darshan Gunjal" userId="f303a054499c3199" providerId="LiveId" clId="{D05DF4D3-DB17-4553-9027-27F503108FCC}" dt="2023-03-28T14:17:49.242" v="312" actId="1076"/>
          <ac:picMkLst>
            <pc:docMk/>
            <pc:sldMk cId="3540943382" sldId="261"/>
            <ac:picMk id="5" creationId="{AAB78974-9968-DB86-3A02-F65E4620633C}"/>
          </ac:picMkLst>
        </pc:picChg>
        <pc:picChg chg="add mod">
          <ac:chgData name="Darshan Gunjal" userId="f303a054499c3199" providerId="LiveId" clId="{D05DF4D3-DB17-4553-9027-27F503108FCC}" dt="2023-03-28T13:34:52.846" v="128" actId="14100"/>
          <ac:picMkLst>
            <pc:docMk/>
            <pc:sldMk cId="3540943382" sldId="261"/>
            <ac:picMk id="7" creationId="{E8AAA9D4-0790-8619-8ED6-9F478E6F89E2}"/>
          </ac:picMkLst>
        </pc:picChg>
      </pc:sldChg>
      <pc:sldChg chg="addSp delSp modSp new mod modAnim">
        <pc:chgData name="Darshan Gunjal" userId="f303a054499c3199" providerId="LiveId" clId="{D05DF4D3-DB17-4553-9027-27F503108FCC}" dt="2023-03-28T14:18:00.017" v="316"/>
        <pc:sldMkLst>
          <pc:docMk/>
          <pc:sldMk cId="3256334917" sldId="262"/>
        </pc:sldMkLst>
        <pc:spChg chg="del mod">
          <ac:chgData name="Darshan Gunjal" userId="f303a054499c3199" providerId="LiveId" clId="{D05DF4D3-DB17-4553-9027-27F503108FCC}" dt="2023-03-28T13:33:11.757" v="101" actId="478"/>
          <ac:spMkLst>
            <pc:docMk/>
            <pc:sldMk cId="3256334917" sldId="262"/>
            <ac:spMk id="2" creationId="{5AAE3C0D-C32A-9E05-116D-09DF71C398E8}"/>
          </ac:spMkLst>
        </pc:spChg>
        <pc:spChg chg="del">
          <ac:chgData name="Darshan Gunjal" userId="f303a054499c3199" providerId="LiveId" clId="{D05DF4D3-DB17-4553-9027-27F503108FCC}" dt="2023-03-28T13:33:14.192" v="102" actId="478"/>
          <ac:spMkLst>
            <pc:docMk/>
            <pc:sldMk cId="3256334917" sldId="262"/>
            <ac:spMk id="3" creationId="{49CA69F4-2FF2-C2F9-F30C-44B1EDBB98E9}"/>
          </ac:spMkLst>
        </pc:spChg>
        <pc:picChg chg="add mod">
          <ac:chgData name="Darshan Gunjal" userId="f303a054499c3199" providerId="LiveId" clId="{D05DF4D3-DB17-4553-9027-27F503108FCC}" dt="2023-03-28T14:17:54.546" v="314" actId="1076"/>
          <ac:picMkLst>
            <pc:docMk/>
            <pc:sldMk cId="3256334917" sldId="262"/>
            <ac:picMk id="5" creationId="{89D99DD3-217A-F483-C657-D443CFEFEDB9}"/>
          </ac:picMkLst>
        </pc:picChg>
        <pc:picChg chg="add mod">
          <ac:chgData name="Darshan Gunjal" userId="f303a054499c3199" providerId="LiveId" clId="{D05DF4D3-DB17-4553-9027-27F503108FCC}" dt="2023-03-28T13:36:01.888" v="149" actId="14100"/>
          <ac:picMkLst>
            <pc:docMk/>
            <pc:sldMk cId="3256334917" sldId="262"/>
            <ac:picMk id="7" creationId="{CE014C3D-F272-4A83-338D-59BAACB465D0}"/>
          </ac:picMkLst>
        </pc:picChg>
      </pc:sldChg>
      <pc:sldChg chg="addSp delSp modSp new mod modAnim">
        <pc:chgData name="Darshan Gunjal" userId="f303a054499c3199" providerId="LiveId" clId="{D05DF4D3-DB17-4553-9027-27F503108FCC}" dt="2023-03-28T14:18:05.059" v="317"/>
        <pc:sldMkLst>
          <pc:docMk/>
          <pc:sldMk cId="586041031" sldId="263"/>
        </pc:sldMkLst>
        <pc:spChg chg="del">
          <ac:chgData name="Darshan Gunjal" userId="f303a054499c3199" providerId="LiveId" clId="{D05DF4D3-DB17-4553-9027-27F503108FCC}" dt="2023-03-28T13:33:27.028" v="106" actId="478"/>
          <ac:spMkLst>
            <pc:docMk/>
            <pc:sldMk cId="586041031" sldId="263"/>
            <ac:spMk id="2" creationId="{9016A3DC-6D62-04BD-234E-C95D73A36282}"/>
          </ac:spMkLst>
        </pc:spChg>
        <pc:spChg chg="del">
          <ac:chgData name="Darshan Gunjal" userId="f303a054499c3199" providerId="LiveId" clId="{D05DF4D3-DB17-4553-9027-27F503108FCC}" dt="2023-03-28T13:33:30.487" v="107" actId="478"/>
          <ac:spMkLst>
            <pc:docMk/>
            <pc:sldMk cId="586041031" sldId="263"/>
            <ac:spMk id="3" creationId="{982F6A35-40A9-967C-0F2D-8A382070D9F5}"/>
          </ac:spMkLst>
        </pc:spChg>
        <pc:picChg chg="add mod">
          <ac:chgData name="Darshan Gunjal" userId="f303a054499c3199" providerId="LiveId" clId="{D05DF4D3-DB17-4553-9027-27F503108FCC}" dt="2023-03-28T13:37:43.372" v="152" actId="1076"/>
          <ac:picMkLst>
            <pc:docMk/>
            <pc:sldMk cId="586041031" sldId="263"/>
            <ac:picMk id="5" creationId="{E2F6F542-A4E6-AD5B-5055-2818D4368BA3}"/>
          </ac:picMkLst>
        </pc:picChg>
      </pc:sldChg>
      <pc:sldChg chg="addSp delSp modSp new mod modAnim">
        <pc:chgData name="Darshan Gunjal" userId="f303a054499c3199" providerId="LiveId" clId="{D05DF4D3-DB17-4553-9027-27F503108FCC}" dt="2023-03-28T14:18:24.284" v="321"/>
        <pc:sldMkLst>
          <pc:docMk/>
          <pc:sldMk cId="4045429015" sldId="264"/>
        </pc:sldMkLst>
        <pc:spChg chg="mod">
          <ac:chgData name="Darshan Gunjal" userId="f303a054499c3199" providerId="LiveId" clId="{D05DF4D3-DB17-4553-9027-27F503108FCC}" dt="2023-03-28T14:12:01.953" v="213" actId="255"/>
          <ac:spMkLst>
            <pc:docMk/>
            <pc:sldMk cId="4045429015" sldId="264"/>
            <ac:spMk id="2" creationId="{B6E3DF82-F2C6-39DF-6F94-1812E612376F}"/>
          </ac:spMkLst>
        </pc:spChg>
        <pc:spChg chg="del mod">
          <ac:chgData name="Darshan Gunjal" userId="f303a054499c3199" providerId="LiveId" clId="{D05DF4D3-DB17-4553-9027-27F503108FCC}" dt="2023-03-28T14:02:04.637" v="158" actId="478"/>
          <ac:spMkLst>
            <pc:docMk/>
            <pc:sldMk cId="4045429015" sldId="264"/>
            <ac:spMk id="3" creationId="{3A20AF25-E146-5126-62B1-3FDB004360DC}"/>
          </ac:spMkLst>
        </pc:spChg>
        <pc:spChg chg="add mod">
          <ac:chgData name="Darshan Gunjal" userId="f303a054499c3199" providerId="LiveId" clId="{D05DF4D3-DB17-4553-9027-27F503108FCC}" dt="2023-03-28T14:06:23.285" v="188" actId="313"/>
          <ac:spMkLst>
            <pc:docMk/>
            <pc:sldMk cId="4045429015" sldId="264"/>
            <ac:spMk id="4" creationId="{3DEE63D5-3D89-56E2-F004-4E620FDDD381}"/>
          </ac:spMkLst>
        </pc:spChg>
      </pc:sldChg>
      <pc:sldChg chg="addSp delSp modSp new mod modAnim">
        <pc:chgData name="Darshan Gunjal" userId="f303a054499c3199" providerId="LiveId" clId="{D05DF4D3-DB17-4553-9027-27F503108FCC}" dt="2023-03-28T14:18:29.163" v="322"/>
        <pc:sldMkLst>
          <pc:docMk/>
          <pc:sldMk cId="4164639233" sldId="265"/>
        </pc:sldMkLst>
        <pc:spChg chg="del">
          <ac:chgData name="Darshan Gunjal" userId="f303a054499c3199" providerId="LiveId" clId="{D05DF4D3-DB17-4553-9027-27F503108FCC}" dt="2023-03-28T14:06:54.352" v="190" actId="478"/>
          <ac:spMkLst>
            <pc:docMk/>
            <pc:sldMk cId="4164639233" sldId="265"/>
            <ac:spMk id="2" creationId="{047F840D-17AC-2AFE-C936-DED523386F8A}"/>
          </ac:spMkLst>
        </pc:spChg>
        <pc:spChg chg="del">
          <ac:chgData name="Darshan Gunjal" userId="f303a054499c3199" providerId="LiveId" clId="{D05DF4D3-DB17-4553-9027-27F503108FCC}" dt="2023-03-28T14:06:59.840" v="191" actId="478"/>
          <ac:spMkLst>
            <pc:docMk/>
            <pc:sldMk cId="4164639233" sldId="265"/>
            <ac:spMk id="3" creationId="{34DE89FB-1317-9FE6-DDB7-4A8CACEBBA98}"/>
          </ac:spMkLst>
        </pc:spChg>
        <pc:picChg chg="add mod">
          <ac:chgData name="Darshan Gunjal" userId="f303a054499c3199" providerId="LiveId" clId="{D05DF4D3-DB17-4553-9027-27F503108FCC}" dt="2023-03-28T14:09:27.260" v="199" actId="14100"/>
          <ac:picMkLst>
            <pc:docMk/>
            <pc:sldMk cId="4164639233" sldId="265"/>
            <ac:picMk id="5" creationId="{47ADCA4C-2C23-ED08-1D0A-EA83788632A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4460E0-F7EF-4333-94C3-2D50E1C1C046}" type="datetimeFigureOut">
              <a:rPr lang="en-US" smtClean="0"/>
              <a:t>4/5/2023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68822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460E0-F7EF-4333-94C3-2D50E1C1C046}"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143903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460E0-F7EF-4333-94C3-2D50E1C1C04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9367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460E0-F7EF-4333-94C3-2D50E1C1C04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5230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460E0-F7EF-4333-94C3-2D50E1C1C04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2733153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460E0-F7EF-4333-94C3-2D50E1C1C04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1270205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460E0-F7EF-4333-94C3-2D50E1C1C04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49096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460E0-F7EF-4333-94C3-2D50E1C1C04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3898893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460E0-F7EF-4333-94C3-2D50E1C1C04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273446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460E0-F7EF-4333-94C3-2D50E1C1C04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22268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460E0-F7EF-4333-94C3-2D50E1C1C04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135910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460E0-F7EF-4333-94C3-2D50E1C1C046}"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242293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460E0-F7EF-4333-94C3-2D50E1C1C046}"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26634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460E0-F7EF-4333-94C3-2D50E1C1C046}"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352436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460E0-F7EF-4333-94C3-2D50E1C1C046}"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118645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460E0-F7EF-4333-94C3-2D50E1C1C046}"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33559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460E0-F7EF-4333-94C3-2D50E1C1C046}"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18F10-33F3-4BDA-8AF8-81FBB61EBDB1}" type="slidenum">
              <a:rPr lang="en-US" smtClean="0"/>
              <a:t>‹#›</a:t>
            </a:fld>
            <a:endParaRPr lang="en-US"/>
          </a:p>
        </p:txBody>
      </p:sp>
    </p:spTree>
    <p:extLst>
      <p:ext uri="{BB962C8B-B14F-4D97-AF65-F5344CB8AC3E}">
        <p14:creationId xmlns:p14="http://schemas.microsoft.com/office/powerpoint/2010/main" val="361867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4460E0-F7EF-4333-94C3-2D50E1C1C046}" type="datetimeFigureOut">
              <a:rPr lang="en-US" smtClean="0"/>
              <a:t>4/5/2023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618F10-33F3-4BDA-8AF8-81FBB61EBDB1}" type="slidenum">
              <a:rPr lang="en-US" smtClean="0"/>
              <a:t>‹#›</a:t>
            </a:fld>
            <a:endParaRPr lang="en-US"/>
          </a:p>
        </p:txBody>
      </p:sp>
    </p:spTree>
    <p:extLst>
      <p:ext uri="{BB962C8B-B14F-4D97-AF65-F5344CB8AC3E}">
        <p14:creationId xmlns:p14="http://schemas.microsoft.com/office/powerpoint/2010/main" val="3914326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491B-E2E1-592F-4586-520F43596A06}"/>
              </a:ext>
            </a:extLst>
          </p:cNvPr>
          <p:cNvSpPr>
            <a:spLocks noGrp="1"/>
          </p:cNvSpPr>
          <p:nvPr>
            <p:ph type="ctrTitle"/>
          </p:nvPr>
        </p:nvSpPr>
        <p:spPr/>
        <p:txBody>
          <a:bodyPr/>
          <a:lstStyle/>
          <a:p>
            <a:r>
              <a:rPr lang="en-US" b="0" i="0" dirty="0">
                <a:solidFill>
                  <a:srgbClr val="202124"/>
                </a:solidFill>
                <a:effectLst/>
                <a:latin typeface="Google Sans"/>
              </a:rPr>
              <a:t>Market Basket </a:t>
            </a:r>
            <a:r>
              <a:rPr lang="en-US" dirty="0">
                <a:solidFill>
                  <a:srgbClr val="202124"/>
                </a:solidFill>
                <a:latin typeface="Google Sans"/>
              </a:rPr>
              <a:t>A</a:t>
            </a:r>
            <a:r>
              <a:rPr lang="en-US" b="0" i="0" dirty="0">
                <a:solidFill>
                  <a:srgbClr val="202124"/>
                </a:solidFill>
                <a:effectLst/>
                <a:latin typeface="Google Sans"/>
              </a:rPr>
              <a:t>nalysis</a:t>
            </a:r>
            <a:endParaRPr lang="en-US" dirty="0"/>
          </a:p>
        </p:txBody>
      </p:sp>
      <p:sp>
        <p:nvSpPr>
          <p:cNvPr id="3" name="Subtitle 2">
            <a:extLst>
              <a:ext uri="{FF2B5EF4-FFF2-40B4-BE49-F238E27FC236}">
                <a16:creationId xmlns:a16="http://schemas.microsoft.com/office/drawing/2014/main" id="{F9952A17-80B5-DB15-8CE5-AC2705DE0792}"/>
              </a:ext>
            </a:extLst>
          </p:cNvPr>
          <p:cNvSpPr>
            <a:spLocks noGrp="1"/>
          </p:cNvSpPr>
          <p:nvPr>
            <p:ph type="subTitle" idx="1"/>
          </p:nvPr>
        </p:nvSpPr>
        <p:spPr/>
        <p:txBody>
          <a:bodyPr/>
          <a:lstStyle/>
          <a:p>
            <a:r>
              <a:rPr lang="en-US" dirty="0"/>
              <a:t>By:- Darshan Sanjay Gunjal (226506)</a:t>
            </a:r>
          </a:p>
          <a:p>
            <a:r>
              <a:rPr lang="en-US" dirty="0"/>
              <a:t>Purva Deepak </a:t>
            </a:r>
            <a:r>
              <a:rPr lang="en-US" dirty="0" err="1"/>
              <a:t>Kolhe</a:t>
            </a:r>
            <a:r>
              <a:rPr lang="en-US" dirty="0"/>
              <a:t> (226518)</a:t>
            </a:r>
          </a:p>
        </p:txBody>
      </p:sp>
    </p:spTree>
    <p:extLst>
      <p:ext uri="{BB962C8B-B14F-4D97-AF65-F5344CB8AC3E}">
        <p14:creationId xmlns:p14="http://schemas.microsoft.com/office/powerpoint/2010/main" val="44325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ADCA4C-2C23-ED08-1D0A-EA8378863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16463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1DB6-CF02-319E-74D5-133674F7F09F}"/>
              </a:ext>
            </a:extLst>
          </p:cNvPr>
          <p:cNvSpPr>
            <a:spLocks noGrp="1"/>
          </p:cNvSpPr>
          <p:nvPr>
            <p:ph type="title"/>
          </p:nvPr>
        </p:nvSpPr>
        <p:spPr>
          <a:xfrm>
            <a:off x="1484311" y="1"/>
            <a:ext cx="10018713" cy="138093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CAF42DA9-6B4B-D4EA-ABDF-3EE98EEF9568}"/>
              </a:ext>
            </a:extLst>
          </p:cNvPr>
          <p:cNvSpPr txBox="1"/>
          <p:nvPr/>
        </p:nvSpPr>
        <p:spPr>
          <a:xfrm>
            <a:off x="1887148" y="1475875"/>
            <a:ext cx="10095722"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0" i="0" dirty="0">
                <a:solidFill>
                  <a:srgbClr val="202124"/>
                </a:solidFill>
                <a:effectLst/>
              </a:rPr>
              <a:t>Market basket analysis is </a:t>
            </a:r>
            <a:r>
              <a:rPr lang="en-US" sz="2400" b="0" i="0" dirty="0">
                <a:solidFill>
                  <a:srgbClr val="040C28"/>
                </a:solidFill>
                <a:effectLst/>
              </a:rPr>
              <a:t>a data mining technique used by retailers to increase sales by better understanding of customer purchasing patterns</a:t>
            </a:r>
            <a:r>
              <a:rPr lang="en-US" sz="2400" b="0" i="0" dirty="0">
                <a:solidFill>
                  <a:srgbClr val="202124"/>
                </a:solidFill>
                <a:effectLst/>
              </a:rPr>
              <a:t>.</a:t>
            </a:r>
          </a:p>
          <a:p>
            <a:pPr marL="342900" indent="-342900" algn="just">
              <a:buFont typeface="Wingdings" panose="05000000000000000000" pitchFamily="2" charset="2"/>
              <a:buChar char="v"/>
            </a:pPr>
            <a:endParaRPr lang="en-US" sz="2400" b="0" i="0" dirty="0">
              <a:solidFill>
                <a:srgbClr val="202124"/>
              </a:solidFill>
              <a:effectLst/>
            </a:endParaRPr>
          </a:p>
          <a:p>
            <a:pPr marL="342900" indent="-342900" algn="just">
              <a:buFont typeface="Wingdings" panose="05000000000000000000" pitchFamily="2" charset="2"/>
              <a:buChar char="v"/>
            </a:pPr>
            <a:r>
              <a:rPr lang="en-US" sz="2400" b="0" i="0" dirty="0">
                <a:solidFill>
                  <a:srgbClr val="202124"/>
                </a:solidFill>
                <a:effectLst/>
              </a:rPr>
              <a:t>It involves analyzing large data sets, such as purchase history, to reveal product groupings, as well as products that are likely to be purchased together.</a:t>
            </a:r>
          </a:p>
          <a:p>
            <a:pPr marL="342900" indent="-342900" algn="just">
              <a:buFont typeface="Wingdings" panose="05000000000000000000" pitchFamily="2" charset="2"/>
              <a:buChar char="v"/>
            </a:pPr>
            <a:endParaRPr lang="en-US" sz="2400" dirty="0">
              <a:solidFill>
                <a:srgbClr val="202124"/>
              </a:solidFill>
            </a:endParaRPr>
          </a:p>
          <a:p>
            <a:pPr marL="342900" indent="-342900" algn="just">
              <a:buFont typeface="Wingdings" panose="05000000000000000000" pitchFamily="2" charset="2"/>
              <a:buChar char="v"/>
            </a:pPr>
            <a:r>
              <a:rPr lang="en-US" sz="2400" dirty="0"/>
              <a:t>Market basket analysis is a process that look for relationship among entities and object that frequent appear together such as collection of items in shoppers cart</a:t>
            </a:r>
          </a:p>
        </p:txBody>
      </p:sp>
      <p:pic>
        <p:nvPicPr>
          <p:cNvPr id="10" name="Picture 9">
            <a:extLst>
              <a:ext uri="{FF2B5EF4-FFF2-40B4-BE49-F238E27FC236}">
                <a16:creationId xmlns:a16="http://schemas.microsoft.com/office/drawing/2014/main" id="{907FDD06-5EBC-446B-A71C-38EED5301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902" y="4833257"/>
            <a:ext cx="3797560" cy="2192694"/>
          </a:xfrm>
          <a:prstGeom prst="rect">
            <a:avLst/>
          </a:prstGeom>
        </p:spPr>
      </p:pic>
    </p:spTree>
    <p:extLst>
      <p:ext uri="{BB962C8B-B14F-4D97-AF65-F5344CB8AC3E}">
        <p14:creationId xmlns:p14="http://schemas.microsoft.com/office/powerpoint/2010/main" val="399293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9A3C-2DA3-1EA1-DB12-DCF63F2AB42C}"/>
              </a:ext>
            </a:extLst>
          </p:cNvPr>
          <p:cNvSpPr>
            <a:spLocks noGrp="1"/>
          </p:cNvSpPr>
          <p:nvPr>
            <p:ph type="title"/>
          </p:nvPr>
        </p:nvSpPr>
        <p:spPr>
          <a:xfrm>
            <a:off x="1484311" y="1"/>
            <a:ext cx="10018713" cy="1017036"/>
          </a:xfrm>
        </p:spPr>
        <p:txBody>
          <a:bodyPr/>
          <a:lstStyle/>
          <a:p>
            <a:r>
              <a:rPr lang="en-US" dirty="0">
                <a:latin typeface="Times New Roman" panose="02020603050405020304" pitchFamily="18" charset="0"/>
                <a:cs typeface="Times New Roman" panose="02020603050405020304" pitchFamily="18" charset="0"/>
              </a:rPr>
              <a:t>Example :- Beer &amp; Nappies</a:t>
            </a:r>
          </a:p>
        </p:txBody>
      </p:sp>
      <p:sp>
        <p:nvSpPr>
          <p:cNvPr id="4" name="TextBox 3">
            <a:extLst>
              <a:ext uri="{FF2B5EF4-FFF2-40B4-BE49-F238E27FC236}">
                <a16:creationId xmlns:a16="http://schemas.microsoft.com/office/drawing/2014/main" id="{A4A383A3-A00A-623F-A03D-595ADA8DF0C5}"/>
              </a:ext>
            </a:extLst>
          </p:cNvPr>
          <p:cNvSpPr txBox="1"/>
          <p:nvPr/>
        </p:nvSpPr>
        <p:spPr>
          <a:xfrm>
            <a:off x="1315616" y="1240971"/>
            <a:ext cx="10273004" cy="3416320"/>
          </a:xfrm>
          <a:prstGeom prst="rect">
            <a:avLst/>
          </a:prstGeom>
          <a:noFill/>
        </p:spPr>
        <p:txBody>
          <a:bodyPr wrap="square" rtlCol="0">
            <a:spAutoFit/>
          </a:bodyPr>
          <a:lstStyle/>
          <a:p>
            <a:pPr marL="0" indent="0">
              <a:buNone/>
            </a:pPr>
            <a:r>
              <a:rPr lang="en-US" sz="2400" dirty="0"/>
              <a:t>An observant Wal-Mart store manager discovered a strong association between a brand of babies nappies (diapers) and a brand of beer. Analysis of purchases revealed that they were made by men, on Friday evenings mainly between 6pm and 7 pm. The supermarket figured out the following rationale:</a:t>
            </a:r>
          </a:p>
          <a:p>
            <a:pPr marL="0" indent="0">
              <a:buNone/>
            </a:pPr>
            <a:endParaRPr lang="en-US" sz="2400" dirty="0"/>
          </a:p>
          <a:p>
            <a:pPr marL="0" indent="0">
              <a:buNone/>
            </a:pPr>
            <a:r>
              <a:rPr lang="en-US" sz="2400" dirty="0"/>
              <a:t>• Because packs of diapers are very large, the wife who in most cases made the household purchases, left the diaper purchase to her husband. </a:t>
            </a:r>
          </a:p>
          <a:p>
            <a:pPr marL="0" indent="0">
              <a:buNone/>
            </a:pPr>
            <a:r>
              <a:rPr lang="en-US" sz="2400" dirty="0"/>
              <a:t>• Being the end of the working week, the husband and father also wanted to get some beer in for the weekend.</a:t>
            </a:r>
          </a:p>
        </p:txBody>
      </p:sp>
      <p:pic>
        <p:nvPicPr>
          <p:cNvPr id="6" name="Picture 5">
            <a:extLst>
              <a:ext uri="{FF2B5EF4-FFF2-40B4-BE49-F238E27FC236}">
                <a16:creationId xmlns:a16="http://schemas.microsoft.com/office/drawing/2014/main" id="{B08E6FC3-381F-0972-2951-3B7976060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318" y="4721290"/>
            <a:ext cx="4113150" cy="2021631"/>
          </a:xfrm>
          <a:prstGeom prst="rect">
            <a:avLst/>
          </a:prstGeom>
        </p:spPr>
      </p:pic>
      <p:pic>
        <p:nvPicPr>
          <p:cNvPr id="8" name="Picture 7">
            <a:extLst>
              <a:ext uri="{FF2B5EF4-FFF2-40B4-BE49-F238E27FC236}">
                <a16:creationId xmlns:a16="http://schemas.microsoft.com/office/drawing/2014/main" id="{204E2CBA-4293-3D7E-CF4E-749E9B57B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6391" y="1116"/>
            <a:ext cx="1633925" cy="1314500"/>
          </a:xfrm>
          <a:prstGeom prst="rect">
            <a:avLst/>
          </a:prstGeom>
        </p:spPr>
      </p:pic>
    </p:spTree>
    <p:extLst>
      <p:ext uri="{BB962C8B-B14F-4D97-AF65-F5344CB8AC3E}">
        <p14:creationId xmlns:p14="http://schemas.microsoft.com/office/powerpoint/2010/main" val="167871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E4F014-EC83-0E97-BCED-A5471AB1C4A9}"/>
              </a:ext>
            </a:extLst>
          </p:cNvPr>
          <p:cNvSpPr txBox="1"/>
          <p:nvPr/>
        </p:nvSpPr>
        <p:spPr>
          <a:xfrm>
            <a:off x="1226916" y="559837"/>
            <a:ext cx="10641623" cy="5632311"/>
          </a:xfrm>
          <a:prstGeom prst="rect">
            <a:avLst/>
          </a:prstGeom>
          <a:noFill/>
        </p:spPr>
        <p:txBody>
          <a:bodyPr wrap="square" rtlCol="0">
            <a:spAutoFit/>
          </a:bodyPr>
          <a:lstStyle/>
          <a:p>
            <a:r>
              <a:rPr lang="en-US" sz="2400" b="1" u="sng" dirty="0"/>
              <a:t>Frequent Pattern  </a:t>
            </a:r>
            <a:r>
              <a:rPr lang="en-US" sz="2400" u="sng" dirty="0"/>
              <a:t>:-  </a:t>
            </a:r>
            <a:r>
              <a:rPr lang="en-US" sz="2400" dirty="0"/>
              <a:t>There are many kind of frequent pattern include frequent items, it frequent subsequence and frequent substructure a frequent item set of item that often appear together in the transactional data set. For example, butter and bread, which are frequent bought together in the grocery store by number of customer .</a:t>
            </a:r>
          </a:p>
          <a:p>
            <a:endParaRPr lang="en-US" sz="2400" dirty="0"/>
          </a:p>
          <a:p>
            <a:r>
              <a:rPr lang="en-US" sz="2400" b="1" u="sng" dirty="0"/>
              <a:t>Association</a:t>
            </a:r>
            <a:r>
              <a:rPr lang="en-US" sz="2400" u="sng" dirty="0"/>
              <a:t> :- </a:t>
            </a:r>
            <a:r>
              <a:rPr lang="en-US" sz="2400" dirty="0"/>
              <a:t>Association are used in retail sales to identify pattern that are frequent purchased together. This process refer to process of uncovering the relationship among data and determine association rule. For example retailer generates association rule that shows that 70% of milk is sold with bread and only 30% of times biscuits are sold  with bread.</a:t>
            </a:r>
          </a:p>
          <a:p>
            <a:endParaRPr lang="en-US" sz="2400" dirty="0"/>
          </a:p>
          <a:p>
            <a:r>
              <a:rPr lang="en-US" sz="2400" b="1" u="sng" dirty="0"/>
              <a:t>Correlation :</a:t>
            </a:r>
            <a:r>
              <a:rPr lang="en-US" sz="2400" u="sng" dirty="0"/>
              <a:t>- </a:t>
            </a:r>
            <a:r>
              <a:rPr lang="en-US" sz="2400" dirty="0"/>
              <a:t>It is a kind of additional analysis performed to uncover, interesting statistical correlation between associate-attribute-value pair, or between two item set  to analyze that if they have positive ,negative or no effect on each other.</a:t>
            </a:r>
          </a:p>
        </p:txBody>
      </p:sp>
    </p:spTree>
    <p:extLst>
      <p:ext uri="{BB962C8B-B14F-4D97-AF65-F5344CB8AC3E}">
        <p14:creationId xmlns:p14="http://schemas.microsoft.com/office/powerpoint/2010/main" val="349189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3856-8D7C-53DD-A4CF-897C11885846}"/>
              </a:ext>
            </a:extLst>
          </p:cNvPr>
          <p:cNvSpPr>
            <a:spLocks noGrp="1"/>
          </p:cNvSpPr>
          <p:nvPr>
            <p:ph type="title"/>
          </p:nvPr>
        </p:nvSpPr>
        <p:spPr>
          <a:xfrm>
            <a:off x="1484311" y="176463"/>
            <a:ext cx="10018713" cy="1267326"/>
          </a:xfrm>
        </p:spPr>
        <p:txBody>
          <a:bodyPr>
            <a:normAutofit fontScale="90000"/>
          </a:bodyPr>
          <a:lstStyle/>
          <a:p>
            <a:r>
              <a:rPr lang="en-US" b="1" i="0" dirty="0" err="1">
                <a:solidFill>
                  <a:srgbClr val="111111"/>
                </a:solidFill>
                <a:effectLst/>
                <a:latin typeface="roboto" panose="020B0604020202020204" pitchFamily="2" charset="0"/>
              </a:rPr>
              <a:t>Apriori</a:t>
            </a:r>
            <a:r>
              <a:rPr lang="en-US" b="1" i="0" dirty="0">
                <a:solidFill>
                  <a:srgbClr val="111111"/>
                </a:solidFill>
                <a:effectLst/>
                <a:latin typeface="roboto" panose="020B0604020202020204" pitchFamily="2" charset="0"/>
              </a:rPr>
              <a:t> Algorithm</a:t>
            </a:r>
            <a:br>
              <a:rPr lang="en-US" b="0" i="0" dirty="0">
                <a:solidFill>
                  <a:srgbClr val="111111"/>
                </a:solidFill>
                <a:effectLst/>
                <a:latin typeface="roboto" panose="020B0604020202020204" pitchFamily="2" charset="0"/>
              </a:rPr>
            </a:br>
            <a:r>
              <a:rPr lang="en-US" dirty="0"/>
              <a:t> </a:t>
            </a:r>
          </a:p>
        </p:txBody>
      </p:sp>
      <p:sp>
        <p:nvSpPr>
          <p:cNvPr id="4" name="TextBox 3">
            <a:extLst>
              <a:ext uri="{FF2B5EF4-FFF2-40B4-BE49-F238E27FC236}">
                <a16:creationId xmlns:a16="http://schemas.microsoft.com/office/drawing/2014/main" id="{80E78E99-77E0-335A-5A26-2E3DD951455F}"/>
              </a:ext>
            </a:extLst>
          </p:cNvPr>
          <p:cNvSpPr txBox="1"/>
          <p:nvPr/>
        </p:nvSpPr>
        <p:spPr>
          <a:xfrm>
            <a:off x="1558212" y="1035698"/>
            <a:ext cx="10207690" cy="2400657"/>
          </a:xfrm>
          <a:prstGeom prst="rect">
            <a:avLst/>
          </a:prstGeom>
          <a:noFill/>
        </p:spPr>
        <p:txBody>
          <a:bodyPr wrap="square" rtlCol="0">
            <a:spAutoFit/>
          </a:bodyPr>
          <a:lstStyle/>
          <a:p>
            <a:pPr algn="just" fontAlgn="base"/>
            <a:r>
              <a:rPr lang="en-US" sz="2200" b="1" i="0" dirty="0" err="1">
                <a:solidFill>
                  <a:srgbClr val="273239"/>
                </a:solidFill>
                <a:effectLst/>
                <a:latin typeface="urw-din"/>
              </a:rPr>
              <a:t>Apriori</a:t>
            </a:r>
            <a:r>
              <a:rPr lang="en-US" sz="2200" b="1" i="0" dirty="0">
                <a:solidFill>
                  <a:srgbClr val="273239"/>
                </a:solidFill>
                <a:effectLst/>
                <a:latin typeface="urw-din"/>
              </a:rPr>
              <a:t> algorithm</a:t>
            </a:r>
            <a:r>
              <a:rPr lang="en-US" sz="2200" b="0" i="0" dirty="0">
                <a:solidFill>
                  <a:srgbClr val="273239"/>
                </a:solidFill>
                <a:effectLst/>
                <a:latin typeface="urw-din"/>
              </a:rPr>
              <a:t> is given by R. Agrawal and R. Srikant in 1994 for finding frequent itemset in a dataset for Boolean association rule. Name of the algorithm is </a:t>
            </a:r>
            <a:r>
              <a:rPr lang="en-US" sz="2200" b="0" i="0" dirty="0" err="1">
                <a:solidFill>
                  <a:srgbClr val="273239"/>
                </a:solidFill>
                <a:effectLst/>
                <a:latin typeface="urw-din"/>
              </a:rPr>
              <a:t>Apriori</a:t>
            </a:r>
            <a:r>
              <a:rPr lang="en-US" sz="2200" b="0" i="0" dirty="0">
                <a:solidFill>
                  <a:srgbClr val="273239"/>
                </a:solidFill>
                <a:effectLst/>
                <a:latin typeface="urw-din"/>
              </a:rPr>
              <a:t> because it uses prior knowledge of frequent itemset properties. We apply an iterative approach or level-wise search where k-frequent itemset are used to find k+1 </a:t>
            </a:r>
            <a:r>
              <a:rPr lang="en-US" sz="2200" b="0" i="0" dirty="0" err="1">
                <a:solidFill>
                  <a:srgbClr val="273239"/>
                </a:solidFill>
                <a:effectLst/>
                <a:latin typeface="urw-din"/>
              </a:rPr>
              <a:t>itemsets</a:t>
            </a:r>
            <a:r>
              <a:rPr lang="en-US" sz="2200" b="0" i="0" dirty="0">
                <a:solidFill>
                  <a:srgbClr val="273239"/>
                </a:solidFill>
                <a:effectLst/>
                <a:latin typeface="urw-din"/>
              </a:rPr>
              <a:t>.</a:t>
            </a:r>
          </a:p>
          <a:p>
            <a:pPr algn="just" fontAlgn="base"/>
            <a:r>
              <a:rPr lang="en-US" sz="2200" b="0" i="0" dirty="0">
                <a:solidFill>
                  <a:srgbClr val="273239"/>
                </a:solidFill>
                <a:effectLst/>
                <a:latin typeface="urw-din"/>
              </a:rPr>
              <a:t>To improve the efficiency of level-wise generation of frequent itemset, an important property is used called </a:t>
            </a:r>
            <a:r>
              <a:rPr lang="en-US" sz="2200" b="0" i="1" dirty="0" err="1">
                <a:solidFill>
                  <a:srgbClr val="273239"/>
                </a:solidFill>
                <a:effectLst/>
                <a:latin typeface="urw-din"/>
              </a:rPr>
              <a:t>Apriori</a:t>
            </a:r>
            <a:r>
              <a:rPr lang="en-US" sz="2200" b="0" i="1" dirty="0">
                <a:solidFill>
                  <a:srgbClr val="273239"/>
                </a:solidFill>
                <a:effectLst/>
                <a:latin typeface="urw-din"/>
              </a:rPr>
              <a:t> property</a:t>
            </a:r>
            <a:r>
              <a:rPr lang="en-US" sz="2200" b="0" i="0" dirty="0">
                <a:solidFill>
                  <a:srgbClr val="273239"/>
                </a:solidFill>
                <a:effectLst/>
                <a:latin typeface="urw-din"/>
              </a:rPr>
              <a:t> which helps by reducing the search space.</a:t>
            </a:r>
          </a:p>
          <a:p>
            <a:endParaRPr lang="en-US" dirty="0"/>
          </a:p>
        </p:txBody>
      </p:sp>
      <p:pic>
        <p:nvPicPr>
          <p:cNvPr id="6" name="Picture 5">
            <a:extLst>
              <a:ext uri="{FF2B5EF4-FFF2-40B4-BE49-F238E27FC236}">
                <a16:creationId xmlns:a16="http://schemas.microsoft.com/office/drawing/2014/main" id="{20487FB7-F2B7-FD43-38B8-3F4F787A2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980" y="3256383"/>
            <a:ext cx="5682342" cy="3676261"/>
          </a:xfrm>
          <a:prstGeom prst="rect">
            <a:avLst/>
          </a:prstGeom>
        </p:spPr>
      </p:pic>
    </p:spTree>
    <p:extLst>
      <p:ext uri="{BB962C8B-B14F-4D97-AF65-F5344CB8AC3E}">
        <p14:creationId xmlns:p14="http://schemas.microsoft.com/office/powerpoint/2010/main" val="316165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B78974-9968-DB86-3A02-F65E46206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777" y="3424336"/>
            <a:ext cx="6634323" cy="3526972"/>
          </a:xfrm>
          <a:prstGeom prst="rect">
            <a:avLst/>
          </a:prstGeom>
        </p:spPr>
      </p:pic>
      <p:pic>
        <p:nvPicPr>
          <p:cNvPr id="7" name="Picture 6">
            <a:extLst>
              <a:ext uri="{FF2B5EF4-FFF2-40B4-BE49-F238E27FC236}">
                <a16:creationId xmlns:a16="http://schemas.microsoft.com/office/drawing/2014/main" id="{E8AAA9D4-0790-8619-8ED6-9F478E6F8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263" y="79309"/>
            <a:ext cx="6652837" cy="3186405"/>
          </a:xfrm>
          <a:prstGeom prst="rect">
            <a:avLst/>
          </a:prstGeom>
        </p:spPr>
      </p:pic>
    </p:spTree>
    <p:extLst>
      <p:ext uri="{BB962C8B-B14F-4D97-AF65-F5344CB8AC3E}">
        <p14:creationId xmlns:p14="http://schemas.microsoft.com/office/powerpoint/2010/main" val="354094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D99DD3-217A-F483-C657-D443CFEFE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258" y="-46653"/>
            <a:ext cx="7203232" cy="3237722"/>
          </a:xfrm>
          <a:prstGeom prst="rect">
            <a:avLst/>
          </a:prstGeom>
        </p:spPr>
      </p:pic>
      <p:pic>
        <p:nvPicPr>
          <p:cNvPr id="7" name="Picture 6">
            <a:extLst>
              <a:ext uri="{FF2B5EF4-FFF2-40B4-BE49-F238E27FC236}">
                <a16:creationId xmlns:a16="http://schemas.microsoft.com/office/drawing/2014/main" id="{CE014C3D-F272-4A83-338D-59BAACB46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258" y="3331029"/>
            <a:ext cx="7203232" cy="3526972"/>
          </a:xfrm>
          <a:prstGeom prst="rect">
            <a:avLst/>
          </a:prstGeom>
        </p:spPr>
      </p:pic>
    </p:spTree>
    <p:extLst>
      <p:ext uri="{BB962C8B-B14F-4D97-AF65-F5344CB8AC3E}">
        <p14:creationId xmlns:p14="http://schemas.microsoft.com/office/powerpoint/2010/main" val="325633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F6F542-A4E6-AD5B-5055-2818D4368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749" y="690489"/>
            <a:ext cx="6607113" cy="4823878"/>
          </a:xfrm>
          <a:prstGeom prst="rect">
            <a:avLst/>
          </a:prstGeom>
        </p:spPr>
      </p:pic>
    </p:spTree>
    <p:extLst>
      <p:ext uri="{BB962C8B-B14F-4D97-AF65-F5344CB8AC3E}">
        <p14:creationId xmlns:p14="http://schemas.microsoft.com/office/powerpoint/2010/main" val="58604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DF82-F2C6-39DF-6F94-1812E612376F}"/>
              </a:ext>
            </a:extLst>
          </p:cNvPr>
          <p:cNvSpPr>
            <a:spLocks noGrp="1"/>
          </p:cNvSpPr>
          <p:nvPr>
            <p:ph type="title"/>
          </p:nvPr>
        </p:nvSpPr>
        <p:spPr>
          <a:xfrm>
            <a:off x="867747" y="114505"/>
            <a:ext cx="10635277" cy="1406385"/>
          </a:xfrm>
        </p:spPr>
        <p:txBody>
          <a:bodyPr>
            <a:noAutofit/>
          </a:bodyPr>
          <a:lstStyle/>
          <a:p>
            <a:r>
              <a:rPr lang="en-US" sz="3200" b="1" u="sng" dirty="0">
                <a:solidFill>
                  <a:srgbClr val="313538"/>
                </a:solidFill>
                <a:effectLst/>
                <a:latin typeface="Times New Roman" panose="02020603050405020304" pitchFamily="18" charset="0"/>
                <a:cs typeface="Times New Roman" panose="02020603050405020304" pitchFamily="18" charset="0"/>
              </a:rPr>
              <a:t>APPLICATION OF MARKET BASKET ANALYSIS</a:t>
            </a:r>
            <a:r>
              <a:rPr lang="en-US" sz="3200" b="1" dirty="0">
                <a:solidFill>
                  <a:srgbClr val="313538"/>
                </a:solidFill>
                <a:effectLst/>
                <a:latin typeface="Times New Roman" panose="02020603050405020304" pitchFamily="18" charset="0"/>
                <a:cs typeface="Times New Roman" panose="02020603050405020304" pitchFamily="18" charset="0"/>
              </a:rPr>
              <a:t> :</a:t>
            </a:r>
            <a:br>
              <a:rPr lang="en-US" sz="3200" b="1" dirty="0">
                <a:solidFill>
                  <a:srgbClr val="313538"/>
                </a:solidFill>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DEE63D5-3D89-56E2-F004-4E620FDDD381}"/>
              </a:ext>
            </a:extLst>
          </p:cNvPr>
          <p:cNvSpPr txBox="1"/>
          <p:nvPr/>
        </p:nvSpPr>
        <p:spPr>
          <a:xfrm>
            <a:off x="1296955" y="895739"/>
            <a:ext cx="10496939" cy="5847755"/>
          </a:xfrm>
          <a:prstGeom prst="rect">
            <a:avLst/>
          </a:prstGeom>
          <a:noFill/>
        </p:spPr>
        <p:txBody>
          <a:bodyPr wrap="square" rtlCol="0">
            <a:spAutoFit/>
          </a:bodyPr>
          <a:lstStyle/>
          <a:p>
            <a:pPr algn="l" fontAlgn="base"/>
            <a:r>
              <a:rPr lang="en-US" sz="2200" b="1" u="sng" dirty="0">
                <a:effectLst/>
              </a:rPr>
              <a:t>CROSS SELLING :</a:t>
            </a:r>
          </a:p>
          <a:p>
            <a:pPr algn="just" fontAlgn="base"/>
            <a:r>
              <a:rPr lang="en-US" sz="2200" dirty="0">
                <a:effectLst/>
              </a:rPr>
              <a:t>Businesses define cross-selling in many different ways depending on the factors involved. But in simple words cross-selling is a technique where a seller suggests complementary goods to customers with the primary product which is already purchased. MBA helps retailers to understand the behavior of the customer and then go for cross-selling.</a:t>
            </a:r>
          </a:p>
          <a:p>
            <a:pPr algn="l" fontAlgn="base"/>
            <a:r>
              <a:rPr lang="en-US" sz="2200" b="1" u="sng" dirty="0">
                <a:effectLst/>
              </a:rPr>
              <a:t>CUSTOMER BEHAVIOUR :</a:t>
            </a:r>
          </a:p>
          <a:p>
            <a:pPr algn="just" fontAlgn="base"/>
            <a:r>
              <a:rPr lang="en-US" sz="2200" dirty="0">
                <a:effectLst/>
              </a:rPr>
              <a:t>Customer behavior in general is a study of how an individual or a group of customers purchase to satisfy their needs and wants. As I mentioned above Market Basket Analysis helps to understand the consumer behavior. It provides an insight into customer purchasing patterns and helps retailers to identify the relationship between two products where a customer tends to purchase.</a:t>
            </a:r>
          </a:p>
          <a:p>
            <a:pPr algn="l" fontAlgn="base"/>
            <a:r>
              <a:rPr lang="en-US" sz="2200" b="1" u="sng" dirty="0">
                <a:effectLst/>
              </a:rPr>
              <a:t>FRAUD DETECTION :</a:t>
            </a:r>
          </a:p>
          <a:p>
            <a:pPr algn="just" fontAlgn="base"/>
            <a:r>
              <a:rPr lang="en-US" sz="2200" dirty="0">
                <a:effectLst/>
              </a:rPr>
              <a:t>Market Basket Analysis is also applied to detect fraud. You might ask how? It is possible to identify fraudulent transactions by understanding customer behavior under different conditions. For instance data that contains the usage of credit card can help us in detecting fraud which is associated with purchase behavior.</a:t>
            </a:r>
          </a:p>
          <a:p>
            <a:pPr algn="just" fontAlgn="base"/>
            <a:endParaRPr lang="en-US" sz="2200" b="0" dirty="0">
              <a:solidFill>
                <a:srgbClr val="797979"/>
              </a:solidFill>
              <a:effectLst/>
              <a:latin typeface="OpenSansRegular"/>
            </a:endParaRPr>
          </a:p>
        </p:txBody>
      </p:sp>
    </p:spTree>
    <p:extLst>
      <p:ext uri="{BB962C8B-B14F-4D97-AF65-F5344CB8AC3E}">
        <p14:creationId xmlns:p14="http://schemas.microsoft.com/office/powerpoint/2010/main" val="404542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257</TotalTime>
  <Words>644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Corbel</vt:lpstr>
      <vt:lpstr>Google Sans</vt:lpstr>
      <vt:lpstr>OpenSansRegular</vt:lpstr>
      <vt:lpstr>roboto</vt:lpstr>
      <vt:lpstr>Times New Roman</vt:lpstr>
      <vt:lpstr>urw-din</vt:lpstr>
      <vt:lpstr>Wingdings</vt:lpstr>
      <vt:lpstr>Parallax</vt:lpstr>
      <vt:lpstr>Market Basket Analysis</vt:lpstr>
      <vt:lpstr>Introduction</vt:lpstr>
      <vt:lpstr>Example :- Beer &amp; Nappies</vt:lpstr>
      <vt:lpstr>PowerPoint Presentation</vt:lpstr>
      <vt:lpstr>Apriori Algorithm  </vt:lpstr>
      <vt:lpstr>PowerPoint Presentation</vt:lpstr>
      <vt:lpstr>PowerPoint Presentation</vt:lpstr>
      <vt:lpstr>PowerPoint Presentation</vt:lpstr>
      <vt:lpstr>APPLICATION OF MARKET BASKET ANALYSIS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Gunjal</dc:creator>
  <cp:lastModifiedBy>Darshan Gunjal</cp:lastModifiedBy>
  <cp:revision>11</cp:revision>
  <dcterms:created xsi:type="dcterms:W3CDTF">2023-03-25T06:44:42Z</dcterms:created>
  <dcterms:modified xsi:type="dcterms:W3CDTF">2023-04-05T16:48:59Z</dcterms:modified>
</cp:coreProperties>
</file>