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64" r:id="rId6"/>
    <p:sldId id="259" r:id="rId7"/>
    <p:sldId id="265" r:id="rId8"/>
    <p:sldId id="266" r:id="rId9"/>
    <p:sldId id="267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C7E411-F237-4D20-A432-0EC09040F798}" v="1" dt="2023-04-12T16:37:44.8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oorvi Singh" userId="c86d7a703a05b2d6" providerId="LiveId" clId="{EFC7E411-F237-4D20-A432-0EC09040F798}"/>
    <pc:docChg chg="addSld delSld modSld sldOrd">
      <pc:chgData name="Poorvi Singh" userId="c86d7a703a05b2d6" providerId="LiveId" clId="{EFC7E411-F237-4D20-A432-0EC09040F798}" dt="2023-04-12T16:44:42.938" v="86" actId="20577"/>
      <pc:docMkLst>
        <pc:docMk/>
      </pc:docMkLst>
      <pc:sldChg chg="modSp mod">
        <pc:chgData name="Poorvi Singh" userId="c86d7a703a05b2d6" providerId="LiveId" clId="{EFC7E411-F237-4D20-A432-0EC09040F798}" dt="2023-04-12T16:44:42.938" v="86" actId="20577"/>
        <pc:sldMkLst>
          <pc:docMk/>
          <pc:sldMk cId="1760211507" sldId="259"/>
        </pc:sldMkLst>
        <pc:spChg chg="mod">
          <ac:chgData name="Poorvi Singh" userId="c86d7a703a05b2d6" providerId="LiveId" clId="{EFC7E411-F237-4D20-A432-0EC09040F798}" dt="2023-04-12T16:44:42.938" v="86" actId="20577"/>
          <ac:spMkLst>
            <pc:docMk/>
            <pc:sldMk cId="1760211507" sldId="259"/>
            <ac:spMk id="2" creationId="{E6ACB720-754A-1302-96B3-0A02BE50F3DF}"/>
          </ac:spMkLst>
        </pc:spChg>
      </pc:sldChg>
      <pc:sldChg chg="ord">
        <pc:chgData name="Poorvi Singh" userId="c86d7a703a05b2d6" providerId="LiveId" clId="{EFC7E411-F237-4D20-A432-0EC09040F798}" dt="2023-04-12T15:20:25.555" v="1"/>
        <pc:sldMkLst>
          <pc:docMk/>
          <pc:sldMk cId="1843608056" sldId="264"/>
        </pc:sldMkLst>
      </pc:sldChg>
      <pc:sldChg chg="new del">
        <pc:chgData name="Poorvi Singh" userId="c86d7a703a05b2d6" providerId="LiveId" clId="{EFC7E411-F237-4D20-A432-0EC09040F798}" dt="2023-04-12T16:36:34.429" v="3" actId="2696"/>
        <pc:sldMkLst>
          <pc:docMk/>
          <pc:sldMk cId="82189400" sldId="265"/>
        </pc:sldMkLst>
      </pc:sldChg>
      <pc:sldChg chg="addSp modSp new del mod">
        <pc:chgData name="Poorvi Singh" userId="c86d7a703a05b2d6" providerId="LiveId" clId="{EFC7E411-F237-4D20-A432-0EC09040F798}" dt="2023-04-12T16:37:56.308" v="9" actId="2696"/>
        <pc:sldMkLst>
          <pc:docMk/>
          <pc:sldMk cId="3050530469" sldId="265"/>
        </pc:sldMkLst>
        <pc:spChg chg="mod">
          <ac:chgData name="Poorvi Singh" userId="c86d7a703a05b2d6" providerId="LiveId" clId="{EFC7E411-F237-4D20-A432-0EC09040F798}" dt="2023-04-12T16:37:00.833" v="5"/>
          <ac:spMkLst>
            <pc:docMk/>
            <pc:sldMk cId="3050530469" sldId="265"/>
            <ac:spMk id="2" creationId="{AB90C20F-CDB5-37E2-899F-13C6027322E3}"/>
          </ac:spMkLst>
        </pc:spChg>
        <pc:spChg chg="mod">
          <ac:chgData name="Poorvi Singh" userId="c86d7a703a05b2d6" providerId="LiveId" clId="{EFC7E411-F237-4D20-A432-0EC09040F798}" dt="2023-04-12T16:37:12.324" v="7" actId="14100"/>
          <ac:spMkLst>
            <pc:docMk/>
            <pc:sldMk cId="3050530469" sldId="265"/>
            <ac:spMk id="3" creationId="{73593CF3-858F-6660-ED45-3A078B286E34}"/>
          </ac:spMkLst>
        </pc:spChg>
        <pc:spChg chg="add">
          <ac:chgData name="Poorvi Singh" userId="c86d7a703a05b2d6" providerId="LiveId" clId="{EFC7E411-F237-4D20-A432-0EC09040F798}" dt="2023-04-12T16:37:44.814" v="8"/>
          <ac:spMkLst>
            <pc:docMk/>
            <pc:sldMk cId="3050530469" sldId="265"/>
            <ac:spMk id="4" creationId="{C500573A-EC46-BE16-16B4-BF85C568E727}"/>
          </ac:spMkLst>
        </pc:spChg>
        <pc:spChg chg="add">
          <ac:chgData name="Poorvi Singh" userId="c86d7a703a05b2d6" providerId="LiveId" clId="{EFC7E411-F237-4D20-A432-0EC09040F798}" dt="2023-04-12T16:37:44.814" v="8"/>
          <ac:spMkLst>
            <pc:docMk/>
            <pc:sldMk cId="3050530469" sldId="265"/>
            <ac:spMk id="5" creationId="{77EF38CB-3136-EB90-DDC2-D1255F98259B}"/>
          </ac:spMkLst>
        </pc:spChg>
        <pc:spChg chg="add">
          <ac:chgData name="Poorvi Singh" userId="c86d7a703a05b2d6" providerId="LiveId" clId="{EFC7E411-F237-4D20-A432-0EC09040F798}" dt="2023-04-12T16:37:44.814" v="8"/>
          <ac:spMkLst>
            <pc:docMk/>
            <pc:sldMk cId="3050530469" sldId="265"/>
            <ac:spMk id="6" creationId="{7C8EAB17-15CF-F030-F77F-D50208AE66FF}"/>
          </ac:spMkLst>
        </pc:spChg>
      </pc:sldChg>
      <pc:sldChg chg="modSp new mod">
        <pc:chgData name="Poorvi Singh" userId="c86d7a703a05b2d6" providerId="LiveId" clId="{EFC7E411-F237-4D20-A432-0EC09040F798}" dt="2023-04-12T16:43:32.739" v="49" actId="113"/>
        <pc:sldMkLst>
          <pc:docMk/>
          <pc:sldMk cId="3161564670" sldId="265"/>
        </pc:sldMkLst>
        <pc:spChg chg="mod">
          <ac:chgData name="Poorvi Singh" userId="c86d7a703a05b2d6" providerId="LiveId" clId="{EFC7E411-F237-4D20-A432-0EC09040F798}" dt="2023-04-12T16:43:32.739" v="49" actId="113"/>
          <ac:spMkLst>
            <pc:docMk/>
            <pc:sldMk cId="3161564670" sldId="265"/>
            <ac:spMk id="2" creationId="{94E471F5-5714-F6BA-9CC8-915B5E40E4A0}"/>
          </ac:spMkLst>
        </pc:spChg>
        <pc:spChg chg="mod">
          <ac:chgData name="Poorvi Singh" userId="c86d7a703a05b2d6" providerId="LiveId" clId="{EFC7E411-F237-4D20-A432-0EC09040F798}" dt="2023-04-12T16:43:15.288" v="47" actId="255"/>
          <ac:spMkLst>
            <pc:docMk/>
            <pc:sldMk cId="3161564670" sldId="265"/>
            <ac:spMk id="3" creationId="{57BC8CBB-21DC-7D05-9D4B-7CF9019BE1CB}"/>
          </ac:spMkLst>
        </pc:spChg>
      </pc:sldChg>
      <pc:sldChg chg="modSp new mod">
        <pc:chgData name="Poorvi Singh" userId="c86d7a703a05b2d6" providerId="LiveId" clId="{EFC7E411-F237-4D20-A432-0EC09040F798}" dt="2023-04-12T16:43:52.349" v="52" actId="255"/>
        <pc:sldMkLst>
          <pc:docMk/>
          <pc:sldMk cId="3281734527" sldId="266"/>
        </pc:sldMkLst>
        <pc:spChg chg="mod">
          <ac:chgData name="Poorvi Singh" userId="c86d7a703a05b2d6" providerId="LiveId" clId="{EFC7E411-F237-4D20-A432-0EC09040F798}" dt="2023-04-12T16:43:42.350" v="51" actId="115"/>
          <ac:spMkLst>
            <pc:docMk/>
            <pc:sldMk cId="3281734527" sldId="266"/>
            <ac:spMk id="2" creationId="{68D78EE8-6C75-6990-117D-BC9425BB3086}"/>
          </ac:spMkLst>
        </pc:spChg>
        <pc:spChg chg="mod">
          <ac:chgData name="Poorvi Singh" userId="c86d7a703a05b2d6" providerId="LiveId" clId="{EFC7E411-F237-4D20-A432-0EC09040F798}" dt="2023-04-12T16:43:52.349" v="52" actId="255"/>
          <ac:spMkLst>
            <pc:docMk/>
            <pc:sldMk cId="3281734527" sldId="266"/>
            <ac:spMk id="3" creationId="{FCC2DDB0-BFC1-91DA-2C75-B2D49E94BF33}"/>
          </ac:spMkLst>
        </pc:spChg>
      </pc:sldChg>
      <pc:sldChg chg="modSp new mod">
        <pc:chgData name="Poorvi Singh" userId="c86d7a703a05b2d6" providerId="LiveId" clId="{EFC7E411-F237-4D20-A432-0EC09040F798}" dt="2023-04-12T16:44:13.474" v="55" actId="255"/>
        <pc:sldMkLst>
          <pc:docMk/>
          <pc:sldMk cId="2268760745" sldId="267"/>
        </pc:sldMkLst>
        <pc:spChg chg="mod">
          <ac:chgData name="Poorvi Singh" userId="c86d7a703a05b2d6" providerId="LiveId" clId="{EFC7E411-F237-4D20-A432-0EC09040F798}" dt="2023-04-12T16:44:02.047" v="54" actId="115"/>
          <ac:spMkLst>
            <pc:docMk/>
            <pc:sldMk cId="2268760745" sldId="267"/>
            <ac:spMk id="2" creationId="{4E3F1BFE-5021-BA3B-8ABE-667DD87C8A20}"/>
          </ac:spMkLst>
        </pc:spChg>
        <pc:spChg chg="mod">
          <ac:chgData name="Poorvi Singh" userId="c86d7a703a05b2d6" providerId="LiveId" clId="{EFC7E411-F237-4D20-A432-0EC09040F798}" dt="2023-04-12T16:44:13.474" v="55" actId="255"/>
          <ac:spMkLst>
            <pc:docMk/>
            <pc:sldMk cId="2268760745" sldId="267"/>
            <ac:spMk id="3" creationId="{340618D6-CED9-EABA-1DE4-A1230A7819D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6513" y="1387915"/>
            <a:ext cx="8361229" cy="2098226"/>
          </a:xfrm>
        </p:spPr>
        <p:txBody>
          <a:bodyPr/>
          <a:lstStyle/>
          <a:p>
            <a:r>
              <a:rPr lang="en-US" b="1" u="sng" dirty="0">
                <a:latin typeface="Times New Roman"/>
                <a:cs typeface="Times New Roman"/>
              </a:rPr>
              <a:t>Havel-</a:t>
            </a:r>
            <a:r>
              <a:rPr lang="en-US" b="1" u="sng" dirty="0" err="1">
                <a:latin typeface="Times New Roman"/>
                <a:cs typeface="Times New Roman"/>
              </a:rPr>
              <a:t>hakimi</a:t>
            </a:r>
            <a:r>
              <a:rPr lang="en-US" b="1" u="sng" dirty="0">
                <a:latin typeface="Times New Roman"/>
                <a:cs typeface="Times New Roman"/>
              </a:rPr>
              <a:t> algorithm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82329" y="3839738"/>
            <a:ext cx="3971932" cy="2006727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l"/>
            <a:r>
              <a:rPr lang="en-US" b="1" dirty="0">
                <a:latin typeface="Times New Roman"/>
                <a:cs typeface="Times New Roman"/>
              </a:rPr>
              <a:t>Presented By:</a:t>
            </a:r>
          </a:p>
          <a:p>
            <a:pPr algn="l"/>
            <a:r>
              <a:rPr lang="en-US" dirty="0">
                <a:latin typeface="Times New Roman"/>
                <a:ea typeface="+mn-lt"/>
                <a:cs typeface="+mn-lt"/>
              </a:rPr>
              <a:t>Mandar Kad (226516)</a:t>
            </a:r>
          </a:p>
          <a:p>
            <a:pPr algn="l"/>
            <a:r>
              <a:rPr lang="en-US" sz="2200" dirty="0">
                <a:latin typeface="Times New Roman"/>
                <a:ea typeface="+mn-lt"/>
                <a:cs typeface="+mn-lt"/>
              </a:rPr>
              <a:t>Poorvi Singh (226517)</a:t>
            </a:r>
          </a:p>
          <a:p>
            <a:pPr algn="l"/>
            <a:r>
              <a:rPr lang="en-US" dirty="0">
                <a:latin typeface="Times New Roman"/>
                <a:cs typeface="Times New Roman"/>
              </a:rPr>
              <a:t>Purva </a:t>
            </a:r>
            <a:r>
              <a:rPr lang="en-US" dirty="0" err="1">
                <a:latin typeface="Times New Roman"/>
                <a:cs typeface="Times New Roman"/>
              </a:rPr>
              <a:t>Kolhe</a:t>
            </a:r>
            <a:r>
              <a:rPr lang="en-US" dirty="0">
                <a:latin typeface="Times New Roman"/>
                <a:cs typeface="Times New Roman"/>
              </a:rPr>
              <a:t> (226518)</a:t>
            </a:r>
          </a:p>
          <a:p>
            <a:pPr algn="l"/>
            <a:r>
              <a:rPr lang="en-US" dirty="0">
                <a:latin typeface="Times New Roman"/>
                <a:cs typeface="Times New Roman"/>
              </a:rPr>
              <a:t>Rohan </a:t>
            </a:r>
            <a:r>
              <a:rPr lang="en-US" dirty="0" err="1">
                <a:latin typeface="Times New Roman"/>
                <a:cs typeface="Times New Roman"/>
              </a:rPr>
              <a:t>Yerawad</a:t>
            </a:r>
            <a:r>
              <a:rPr lang="en-US" dirty="0">
                <a:latin typeface="Times New Roman"/>
                <a:cs typeface="Times New Roman"/>
              </a:rPr>
              <a:t> (226519)</a:t>
            </a:r>
          </a:p>
          <a:p>
            <a:pPr algn="l"/>
            <a:r>
              <a:rPr lang="en-US" dirty="0">
                <a:latin typeface="Times New Roman"/>
                <a:cs typeface="Times New Roman"/>
              </a:rPr>
              <a:t>Rohit </a:t>
            </a:r>
            <a:r>
              <a:rPr lang="en-US" dirty="0" err="1">
                <a:latin typeface="Times New Roman"/>
                <a:cs typeface="Times New Roman"/>
              </a:rPr>
              <a:t>Kulat</a:t>
            </a:r>
            <a:r>
              <a:rPr lang="en-US" dirty="0">
                <a:latin typeface="Times New Roman"/>
                <a:cs typeface="Times New Roman"/>
              </a:rPr>
              <a:t> (226520)</a:t>
            </a:r>
          </a:p>
        </p:txBody>
      </p:sp>
    </p:spTree>
    <p:extLst>
      <p:ext uri="{BB962C8B-B14F-4D97-AF65-F5344CB8AC3E}">
        <p14:creationId xmlns:p14="http://schemas.microsoft.com/office/powerpoint/2010/main" val="3601082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06B745-CDEF-77BD-0528-0E0AB00A8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6354" y="2568388"/>
            <a:ext cx="8202705" cy="2911288"/>
          </a:xfrm>
        </p:spPr>
        <p:txBody>
          <a:bodyPr>
            <a:noAutofit/>
          </a:bodyPr>
          <a:lstStyle/>
          <a:p>
            <a:pPr algn="ctr"/>
            <a:r>
              <a:rPr lang="en-US" sz="8000" b="1" dirty="0">
                <a:latin typeface="Times New Roman"/>
                <a:cs typeface="Times New Roman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99990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78C98C-3097-76A1-BC31-51BE1AFC3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u="sng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1D43D53-6DCC-B964-463F-8D560EBF0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0908" y="1817077"/>
            <a:ext cx="9601200" cy="453878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83540" indent="-383540"/>
            <a:r>
              <a:rPr lang="en-US" sz="2400" dirty="0">
                <a:solidFill>
                  <a:srgbClr val="000000"/>
                </a:solidFill>
                <a:highlight>
                  <a:srgbClr val="F7F7F8"/>
                </a:highlight>
                <a:latin typeface="Times New Roman"/>
                <a:ea typeface="+mn-lt"/>
                <a:cs typeface="+mn-lt"/>
              </a:rPr>
              <a:t>The Havel-Hakimi algorithm is named after two mathematicians, Fredrick Havel and Vasek Hakimi, who independently discovered it in the 1950s. </a:t>
            </a:r>
            <a:endParaRPr lang="en-US" sz="2400" dirty="0">
              <a:latin typeface="Times New Roman"/>
              <a:cs typeface="Times New Roman"/>
            </a:endParaRPr>
          </a:p>
          <a:p>
            <a:pPr marL="383540" indent="-383540"/>
            <a:r>
              <a:rPr lang="en-US" sz="2400" dirty="0">
                <a:solidFill>
                  <a:srgbClr val="000000"/>
                </a:solidFill>
                <a:highlight>
                  <a:srgbClr val="F7F7F8"/>
                </a:highlight>
                <a:latin typeface="Times New Roman"/>
                <a:ea typeface="+mn-lt"/>
                <a:cs typeface="+mn-lt"/>
              </a:rPr>
              <a:t>It is a widely used algorithm in graph theory, and has applications in various fields such as computer science, social network analysis, and biology.</a:t>
            </a:r>
          </a:p>
          <a:p>
            <a:pPr marL="383540" indent="-383540"/>
            <a:r>
              <a:rPr lang="en-US" sz="2400" dirty="0">
                <a:solidFill>
                  <a:srgbClr val="000000"/>
                </a:solidFill>
                <a:highlight>
                  <a:srgbClr val="F7F7F8"/>
                </a:highlight>
                <a:latin typeface="Times New Roman"/>
                <a:ea typeface="+mn-lt"/>
                <a:cs typeface="+mn-lt"/>
              </a:rPr>
              <a:t>The Havel-Hakimi algorithm is a simple algorithm used to test whether a given sequence of non-negative integers can be the degree sequence of a simple graph. </a:t>
            </a:r>
          </a:p>
          <a:p>
            <a:pPr marL="383540" indent="-383540"/>
            <a:r>
              <a:rPr lang="en-US" sz="2400" dirty="0">
                <a:solidFill>
                  <a:srgbClr val="000000"/>
                </a:solidFill>
                <a:highlight>
                  <a:srgbClr val="F7F7F8"/>
                </a:highlight>
                <a:latin typeface="Times New Roman"/>
                <a:ea typeface="+mn-lt"/>
                <a:cs typeface="+mn-lt"/>
              </a:rPr>
              <a:t>In other words, it checks whether it is possible to construct a graph with the given degrees for each vertex, without any loops or multiple edges.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highlight>
                <a:srgbClr val="F7F7F8"/>
              </a:highlight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19892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26CB39-7387-040E-D766-BD9FF92A6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u="sng" dirty="0"/>
              <a:t>How it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96EF1A3-2E49-F304-658C-482510110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 dirty="0">
                <a:solidFill>
                  <a:srgbClr val="374151"/>
                </a:solidFill>
                <a:highlight>
                  <a:srgbClr val="F7F7F8"/>
                </a:highlight>
                <a:latin typeface="Times New Roman"/>
                <a:ea typeface="+mn-lt"/>
                <a:cs typeface="+mn-lt"/>
              </a:rPr>
              <a:t>The algorithm works by repeatedly removing the largest degree from the sequence, and subtracting one from the next largest degree, until either a contradiction is found (e.g., a negative degree), or the sequence is reduced to all zeroes. </a:t>
            </a:r>
            <a:endParaRPr lang="en-US" dirty="0">
              <a:solidFill>
                <a:srgbClr val="191B0E"/>
              </a:solidFill>
              <a:latin typeface="Times New Roman"/>
              <a:ea typeface="+mn-lt"/>
              <a:cs typeface="Times New Roman"/>
            </a:endParaRPr>
          </a:p>
          <a:p>
            <a:pPr marL="383540" indent="-383540"/>
            <a:r>
              <a:rPr lang="en-US" dirty="0">
                <a:solidFill>
                  <a:srgbClr val="374151"/>
                </a:solidFill>
                <a:highlight>
                  <a:srgbClr val="F7F7F8"/>
                </a:highlight>
                <a:latin typeface="Times New Roman"/>
                <a:ea typeface="+mn-lt"/>
                <a:cs typeface="+mn-lt"/>
              </a:rPr>
              <a:t>If the algorithm succeeds in reducing the sequence to all zeroes, then the original sequence is indeed a valid degree sequence.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1253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1B0268-7B6F-9F49-E35F-5B435121D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95031"/>
            <a:ext cx="9601200" cy="1485900"/>
          </a:xfrm>
        </p:spPr>
        <p:txBody>
          <a:bodyPr>
            <a:normAutofit/>
          </a:bodyPr>
          <a:lstStyle/>
          <a:p>
            <a:r>
              <a:rPr lang="en-US" sz="4800" b="1" u="sng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2210D6-98DD-EE5C-70B8-ABED2B12B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133231"/>
            <a:ext cx="10109199" cy="535940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83540" indent="-383540"/>
            <a:r>
              <a:rPr lang="en-US" sz="1800" dirty="0">
                <a:solidFill>
                  <a:srgbClr val="374151"/>
                </a:solidFill>
                <a:highlight>
                  <a:srgbClr val="F7F7F8"/>
                </a:highlight>
                <a:latin typeface="Times New Roman"/>
                <a:ea typeface="+mn-lt"/>
                <a:cs typeface="+mn-lt"/>
              </a:rPr>
              <a:t>The Havel-Hakimi algorithm is a simple algorithm that works as follows:</a:t>
            </a:r>
          </a:p>
          <a:p>
            <a:pPr marL="383540" indent="-383540"/>
            <a:r>
              <a:rPr lang="en-US" sz="1800" dirty="0">
                <a:solidFill>
                  <a:srgbClr val="374151"/>
                </a:solidFill>
                <a:highlight>
                  <a:srgbClr val="F7F7F8"/>
                </a:highlight>
                <a:latin typeface="Times New Roman"/>
                <a:ea typeface="+mn-lt"/>
                <a:cs typeface="+mn-lt"/>
              </a:rPr>
              <a:t>Suppose we have the sequence [5, 4, 3, 2, 2, 1]. We sort it in descending order to get [5, 4, 3, 2, 2,1].</a:t>
            </a:r>
            <a:endParaRPr lang="en-US" sz="1800" dirty="0">
              <a:solidFill>
                <a:srgbClr val="374151"/>
              </a:solidFill>
              <a:highlight>
                <a:srgbClr val="F7F7F8"/>
              </a:highlight>
              <a:latin typeface="Times New Roman"/>
              <a:cs typeface="Times New Roman"/>
            </a:endParaRPr>
          </a:p>
          <a:p>
            <a:pPr lvl="1" indent="-383540"/>
            <a:r>
              <a:rPr lang="en-US" sz="1800" dirty="0">
                <a:solidFill>
                  <a:srgbClr val="374151"/>
                </a:solidFill>
                <a:highlight>
                  <a:srgbClr val="F7F7F8"/>
                </a:highlight>
                <a:latin typeface="Times New Roman"/>
                <a:ea typeface="+mn-lt"/>
                <a:cs typeface="+mn-lt"/>
              </a:rPr>
              <a:t>Step 1: Remove the first element (5) from the sequence to get [4, 3, 2, 2, 1]. </a:t>
            </a:r>
            <a:endParaRPr lang="en-US" sz="1800" i="0" dirty="0">
              <a:solidFill>
                <a:srgbClr val="191B0E"/>
              </a:solidFill>
              <a:latin typeface="Times New Roman"/>
              <a:ea typeface="+mn-lt"/>
              <a:cs typeface="+mn-lt"/>
            </a:endParaRPr>
          </a:p>
          <a:p>
            <a:pPr lvl="1" indent="-383540"/>
            <a:r>
              <a:rPr lang="en-US" sz="1800" dirty="0">
                <a:solidFill>
                  <a:srgbClr val="374151"/>
                </a:solidFill>
                <a:highlight>
                  <a:srgbClr val="F7F7F8"/>
                </a:highlight>
                <a:latin typeface="Times New Roman"/>
                <a:ea typeface="+mn-lt"/>
                <a:cs typeface="+mn-lt"/>
              </a:rPr>
              <a:t>Step 2: Subtract 1 from the first 4 elements (i.e., k = 5 - 1 = 4) to get [3, 2, 1, 1, 1]. </a:t>
            </a:r>
            <a:endParaRPr lang="en-US" sz="1800" i="0" dirty="0">
              <a:solidFill>
                <a:srgbClr val="191B0E"/>
              </a:solidFill>
              <a:latin typeface="Times New Roman"/>
              <a:ea typeface="+mn-lt"/>
              <a:cs typeface="+mn-lt"/>
            </a:endParaRPr>
          </a:p>
          <a:p>
            <a:pPr lvl="1" indent="-383540"/>
            <a:r>
              <a:rPr lang="en-US" sz="1800" dirty="0">
                <a:solidFill>
                  <a:srgbClr val="374151"/>
                </a:solidFill>
                <a:highlight>
                  <a:srgbClr val="F7F7F8"/>
                </a:highlight>
                <a:latin typeface="Times New Roman"/>
                <a:ea typeface="+mn-lt"/>
                <a:cs typeface="+mn-lt"/>
              </a:rPr>
              <a:t>Step 3: Sort the resulting sequence in descending order to get [3, 2, 1, 1, 1]. </a:t>
            </a:r>
            <a:endParaRPr lang="en-US" sz="1800" i="0" dirty="0">
              <a:solidFill>
                <a:srgbClr val="191B0E"/>
              </a:solidFill>
              <a:latin typeface="Times New Roman"/>
              <a:ea typeface="+mn-lt"/>
              <a:cs typeface="+mn-lt"/>
            </a:endParaRPr>
          </a:p>
          <a:p>
            <a:pPr lvl="1" indent="-383540"/>
            <a:r>
              <a:rPr lang="en-US" sz="1800" dirty="0">
                <a:solidFill>
                  <a:srgbClr val="374151"/>
                </a:solidFill>
                <a:highlight>
                  <a:srgbClr val="F7F7F8"/>
                </a:highlight>
                <a:latin typeface="Times New Roman"/>
                <a:ea typeface="+mn-lt"/>
                <a:cs typeface="+mn-lt"/>
              </a:rPr>
              <a:t>Step 4: Remove the first element (3) from the sequence to get [2, 1, 1, 1]. </a:t>
            </a:r>
            <a:endParaRPr lang="en-US" sz="1800" i="0" dirty="0">
              <a:solidFill>
                <a:srgbClr val="191B0E"/>
              </a:solidFill>
              <a:latin typeface="Times New Roman"/>
              <a:ea typeface="+mn-lt"/>
              <a:cs typeface="+mn-lt"/>
            </a:endParaRPr>
          </a:p>
          <a:p>
            <a:pPr lvl="1" indent="-383540"/>
            <a:r>
              <a:rPr lang="en-US" sz="1800" dirty="0">
                <a:solidFill>
                  <a:srgbClr val="374151"/>
                </a:solidFill>
                <a:highlight>
                  <a:srgbClr val="F7F7F8"/>
                </a:highlight>
                <a:latin typeface="Times New Roman"/>
                <a:ea typeface="+mn-lt"/>
                <a:cs typeface="+mn-lt"/>
              </a:rPr>
              <a:t>Step 5: Subtract 1 from the first 2 elements (i.e., k = 3 - 1 = 2) to get [1, 0, 1]. </a:t>
            </a:r>
            <a:endParaRPr lang="en-US" sz="1800" i="0" dirty="0">
              <a:solidFill>
                <a:srgbClr val="191B0E"/>
              </a:solidFill>
              <a:latin typeface="Times New Roman"/>
              <a:ea typeface="+mn-lt"/>
              <a:cs typeface="+mn-lt"/>
            </a:endParaRPr>
          </a:p>
          <a:p>
            <a:pPr lvl="1" indent="-383540"/>
            <a:r>
              <a:rPr lang="en-US" sz="1800" dirty="0">
                <a:solidFill>
                  <a:srgbClr val="374151"/>
                </a:solidFill>
                <a:highlight>
                  <a:srgbClr val="F7F7F8"/>
                </a:highlight>
                <a:latin typeface="Times New Roman"/>
                <a:ea typeface="+mn-lt"/>
                <a:cs typeface="+mn-lt"/>
              </a:rPr>
              <a:t>Step 6: Sort the resulting sequence in descending order to get [1, 1, 0]. </a:t>
            </a:r>
            <a:endParaRPr lang="en-US" sz="1800" i="0" dirty="0">
              <a:solidFill>
                <a:srgbClr val="191B0E"/>
              </a:solidFill>
              <a:latin typeface="Times New Roman"/>
              <a:ea typeface="+mn-lt"/>
              <a:cs typeface="+mn-lt"/>
            </a:endParaRPr>
          </a:p>
          <a:p>
            <a:pPr lvl="1" indent="-383540"/>
            <a:r>
              <a:rPr lang="en-US" sz="1800" dirty="0">
                <a:solidFill>
                  <a:srgbClr val="374151"/>
                </a:solidFill>
                <a:highlight>
                  <a:srgbClr val="F7F7F8"/>
                </a:highlight>
                <a:latin typeface="Times New Roman"/>
                <a:ea typeface="+mn-lt"/>
                <a:cs typeface="+mn-lt"/>
              </a:rPr>
              <a:t>Step 7: Remove the first element (1) from the sequence to get [1, 0]. </a:t>
            </a:r>
            <a:endParaRPr lang="en-US" sz="1800" i="0" dirty="0">
              <a:solidFill>
                <a:srgbClr val="191B0E"/>
              </a:solidFill>
              <a:latin typeface="Times New Roman"/>
              <a:ea typeface="+mn-lt"/>
              <a:cs typeface="+mn-lt"/>
            </a:endParaRPr>
          </a:p>
          <a:p>
            <a:pPr lvl="1" indent="-383540"/>
            <a:r>
              <a:rPr lang="en-US" sz="1800" i="0" dirty="0">
                <a:solidFill>
                  <a:srgbClr val="374151"/>
                </a:solidFill>
                <a:highlight>
                  <a:srgbClr val="F7F7F8"/>
                </a:highlight>
                <a:latin typeface="Times New Roman"/>
                <a:ea typeface="+mn-lt"/>
                <a:cs typeface="+mn-lt"/>
              </a:rPr>
              <a:t>Step 8: Subtract 1 from the first element (i.e., k = 0 - 1 = -1) to get [-1]. </a:t>
            </a:r>
            <a:endParaRPr lang="en-US" sz="1800" i="0" dirty="0">
              <a:solidFill>
                <a:srgbClr val="191B0E"/>
              </a:solidFill>
              <a:latin typeface="Times New Roman"/>
              <a:ea typeface="+mn-lt"/>
              <a:cs typeface="+mn-lt"/>
            </a:endParaRPr>
          </a:p>
          <a:p>
            <a:pPr lvl="1" indent="-383540"/>
            <a:r>
              <a:rPr lang="en-US" sz="1800" i="0" dirty="0">
                <a:solidFill>
                  <a:srgbClr val="374151"/>
                </a:solidFill>
                <a:highlight>
                  <a:srgbClr val="F7F7F8"/>
                </a:highlight>
                <a:latin typeface="Times New Roman"/>
                <a:ea typeface="+mn-lt"/>
                <a:cs typeface="+mn-lt"/>
              </a:rPr>
              <a:t>Step 9: Since the sequence is not equal to zero, the original sequence [5, 4, 3, 2, 2, 1] is not valid degree sequence.</a:t>
            </a:r>
            <a:endParaRPr lang="en-US" sz="1800" i="0" dirty="0">
              <a:latin typeface="Times New Roman"/>
              <a:cs typeface="Times New Roman"/>
            </a:endParaRPr>
          </a:p>
          <a:p>
            <a:pPr marL="383540" indent="-383540"/>
            <a:r>
              <a:rPr lang="en-US" sz="1800" dirty="0">
                <a:solidFill>
                  <a:srgbClr val="374151"/>
                </a:solidFill>
                <a:highlight>
                  <a:srgbClr val="F7F7F8"/>
                </a:highlight>
                <a:latin typeface="Times New Roman"/>
                <a:ea typeface="+mn-lt"/>
                <a:cs typeface="+mn-lt"/>
              </a:rPr>
              <a:t>Therefore, we can't construct a graph with the degree sequence [5, 4, 3, 2, 2, 1].</a:t>
            </a:r>
            <a:endParaRPr lang="en-US" sz="1800" dirty="0">
              <a:latin typeface="Times New Roman"/>
              <a:cs typeface="Times New Roman"/>
            </a:endParaRPr>
          </a:p>
          <a:p>
            <a:pPr marL="383540" indent="-383540"/>
            <a:endParaRPr lang="en-US" sz="1800" dirty="0">
              <a:solidFill>
                <a:srgbClr val="374151"/>
              </a:solidFill>
              <a:highlight>
                <a:srgbClr val="F7F7F8"/>
              </a:highlight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30685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2B3C20-4558-4C27-0E12-8F22242A7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Havel-Hakimi using Network-x library.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468222-1FC8-E431-996B-71D51E516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175760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The “</a:t>
            </a:r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Network-x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” library is not specifically designed for implementing the Havel-Hakimi algorithm, but it can be used to create and manipulate graphs, which is useful in visualizing the steps of the algorithm.</a:t>
            </a:r>
          </a:p>
          <a:p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“</a:t>
            </a:r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Network-x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” is a popular open-source Python library for working with graphs and networks.</a:t>
            </a:r>
          </a:p>
        </p:txBody>
      </p:sp>
    </p:spTree>
    <p:extLst>
      <p:ext uri="{BB962C8B-B14F-4D97-AF65-F5344CB8AC3E}">
        <p14:creationId xmlns:p14="http://schemas.microsoft.com/office/powerpoint/2010/main" val="1843608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ACB720-754A-1302-96B3-0A02BE50F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u="sng" dirty="0"/>
              <a:t>Applications of Havel Hakimi Algorithm in Data Science.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B984DD0-C5C0-E612-6F77-BF1D8D133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432093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83540" indent="-383540"/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latin typeface="Times New Roman"/>
                <a:ea typeface="+mn-lt"/>
                <a:cs typeface="+mn-lt"/>
              </a:rPr>
              <a:t>Network analysis:</a:t>
            </a:r>
            <a:r>
              <a:rPr lang="en-US" dirty="0">
                <a:solidFill>
                  <a:srgbClr val="374151"/>
                </a:solidFill>
                <a:highlight>
                  <a:srgbClr val="F7F7F8"/>
                </a:highlight>
                <a:latin typeface="Times New Roman"/>
                <a:ea typeface="+mn-lt"/>
                <a:cs typeface="+mn-lt"/>
              </a:rPr>
              <a:t> The Havel-Hakimi algorithm can be used to generate random graphs with a specified degree distribution. This can be useful in network analysis, where researchers may want to study the properties of networks with a particular degree sequence. For example, in social network analysis, researchers may be interested in studying the properties of networks where individuals have a certain number of connections.</a:t>
            </a:r>
            <a:endParaRPr lang="en-US" dirty="0">
              <a:latin typeface="Times New Roman"/>
              <a:cs typeface="Times New Roman"/>
            </a:endParaRPr>
          </a:p>
          <a:p>
            <a:pPr marL="383540" indent="-383540"/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latin typeface="Times New Roman"/>
                <a:ea typeface="+mn-lt"/>
                <a:cs typeface="+mn-lt"/>
              </a:rPr>
              <a:t>Data visualization:</a:t>
            </a:r>
            <a:r>
              <a:rPr lang="en-US" dirty="0">
                <a:solidFill>
                  <a:srgbClr val="374151"/>
                </a:solidFill>
                <a:highlight>
                  <a:srgbClr val="F7F7F8"/>
                </a:highlight>
                <a:latin typeface="Times New Roman"/>
                <a:ea typeface="+mn-lt"/>
                <a:cs typeface="+mn-lt"/>
              </a:rPr>
              <a:t> The Havel-Hakimi algorithm can also be used to create visualizations of network data. For example, the algorithm can be used to generate a graph where the degree of each node represents the number of connections to other nodes. This can be a useful way to visualize complex networks, such as social networks or biological networks.</a:t>
            </a:r>
            <a:endParaRPr lang="en-US" dirty="0">
              <a:latin typeface="Times New Roman"/>
              <a:cs typeface="Times New Roman"/>
            </a:endParaRPr>
          </a:p>
          <a:p>
            <a:pPr marL="383540" indent="-383540"/>
            <a:r>
              <a:rPr lang="en-US" b="1" dirty="0">
                <a:solidFill>
                  <a:srgbClr val="374151"/>
                </a:solidFill>
                <a:highlight>
                  <a:srgbClr val="F7F7F8"/>
                </a:highlight>
                <a:latin typeface="Times New Roman"/>
                <a:ea typeface="+mn-lt"/>
                <a:cs typeface="+mn-lt"/>
              </a:rPr>
              <a:t>Machine learning:</a:t>
            </a:r>
            <a:r>
              <a:rPr lang="en-US" dirty="0">
                <a:solidFill>
                  <a:srgbClr val="374151"/>
                </a:solidFill>
                <a:highlight>
                  <a:srgbClr val="F7F7F8"/>
                </a:highlight>
                <a:latin typeface="Times New Roman"/>
                <a:ea typeface="+mn-lt"/>
                <a:cs typeface="+mn-lt"/>
              </a:rPr>
              <a:t> The Havel-Hakimi algorithm can be used in machine learning applications, such as graph-based classification and clustering. For example, researchers may use the algorithm to generate synthetic data sets with a specified degree distribution to test the performance of graph-based machine learning algorithms.</a:t>
            </a:r>
            <a:endParaRPr lang="en-US" dirty="0">
              <a:latin typeface="Times New Roman"/>
              <a:cs typeface="Times New Roman"/>
            </a:endParaRPr>
          </a:p>
          <a:p>
            <a:pPr marL="383540" indent="-383540"/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60211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E471F5-5714-F6BA-9CC8-915B5E40E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09320"/>
          </a:xfrm>
        </p:spPr>
        <p:txBody>
          <a:bodyPr>
            <a:normAutofit/>
          </a:bodyPr>
          <a:lstStyle/>
          <a:p>
            <a:r>
              <a:rPr lang="en-IN" sz="4000" b="1" i="0" u="sng" dirty="0">
                <a:solidFill>
                  <a:srgbClr val="374151"/>
                </a:solidFill>
                <a:effectLst/>
                <a:latin typeface="Söhne"/>
              </a:rPr>
              <a:t>Properties of Havel-Hakimi Algorithm</a:t>
            </a:r>
            <a:endParaRPr lang="en-IN" sz="40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7BC8CBB-21DC-7D05-9D4B-7CF9019BE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73200"/>
            <a:ext cx="10363200" cy="5171440"/>
          </a:xfrm>
        </p:spPr>
        <p:txBody>
          <a:bodyPr/>
          <a:lstStyle/>
          <a:p>
            <a:r>
              <a:rPr lang="en-US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Guarantees degree distribution: The algorithm ensures that the resulting graph has the desired degree distribution, which can be useful for generating synthetic graphs for research or simulation purposes.</a:t>
            </a:r>
          </a:p>
          <a:p>
            <a:r>
              <a:rPr lang="en-US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Preserves the number of nodes: The algorithm does not create or remove nodes, so the number of nodes in the generated graph remains the same as the original degree sequence.</a:t>
            </a:r>
          </a:p>
          <a:p>
            <a:r>
              <a:rPr lang="en-US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 generate disconnected graphs: The algorithm may generate disconnected graphs if the input degree sequence is sparse or poorly connected, which may not always be desirable.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564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D78EE8-6C75-6990-117D-BC9425BB3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39800"/>
          </a:xfrm>
        </p:spPr>
        <p:txBody>
          <a:bodyPr>
            <a:normAutofit fontScale="90000"/>
          </a:bodyPr>
          <a:lstStyle/>
          <a:p>
            <a:r>
              <a:rPr lang="en-IN" b="1" i="0" u="sng" dirty="0">
                <a:solidFill>
                  <a:srgbClr val="374151"/>
                </a:solidFill>
                <a:effectLst/>
                <a:latin typeface="Söhne"/>
              </a:rPr>
              <a:t>Limitations of Havel-Hakimi Algorithm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C2DDB0-BFC1-91DA-2C75-B2D49E94B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73200"/>
            <a:ext cx="10190480" cy="5059680"/>
          </a:xfrm>
        </p:spPr>
        <p:txBody>
          <a:bodyPr/>
          <a:lstStyle/>
          <a:p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Despite its simplicity and usefulness, the Havel-Hakimi algorithm has some limitations:</a:t>
            </a:r>
          </a:p>
          <a:p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Invalid degree sequences: The algorithm assumes that the input degree sequence is valid, i.e., it can be realized as a simple graph. If the input degree sequence is not valid, the algorithm may fail or produce disconnected graphs with isolated nodes.</a:t>
            </a:r>
          </a:p>
          <a:p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Lack of control over other graph properties: The algorithm only guarantees the desired degree distribution, but it does not provide control over other graph properties, such as clustering coefficient, diameter, or average path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1734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3F1BFE-5021-BA3B-8ABE-667DD87C8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0618D6-CED9-EABA-1DE4-A1230A781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64640"/>
            <a:ext cx="10078720" cy="5008880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In conclusion, the presentation on the Havel-Hakimi algorithm provided an overview of this graph theory algorithm for generating simple graphs based on a given degree sequence. Overall, the presentation on the Havel-Hakimi algorithm provided a comprehensive overview of this graph theory algorithm, its step-by-step process, applications, limitations, and examples. It helped the audience understand the basics of the Havel-Hakimi algorithm and its potential applications in various fields.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6876074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Words>728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Franklin Gothic Book</vt:lpstr>
      <vt:lpstr>Söhne</vt:lpstr>
      <vt:lpstr>Times New Roman</vt:lpstr>
      <vt:lpstr>Crop</vt:lpstr>
      <vt:lpstr>Havel-hakimi algorithm</vt:lpstr>
      <vt:lpstr>Introduction</vt:lpstr>
      <vt:lpstr>How it works?</vt:lpstr>
      <vt:lpstr>Example</vt:lpstr>
      <vt:lpstr>Havel-Hakimi using Network-x library.</vt:lpstr>
      <vt:lpstr>Applications of Havel Hakimi Algorithm in Data Science.</vt:lpstr>
      <vt:lpstr>Properties of Havel-Hakimi Algorithm</vt:lpstr>
      <vt:lpstr>Limitations of Havel-Hakimi Algorithm</vt:lpstr>
      <vt:lpstr>Conclusion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Poorvi Singh</dc:creator>
  <cp:lastModifiedBy>LENOVO</cp:lastModifiedBy>
  <cp:revision>157</cp:revision>
  <dcterms:created xsi:type="dcterms:W3CDTF">2023-04-12T08:44:18Z</dcterms:created>
  <dcterms:modified xsi:type="dcterms:W3CDTF">2023-06-02T08:51:41Z</dcterms:modified>
</cp:coreProperties>
</file>