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68" r:id="rId5"/>
    <p:sldId id="267" r:id="rId6"/>
    <p:sldId id="277" r:id="rId7"/>
    <p:sldId id="271" r:id="rId8"/>
    <p:sldId id="285" r:id="rId9"/>
    <p:sldId id="278" r:id="rId10"/>
    <p:sldId id="279" r:id="rId11"/>
    <p:sldId id="282" r:id="rId12"/>
    <p:sldId id="272" r:id="rId13"/>
    <p:sldId id="275" r:id="rId14"/>
    <p:sldId id="281" r:id="rId15"/>
    <p:sldId id="280" r:id="rId16"/>
    <p:sldId id="284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3E57"/>
    <a:srgbClr val="184259"/>
    <a:srgbClr val="9C4E4E"/>
    <a:srgbClr val="700000"/>
    <a:srgbClr val="5E200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52" autoAdjust="0"/>
  </p:normalViewPr>
  <p:slideViewPr>
    <p:cSldViewPr snapToGrid="0">
      <p:cViewPr varScale="1">
        <p:scale>
          <a:sx n="67" d="100"/>
          <a:sy n="67" d="100"/>
        </p:scale>
        <p:origin x="6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BF7510-B9ED-40E0-8274-4F64AD62B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24B0-B97F-4932-93CD-4307D6181D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AA17F-CB06-445B-ACD3-321E84E51A80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3A0DF-A8A7-4EF4-96E5-757FFFC2A9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EC987-E8F6-4FD2-BFB2-04815BD1D2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78EF9-7F2B-4B20-A25C-9E80C16977B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41C0-BF72-4A20-AFA7-D05563D549B7}" type="datetimeFigureOut">
              <a:rPr lang="en-US" smtClean="0"/>
              <a:t>4/24/2020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AF9CF-D1E5-49FD-94F7-B246BB67E24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8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69601"/>
            <a:ext cx="10840914" cy="3921600"/>
          </a:xfrm>
        </p:spPr>
        <p:txBody>
          <a:bodyPr anchor="t" anchorCtr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8F7C25-BFB6-430F-87B6-7D0D2C749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2343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6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840913" cy="3124199"/>
          </a:xfrm>
        </p:spPr>
        <p:txBody>
          <a:bodyPr anchor="ctr">
            <a:normAutofit/>
          </a:bodyPr>
          <a:lstStyle>
            <a:lvl1pPr algn="l">
              <a:defRPr sz="3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733800"/>
            <a:ext cx="10840914" cy="20574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326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649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370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1786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0" y="2716272"/>
            <a:ext cx="8683625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6500" y="5137736"/>
            <a:ext cx="8683625" cy="73284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293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1874308"/>
            <a:ext cx="3814235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0"/>
            <a:ext cx="7543800" cy="6856214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2450" y="3134308"/>
            <a:ext cx="3814235" cy="20166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633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Description and Con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1260000"/>
          </a:xfrm>
        </p:spPr>
        <p:txBody>
          <a:bodyPr anchor="ctr" anchorCtr="0"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81824"/>
            <a:ext cx="10840914" cy="1032826"/>
          </a:xfrm>
        </p:spPr>
        <p:txBody>
          <a:bodyPr anchor="t" anchorCtr="0">
            <a:noAutofit/>
          </a:bodyPr>
          <a:lstStyle>
            <a:lvl1pPr marL="0" indent="0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7DAE59-9D63-4159-8F3E-560C31F19A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16192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249143D-80A5-4E4C-BBFD-F253500CE2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5799" y="2914650"/>
            <a:ext cx="10840914" cy="50212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B06123F0-984B-4EF8-9945-3621C401B7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65366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A669C074-A9BE-4B07-ACEE-3B34AAC8B9E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48424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4A40D78-D6DD-41A7-A132-9D48DF864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82308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4A9CFAA7-850F-4C92-A9BE-56452E5CA0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99250" y="3837470"/>
            <a:ext cx="1310050" cy="959003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3pPr algn="ctr">
              <a:defRPr sz="1200"/>
            </a:lvl3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5A0CF1-9FE7-4149-97DC-522163914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-185517" y="1242483"/>
            <a:ext cx="504000" cy="0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639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6" y="995967"/>
            <a:ext cx="6238874" cy="1260000"/>
          </a:xfrm>
        </p:spPr>
        <p:txBody>
          <a:bodyPr anchor="ctr" anchorCtr="0">
            <a:noAutofit/>
          </a:bodyPr>
          <a:lstStyle>
            <a:lvl1pPr algn="r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8014200" y="995968"/>
            <a:ext cx="3492000" cy="4866064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5849" y="2255967"/>
            <a:ext cx="6610351" cy="3476618"/>
          </a:xfrm>
        </p:spPr>
        <p:txBody>
          <a:bodyPr anchor="t"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3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974" y="995968"/>
            <a:ext cx="4848225" cy="1260000"/>
          </a:xfrm>
        </p:spPr>
        <p:txBody>
          <a:bodyPr anchor="ctr" anchorCtr="0">
            <a:normAutofit/>
          </a:bodyPr>
          <a:lstStyle>
            <a:lvl1pPr algn="l">
              <a:defRPr sz="3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 bwMode="blackGray">
          <a:xfrm>
            <a:off x="727574" y="914400"/>
            <a:ext cx="5749425" cy="4818185"/>
          </a:xfrm>
          <a:prstGeom prst="roundRect">
            <a:avLst>
              <a:gd name="adj" fmla="val 2371"/>
            </a:avLst>
          </a:prstGeom>
          <a:solidFill>
            <a:schemeClr val="bg2">
              <a:lumMod val="75000"/>
              <a:lumOff val="25000"/>
            </a:schemeClr>
          </a:solidFill>
          <a:ln w="28575" cap="sq" cmpd="sng">
            <a:solidFill>
              <a:schemeClr val="accent3">
                <a:lumMod val="50000"/>
              </a:schemeClr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57974" y="2255968"/>
            <a:ext cx="4848225" cy="347661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95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white">
          <a:xfrm>
            <a:off x="10571243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 bwMode="white">
          <a:xfrm>
            <a:off x="100262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20801" y="609601"/>
            <a:ext cx="9550399" cy="2743199"/>
          </a:xfrm>
        </p:spPr>
        <p:txBody>
          <a:bodyPr anchor="ctr">
            <a:normAutofit/>
          </a:bodyPr>
          <a:lstStyle>
            <a:lvl1pPr algn="ctr">
              <a:defRPr sz="3000" b="0" i="1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26408" y="3352800"/>
            <a:ext cx="9339184" cy="3810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D7857E-8E0E-4AC1-ABDC-E42462C788DE}"/>
              </a:ext>
            </a:extLst>
          </p:cNvPr>
          <p:cNvSpPr/>
          <p:nvPr userDrawn="1"/>
        </p:nvSpPr>
        <p:spPr>
          <a:xfrm>
            <a:off x="1750844" y="3962401"/>
            <a:ext cx="8690313" cy="1908173"/>
          </a:xfrm>
          <a:prstGeom prst="roundRect">
            <a:avLst>
              <a:gd name="adj" fmla="val 6552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7375" y="4021138"/>
            <a:ext cx="8486775" cy="17605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340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>
            <a:extLst>
              <a:ext uri="{FF2B5EF4-FFF2-40B4-BE49-F238E27FC236}">
                <a16:creationId xmlns:a16="http://schemas.microsoft.com/office/drawing/2014/main" id="{A1E35E73-B2F7-41DF-AAD2-58E6BE2710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599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1869599"/>
            <a:ext cx="5202071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70201"/>
            <a:ext cx="5202071" cy="2916000"/>
          </a:xfrm>
          <a:prstGeom prst="roundRect">
            <a:avLst>
              <a:gd name="adj" fmla="val 2496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8270" y="1869599"/>
            <a:ext cx="5228444" cy="91622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8270" y="2870201"/>
            <a:ext cx="5202071" cy="2916000"/>
          </a:xfrm>
          <a:prstGeom prst="roundRect">
            <a:avLst>
              <a:gd name="adj" fmla="val 2798"/>
            </a:avLst>
          </a:prstGeom>
          <a:ln w="28575">
            <a:solidFill>
              <a:schemeClr val="accent3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1B0A9-3E16-4C5B-A6CE-045BCB91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3976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840914" cy="12600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4449DE-635B-4B23-9B8B-C95A5B8764DB}"/>
              </a:ext>
            </a:extLst>
          </p:cNvPr>
          <p:cNvSpPr/>
          <p:nvPr userDrawn="1"/>
        </p:nvSpPr>
        <p:spPr>
          <a:xfrm>
            <a:off x="663356" y="1790228"/>
            <a:ext cx="10863358" cy="4080348"/>
          </a:xfrm>
          <a:prstGeom prst="roundRect">
            <a:avLst>
              <a:gd name="adj" fmla="val 2634"/>
            </a:avLst>
          </a:prstGeom>
          <a:solidFill>
            <a:schemeClr val="accent3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1869600"/>
            <a:ext cx="5040000" cy="3921601"/>
          </a:xfrm>
          <a:prstGeom prst="roundRect">
            <a:avLst>
              <a:gd name="adj" fmla="val 1970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8644" y="1869601"/>
            <a:ext cx="5040000" cy="3921600"/>
          </a:xfrm>
          <a:prstGeom prst="roundRect">
            <a:avLst>
              <a:gd name="adj" fmla="val 2211"/>
            </a:avLst>
          </a:prstGeom>
          <a:ln w="28575">
            <a:noFill/>
          </a:ln>
          <a:effectLst/>
        </p:spPr>
        <p:txBody>
          <a:bodyPr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39E0A-8009-4A6E-A7A1-5AEFA5220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7150" y="996911"/>
            <a:ext cx="3666" cy="491143"/>
          </a:xfrm>
          <a:prstGeom prst="line">
            <a:avLst/>
          </a:prstGeom>
          <a:ln w="127000" cap="sq">
            <a:solidFill>
              <a:schemeClr val="accent3"/>
            </a:solidFill>
            <a:miter lim="800000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85801" y="609600"/>
            <a:ext cx="10840914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85801" y="2142067"/>
            <a:ext cx="1084091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4B7D2A-0DF8-424B-9572-B79AEBB2D9DC}" type="datetimeFigureOut">
              <a:rPr lang="en-US" noProof="0" smtClean="0"/>
              <a:t>4/24/2020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59" y="5870575"/>
            <a:ext cx="1260655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99DD2A-B520-4620-9B43-64B657BA2D4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69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8" r:id="rId3"/>
    <p:sldLayoutId id="2147483679" r:id="rId4"/>
    <p:sldLayoutId id="2147483669" r:id="rId5"/>
    <p:sldLayoutId id="2147483680" r:id="rId6"/>
    <p:sldLayoutId id="2147483672" r:id="rId7"/>
    <p:sldLayoutId id="2147483665" r:id="rId8"/>
    <p:sldLayoutId id="2147483664" r:id="rId9"/>
    <p:sldLayoutId id="2147483671" r:id="rId10"/>
    <p:sldLayoutId id="2147483666" r:id="rId11"/>
    <p:sldLayoutId id="2147483667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ora.com/Is-it-possible-to-bypass-a-CAPTCHA" TargetMode="External"/><Relationship Id="rId2" Type="http://schemas.openxmlformats.org/officeDocument/2006/relationships/hyperlink" Target="http://dx.doi.org/10.1145/3017427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medium.com/rate-engineering/a-guide-to-working-with-shadow-dom-using-selenium-b124992559f" TargetMode="External"/><Relationship Id="rId4" Type="http://schemas.openxmlformats.org/officeDocument/2006/relationships/hyperlink" Target="https://stackoverflow.com/questions/43930579/unable-to-click-on-svg-element-using-seleniu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pillar icon">
            <a:extLst>
              <a:ext uri="{FF2B5EF4-FFF2-40B4-BE49-F238E27FC236}">
                <a16:creationId xmlns:a16="http://schemas.microsoft.com/office/drawing/2014/main" id="{FC7E2CCC-C53E-454B-9DE0-F2484BA0F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577705" y="1524000"/>
            <a:ext cx="1905000" cy="1905000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35B398-1E7F-44AD-8356-8345134C9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350" y="4419600"/>
            <a:ext cx="10055226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ANDROID MALWARE DETECTION</a:t>
            </a:r>
            <a:br>
              <a:rPr lang="en-US" dirty="0"/>
            </a:br>
            <a:r>
              <a:rPr lang="en-US" sz="3300" dirty="0"/>
              <a:t>                                            Name- Purva Taranekar</a:t>
            </a:r>
            <a:br>
              <a:rPr lang="en-US" sz="3300" dirty="0"/>
            </a:br>
            <a:r>
              <a:rPr lang="en-US" sz="3300" dirty="0"/>
              <a:t>                                                             ID – 2019H1030027G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3D91-AB3F-4EDF-B87E-FDDF6C5DC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6501" y="5137736"/>
            <a:ext cx="8683625" cy="73284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490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USED TO SOLVE ISSUES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896700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handle </a:t>
            </a:r>
            <a:r>
              <a:rPr lang="en-US" dirty="0" err="1"/>
              <a:t>reCaptcha</a:t>
            </a:r>
            <a:r>
              <a:rPr lang="en-US" dirty="0"/>
              <a:t>, following approaches have been tried</a:t>
            </a:r>
          </a:p>
          <a:p>
            <a:pPr lvl="1"/>
            <a:r>
              <a:rPr lang="en-US" sz="1800" dirty="0"/>
              <a:t>Tried uploading the app again and again, after some point it gets uploaded. But, time consuming</a:t>
            </a:r>
          </a:p>
          <a:p>
            <a:pPr lvl="1"/>
            <a:r>
              <a:rPr lang="en-US" sz="1800" dirty="0"/>
              <a:t>Solve captcha manually to prove human, but fails to prove and captcha keeps coming</a:t>
            </a:r>
          </a:p>
          <a:p>
            <a:pPr lvl="1"/>
            <a:r>
              <a:rPr lang="en-US" sz="1800" dirty="0"/>
              <a:t>Server detects automation through an IP. So changed proxy IP on captcha page arrival, but it disconnects Internet</a:t>
            </a:r>
          </a:p>
          <a:p>
            <a:pPr lvl="1"/>
            <a:r>
              <a:rPr lang="en-US" sz="1800" dirty="0"/>
              <a:t>Tried automating captcha solving, but it required complex Machine Learning logic which is not required for simple data extraction</a:t>
            </a:r>
          </a:p>
          <a:p>
            <a:pPr lvl="1"/>
            <a:r>
              <a:rPr lang="en-US" sz="1800" dirty="0"/>
              <a:t>Tried auto-solver Chrome Extensions like Buster to automate bypassing captcha, but server detects it and terms in as network traffic</a:t>
            </a:r>
          </a:p>
          <a:p>
            <a:pPr lvl="1"/>
            <a:r>
              <a:rPr lang="en-US" sz="1800" dirty="0"/>
              <a:t>API Services such Anti-Captcha, 2Captcha, </a:t>
            </a:r>
            <a:r>
              <a:rPr lang="en-US" sz="1800" dirty="0" err="1"/>
              <a:t>DeathByCaptcha</a:t>
            </a:r>
            <a:r>
              <a:rPr lang="en-US" sz="1800" dirty="0"/>
              <a:t> and more are available that . When this API gets called, it gets assigned to an employee for manually solving the captcha. But these APIs are paid.</a:t>
            </a:r>
          </a:p>
        </p:txBody>
      </p:sp>
    </p:spTree>
    <p:extLst>
      <p:ext uri="{BB962C8B-B14F-4D97-AF65-F5344CB8AC3E}">
        <p14:creationId xmlns:p14="http://schemas.microsoft.com/office/powerpoint/2010/main" val="27762091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8200-0985-4DED-A84B-D6ADED92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USED TO SOLVE ISSUES CONTD…</a:t>
            </a:r>
          </a:p>
        </p:txBody>
      </p:sp>
      <p:pic>
        <p:nvPicPr>
          <p:cNvPr id="7" name="Picture 6" descr="magnifying glass icon">
            <a:extLst>
              <a:ext uri="{FF2B5EF4-FFF2-40B4-BE49-F238E27FC236}">
                <a16:creationId xmlns:a16="http://schemas.microsoft.com/office/drawing/2014/main" id="{AAE36621-6FAB-4009-9D5C-CE767DF10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5" y="840901"/>
            <a:ext cx="685800" cy="6858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8A47E-9D4A-4D70-B23A-B0AC37572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Shadow DOM acts as scoped subtree inside an element. Solved taking reference from Internet</a:t>
            </a:r>
          </a:p>
          <a:p>
            <a:r>
              <a:rPr lang="en-US" dirty="0"/>
              <a:t>Undefined pages are checked continuously after every upload and handled separately.</a:t>
            </a:r>
          </a:p>
          <a:p>
            <a:r>
              <a:rPr lang="en-US" dirty="0"/>
              <a:t>Used combinations of name, class and </a:t>
            </a:r>
            <a:r>
              <a:rPr lang="en-US" dirty="0" err="1"/>
              <a:t>viewbox</a:t>
            </a:r>
            <a:r>
              <a:rPr lang="en-US" dirty="0"/>
              <a:t> details to locate the button created using </a:t>
            </a:r>
            <a:r>
              <a:rPr lang="en-US" dirty="0" err="1"/>
              <a:t>svg</a:t>
            </a:r>
            <a:r>
              <a:rPr lang="en-US" dirty="0"/>
              <a:t> tag</a:t>
            </a:r>
          </a:p>
          <a:p>
            <a:r>
              <a:rPr lang="en-US" dirty="0"/>
              <a:t>Used a global dictionary data structure to maintain unique number to each antivirus that is encountered.</a:t>
            </a:r>
          </a:p>
          <a:p>
            <a:r>
              <a:rPr lang="en-US" dirty="0"/>
              <a:t>Each time new antivirus appears, it is added into dictionary with unique number. Easier to user later.</a:t>
            </a:r>
          </a:p>
          <a:p>
            <a:r>
              <a:rPr lang="en-US" dirty="0"/>
              <a:t>Used this number as column number to store details in Excel sheet.</a:t>
            </a:r>
          </a:p>
          <a:p>
            <a:r>
              <a:rPr lang="en-US" dirty="0"/>
              <a:t>Missing properties of Detection tab have been left blank while writing into text files.</a:t>
            </a:r>
          </a:p>
          <a:p>
            <a:r>
              <a:rPr lang="en-US" dirty="0"/>
              <a:t>Needed separate script to automate each website.</a:t>
            </a:r>
          </a:p>
          <a:p>
            <a:r>
              <a:rPr lang="en-US" dirty="0"/>
              <a:t>Used continuously loop for checking successful upload of a page before starting any extraction</a:t>
            </a:r>
          </a:p>
          <a:p>
            <a:r>
              <a:rPr lang="en-US" dirty="0"/>
              <a:t>Modularized common parts of code and reused them. Example – the properties having similar structure on the webpage have been functionated and reused.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320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31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0" name="Picture 9" descr="gavel icon ">
            <a:extLst>
              <a:ext uri="{FF2B5EF4-FFF2-40B4-BE49-F238E27FC236}">
                <a16:creationId xmlns:a16="http://schemas.microsoft.com/office/drawing/2014/main" id="{4CC9C727-CD5E-461F-9DE1-B579A54D1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481011"/>
            <a:ext cx="1171575" cy="1171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10820397" cy="3921601"/>
          </a:xfrm>
        </p:spPr>
        <p:txBody>
          <a:bodyPr/>
          <a:lstStyle/>
          <a:p>
            <a:r>
              <a:rPr lang="en-US" dirty="0" err="1"/>
              <a:t>reCaptcha</a:t>
            </a:r>
            <a:r>
              <a:rPr lang="en-US" dirty="0"/>
              <a:t> CANNOT be automated as Google has employed strong Human Distinguishing Algorithms to prevent.</a:t>
            </a:r>
          </a:p>
          <a:p>
            <a:r>
              <a:rPr lang="en-US" dirty="0"/>
              <a:t>We need to purchase APIs to automate captcha page handling</a:t>
            </a:r>
          </a:p>
          <a:p>
            <a:r>
              <a:rPr lang="en-US" dirty="0"/>
              <a:t>There is a possibility that more unseen pages (apart from </a:t>
            </a:r>
            <a:r>
              <a:rPr lang="en-US" dirty="0" err="1"/>
              <a:t>reCaptcha</a:t>
            </a:r>
            <a:r>
              <a:rPr lang="en-US"/>
              <a:t>) may </a:t>
            </a:r>
            <a:r>
              <a:rPr lang="en-US" dirty="0"/>
              <a:t>appear if </a:t>
            </a:r>
            <a:r>
              <a:rPr lang="en-US"/>
              <a:t>Automation script runs for long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3817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920599"/>
          </a:xfrm>
        </p:spPr>
        <p:txBody>
          <a:bodyPr/>
          <a:lstStyle/>
          <a:p>
            <a:r>
              <a:rPr lang="en-US" dirty="0"/>
              <a:t>Future work plan  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246" y="2765123"/>
            <a:ext cx="1566404" cy="744055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Deciding Algorithm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8246" y="1738885"/>
            <a:ext cx="1681400" cy="758588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Vectorization of data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3269" y="4688972"/>
            <a:ext cx="1566403" cy="660306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Improving accuracy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28821" y="5506333"/>
            <a:ext cx="1380249" cy="561092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Sanity check of websites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-609375" y="3971194"/>
            <a:ext cx="3684864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87602-B7D6-41F0-8EE3-24E3160D291F}"/>
              </a:ext>
            </a:extLst>
          </p:cNvPr>
          <p:cNvSpPr txBox="1"/>
          <p:nvPr/>
        </p:nvSpPr>
        <p:spPr>
          <a:xfrm>
            <a:off x="3265682" y="1966172"/>
            <a:ext cx="734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Extracted data will be vectorised with all the properties populated into columns and stored in Excel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CCE26-A3F5-499F-AD2E-475C52E3B40F}"/>
              </a:ext>
            </a:extLst>
          </p:cNvPr>
          <p:cNvSpPr txBox="1"/>
          <p:nvPr/>
        </p:nvSpPr>
        <p:spPr>
          <a:xfrm>
            <a:off x="3265681" y="5570603"/>
            <a:ext cx="734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Website’s sanity will be checked and actions will be taken against websites with high malicious apps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C9998-B1B5-4921-8511-2CFE1054C0CB}"/>
              </a:ext>
            </a:extLst>
          </p:cNvPr>
          <p:cNvSpPr txBox="1"/>
          <p:nvPr/>
        </p:nvSpPr>
        <p:spPr>
          <a:xfrm>
            <a:off x="3268881" y="4238732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FE9805-27CB-4151-957F-3028372F498E}"/>
              </a:ext>
            </a:extLst>
          </p:cNvPr>
          <p:cNvSpPr txBox="1"/>
          <p:nvPr/>
        </p:nvSpPr>
        <p:spPr>
          <a:xfrm>
            <a:off x="3265681" y="2952485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Appropriate Algorithm will be decided to build model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89" y="48311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0" y="2952485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6" y="198934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46" y="566833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19" descr="decorative element">
            <a:extLst>
              <a:ext uri="{FF2B5EF4-FFF2-40B4-BE49-F238E27FC236}">
                <a16:creationId xmlns:a16="http://schemas.microsoft.com/office/drawing/2014/main" id="{0138DF09-FEBF-4C19-88B1-5250255E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36" y="3868053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B9EA5535-AD73-406F-903E-5DB12925DD65}"/>
              </a:ext>
            </a:extLst>
          </p:cNvPr>
          <p:cNvSpPr txBox="1">
            <a:spLocks/>
          </p:cNvSpPr>
          <p:nvPr/>
        </p:nvSpPr>
        <p:spPr bwMode="white">
          <a:xfrm>
            <a:off x="1438686" y="3666101"/>
            <a:ext cx="1447258" cy="82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endParaRPr lang="en-US" sz="15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94F62-625F-40B5-8671-B0DBB4DAE5D7}"/>
              </a:ext>
            </a:extLst>
          </p:cNvPr>
          <p:cNvSpPr txBox="1"/>
          <p:nvPr/>
        </p:nvSpPr>
        <p:spPr>
          <a:xfrm>
            <a:off x="3265683" y="3786217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libraries, Model will be trained and tested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30ABA-A2E9-48FD-A932-913D81EB2475}"/>
              </a:ext>
            </a:extLst>
          </p:cNvPr>
          <p:cNvSpPr txBox="1"/>
          <p:nvPr/>
        </p:nvSpPr>
        <p:spPr>
          <a:xfrm>
            <a:off x="3265682" y="4746636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Approaches to improve accuracy will be implemented and tested</a:t>
            </a:r>
          </a:p>
        </p:txBody>
      </p:sp>
      <p:pic>
        <p:nvPicPr>
          <p:cNvPr id="22" name="Picture 21" descr="calendar icon">
            <a:extLst>
              <a:ext uri="{FF2B5EF4-FFF2-40B4-BE49-F238E27FC236}">
                <a16:creationId xmlns:a16="http://schemas.microsoft.com/office/drawing/2014/main" id="{EF7E11AB-CB59-41C7-A717-D42453BF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66" y="722083"/>
            <a:ext cx="742950" cy="742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5CA46E-F0CA-4090-BF37-57C975A311DD}"/>
              </a:ext>
            </a:extLst>
          </p:cNvPr>
          <p:cNvSpPr/>
          <p:nvPr/>
        </p:nvSpPr>
        <p:spPr>
          <a:xfrm>
            <a:off x="1428821" y="3842403"/>
            <a:ext cx="167866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dirty="0"/>
              <a:t>Building ML Model</a:t>
            </a:r>
          </a:p>
        </p:txBody>
      </p:sp>
    </p:spTree>
    <p:extLst>
      <p:ext uri="{BB962C8B-B14F-4D97-AF65-F5344CB8AC3E}">
        <p14:creationId xmlns:p14="http://schemas.microsoft.com/office/powerpoint/2010/main" val="1913652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14" grpId="0"/>
      <p:bldP spid="23" grpId="0"/>
      <p:bldP spid="27" grpId="0"/>
      <p:bldP spid="20" grpId="0"/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E1DA-3FCD-4498-BCBB-3618ED94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SOMe</a:t>
            </a:r>
            <a:r>
              <a:rPr lang="en-US" dirty="0"/>
              <a:t> snapshots</a:t>
            </a:r>
          </a:p>
        </p:txBody>
      </p:sp>
      <p:pic>
        <p:nvPicPr>
          <p:cNvPr id="13" name="Picture 12" descr="pen and paper icon">
            <a:extLst>
              <a:ext uri="{FF2B5EF4-FFF2-40B4-BE49-F238E27FC236}">
                <a16:creationId xmlns:a16="http://schemas.microsoft.com/office/drawing/2014/main" id="{CE889C08-FD1F-4AE0-9D82-E718A6E92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056" y="704492"/>
            <a:ext cx="814387" cy="814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B4BDF8-9ED6-4737-837B-A83C231E7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249" y="1869599"/>
            <a:ext cx="1803430" cy="2341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1DBB2C-DCEF-4CF5-99E3-128DF5CA7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54" y="1806129"/>
            <a:ext cx="3889452" cy="44422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E30A0E6-2B7C-40D1-82C8-2F8F4DA069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281"/>
          <a:stretch/>
        </p:blipFill>
        <p:spPr>
          <a:xfrm>
            <a:off x="4222340" y="4400550"/>
            <a:ext cx="7969660" cy="184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1886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31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A199-95B7-41B3-9A72-44BD819B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B0985-002E-41EF-80D7-888D432617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869600"/>
            <a:ext cx="10820397" cy="3921601"/>
          </a:xfrm>
        </p:spPr>
        <p:txBody>
          <a:bodyPr/>
          <a:lstStyle/>
          <a:p>
            <a:r>
              <a:rPr lang="en-IN" dirty="0"/>
              <a:t>Kimberly Tam, Ali </a:t>
            </a:r>
            <a:r>
              <a:rPr lang="en-IN" dirty="0" err="1"/>
              <a:t>Feizollah</a:t>
            </a:r>
            <a:r>
              <a:rPr lang="en-IN" dirty="0"/>
              <a:t>, Nor </a:t>
            </a:r>
            <a:r>
              <a:rPr lang="en-IN" dirty="0" err="1"/>
              <a:t>Badrul</a:t>
            </a:r>
            <a:r>
              <a:rPr lang="en-IN" dirty="0"/>
              <a:t> </a:t>
            </a:r>
            <a:r>
              <a:rPr lang="en-IN" dirty="0" err="1"/>
              <a:t>Anuar</a:t>
            </a:r>
            <a:r>
              <a:rPr lang="en-IN" dirty="0"/>
              <a:t>, </a:t>
            </a:r>
            <a:r>
              <a:rPr lang="en-IN" dirty="0" err="1"/>
              <a:t>Rosli</a:t>
            </a:r>
            <a:r>
              <a:rPr lang="en-IN" dirty="0"/>
              <a:t> Salleh, and Lorenzo Cavallaro. 2017. “The evolution of android malware and android analysis techniques”. ACM </a:t>
            </a:r>
            <a:r>
              <a:rPr lang="en-IN" dirty="0" err="1"/>
              <a:t>Comput</a:t>
            </a:r>
            <a:r>
              <a:rPr lang="en-IN" dirty="0"/>
              <a:t>. </a:t>
            </a:r>
            <a:r>
              <a:rPr lang="en-IN" dirty="0" err="1"/>
              <a:t>Surv</a:t>
            </a:r>
            <a:r>
              <a:rPr lang="en-IN" dirty="0"/>
              <a:t>. 49, 4, Article 76 (January 2017), 41 pages. </a:t>
            </a:r>
            <a:r>
              <a:rPr lang="pt-BR" dirty="0"/>
              <a:t>DOI: </a:t>
            </a:r>
            <a:r>
              <a:rPr lang="pt-BR" dirty="0">
                <a:hlinkClick r:id="rId2"/>
              </a:rPr>
              <a:t>http://dx.doi.org/10.1145/3017427</a:t>
            </a:r>
            <a:endParaRPr lang="pt-BR" dirty="0"/>
          </a:p>
          <a:p>
            <a:r>
              <a:rPr lang="en-IN" dirty="0">
                <a:hlinkClick r:id="rId3"/>
              </a:rPr>
              <a:t>https://www.quora.com/Is-it-possible-to-bypass-a-CAPTCHA</a:t>
            </a:r>
            <a:endParaRPr lang="en-IN" dirty="0"/>
          </a:p>
          <a:p>
            <a:r>
              <a:rPr lang="en-IN" dirty="0">
                <a:hlinkClick r:id="rId4"/>
              </a:rPr>
              <a:t>https://stackoverflow.com/questions/43930579/unable-to-click-on-svg-element-using-selenium</a:t>
            </a:r>
            <a:endParaRPr lang="en-IN" dirty="0"/>
          </a:p>
          <a:p>
            <a:r>
              <a:rPr lang="en-IN" dirty="0">
                <a:hlinkClick r:id="rId5"/>
              </a:rPr>
              <a:t>https://medium.com/rate-engineering/a-guide-to-working-with-shadow-dom-using-selenium-b124992559f</a:t>
            </a:r>
            <a:endParaRPr lang="en-IN" dirty="0"/>
          </a:p>
          <a:p>
            <a:endParaRPr lang="pt-BR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4371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lot of applications available on websites</a:t>
            </a:r>
          </a:p>
          <a:p>
            <a:r>
              <a:rPr lang="en-US" sz="2000" dirty="0"/>
              <a:t>Not all applications are benign, may contain malware</a:t>
            </a:r>
          </a:p>
          <a:p>
            <a:r>
              <a:rPr lang="en-US" sz="2000" dirty="0"/>
              <a:t>Malwares may create extensive damage to data and system or gain unauthorized access to network</a:t>
            </a:r>
          </a:p>
          <a:p>
            <a:r>
              <a:rPr lang="en-US" sz="2000" dirty="0"/>
              <a:t>Spread through email attachments or android applications </a:t>
            </a:r>
          </a:p>
          <a:p>
            <a:r>
              <a:rPr lang="en-US" sz="2000" dirty="0"/>
              <a:t>Executes only on clicking link or install applications</a:t>
            </a:r>
          </a:p>
          <a:p>
            <a:r>
              <a:rPr lang="en-US" sz="2000" dirty="0"/>
              <a:t>But difficult to find application that contains malware</a:t>
            </a:r>
          </a:p>
          <a:p>
            <a:r>
              <a:rPr lang="en-US" sz="2000" dirty="0"/>
              <a:t>Need a model to find malicious applications and take appropriate actions</a:t>
            </a:r>
          </a:p>
        </p:txBody>
      </p:sp>
    </p:spTree>
    <p:extLst>
      <p:ext uri="{BB962C8B-B14F-4D97-AF65-F5344CB8AC3E}">
        <p14:creationId xmlns:p14="http://schemas.microsoft.com/office/powerpoint/2010/main" val="86265648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05F2-4D75-4D76-BA59-F00627AB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4FC16-E9FB-469F-90C3-177A60236474}"/>
              </a:ext>
            </a:extLst>
          </p:cNvPr>
          <p:cNvSpPr txBox="1"/>
          <p:nvPr/>
        </p:nvSpPr>
        <p:spPr>
          <a:xfrm>
            <a:off x="4772025" y="685602"/>
            <a:ext cx="419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4E0E-ECE5-4628-8AFC-87C9EFB08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Develop a Machine Learning Model to detect if an android application is malicious with an accuracy higher than state-of-the-art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Find out the websites which allow high number of malicious applications (called Sanity Check)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Take actions for the applications that are found malicious</a:t>
            </a:r>
          </a:p>
          <a:p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93501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work</a:t>
            </a:r>
          </a:p>
        </p:txBody>
      </p:sp>
      <p:pic>
        <p:nvPicPr>
          <p:cNvPr id="24" name="Picture 23" descr="calendar icon">
            <a:extLst>
              <a:ext uri="{FF2B5EF4-FFF2-40B4-BE49-F238E27FC236}">
                <a16:creationId xmlns:a16="http://schemas.microsoft.com/office/drawing/2014/main" id="{B83E2AB1-C03F-4257-9171-5FD5FA272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091" y="868126"/>
            <a:ext cx="742950" cy="7429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35431-5E3F-4C1A-BED1-C5BC3D661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349" y="1712502"/>
            <a:ext cx="10840914" cy="1032826"/>
          </a:xfrm>
        </p:spPr>
        <p:txBody>
          <a:bodyPr/>
          <a:lstStyle/>
          <a:p>
            <a:r>
              <a:rPr lang="en-US" sz="2000" dirty="0"/>
              <a:t>The task of completion of project can be broadly classified into four major submodules. The division of work has been planned according to the mentioned flow diagram.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8941C9-A5E2-4AE2-9E83-54DAEF9402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00075" y="2518404"/>
            <a:ext cx="10840914" cy="502126"/>
          </a:xfrm>
        </p:spPr>
        <p:txBody>
          <a:bodyPr/>
          <a:lstStyle/>
          <a:p>
            <a:r>
              <a:rPr lang="en-US" sz="2000" dirty="0"/>
              <a:t>Flow of work plan 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57250" y="3262782"/>
            <a:ext cx="2051792" cy="7440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Data </a:t>
            </a:r>
            <a:r>
              <a:rPr lang="en-US" sz="1600" dirty="0"/>
              <a:t>Collection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6950" y="3130069"/>
            <a:ext cx="168140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Feature Extraction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06258" y="3122788"/>
            <a:ext cx="1566403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Model Building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39602" y="3140816"/>
            <a:ext cx="131005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Sanity Check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2464" y="3953884"/>
            <a:ext cx="7479075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35849-B985-4E6B-9ACE-347CDDF01D83}"/>
              </a:ext>
            </a:extLst>
          </p:cNvPr>
          <p:cNvSpPr txBox="1"/>
          <p:nvPr/>
        </p:nvSpPr>
        <p:spPr>
          <a:xfrm>
            <a:off x="1656755" y="5033173"/>
            <a:ext cx="848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Further slides describe these subtasks and issues related to them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64" y="3867915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650" y="382132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44" y="381047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683" y="3867915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704100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1931-7FA4-46F8-96F0-7D09C60EC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Environmental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D38F-FAEE-4729-9FD4-02C6B9DE4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0200"/>
            <a:ext cx="10840914" cy="4191001"/>
          </a:xfrm>
        </p:spPr>
        <p:txBody>
          <a:bodyPr/>
          <a:lstStyle/>
          <a:p>
            <a:r>
              <a:rPr lang="en-IN" sz="2000" dirty="0"/>
              <a:t>Python 3.7.1</a:t>
            </a:r>
          </a:p>
          <a:p>
            <a:r>
              <a:rPr lang="en-IN" sz="2000" dirty="0" err="1"/>
              <a:t>Jupyter</a:t>
            </a:r>
            <a:r>
              <a:rPr lang="en-IN" sz="2000" dirty="0"/>
              <a:t> Notebook</a:t>
            </a:r>
          </a:p>
          <a:p>
            <a:r>
              <a:rPr lang="en-IN" sz="2000" dirty="0"/>
              <a:t>Anaconda application</a:t>
            </a:r>
          </a:p>
          <a:p>
            <a:r>
              <a:rPr lang="en-IN" sz="2000" dirty="0"/>
              <a:t>Google Chrome Version 81.0.4044.113</a:t>
            </a:r>
          </a:p>
          <a:p>
            <a:r>
              <a:rPr lang="en-IN" sz="2000" dirty="0"/>
              <a:t>Install </a:t>
            </a:r>
            <a:r>
              <a:rPr lang="en-IN" sz="2000" dirty="0" err="1"/>
              <a:t>chromedriver</a:t>
            </a:r>
            <a:r>
              <a:rPr lang="en-IN" sz="2000"/>
              <a:t> application </a:t>
            </a:r>
            <a:r>
              <a:rPr lang="en-IN" sz="2000" dirty="0"/>
              <a:t>compatible with google chrome version</a:t>
            </a:r>
          </a:p>
        </p:txBody>
      </p:sp>
    </p:spTree>
    <p:extLst>
      <p:ext uri="{BB962C8B-B14F-4D97-AF65-F5344CB8AC3E}">
        <p14:creationId xmlns:p14="http://schemas.microsoft.com/office/powerpoint/2010/main" val="355470376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920599"/>
          </a:xfrm>
        </p:spPr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90401" y="2934431"/>
            <a:ext cx="1566404" cy="74405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Deciding Websites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14078" y="1649731"/>
            <a:ext cx="1681400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Checking if Downloading allowed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29075" y="3938491"/>
            <a:ext cx="1566403" cy="959003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Downloading Apps Links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79072" y="5462361"/>
            <a:ext cx="1458440" cy="728866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Downloading </a:t>
            </a:r>
          </a:p>
          <a:p>
            <a:pPr algn="l">
              <a:spcAft>
                <a:spcPts val="0"/>
              </a:spcAft>
            </a:pPr>
            <a:r>
              <a:rPr lang="en-US" sz="1500" dirty="0"/>
              <a:t>Apps 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-208534" y="3961502"/>
            <a:ext cx="3684864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87602-B7D6-41F0-8EE3-24E3160D291F}"/>
              </a:ext>
            </a:extLst>
          </p:cNvPr>
          <p:cNvSpPr txBox="1"/>
          <p:nvPr/>
        </p:nvSpPr>
        <p:spPr>
          <a:xfrm>
            <a:off x="3362325" y="1800225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Manually checked if application are downloadable from websites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CCE26-A3F5-499F-AD2E-475C52E3B40F}"/>
              </a:ext>
            </a:extLst>
          </p:cNvPr>
          <p:cNvSpPr txBox="1"/>
          <p:nvPr/>
        </p:nvSpPr>
        <p:spPr>
          <a:xfrm>
            <a:off x="3362325" y="5528996"/>
            <a:ext cx="746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application of stored links are downloaded and stored category wise. Excel sheet stores their download status along with basic app info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C9998-B1B5-4921-8511-2CFE1054C0CB}"/>
              </a:ext>
            </a:extLst>
          </p:cNvPr>
          <p:cNvSpPr txBox="1"/>
          <p:nvPr/>
        </p:nvSpPr>
        <p:spPr>
          <a:xfrm>
            <a:off x="3362325" y="4238732"/>
            <a:ext cx="7251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Links/URL of application to be downloaded are stored category wise into folders segregated by category.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FE9805-27CB-4151-957F-3028372F498E}"/>
              </a:ext>
            </a:extLst>
          </p:cNvPr>
          <p:cNvSpPr txBox="1"/>
          <p:nvPr/>
        </p:nvSpPr>
        <p:spPr>
          <a:xfrm>
            <a:off x="3362325" y="2949130"/>
            <a:ext cx="719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websites which allow downloading manually are chosen for further work</a:t>
            </a: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038" y="1968368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758" y="318847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070" y="4368654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78" y="558766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480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uiExpand="1" build="p"/>
      <p:bldP spid="14" grpId="0"/>
      <p:bldP spid="23" grpId="0"/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826E-72DB-45B4-B092-DA86DA68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840914" cy="920599"/>
          </a:xfrm>
        </p:spPr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9D7F99C-4A63-4AF2-8DFC-783C463444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4246" y="2765123"/>
            <a:ext cx="1566404" cy="744055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Extract Detection page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1214B34-DA9D-4C1E-8508-23F492C539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8246" y="1738885"/>
            <a:ext cx="1681400" cy="758588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1500" dirty="0"/>
              <a:t>Uploading Apps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81BCB65-05D6-4968-A705-E5461BD4B7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53269" y="4688972"/>
            <a:ext cx="1566403" cy="660306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Extract Details Page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EF458CD-7F65-4446-8840-6E8C9C6831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428821" y="5506333"/>
            <a:ext cx="1380249" cy="660306"/>
          </a:xfrm>
        </p:spPr>
        <p:txBody>
          <a:bodyPr/>
          <a:lstStyle/>
          <a:p>
            <a:pPr algn="l">
              <a:spcAft>
                <a:spcPts val="0"/>
              </a:spcAft>
            </a:pPr>
            <a:r>
              <a:rPr lang="en-US" sz="1500" dirty="0"/>
              <a:t>Save Details as Text</a:t>
            </a:r>
          </a:p>
        </p:txBody>
      </p:sp>
      <p:sp>
        <p:nvSpPr>
          <p:cNvPr id="10" name="Rectangle 7" descr="timeline">
            <a:extLst>
              <a:ext uri="{FF2B5EF4-FFF2-40B4-BE49-F238E27FC236}">
                <a16:creationId xmlns:a16="http://schemas.microsoft.com/office/drawing/2014/main" id="{2B8D0290-68FF-400B-B201-1F38FEE76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-609375" y="3971194"/>
            <a:ext cx="3684864" cy="45719"/>
          </a:xfrm>
          <a:prstGeom prst="rect">
            <a:avLst/>
          </a:prstGeom>
          <a:solidFill>
            <a:schemeClr val="tx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C87602-B7D6-41F0-8EE3-24E3160D291F}"/>
              </a:ext>
            </a:extLst>
          </p:cNvPr>
          <p:cNvSpPr txBox="1"/>
          <p:nvPr/>
        </p:nvSpPr>
        <p:spPr>
          <a:xfrm>
            <a:off x="3265682" y="1966172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Apps are uploaded on Virus Total, wait until app uploaded successfully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8CCE26-A3F5-499F-AD2E-475C52E3B40F}"/>
              </a:ext>
            </a:extLst>
          </p:cNvPr>
          <p:cNvSpPr txBox="1"/>
          <p:nvPr/>
        </p:nvSpPr>
        <p:spPr>
          <a:xfrm>
            <a:off x="3265681" y="5570603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Save Details as Text with each details property as folder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BC9998-B1B5-4921-8511-2CFE1054C0CB}"/>
              </a:ext>
            </a:extLst>
          </p:cNvPr>
          <p:cNvSpPr txBox="1"/>
          <p:nvPr/>
        </p:nvSpPr>
        <p:spPr>
          <a:xfrm>
            <a:off x="3268881" y="4238732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FE9805-27CB-4151-957F-3028372F498E}"/>
              </a:ext>
            </a:extLst>
          </p:cNvPr>
          <p:cNvSpPr txBox="1"/>
          <p:nvPr/>
        </p:nvSpPr>
        <p:spPr>
          <a:xfrm>
            <a:off x="3265682" y="2952485"/>
            <a:ext cx="734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Extract info of all the antiviruses and their result on the uploaded app</a:t>
            </a:r>
          </a:p>
        </p:txBody>
      </p:sp>
      <p:sp>
        <p:nvSpPr>
          <p:cNvPr id="16" name="Oval 19" descr="decorative element">
            <a:extLst>
              <a:ext uri="{FF2B5EF4-FFF2-40B4-BE49-F238E27FC236}">
                <a16:creationId xmlns:a16="http://schemas.microsoft.com/office/drawing/2014/main" id="{E8029F86-BAEB-4FB6-9968-621202C1E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989" y="4831196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5" name="Oval 14" descr="decorative element">
            <a:extLst>
              <a:ext uri="{FF2B5EF4-FFF2-40B4-BE49-F238E27FC236}">
                <a16:creationId xmlns:a16="http://schemas.microsoft.com/office/drawing/2014/main" id="{3184FF17-95E1-488F-85D0-829B663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270" y="2952485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1" name="Oval 9" descr="decorative element">
            <a:extLst>
              <a:ext uri="{FF2B5EF4-FFF2-40B4-BE49-F238E27FC236}">
                <a16:creationId xmlns:a16="http://schemas.microsoft.com/office/drawing/2014/main" id="{6A7147D9-5182-4F63-A1F6-2C7F380BC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056" y="1989342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 w="9525"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7" name="Oval 270" descr="decorative element">
            <a:extLst>
              <a:ext uri="{FF2B5EF4-FFF2-40B4-BE49-F238E27FC236}">
                <a16:creationId xmlns:a16="http://schemas.microsoft.com/office/drawing/2014/main" id="{A8F4EDB0-C386-4CCF-B742-D9788F7B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46" y="5668339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8" name="Oval 19" descr="decorative element">
            <a:extLst>
              <a:ext uri="{FF2B5EF4-FFF2-40B4-BE49-F238E27FC236}">
                <a16:creationId xmlns:a16="http://schemas.microsoft.com/office/drawing/2014/main" id="{0138DF09-FEBF-4C19-88B1-5250255E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736" y="3868053"/>
            <a:ext cx="252000" cy="25200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2">
                <a:lumMod val="75000"/>
                <a:lumOff val="25000"/>
              </a:schemeClr>
            </a:solidFill>
          </a:ln>
          <a:effectLst>
            <a:glow rad="63500">
              <a:schemeClr val="bg2">
                <a:lumMod val="75000"/>
                <a:lumOff val="25000"/>
                <a:alpha val="40000"/>
              </a:schemeClr>
            </a:glow>
          </a:effec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sp>
        <p:nvSpPr>
          <p:cNvPr id="19" name="Text Placeholder 34">
            <a:extLst>
              <a:ext uri="{FF2B5EF4-FFF2-40B4-BE49-F238E27FC236}">
                <a16:creationId xmlns:a16="http://schemas.microsoft.com/office/drawing/2014/main" id="{B9EA5535-AD73-406F-903E-5DB12925DD65}"/>
              </a:ext>
            </a:extLst>
          </p:cNvPr>
          <p:cNvSpPr txBox="1">
            <a:spLocks/>
          </p:cNvSpPr>
          <p:nvPr/>
        </p:nvSpPr>
        <p:spPr bwMode="white">
          <a:xfrm>
            <a:off x="1438686" y="3666101"/>
            <a:ext cx="1447258" cy="823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ctr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0"/>
              </a:spcAft>
            </a:pPr>
            <a:r>
              <a:rPr lang="en-US" sz="1500" dirty="0"/>
              <a:t>Save Detection</a:t>
            </a:r>
          </a:p>
          <a:p>
            <a:pPr algn="l">
              <a:spcAft>
                <a:spcPts val="0"/>
              </a:spcAft>
            </a:pPr>
            <a:r>
              <a:rPr lang="en-US" sz="1500" dirty="0"/>
              <a:t>in Excel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E94F62-625F-40B5-8671-B0DBB4DAE5D7}"/>
              </a:ext>
            </a:extLst>
          </p:cNvPr>
          <p:cNvSpPr txBox="1"/>
          <p:nvPr/>
        </p:nvSpPr>
        <p:spPr>
          <a:xfrm>
            <a:off x="3265683" y="3786217"/>
            <a:ext cx="734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Save the results in Excel with each antivirus as column and cell corresponding to app denoted 1 for detected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C30ABA-A2E9-48FD-A932-913D81EB2475}"/>
              </a:ext>
            </a:extLst>
          </p:cNvPr>
          <p:cNvSpPr txBox="1"/>
          <p:nvPr/>
        </p:nvSpPr>
        <p:spPr>
          <a:xfrm>
            <a:off x="3265682" y="4746636"/>
            <a:ext cx="7344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Move to Details Tab and extract all the properties like history, permissions, interesting string, exit tools etc</a:t>
            </a:r>
          </a:p>
        </p:txBody>
      </p:sp>
    </p:spTree>
    <p:extLst>
      <p:ext uri="{BB962C8B-B14F-4D97-AF65-F5344CB8AC3E}">
        <p14:creationId xmlns:p14="http://schemas.microsoft.com/office/powerpoint/2010/main" val="1822210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33" grpId="0" build="p"/>
      <p:bldP spid="34" grpId="0" build="p"/>
      <p:bldP spid="35" grpId="0" build="p"/>
      <p:bldP spid="14" grpId="0"/>
      <p:bldP spid="23" grpId="0"/>
      <p:bldP spid="27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770E-F473-4858-B571-7650D337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Websites chosen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0F970-49BD-4375-980B-E41BCC627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applications and application counts from various websites are as follows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Anzhi</a:t>
            </a:r>
            <a:r>
              <a:rPr lang="en-IN" dirty="0"/>
              <a:t>, </a:t>
            </a:r>
            <a:r>
              <a:rPr lang="en-IN" dirty="0" err="1"/>
              <a:t>LeTV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AppChina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Wandoujia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Huwaei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F-droid – category less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Lenovo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Baidu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Tencent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1028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3F3D3-E33B-4CC0-A31E-7554F6BAE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14720" y="995967"/>
            <a:ext cx="5491479" cy="514765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reCaptcha</a:t>
            </a:r>
            <a:r>
              <a:rPr lang="en-US" dirty="0"/>
              <a:t> appears anytime during extracting Details from </a:t>
            </a:r>
            <a:r>
              <a:rPr lang="en-US" dirty="0" err="1"/>
              <a:t>VirusTotal</a:t>
            </a:r>
            <a:r>
              <a:rPr lang="en-US" dirty="0"/>
              <a:t>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Unexpected undefined and item not found Pages in </a:t>
            </a:r>
            <a:r>
              <a:rPr lang="en-US" dirty="0" err="1"/>
              <a:t>ViruaTotal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Presence of shadow root element makes further elements invisible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 features visible only on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of other tags like span, </a:t>
            </a:r>
            <a:r>
              <a:rPr lang="en-US" dirty="0" err="1"/>
              <a:t>svg</a:t>
            </a:r>
            <a:r>
              <a:rPr lang="en-US" dirty="0"/>
              <a:t> instead of button tag for creating buttons, unable to 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apps are tested against different antiviruses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properties missing in Detection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website has different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Uploading website sometimes takes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Modularization of code for reusing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531035BC-5076-44BD-B7A0-DAC91A1FFE0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85" r="607" b="7851"/>
          <a:stretch/>
        </p:blipFill>
        <p:spPr>
          <a:xfrm>
            <a:off x="495935" y="995968"/>
            <a:ext cx="5069840" cy="3870672"/>
          </a:xfrm>
        </p:spPr>
      </p:pic>
    </p:spTree>
    <p:extLst>
      <p:ext uri="{BB962C8B-B14F-4D97-AF65-F5344CB8AC3E}">
        <p14:creationId xmlns:p14="http://schemas.microsoft.com/office/powerpoint/2010/main" val="194386705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Default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22736411_Famous event in history presentation_AAS_v4" id="{885A6F1E-651B-4F15-A7C5-F8866BEBEDBA}" vid="{A424914B-CB64-4CFE-A131-6ACB64D36A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6277B9-27DA-47CA-9593-62E4BB44AB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C94942-C689-461B-8649-1FD863C6BA2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8C25A74-1E0C-4362-AFA3-6197BD285F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Famous event in history presentation</Template>
  <TotalTime>0</TotalTime>
  <Words>1006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Corbel</vt:lpstr>
      <vt:lpstr>Celestial</vt:lpstr>
      <vt:lpstr>                ANDROID MALWARE DETECTION                                             Name- Purva Taranekar                                                              ID – 2019H1030027G</vt:lpstr>
      <vt:lpstr>INTRODUCTION</vt:lpstr>
      <vt:lpstr>PROBLEM STATEMENT</vt:lpstr>
      <vt:lpstr>Plan of work</vt:lpstr>
      <vt:lpstr>Environmental setup</vt:lpstr>
      <vt:lpstr>Data collection</vt:lpstr>
      <vt:lpstr>Feature extraction</vt:lpstr>
      <vt:lpstr>Websites chosen</vt:lpstr>
      <vt:lpstr>PowerPoint Presentation</vt:lpstr>
      <vt:lpstr>APPROACHES USED TO SOLVE ISSUES</vt:lpstr>
      <vt:lpstr>APPROACHES USED TO SOLVE ISSUES CONTD…</vt:lpstr>
      <vt:lpstr>Conclusion</vt:lpstr>
      <vt:lpstr>Future work plan   </vt:lpstr>
      <vt:lpstr>SOMe snapshots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2020-04-21T14:02:49Z</dcterms:created>
  <dcterms:modified xsi:type="dcterms:W3CDTF">2020-04-24T07:59:50Z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