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p:cViewPr>
        <p:scale>
          <a:sx n="73" d="100"/>
          <a:sy n="73" d="100"/>
        </p:scale>
        <p:origin x="67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0466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74A4-BFB5-4275-B055-FF9EFD88EAFD}"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68391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748377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986368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59042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00641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423091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32471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32273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67556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74101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3D74A4-BFB5-4275-B055-FF9EFD88EAFD}"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379786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3D74A4-BFB5-4275-B055-FF9EFD88EAFD}" type="datetimeFigureOut">
              <a:rPr lang="en-US" smtClean="0"/>
              <a:pPr/>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239070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11752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315408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53D74A4-BFB5-4275-B055-FF9EFD88EAFD}" type="datetimeFigureOut">
              <a:rPr lang="en-US" smtClean="0"/>
              <a:pPr/>
              <a:t>5/7/2015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363616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D74A4-BFB5-4275-B055-FF9EFD88EAFD}"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EE288-BFCE-4201-B2C4-88E41E4DB186}" type="slidenum">
              <a:rPr lang="en-US" smtClean="0"/>
              <a:pPr/>
              <a:t>‹#›</a:t>
            </a:fld>
            <a:endParaRPr lang="en-US"/>
          </a:p>
        </p:txBody>
      </p:sp>
    </p:spTree>
    <p:extLst>
      <p:ext uri="{BB962C8B-B14F-4D97-AF65-F5344CB8AC3E}">
        <p14:creationId xmlns:p14="http://schemas.microsoft.com/office/powerpoint/2010/main" val="201840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3D74A4-BFB5-4275-B055-FF9EFD88EAFD}" type="datetimeFigureOut">
              <a:rPr lang="en-US" smtClean="0"/>
              <a:pPr/>
              <a:t>5/7/2015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BEE288-BFCE-4201-B2C4-88E41E4DB186}" type="slidenum">
              <a:rPr lang="en-US" smtClean="0"/>
              <a:pPr/>
              <a:t>‹#›</a:t>
            </a:fld>
            <a:endParaRPr lang="en-US"/>
          </a:p>
        </p:txBody>
      </p:sp>
    </p:spTree>
    <p:extLst>
      <p:ext uri="{BB962C8B-B14F-4D97-AF65-F5344CB8AC3E}">
        <p14:creationId xmlns:p14="http://schemas.microsoft.com/office/powerpoint/2010/main" val="71424342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5005"/>
            <a:ext cx="12192000" cy="2285828"/>
          </a:xfrm>
        </p:spPr>
        <p:txBody>
          <a:bodyPr/>
          <a:lstStyle/>
          <a:p>
            <a:pPr algn="r"/>
            <a:r>
              <a:rPr lang="en-US" sz="2400" b="1" dirty="0" smtClean="0">
                <a:latin typeface="Times New Roman" panose="02020603050405020304" pitchFamily="18" charset="0"/>
                <a:cs typeface="Times New Roman" panose="02020603050405020304" pitchFamily="18" charset="0"/>
              </a:rPr>
              <a:t>CPSC 483</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Project Presentation</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Hand Written </a:t>
            </a:r>
            <a:r>
              <a:rPr lang="en-US" b="1" dirty="0">
                <a:latin typeface="Times New Roman" panose="02020603050405020304" pitchFamily="18" charset="0"/>
                <a:cs typeface="Times New Roman" panose="02020603050405020304" pitchFamily="18" charset="0"/>
              </a:rPr>
              <a:t>Character </a:t>
            </a:r>
            <a:r>
              <a:rPr lang="en-US" b="1" dirty="0" smtClean="0">
                <a:latin typeface="Times New Roman" panose="02020603050405020304" pitchFamily="18" charset="0"/>
                <a:cs typeface="Times New Roman" panose="02020603050405020304" pitchFamily="18" charset="0"/>
              </a:rPr>
              <a:t>     Recognition </a:t>
            </a:r>
            <a:r>
              <a:rPr lang="en-US" b="1" dirty="0">
                <a:latin typeface="Times New Roman" panose="02020603050405020304" pitchFamily="18" charset="0"/>
                <a:cs typeface="Times New Roman" panose="02020603050405020304" pitchFamily="18" charset="0"/>
              </a:rPr>
              <a:t>System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98453" y="4050833"/>
            <a:ext cx="9976096" cy="2435027"/>
          </a:xfrm>
        </p:spPr>
        <p:txBody>
          <a:bodyPr>
            <a:normAutofit lnSpcReduction="10000"/>
          </a:bodyPr>
          <a:lstStyle/>
          <a:p>
            <a:pPr algn="r"/>
            <a:r>
              <a:rPr lang="en-US" b="1" i="1" dirty="0" smtClean="0">
                <a:solidFill>
                  <a:schemeClr val="tx1"/>
                </a:solidFill>
              </a:rPr>
              <a:t>Professor: Peter Lo</a:t>
            </a:r>
          </a:p>
          <a:p>
            <a:pPr algn="r"/>
            <a:endParaRPr lang="en-US" b="1" i="1" dirty="0" smtClean="0">
              <a:solidFill>
                <a:schemeClr val="tx1"/>
              </a:solidFill>
            </a:endParaRPr>
          </a:p>
          <a:p>
            <a:pPr algn="r"/>
            <a:r>
              <a:rPr lang="en-US" b="1" i="1" dirty="0" smtClean="0">
                <a:solidFill>
                  <a:schemeClr val="tx1"/>
                </a:solidFill>
              </a:rPr>
              <a:t>By, </a:t>
            </a:r>
          </a:p>
          <a:p>
            <a:pPr algn="r"/>
            <a:r>
              <a:rPr lang="en-US" b="1" i="1" dirty="0" err="1" smtClean="0">
                <a:solidFill>
                  <a:schemeClr val="tx1"/>
                </a:solidFill>
              </a:rPr>
              <a:t>Mihir</a:t>
            </a:r>
            <a:r>
              <a:rPr lang="en-US" b="1" i="1" dirty="0" smtClean="0">
                <a:solidFill>
                  <a:schemeClr val="tx1"/>
                </a:solidFill>
              </a:rPr>
              <a:t> </a:t>
            </a:r>
            <a:r>
              <a:rPr lang="en-US" b="1" i="1" dirty="0" err="1" smtClean="0">
                <a:solidFill>
                  <a:schemeClr val="tx1"/>
                </a:solidFill>
              </a:rPr>
              <a:t>Thuse</a:t>
            </a:r>
            <a:endParaRPr lang="en-US" b="1" i="1" dirty="0" smtClean="0">
              <a:solidFill>
                <a:schemeClr val="tx1"/>
              </a:solidFill>
            </a:endParaRPr>
          </a:p>
          <a:p>
            <a:pPr algn="r"/>
            <a:r>
              <a:rPr lang="en-US" b="1" i="1" dirty="0" smtClean="0">
                <a:solidFill>
                  <a:schemeClr val="tx1"/>
                </a:solidFill>
              </a:rPr>
              <a:t>Purva Chakravarti</a:t>
            </a:r>
          </a:p>
          <a:p>
            <a:pPr algn="r"/>
            <a:r>
              <a:rPr lang="en-US" b="1" i="1" dirty="0" smtClean="0">
                <a:solidFill>
                  <a:schemeClr val="tx1"/>
                </a:solidFill>
              </a:rPr>
              <a:t>Jai </a:t>
            </a:r>
            <a:r>
              <a:rPr lang="en-US" b="1" i="1" dirty="0" err="1" smtClean="0">
                <a:solidFill>
                  <a:schemeClr val="tx1"/>
                </a:solidFill>
              </a:rPr>
              <a:t>Inamdar</a:t>
            </a:r>
            <a:endParaRPr lang="en-US" b="1" i="1" dirty="0" smtClean="0">
              <a:solidFill>
                <a:schemeClr val="tx1"/>
              </a:solidFill>
            </a:endParaRPr>
          </a:p>
        </p:txBody>
      </p:sp>
    </p:spTree>
    <p:extLst>
      <p:ext uri="{BB962C8B-B14F-4D97-AF65-F5344CB8AC3E}">
        <p14:creationId xmlns:p14="http://schemas.microsoft.com/office/powerpoint/2010/main" val="218760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09" y="-21138"/>
            <a:ext cx="9404723" cy="1400530"/>
          </a:xfrm>
        </p:spPr>
        <p:txBody>
          <a:bodyPr/>
          <a:lstStyle/>
          <a:p>
            <a:r>
              <a:rPr lang="en-US" b="1" dirty="0" err="1">
                <a:latin typeface="Times New Roman" panose="02020603050405020304" pitchFamily="18" charset="0"/>
                <a:cs typeface="Times New Roman" panose="02020603050405020304" pitchFamily="18" charset="0"/>
              </a:rPr>
              <a:t>K</a:t>
            </a:r>
            <a:r>
              <a:rPr lang="en-US" b="1" dirty="0" err="1" smtClean="0">
                <a:latin typeface="Times New Roman" panose="02020603050405020304" pitchFamily="18" charset="0"/>
                <a:cs typeface="Times New Roman" panose="02020603050405020304" pitchFamily="18" charset="0"/>
              </a:rPr>
              <a:t>ohonen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t>
            </a:r>
            <a:r>
              <a:rPr lang="en-US" b="1" dirty="0" smtClean="0">
                <a:latin typeface="Times New Roman" panose="02020603050405020304" pitchFamily="18" charset="0"/>
                <a:cs typeface="Times New Roman" panose="02020603050405020304" pitchFamily="18" charset="0"/>
              </a:rPr>
              <a:t>ayer</a:t>
            </a:r>
            <a:endParaRPr lang="en-US" b="1" dirty="0">
              <a:latin typeface="Times New Roman" panose="02020603050405020304" pitchFamily="18" charset="0"/>
              <a:cs typeface="Times New Roman" panose="02020603050405020304" pitchFamily="18" charset="0"/>
            </a:endParaRPr>
          </a:p>
        </p:txBody>
      </p:sp>
      <p:grpSp>
        <p:nvGrpSpPr>
          <p:cNvPr id="43" name="Group 48"/>
          <p:cNvGrpSpPr>
            <a:grpSpLocks noChangeAspect="1"/>
          </p:cNvGrpSpPr>
          <p:nvPr/>
        </p:nvGrpSpPr>
        <p:grpSpPr bwMode="auto">
          <a:xfrm>
            <a:off x="750279" y="805253"/>
            <a:ext cx="7599405" cy="5115697"/>
            <a:chOff x="1800" y="2705"/>
            <a:chExt cx="7020" cy="5040"/>
          </a:xfrm>
        </p:grpSpPr>
        <p:sp>
          <p:nvSpPr>
            <p:cNvPr id="44" name="AutoShape 82"/>
            <p:cNvSpPr>
              <a:spLocks noChangeAspect="1" noChangeArrowheads="1" noTextEdit="1"/>
            </p:cNvSpPr>
            <p:nvPr/>
          </p:nvSpPr>
          <p:spPr bwMode="auto">
            <a:xfrm>
              <a:off x="1800" y="2705"/>
              <a:ext cx="7020" cy="5040"/>
            </a:xfrm>
            <a:prstGeom prst="rect">
              <a:avLst/>
            </a:prstGeom>
            <a:noFill/>
            <a:ln w="28575">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81"/>
            <p:cNvSpPr>
              <a:spLocks noChangeArrowheads="1"/>
            </p:cNvSpPr>
            <p:nvPr/>
          </p:nvSpPr>
          <p:spPr bwMode="auto">
            <a:xfrm>
              <a:off x="2700" y="3245"/>
              <a:ext cx="1620" cy="3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Input Layer</a:t>
              </a:r>
              <a:endPar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46" name="Rectangle 80"/>
            <p:cNvSpPr>
              <a:spLocks noChangeArrowheads="1"/>
            </p:cNvSpPr>
            <p:nvPr/>
          </p:nvSpPr>
          <p:spPr bwMode="auto">
            <a:xfrm>
              <a:off x="4680" y="2982"/>
              <a:ext cx="2520" cy="45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kumimoji="0" lang="en-US" altLang="en-US" b="0" i="0" u="none" strike="noStrike" cap="none" normalizeH="0" baseline="0" dirty="0" err="1"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Kohonen</a:t>
              </a:r>
              <a:r>
                <a:rPr kumimoji="0" lang="en-US" alt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Winner           </a:t>
              </a:r>
              <a:endParaRPr lang="en-US" alt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Layer</a:t>
              </a:r>
              <a:endParaRPr kumimoji="0" lang="en-US" altLang="en-US"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47" name="Oval 79"/>
            <p:cNvSpPr>
              <a:spLocks noChangeArrowheads="1"/>
            </p:cNvSpPr>
            <p:nvPr/>
          </p:nvSpPr>
          <p:spPr bwMode="auto">
            <a:xfrm>
              <a:off x="3600" y="450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78"/>
            <p:cNvSpPr>
              <a:spLocks noChangeArrowheads="1"/>
            </p:cNvSpPr>
            <p:nvPr/>
          </p:nvSpPr>
          <p:spPr bwMode="auto">
            <a:xfrm>
              <a:off x="3600" y="522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77"/>
            <p:cNvSpPr>
              <a:spLocks noChangeArrowheads="1"/>
            </p:cNvSpPr>
            <p:nvPr/>
          </p:nvSpPr>
          <p:spPr bwMode="auto">
            <a:xfrm>
              <a:off x="3600" y="594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76"/>
            <p:cNvSpPr>
              <a:spLocks noChangeArrowheads="1"/>
            </p:cNvSpPr>
            <p:nvPr/>
          </p:nvSpPr>
          <p:spPr bwMode="auto">
            <a:xfrm>
              <a:off x="6480" y="3333"/>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75"/>
            <p:cNvSpPr>
              <a:spLocks noChangeArrowheads="1"/>
            </p:cNvSpPr>
            <p:nvPr/>
          </p:nvSpPr>
          <p:spPr bwMode="auto">
            <a:xfrm>
              <a:off x="6480" y="396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74"/>
            <p:cNvSpPr>
              <a:spLocks noChangeArrowheads="1"/>
            </p:cNvSpPr>
            <p:nvPr/>
          </p:nvSpPr>
          <p:spPr bwMode="auto">
            <a:xfrm>
              <a:off x="6480" y="468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Oval 73"/>
            <p:cNvSpPr>
              <a:spLocks noChangeArrowheads="1"/>
            </p:cNvSpPr>
            <p:nvPr/>
          </p:nvSpPr>
          <p:spPr bwMode="auto">
            <a:xfrm>
              <a:off x="6480" y="540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72"/>
            <p:cNvSpPr>
              <a:spLocks noChangeArrowheads="1"/>
            </p:cNvSpPr>
            <p:nvPr/>
          </p:nvSpPr>
          <p:spPr bwMode="auto">
            <a:xfrm>
              <a:off x="6480" y="612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71"/>
            <p:cNvSpPr>
              <a:spLocks noChangeArrowheads="1"/>
            </p:cNvSpPr>
            <p:nvPr/>
          </p:nvSpPr>
          <p:spPr bwMode="auto">
            <a:xfrm>
              <a:off x="6480" y="6845"/>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Line 70"/>
            <p:cNvSpPr>
              <a:spLocks noChangeShapeType="1"/>
            </p:cNvSpPr>
            <p:nvPr/>
          </p:nvSpPr>
          <p:spPr bwMode="auto">
            <a:xfrm>
              <a:off x="3060" y="4685"/>
              <a:ext cx="540" cy="1"/>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69"/>
            <p:cNvSpPr>
              <a:spLocks noChangeShapeType="1"/>
            </p:cNvSpPr>
            <p:nvPr/>
          </p:nvSpPr>
          <p:spPr bwMode="auto">
            <a:xfrm>
              <a:off x="3060" y="5585"/>
              <a:ext cx="540" cy="0"/>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68"/>
            <p:cNvSpPr>
              <a:spLocks noChangeShapeType="1"/>
            </p:cNvSpPr>
            <p:nvPr/>
          </p:nvSpPr>
          <p:spPr bwMode="auto">
            <a:xfrm>
              <a:off x="3060" y="6305"/>
              <a:ext cx="540" cy="1"/>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67"/>
            <p:cNvSpPr>
              <a:spLocks noChangeShapeType="1"/>
            </p:cNvSpPr>
            <p:nvPr/>
          </p:nvSpPr>
          <p:spPr bwMode="auto">
            <a:xfrm>
              <a:off x="7020" y="3603"/>
              <a:ext cx="540" cy="0"/>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6"/>
            <p:cNvSpPr>
              <a:spLocks noChangeShapeType="1"/>
            </p:cNvSpPr>
            <p:nvPr/>
          </p:nvSpPr>
          <p:spPr bwMode="auto">
            <a:xfrm>
              <a:off x="7020" y="4325"/>
              <a:ext cx="540" cy="0"/>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65"/>
            <p:cNvSpPr>
              <a:spLocks noChangeShapeType="1"/>
            </p:cNvSpPr>
            <p:nvPr/>
          </p:nvSpPr>
          <p:spPr bwMode="auto">
            <a:xfrm>
              <a:off x="7020" y="5045"/>
              <a:ext cx="540" cy="1"/>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4"/>
            <p:cNvSpPr>
              <a:spLocks noChangeShapeType="1"/>
            </p:cNvSpPr>
            <p:nvPr/>
          </p:nvSpPr>
          <p:spPr bwMode="auto">
            <a:xfrm>
              <a:off x="7020" y="5765"/>
              <a:ext cx="540" cy="0"/>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63"/>
            <p:cNvSpPr>
              <a:spLocks noChangeShapeType="1"/>
            </p:cNvSpPr>
            <p:nvPr/>
          </p:nvSpPr>
          <p:spPr bwMode="auto">
            <a:xfrm>
              <a:off x="7020" y="6485"/>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2"/>
            <p:cNvSpPr>
              <a:spLocks noChangeShapeType="1"/>
            </p:cNvSpPr>
            <p:nvPr/>
          </p:nvSpPr>
          <p:spPr bwMode="auto">
            <a:xfrm>
              <a:off x="7020" y="7205"/>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flipV="1">
              <a:off x="4140" y="3684"/>
              <a:ext cx="2340" cy="1001"/>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0"/>
            <p:cNvSpPr>
              <a:spLocks noChangeShapeType="1"/>
            </p:cNvSpPr>
            <p:nvPr/>
          </p:nvSpPr>
          <p:spPr bwMode="auto">
            <a:xfrm flipV="1">
              <a:off x="4140" y="3710"/>
              <a:ext cx="2340" cy="1875"/>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59"/>
            <p:cNvSpPr>
              <a:spLocks noChangeShapeType="1"/>
            </p:cNvSpPr>
            <p:nvPr/>
          </p:nvSpPr>
          <p:spPr bwMode="auto">
            <a:xfrm flipV="1">
              <a:off x="4159" y="3785"/>
              <a:ext cx="2321" cy="2451"/>
            </a:xfrm>
            <a:prstGeom prst="line">
              <a:avLst/>
            </a:prstGeom>
            <a:noFill/>
            <a:ln w="285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Text Box 58"/>
            <p:cNvSpPr txBox="1">
              <a:spLocks noChangeArrowheads="1"/>
            </p:cNvSpPr>
            <p:nvPr/>
          </p:nvSpPr>
          <p:spPr bwMode="auto">
            <a:xfrm>
              <a:off x="7576" y="3484"/>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 name="Text Box 57"/>
            <p:cNvSpPr txBox="1">
              <a:spLocks noChangeArrowheads="1"/>
            </p:cNvSpPr>
            <p:nvPr/>
          </p:nvSpPr>
          <p:spPr bwMode="auto">
            <a:xfrm>
              <a:off x="7560" y="414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Text Box 56"/>
            <p:cNvSpPr txBox="1">
              <a:spLocks noChangeArrowheads="1"/>
            </p:cNvSpPr>
            <p:nvPr/>
          </p:nvSpPr>
          <p:spPr bwMode="auto">
            <a:xfrm>
              <a:off x="7560" y="486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Text Box 55"/>
            <p:cNvSpPr txBox="1">
              <a:spLocks noChangeArrowheads="1"/>
            </p:cNvSpPr>
            <p:nvPr/>
          </p:nvSpPr>
          <p:spPr bwMode="auto">
            <a:xfrm>
              <a:off x="7560" y="558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Text Box 54"/>
            <p:cNvSpPr txBox="1">
              <a:spLocks noChangeArrowheads="1"/>
            </p:cNvSpPr>
            <p:nvPr/>
          </p:nvSpPr>
          <p:spPr bwMode="auto">
            <a:xfrm>
              <a:off x="7560" y="630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Text Box 53"/>
            <p:cNvSpPr txBox="1">
              <a:spLocks noChangeArrowheads="1"/>
            </p:cNvSpPr>
            <p:nvPr/>
          </p:nvSpPr>
          <p:spPr bwMode="auto">
            <a:xfrm>
              <a:off x="7560" y="7025"/>
              <a:ext cx="3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Line 52"/>
            <p:cNvSpPr>
              <a:spLocks noChangeShapeType="1"/>
            </p:cNvSpPr>
            <p:nvPr/>
          </p:nvSpPr>
          <p:spPr bwMode="auto">
            <a:xfrm>
              <a:off x="2340" y="2885"/>
              <a:ext cx="0" cy="4680"/>
            </a:xfrm>
            <a:prstGeom prst="line">
              <a:avLst/>
            </a:prstGeom>
            <a:noFill/>
            <a:ln w="28575">
              <a:solidFill>
                <a:schemeClr val="accent1">
                  <a:lumMod val="60000"/>
                  <a:lumOff val="40000"/>
                </a:schemeClr>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51"/>
            <p:cNvSpPr>
              <a:spLocks noChangeShapeType="1"/>
            </p:cNvSpPr>
            <p:nvPr/>
          </p:nvSpPr>
          <p:spPr bwMode="auto">
            <a:xfrm>
              <a:off x="2340" y="7565"/>
              <a:ext cx="5940" cy="0"/>
            </a:xfrm>
            <a:prstGeom prst="line">
              <a:avLst/>
            </a:prstGeom>
            <a:noFill/>
            <a:ln w="28575">
              <a:solidFill>
                <a:schemeClr val="accent1">
                  <a:lumMod val="60000"/>
                  <a:lumOff val="40000"/>
                </a:schemeClr>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50"/>
            <p:cNvSpPr>
              <a:spLocks noChangeShapeType="1"/>
            </p:cNvSpPr>
            <p:nvPr/>
          </p:nvSpPr>
          <p:spPr bwMode="auto">
            <a:xfrm>
              <a:off x="2340" y="2885"/>
              <a:ext cx="5940" cy="0"/>
            </a:xfrm>
            <a:prstGeom prst="line">
              <a:avLst/>
            </a:prstGeom>
            <a:noFill/>
            <a:ln w="28575">
              <a:solidFill>
                <a:schemeClr val="accent1">
                  <a:lumMod val="60000"/>
                  <a:lumOff val="40000"/>
                </a:schemeClr>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49"/>
            <p:cNvSpPr>
              <a:spLocks noChangeShapeType="1"/>
            </p:cNvSpPr>
            <p:nvPr/>
          </p:nvSpPr>
          <p:spPr bwMode="auto">
            <a:xfrm>
              <a:off x="8280" y="2885"/>
              <a:ext cx="0" cy="4680"/>
            </a:xfrm>
            <a:prstGeom prst="line">
              <a:avLst/>
            </a:prstGeom>
            <a:noFill/>
            <a:ln w="28575">
              <a:solidFill>
                <a:schemeClr val="accent1">
                  <a:lumMod val="60000"/>
                  <a:lumOff val="40000"/>
                </a:schemeClr>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8" name="Rectangle 77"/>
          <p:cNvSpPr/>
          <p:nvPr/>
        </p:nvSpPr>
        <p:spPr>
          <a:xfrm>
            <a:off x="8654984" y="805253"/>
            <a:ext cx="2507101" cy="511569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834157" y="478075"/>
            <a:ext cx="2148754" cy="5221942"/>
          </a:xfrm>
          <a:prstGeom prst="rect">
            <a:avLst/>
          </a:prstGeom>
          <a:noFill/>
        </p:spPr>
        <p:txBody>
          <a:bodyPr wrap="square" rtlCol="0">
            <a:spAutoFit/>
          </a:bodyPr>
          <a:lstStyle/>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Each neuron</a:t>
            </a:r>
          </a:p>
          <a:p>
            <a:r>
              <a:rPr lang="en-US" sz="2000" dirty="0" smtClean="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w</a:t>
            </a:r>
            <a:r>
              <a:rPr lang="en-US" sz="2000" baseline="-25000" dirty="0" err="1">
                <a:latin typeface="Times New Roman" panose="02020603050405020304" pitchFamily="18" charset="0"/>
                <a:cs typeface="Times New Roman" panose="02020603050405020304" pitchFamily="18" charset="0"/>
              </a:rPr>
              <a:t>ij</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a:t>
            </a:r>
            <a:r>
              <a:rPr lang="en-US" sz="2000" baseline="-25000" dirty="0" err="1" smtClean="0">
                <a:latin typeface="Times New Roman" panose="02020603050405020304" pitchFamily="18" charset="0"/>
                <a:cs typeface="Times New Roman" panose="02020603050405020304" pitchFamily="18" charset="0"/>
              </a:rPr>
              <a:t>j</a:t>
            </a:r>
            <a:endParaRPr lang="en-US" sz="2000" baseline="-25000" dirty="0" smtClean="0">
              <a:latin typeface="Times New Roman" panose="02020603050405020304" pitchFamily="18" charset="0"/>
              <a:cs typeface="Times New Roman" panose="02020603050405020304" pitchFamily="18" charset="0"/>
            </a:endParaRPr>
          </a:p>
          <a:p>
            <a:endParaRPr lang="en-US" sz="2000" baseline="-25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Neuron with largest output: Winner</a:t>
            </a:r>
          </a:p>
          <a:p>
            <a:endParaRPr lang="en-US" sz="2000" baseline="-25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neuron has a final output of 1</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other neurons in the layer have an output of </a:t>
            </a:r>
            <a:r>
              <a:rPr lang="en-US" sz="2000" dirty="0" smtClean="0">
                <a:latin typeface="Times New Roman" panose="02020603050405020304" pitchFamily="18" charset="0"/>
                <a:cs typeface="Times New Roman" panose="02020603050405020304" pitchFamily="18" charset="0"/>
              </a:rPr>
              <a:t>zero</a:t>
            </a:r>
          </a:p>
          <a:p>
            <a:endParaRPr lang="en-US" sz="2000" baseline="-25000" dirty="0">
              <a:latin typeface="Times New Roman" panose="02020603050405020304" pitchFamily="18" charset="0"/>
              <a:cs typeface="Times New Roman" panose="02020603050405020304" pitchFamily="18" charset="0"/>
            </a:endParaRPr>
          </a:p>
          <a:p>
            <a:endParaRPr lang="en-US" sz="2000" baseline="-25000"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705802" y="6051331"/>
            <a:ext cx="10411806"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Training Law for The </a:t>
            </a:r>
            <a:r>
              <a:rPr lang="en-US" sz="2400" b="1" dirty="0" err="1">
                <a:latin typeface="Times New Roman" panose="02020603050405020304" pitchFamily="18" charset="0"/>
                <a:cs typeface="Times New Roman" panose="02020603050405020304" pitchFamily="18" charset="0"/>
              </a:rPr>
              <a:t>Kohonen</a:t>
            </a:r>
            <a:r>
              <a:rPr lang="en-US" sz="2400" b="1" dirty="0">
                <a:latin typeface="Times New Roman" panose="02020603050405020304" pitchFamily="18" charset="0"/>
                <a:cs typeface="Times New Roman" panose="02020603050405020304" pitchFamily="18" charset="0"/>
              </a:rPr>
              <a:t> Map: </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W</a:t>
            </a:r>
            <a:r>
              <a:rPr lang="en-US" sz="2400" b="1" baseline="-25000" dirty="0" err="1">
                <a:latin typeface="Times New Roman" panose="02020603050405020304" pitchFamily="18" charset="0"/>
                <a:cs typeface="Times New Roman" panose="02020603050405020304" pitchFamily="18" charset="0"/>
              </a:rPr>
              <a:t>new</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W</a:t>
            </a:r>
            <a:r>
              <a:rPr lang="en-US" sz="2400" b="1" baseline="-25000" dirty="0" err="1">
                <a:latin typeface="Times New Roman" panose="02020603050405020304" pitchFamily="18" charset="0"/>
                <a:cs typeface="Times New Roman" panose="02020603050405020304" pitchFamily="18" charset="0"/>
              </a:rPr>
              <a:t>old</a:t>
            </a:r>
            <a:r>
              <a:rPr lang="en-US" sz="2400" b="1" dirty="0" err="1">
                <a:latin typeface="Times New Roman" panose="02020603050405020304" pitchFamily="18" charset="0"/>
                <a:cs typeface="Times New Roman" panose="02020603050405020304" pitchFamily="18" charset="0"/>
              </a:rPr>
              <a:t>+alpha</a:t>
            </a:r>
            <a:r>
              <a:rPr lang="en-US" sz="2400" b="1" dirty="0">
                <a:latin typeface="Times New Roman" panose="02020603050405020304" pitchFamily="18" charset="0"/>
                <a:cs typeface="Times New Roman" panose="02020603050405020304" pitchFamily="18" charset="0"/>
              </a:rPr>
              <a:t>*(Input-</a:t>
            </a:r>
            <a:r>
              <a:rPr lang="en-US" sz="2400" b="1" dirty="0" err="1">
                <a:latin typeface="Times New Roman" panose="02020603050405020304" pitchFamily="18" charset="0"/>
                <a:cs typeface="Times New Roman" panose="02020603050405020304" pitchFamily="18" charset="0"/>
              </a:rPr>
              <a:t>W</a:t>
            </a:r>
            <a:r>
              <a:rPr lang="en-US" sz="2400" b="1" baseline="-25000" dirty="0" err="1">
                <a:latin typeface="Times New Roman" panose="02020603050405020304" pitchFamily="18" charset="0"/>
                <a:cs typeface="Times New Roman" panose="02020603050405020304" pitchFamily="18" charset="0"/>
              </a:rPr>
              <a:t>old</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11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93" y="-68505"/>
            <a:ext cx="9404723" cy="1400530"/>
          </a:xfrm>
        </p:spPr>
        <p:txBody>
          <a:bodyPr/>
          <a:lstStyle/>
          <a:p>
            <a:r>
              <a:rPr lang="en-US" b="1" dirty="0" smtClean="0">
                <a:latin typeface="Times New Roman" panose="02020603050405020304" pitchFamily="18" charset="0"/>
                <a:cs typeface="Times New Roman" panose="02020603050405020304" pitchFamily="18" charset="0"/>
              </a:rPr>
              <a:t>Some screenshots</a:t>
            </a:r>
            <a:endParaRPr lang="en-US"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43" y="593473"/>
            <a:ext cx="5772494" cy="54927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859" y="593473"/>
            <a:ext cx="5759374" cy="5525271"/>
          </a:xfrm>
          <a:prstGeom prst="rect">
            <a:avLst/>
          </a:prstGeom>
        </p:spPr>
      </p:pic>
      <p:sp>
        <p:nvSpPr>
          <p:cNvPr id="13" name="TextBox 12"/>
          <p:cNvSpPr txBox="1"/>
          <p:nvPr/>
        </p:nvSpPr>
        <p:spPr>
          <a:xfrm>
            <a:off x="347729" y="6118744"/>
            <a:ext cx="5190186"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Write letter A ,  A gets recognized</a:t>
            </a:r>
            <a:endParaRPr lang="en-US" sz="24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207858" y="6118744"/>
            <a:ext cx="5984141" cy="83099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Adding 1,Training it and then 1 gets recognized</a:t>
            </a:r>
            <a:endParaRPr lang="en-US" sz="2400" b="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V="1">
            <a:off x="6954592" y="3155324"/>
            <a:ext cx="4262907" cy="31942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7315200" y="5615189"/>
            <a:ext cx="1068946" cy="6181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49673" y="6736930"/>
            <a:ext cx="36125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0011216" y="1577031"/>
            <a:ext cx="1450982" cy="51598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0011216" y="1332025"/>
            <a:ext cx="1342909" cy="2391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084490" y="3155324"/>
            <a:ext cx="573112" cy="3078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811369" y="2343955"/>
            <a:ext cx="759855" cy="38894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4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a:t>
            </a:r>
            <a:endParaRPr lang="en-US" b="1" dirty="0"/>
          </a:p>
        </p:txBody>
      </p:sp>
      <p:sp>
        <p:nvSpPr>
          <p:cNvPr id="3" name="Content Placeholder 2"/>
          <p:cNvSpPr>
            <a:spLocks noGrp="1"/>
          </p:cNvSpPr>
          <p:nvPr>
            <p:ph idx="1"/>
          </p:nvPr>
        </p:nvSpPr>
        <p:spPr>
          <a:xfrm>
            <a:off x="646111" y="1152983"/>
            <a:ext cx="11253446" cy="5062466"/>
          </a:xfrm>
        </p:spPr>
        <p:txBody>
          <a:bodyPr>
            <a:normAutofit/>
          </a:bodyPr>
          <a:lstStyle/>
          <a:p>
            <a:pPr marL="914400" lvl="2" indent="0">
              <a:buNone/>
            </a:pPr>
            <a:endParaRPr lang="en-US" sz="2400" b="1" dirty="0" smtClean="0">
              <a:latin typeface="Times New Roman" panose="02020603050405020304" pitchFamily="18" charset="0"/>
              <a:cs typeface="Times New Roman" panose="02020603050405020304" pitchFamily="18" charset="0"/>
            </a:endParaRPr>
          </a:p>
          <a:p>
            <a:pPr marL="914400" lvl="2" indent="0">
              <a:buNone/>
            </a:pPr>
            <a:endParaRPr lang="en-US" sz="2400" b="1" dirty="0">
              <a:latin typeface="Times New Roman" panose="02020603050405020304" pitchFamily="18" charset="0"/>
              <a:cs typeface="Times New Roman" panose="02020603050405020304" pitchFamily="18" charset="0"/>
            </a:endParaRPr>
          </a:p>
          <a:p>
            <a:pPr marL="914400" lvl="2" indent="0">
              <a:buNone/>
            </a:pPr>
            <a:r>
              <a:rPr lang="en-US" sz="2400" b="1" dirty="0" smtClean="0">
                <a:latin typeface="Times New Roman" panose="02020603050405020304" pitchFamily="18" charset="0"/>
                <a:cs typeface="Times New Roman" panose="02020603050405020304" pitchFamily="18" charset="0"/>
              </a:rPr>
              <a:t>Peep to the demo</a:t>
            </a:r>
          </a:p>
          <a:p>
            <a:pPr marL="914400" lvl="2" indent="0">
              <a:buNone/>
            </a:pPr>
            <a:endParaRPr lang="en-US" sz="24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621" y="2849727"/>
            <a:ext cx="3790950" cy="2733675"/>
          </a:xfrm>
          <a:prstGeom prst="rect">
            <a:avLst/>
          </a:prstGeom>
        </p:spPr>
      </p:pic>
    </p:spTree>
    <p:extLst>
      <p:ext uri="{BB962C8B-B14F-4D97-AF65-F5344CB8AC3E}">
        <p14:creationId xmlns:p14="http://schemas.microsoft.com/office/powerpoint/2010/main" val="66693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281" y="1370338"/>
            <a:ext cx="8946541" cy="4195481"/>
          </a:xfrm>
        </p:spPr>
        <p:txBody>
          <a:bodyPr>
            <a:noAutofit/>
          </a:bodyPr>
          <a:lstStyle/>
          <a:p>
            <a:r>
              <a:rPr lang="en-US" sz="2400" dirty="0" smtClean="0">
                <a:latin typeface="Times New Roman" panose="02020603050405020304" pitchFamily="18" charset="0"/>
                <a:cs typeface="Times New Roman" panose="02020603050405020304" pitchFamily="18" charset="0"/>
              </a:rPr>
              <a:t>Through this project we have developed a generalized recognition system for hand written character. The performance of project is 95%.</a:t>
            </a:r>
          </a:p>
          <a:p>
            <a:r>
              <a:rPr lang="en-US" sz="2400" dirty="0" smtClean="0">
                <a:latin typeface="Times New Roman" panose="02020603050405020304" pitchFamily="18" charset="0"/>
                <a:cs typeface="Times New Roman" panose="02020603050405020304" pitchFamily="18" charset="0"/>
              </a:rPr>
              <a:t> Some time people can’t recognize their own handwriting. And the handwritten character depends on many factors i.e. emotion, pen pressure, and environment. Hence, it is difficult to get 100% accuracy.</a:t>
            </a:r>
          </a:p>
          <a:p>
            <a:r>
              <a:rPr lang="en-US" sz="2400" dirty="0" smtClean="0">
                <a:latin typeface="Times New Roman" panose="02020603050405020304" pitchFamily="18" charset="0"/>
                <a:cs typeface="Times New Roman" panose="02020603050405020304" pitchFamily="18" charset="0"/>
              </a:rPr>
              <a:t>If you follows standard writing rules, the filtering and feature extraction is done more accurately, and then it is possible to recognize the handwritten text into computer readable form making life easier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Thank you</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875201" y="1436230"/>
            <a:ext cx="10406518" cy="4841002"/>
          </a:xfrm>
        </p:spPr>
        <p:txBody>
          <a:bodyPr>
            <a:noAutofit/>
          </a:bodyPr>
          <a:lstStyle/>
          <a:p>
            <a:r>
              <a:rPr lang="en-US" sz="2400" b="1" dirty="0" smtClean="0">
                <a:latin typeface="Times New Roman" panose="02020603050405020304" pitchFamily="18" charset="0"/>
                <a:cs typeface="Times New Roman" panose="02020603050405020304" pitchFamily="18" charset="0"/>
              </a:rPr>
              <a:t>Problem statement:</a:t>
            </a:r>
          </a:p>
          <a:p>
            <a:pPr lvl="1"/>
            <a:r>
              <a:rPr lang="en-US" sz="2400" dirty="0">
                <a:latin typeface="Times New Roman" panose="02020603050405020304" pitchFamily="18" charset="0"/>
                <a:cs typeface="Times New Roman" panose="02020603050405020304" pitchFamily="18" charset="0"/>
              </a:rPr>
              <a:t>With </a:t>
            </a:r>
            <a:r>
              <a:rPr lang="en-US" sz="2400" dirty="0" smtClean="0">
                <a:latin typeface="Times New Roman" panose="02020603050405020304" pitchFamily="18" charset="0"/>
                <a:cs typeface="Times New Roman" panose="02020603050405020304" pitchFamily="18" charset="0"/>
              </a:rPr>
              <a:t>increasing interest in the computer </a:t>
            </a:r>
            <a:r>
              <a:rPr lang="en-US" sz="2400" dirty="0">
                <a:latin typeface="Times New Roman" panose="02020603050405020304" pitchFamily="18" charset="0"/>
                <a:cs typeface="Times New Roman" panose="02020603050405020304" pitchFamily="18" charset="0"/>
              </a:rPr>
              <a:t>applications, modern society needs the handwritten text into computer readable </a:t>
            </a:r>
            <a:r>
              <a:rPr lang="en-US" sz="2400" dirty="0" smtClean="0">
                <a:latin typeface="Times New Roman" panose="02020603050405020304" pitchFamily="18" charset="0"/>
                <a:cs typeface="Times New Roman" panose="02020603050405020304" pitchFamily="18" charset="0"/>
              </a:rPr>
              <a:t>form.</a:t>
            </a:r>
          </a:p>
          <a:p>
            <a:pPr marL="457200" lvl="1" indent="0">
              <a:buNone/>
            </a:pP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Outcome:</a:t>
            </a:r>
          </a:p>
          <a:p>
            <a:pPr lvl="1"/>
            <a:r>
              <a:rPr lang="en-US" sz="2400" dirty="0">
                <a:latin typeface="Times New Roman" panose="02020603050405020304" pitchFamily="18" charset="0"/>
                <a:cs typeface="Times New Roman" panose="02020603050405020304" pitchFamily="18" charset="0"/>
              </a:rPr>
              <a:t>Our project present a recognition system for hand written character using artificial neural networks. </a:t>
            </a:r>
            <a:endParaRPr lang="en-US" sz="2400" dirty="0" smtClean="0">
              <a:latin typeface="Times New Roman" panose="02020603050405020304" pitchFamily="18" charset="0"/>
              <a:cs typeface="Times New Roman" panose="02020603050405020304" pitchFamily="18" charset="0"/>
            </a:endParaRPr>
          </a:p>
          <a:p>
            <a:pPr lvl="1"/>
            <a:endParaRPr lang="en-US" sz="2400" b="1"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Kohonen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Self Organization </a:t>
            </a:r>
            <a:r>
              <a:rPr lang="en-US" sz="2400" dirty="0" smtClean="0">
                <a:latin typeface="Times New Roman" panose="02020603050405020304" pitchFamily="18" charset="0"/>
                <a:cs typeface="Times New Roman" panose="02020603050405020304" pitchFamily="18" charset="0"/>
              </a:rPr>
              <a:t>Map </a:t>
            </a:r>
          </a:p>
          <a:p>
            <a:pPr lvl="1"/>
            <a:r>
              <a:rPr lang="en-US" sz="2400" dirty="0" smtClean="0">
                <a:latin typeface="Times New Roman" panose="02020603050405020304" pitchFamily="18" charset="0"/>
                <a:cs typeface="Times New Roman" panose="02020603050405020304" pitchFamily="18" charset="0"/>
              </a:rPr>
              <a:t> pattern </a:t>
            </a:r>
            <a:r>
              <a:rPr lang="en-US" sz="2400" dirty="0">
                <a:latin typeface="Times New Roman" panose="02020603050405020304" pitchFamily="18" charset="0"/>
                <a:cs typeface="Times New Roman" panose="02020603050405020304" pitchFamily="18" charset="0"/>
              </a:rPr>
              <a:t>classification and </a:t>
            </a:r>
            <a:r>
              <a:rPr lang="en-US" sz="2400" dirty="0" smtClean="0">
                <a:latin typeface="Times New Roman" panose="02020603050405020304" pitchFamily="18" charset="0"/>
                <a:cs typeface="Times New Roman" panose="02020603050405020304" pitchFamily="18" charset="0"/>
              </a:rPr>
              <a:t>recognition </a:t>
            </a:r>
          </a:p>
          <a:p>
            <a:pPr lvl="3"/>
            <a:r>
              <a:rPr lang="en-US" sz="2400" dirty="0" smtClean="0">
                <a:latin typeface="Times New Roman" panose="02020603050405020304" pitchFamily="18" charset="0"/>
                <a:cs typeface="Times New Roman" panose="02020603050405020304" pitchFamily="18" charset="0"/>
              </a:rPr>
              <a:t>unsupervised </a:t>
            </a:r>
            <a:r>
              <a:rPr lang="en-US" sz="2400" dirty="0">
                <a:latin typeface="Times New Roman" panose="02020603050405020304" pitchFamily="18" charset="0"/>
                <a:cs typeface="Times New Roman" panose="02020603050405020304" pitchFamily="18" charset="0"/>
              </a:rPr>
              <a:t>learning algorithm. </a:t>
            </a:r>
            <a:endParaRPr lang="en-US" sz="2400" dirty="0" smtClean="0">
              <a:latin typeface="Times New Roman" panose="02020603050405020304" pitchFamily="18" charset="0"/>
              <a:cs typeface="Times New Roman" panose="02020603050405020304" pitchFamily="18" charset="0"/>
            </a:endParaRPr>
          </a:p>
          <a:p>
            <a:pPr lvl="3"/>
            <a:endParaRPr lang="en-US" sz="2400" dirty="0">
              <a:latin typeface="Times New Roman" panose="02020603050405020304" pitchFamily="18" charset="0"/>
              <a:cs typeface="Times New Roman" panose="02020603050405020304" pitchFamily="18" charset="0"/>
            </a:endParaRPr>
          </a:p>
          <a:p>
            <a:pPr marL="1371600" lvl="3" indent="0">
              <a:buNone/>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40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Know How?</a:t>
            </a:r>
            <a:endParaRPr lang="en-US" b="1" dirty="0"/>
          </a:p>
        </p:txBody>
      </p:sp>
      <p:sp>
        <p:nvSpPr>
          <p:cNvPr id="3" name="Content Placeholder 2"/>
          <p:cNvSpPr>
            <a:spLocks noGrp="1"/>
          </p:cNvSpPr>
          <p:nvPr>
            <p:ph idx="1"/>
          </p:nvPr>
        </p:nvSpPr>
        <p:spPr>
          <a:xfrm>
            <a:off x="646111" y="1311512"/>
            <a:ext cx="11043381" cy="5151072"/>
          </a:xfrm>
        </p:spPr>
        <p:txBody>
          <a:bodyPr>
            <a:normAutofit/>
          </a:bodyPr>
          <a:lstStyle/>
          <a:p>
            <a:r>
              <a:rPr lang="en-US" sz="2400" dirty="0" smtClean="0">
                <a:latin typeface="Times New Roman" panose="02020603050405020304" pitchFamily="18" charset="0"/>
                <a:cs typeface="Times New Roman" panose="02020603050405020304" pitchFamily="18" charset="0"/>
              </a:rPr>
              <a:t>What is Character recognition?</a:t>
            </a:r>
          </a:p>
          <a:p>
            <a:pPr lvl="1"/>
            <a:r>
              <a:rPr lang="en-US" sz="2400" dirty="0" smtClean="0">
                <a:latin typeface="Times New Roman" panose="02020603050405020304" pitchFamily="18" charset="0"/>
                <a:cs typeface="Times New Roman" panose="02020603050405020304" pitchFamily="18" charset="0"/>
              </a:rPr>
              <a:t> process =&gt; classify </a:t>
            </a:r>
            <a:r>
              <a:rPr lang="en-US" sz="2400" dirty="0">
                <a:latin typeface="Times New Roman" panose="02020603050405020304" pitchFamily="18" charset="0"/>
                <a:cs typeface="Times New Roman" panose="02020603050405020304" pitchFamily="18" charset="0"/>
              </a:rPr>
              <a:t>the input character </a:t>
            </a:r>
            <a:r>
              <a:rPr lang="en-US" sz="2400" dirty="0" smtClean="0">
                <a:latin typeface="Times New Roman" panose="02020603050405020304" pitchFamily="18" charset="0"/>
                <a:cs typeface="Times New Roman" panose="02020603050405020304" pitchFamily="18" charset="0"/>
              </a:rPr>
              <a:t>=&gt; according </a:t>
            </a:r>
            <a:r>
              <a:rPr lang="en-US" sz="2400" dirty="0">
                <a:latin typeface="Times New Roman" panose="02020603050405020304" pitchFamily="18" charset="0"/>
                <a:cs typeface="Times New Roman" panose="02020603050405020304" pitchFamily="18" charset="0"/>
              </a:rPr>
              <a:t>to the predefine character </a:t>
            </a:r>
            <a:r>
              <a:rPr lang="en-US" sz="2400" dirty="0" smtClean="0">
                <a:latin typeface="Times New Roman" panose="02020603050405020304" pitchFamily="18" charset="0"/>
                <a:cs typeface="Times New Roman" panose="02020603050405020304" pitchFamily="18" charset="0"/>
              </a:rPr>
              <a:t>class</a:t>
            </a:r>
          </a:p>
          <a:p>
            <a:pPr lvl="1"/>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What is </a:t>
            </a:r>
            <a:r>
              <a:rPr lang="en-US" sz="2400" dirty="0" err="1" smtClean="0">
                <a:latin typeface="Times New Roman" panose="02020603050405020304" pitchFamily="18" charset="0"/>
                <a:cs typeface="Times New Roman" panose="02020603050405020304" pitchFamily="18" charset="0"/>
              </a:rPr>
              <a:t>Kohonen</a:t>
            </a:r>
            <a:r>
              <a:rPr lang="en-US" sz="2400" dirty="0" smtClean="0">
                <a:latin typeface="Times New Roman" panose="02020603050405020304" pitchFamily="18" charset="0"/>
                <a:cs typeface="Times New Roman" panose="02020603050405020304" pitchFamily="18" charset="0"/>
              </a:rPr>
              <a:t> Self Organization map?</a:t>
            </a:r>
          </a:p>
          <a:p>
            <a:pPr lvl="1"/>
            <a:r>
              <a:rPr lang="en-US" sz="2400" dirty="0" smtClean="0">
                <a:latin typeface="Times New Roman" panose="02020603050405020304" pitchFamily="18" charset="0"/>
                <a:cs typeface="Times New Roman" panose="02020603050405020304" pitchFamily="18" charset="0"/>
              </a:rPr>
              <a:t>A net work, by its self organizing properties, is able to infer relationships and learn more as more inputs are presented to it.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Why </a:t>
            </a:r>
            <a:r>
              <a:rPr lang="en-US" sz="2400" dirty="0" err="1">
                <a:latin typeface="Times New Roman" panose="02020603050405020304" pitchFamily="18" charset="0"/>
                <a:cs typeface="Times New Roman" panose="02020603050405020304" pitchFamily="18" charset="0"/>
              </a:rPr>
              <a:t>Kohonen</a:t>
            </a:r>
            <a:r>
              <a:rPr lang="en-US" sz="2400" dirty="0">
                <a:latin typeface="Times New Roman" panose="02020603050405020304" pitchFamily="18" charset="0"/>
                <a:cs typeface="Times New Roman" panose="02020603050405020304" pitchFamily="18" charset="0"/>
              </a:rPr>
              <a:t> Self Organization map?</a:t>
            </a:r>
          </a:p>
          <a:p>
            <a:pPr lvl="1"/>
            <a:r>
              <a:rPr lang="en-US" sz="2400" dirty="0">
                <a:latin typeface="Times New Roman" panose="02020603050405020304" pitchFamily="18" charset="0"/>
                <a:cs typeface="Times New Roman" panose="02020603050405020304" pitchFamily="18" charset="0"/>
              </a:rPr>
              <a:t>we can expect the system the change with changing condition and inputs. </a:t>
            </a:r>
            <a:endParaRPr lang="en-US" sz="24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consistently learns</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about </a:t>
            </a:r>
            <a:r>
              <a:rPr lang="en-US" b="1" dirty="0" err="1" smtClean="0"/>
              <a:t>Kohonen</a:t>
            </a:r>
            <a:r>
              <a:rPr lang="en-US" b="1" dirty="0" smtClean="0"/>
              <a:t> working..</a:t>
            </a:r>
            <a:endParaRPr lang="en-US" b="1" dirty="0"/>
          </a:p>
        </p:txBody>
      </p:sp>
      <p:sp>
        <p:nvSpPr>
          <p:cNvPr id="3" name="Content Placeholder 2"/>
          <p:cNvSpPr>
            <a:spLocks noGrp="1"/>
          </p:cNvSpPr>
          <p:nvPr>
            <p:ph idx="1"/>
          </p:nvPr>
        </p:nvSpPr>
        <p:spPr>
          <a:xfrm>
            <a:off x="756279" y="1152983"/>
            <a:ext cx="11092806" cy="5151071"/>
          </a:xfrm>
        </p:spPr>
        <p:txBody>
          <a:bodyPr>
            <a:noAutofit/>
          </a:bodyPr>
          <a:lstStyle/>
          <a:p>
            <a:r>
              <a:rPr lang="en-US" sz="2400" dirty="0">
                <a:latin typeface="Times New Roman" panose="02020603050405020304" pitchFamily="18" charset="0"/>
                <a:ea typeface="Times New Roman" panose="02020603050405020304" pitchFamily="18" charset="0"/>
              </a:rPr>
              <a:t>According to the nature of the pattern to be recognized, recognition may be divided into two major </a:t>
            </a:r>
            <a:r>
              <a:rPr lang="en-US" sz="2400" dirty="0" smtClean="0">
                <a:latin typeface="Times New Roman" panose="02020603050405020304" pitchFamily="18" charset="0"/>
                <a:ea typeface="Times New Roman" panose="02020603050405020304" pitchFamily="18" charset="0"/>
              </a:rPr>
              <a:t>types:</a:t>
            </a:r>
          </a:p>
          <a:p>
            <a:pPr lvl="1"/>
            <a:r>
              <a:rPr lang="en-US" sz="2400" dirty="0">
                <a:latin typeface="Times New Roman" panose="02020603050405020304" pitchFamily="18" charset="0"/>
                <a:ea typeface="Times New Roman" panose="02020603050405020304" pitchFamily="18" charset="0"/>
              </a:rPr>
              <a:t>recognition of concrete items and </a:t>
            </a:r>
            <a:endParaRPr lang="en-US" sz="2400" dirty="0" smtClean="0">
              <a:latin typeface="Times New Roman" panose="02020603050405020304" pitchFamily="18" charset="0"/>
              <a:ea typeface="Times New Roman" panose="02020603050405020304" pitchFamily="18" charset="0"/>
            </a:endParaRPr>
          </a:p>
          <a:p>
            <a:pPr lvl="1"/>
            <a:r>
              <a:rPr lang="en-US" sz="2400" dirty="0" smtClean="0">
                <a:latin typeface="Times New Roman" panose="02020603050405020304" pitchFamily="18" charset="0"/>
                <a:ea typeface="Times New Roman" panose="02020603050405020304" pitchFamily="18" charset="0"/>
              </a:rPr>
              <a:t>recognition </a:t>
            </a:r>
            <a:r>
              <a:rPr lang="en-US" sz="2400" dirty="0">
                <a:latin typeface="Times New Roman" panose="02020603050405020304" pitchFamily="18" charset="0"/>
                <a:ea typeface="Times New Roman" panose="02020603050405020304" pitchFamily="18" charset="0"/>
              </a:rPr>
              <a:t>of abstract </a:t>
            </a:r>
            <a:r>
              <a:rPr lang="en-US" sz="2400" dirty="0" smtClean="0">
                <a:latin typeface="Times New Roman" panose="02020603050405020304" pitchFamily="18" charset="0"/>
                <a:ea typeface="Times New Roman" panose="02020603050405020304" pitchFamily="18" charset="0"/>
              </a:rPr>
              <a:t>items</a:t>
            </a:r>
          </a:p>
          <a:p>
            <a:pPr lvl="1"/>
            <a:endParaRPr lang="en-US" sz="2400" dirty="0">
              <a:latin typeface="Times New Roman" panose="02020603050405020304" pitchFamily="18" charset="0"/>
            </a:endParaRPr>
          </a:p>
          <a:p>
            <a:r>
              <a:rPr lang="en-US" sz="2400" dirty="0" smtClean="0">
                <a:latin typeface="Times New Roman" panose="02020603050405020304" pitchFamily="18" charset="0"/>
                <a:ea typeface="Times New Roman" panose="02020603050405020304" pitchFamily="18" charset="0"/>
              </a:rPr>
              <a:t>Beneficial =&gt; network </a:t>
            </a:r>
            <a:r>
              <a:rPr lang="en-US" sz="2400" dirty="0">
                <a:latin typeface="Times New Roman" panose="02020603050405020304" pitchFamily="18" charset="0"/>
                <a:ea typeface="Times New Roman" panose="02020603050405020304" pitchFamily="18" charset="0"/>
              </a:rPr>
              <a:t>is trained form its own classification of the training </a:t>
            </a:r>
            <a:r>
              <a:rPr lang="en-US" sz="2400" dirty="0" smtClean="0">
                <a:latin typeface="Times New Roman" panose="02020603050405020304" pitchFamily="18" charset="0"/>
                <a:ea typeface="Times New Roman" panose="02020603050405020304" pitchFamily="18" charset="0"/>
              </a:rPr>
              <a:t>data</a:t>
            </a:r>
          </a:p>
          <a:p>
            <a:pPr marL="0" indent="0">
              <a:buNone/>
            </a:pPr>
            <a:endParaRPr lang="en-US" sz="2400" dirty="0" smtClean="0">
              <a:latin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To do this two basic assumptions about the network are made. </a:t>
            </a:r>
            <a:endParaRPr lang="en-US" sz="2400" dirty="0" smtClean="0">
              <a:latin typeface="Times New Roman" panose="02020603050405020304" pitchFamily="18" charset="0"/>
              <a:ea typeface="Times New Roman" panose="02020603050405020304" pitchFamily="18" charset="0"/>
            </a:endParaRPr>
          </a:p>
          <a:p>
            <a:pPr lvl="1"/>
            <a:r>
              <a:rPr lang="en-US" sz="2400" dirty="0" smtClean="0">
                <a:latin typeface="Times New Roman" panose="02020603050405020304" pitchFamily="18" charset="0"/>
                <a:ea typeface="Times New Roman" panose="02020603050405020304" pitchFamily="18" charset="0"/>
              </a:rPr>
              <a:t>The </a:t>
            </a:r>
            <a:r>
              <a:rPr lang="en-US" sz="2400" dirty="0">
                <a:latin typeface="Times New Roman" panose="02020603050405020304" pitchFamily="18" charset="0"/>
                <a:ea typeface="Times New Roman" panose="02020603050405020304" pitchFamily="18" charset="0"/>
              </a:rPr>
              <a:t>first is that class membership is broadly define as input patterns that share common </a:t>
            </a:r>
            <a:r>
              <a:rPr lang="en-US" sz="2400" dirty="0" smtClean="0">
                <a:latin typeface="Times New Roman" panose="02020603050405020304" pitchFamily="18" charset="0"/>
                <a:ea typeface="Times New Roman" panose="02020603050405020304" pitchFamily="18" charset="0"/>
              </a:rPr>
              <a:t>features.</a:t>
            </a:r>
          </a:p>
          <a:p>
            <a:pPr lvl="1"/>
            <a:r>
              <a:rPr lang="en-US" sz="2400" dirty="0">
                <a:latin typeface="Times New Roman" panose="02020603050405020304" pitchFamily="18" charset="0"/>
                <a:ea typeface="Times New Roman" panose="02020603050405020304" pitchFamily="18" charset="0"/>
              </a:rPr>
              <a:t>T</a:t>
            </a:r>
            <a:r>
              <a:rPr lang="en-US" sz="2400" dirty="0" smtClean="0">
                <a:latin typeface="Times New Roman" panose="02020603050405020304" pitchFamily="18" charset="0"/>
                <a:ea typeface="Times New Roman" panose="02020603050405020304" pitchFamily="18" charset="0"/>
              </a:rPr>
              <a:t>he </a:t>
            </a:r>
            <a:r>
              <a:rPr lang="en-US" sz="2400" dirty="0">
                <a:latin typeface="Times New Roman" panose="02020603050405020304" pitchFamily="18" charset="0"/>
                <a:ea typeface="Times New Roman" panose="02020603050405020304" pitchFamily="18" charset="0"/>
              </a:rPr>
              <a:t>other is that the network </a:t>
            </a:r>
            <a:r>
              <a:rPr lang="en-US" sz="2400" dirty="0" smtClean="0">
                <a:latin typeface="Times New Roman" panose="02020603050405020304" pitchFamily="18" charset="0"/>
                <a:ea typeface="Times New Roman" panose="02020603050405020304" pitchFamily="18" charset="0"/>
              </a:rPr>
              <a:t>will</a:t>
            </a:r>
            <a:r>
              <a:rPr lang="en-US" sz="2400" dirty="0">
                <a:latin typeface="Times New Roman" panose="02020603050405020304" pitchFamily="18" charset="0"/>
                <a:ea typeface="Times New Roman" panose="02020603050405020304" pitchFamily="18" charset="0"/>
              </a:rPr>
              <a:t> be able to identify common features across the range of input patterns</a:t>
            </a:r>
            <a:endParaRPr lang="en-US" sz="2400" dirty="0"/>
          </a:p>
        </p:txBody>
      </p:sp>
    </p:spTree>
    <p:extLst>
      <p:ext uri="{BB962C8B-B14F-4D97-AF65-F5344CB8AC3E}">
        <p14:creationId xmlns:p14="http://schemas.microsoft.com/office/powerpoint/2010/main" val="277088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84" y="563929"/>
            <a:ext cx="9404723" cy="1400530"/>
          </a:xfrm>
        </p:spPr>
        <p:txBody>
          <a:bodyPr/>
          <a:lstStyle/>
          <a:p>
            <a:r>
              <a:rPr lang="en-US" b="1" dirty="0"/>
              <a:t>S</a:t>
            </a:r>
            <a:r>
              <a:rPr lang="en-US" b="1" dirty="0" smtClean="0"/>
              <a:t>ystem </a:t>
            </a:r>
            <a:r>
              <a:rPr lang="en-US" b="1" dirty="0"/>
              <a:t>overview</a:t>
            </a:r>
            <a:endParaRPr lang="en-US" dirty="0"/>
          </a:p>
        </p:txBody>
      </p:sp>
      <p:sp>
        <p:nvSpPr>
          <p:cNvPr id="4" name="Rectangle 18"/>
          <p:cNvSpPr>
            <a:spLocks noChangeArrowheads="1"/>
          </p:cNvSpPr>
          <p:nvPr/>
        </p:nvSpPr>
        <p:spPr bwMode="auto">
          <a:xfrm>
            <a:off x="2120576" y="3794765"/>
            <a:ext cx="1411296" cy="9901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Hand written</a:t>
            </a:r>
            <a:endParaRPr kumimoji="0" lang="en-US" alt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Character</a:t>
            </a:r>
            <a:endParaRPr kumimoji="0" lang="en-US" alt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5" name="Rectangle 17"/>
          <p:cNvSpPr>
            <a:spLocks noChangeArrowheads="1"/>
          </p:cNvSpPr>
          <p:nvPr/>
        </p:nvSpPr>
        <p:spPr bwMode="auto">
          <a:xfrm>
            <a:off x="3829949" y="3806951"/>
            <a:ext cx="1103597" cy="9658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kumimoji="0" lang="en-US" alt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Rectangle 16"/>
          <p:cNvSpPr>
            <a:spLocks noChangeArrowheads="1"/>
          </p:cNvSpPr>
          <p:nvPr/>
        </p:nvSpPr>
        <p:spPr bwMode="auto">
          <a:xfrm>
            <a:off x="5198075" y="3806951"/>
            <a:ext cx="1118312" cy="9658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kumimoji="0" lang="en-US" alt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7" name="Rectangle 15"/>
          <p:cNvSpPr>
            <a:spLocks noChangeArrowheads="1"/>
          </p:cNvSpPr>
          <p:nvPr/>
        </p:nvSpPr>
        <p:spPr bwMode="auto">
          <a:xfrm>
            <a:off x="6462607" y="2473894"/>
            <a:ext cx="1143000" cy="8899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600" dirty="0" smtClean="0">
              <a:solidFill>
                <a:schemeClr val="bg2"/>
              </a:solidFill>
            </a:endParaRPr>
          </a:p>
          <a:p>
            <a:r>
              <a:rPr lang="en-US" sz="1600" dirty="0" smtClean="0">
                <a:solidFill>
                  <a:schemeClr val="bg2"/>
                </a:solidFill>
              </a:rPr>
              <a:t> </a:t>
            </a:r>
            <a:r>
              <a:rPr lang="en-US" dirty="0" smtClean="0">
                <a:solidFill>
                  <a:schemeClr val="bg1"/>
                </a:solidFill>
                <a:latin typeface="Times New Roman" panose="02020603050405020304" pitchFamily="18" charset="0"/>
                <a:cs typeface="Times New Roman" panose="02020603050405020304" pitchFamily="18" charset="0"/>
              </a:rPr>
              <a:t>Learning</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Rectangle 14"/>
          <p:cNvSpPr>
            <a:spLocks noChangeArrowheads="1"/>
          </p:cNvSpPr>
          <p:nvPr/>
        </p:nvSpPr>
        <p:spPr bwMode="auto">
          <a:xfrm>
            <a:off x="6462607" y="3608222"/>
            <a:ext cx="1143000" cy="838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Knowledge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13"/>
          <p:cNvSpPr>
            <a:spLocks noChangeArrowheads="1"/>
          </p:cNvSpPr>
          <p:nvPr/>
        </p:nvSpPr>
        <p:spPr bwMode="auto">
          <a:xfrm>
            <a:off x="6462607" y="4709014"/>
            <a:ext cx="1220252" cy="9488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Classifier</a:t>
            </a:r>
            <a:endParaRPr kumimoji="0" lang="en-US" altLang="en-US" sz="20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10" name="Rectangle 12"/>
          <p:cNvSpPr>
            <a:spLocks noChangeArrowheads="1"/>
          </p:cNvSpPr>
          <p:nvPr/>
        </p:nvSpPr>
        <p:spPr bwMode="auto">
          <a:xfrm>
            <a:off x="8025760" y="4479837"/>
            <a:ext cx="1773171" cy="11959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a:t>
            </a:r>
            <a:endParaRPr kumimoji="0" lang="en-US" altLang="en-US" sz="20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
        <p:nvSpPr>
          <p:cNvPr id="11" name="Text Box 11"/>
          <p:cNvSpPr txBox="1">
            <a:spLocks noChangeArrowheads="1"/>
          </p:cNvSpPr>
          <p:nvPr/>
        </p:nvSpPr>
        <p:spPr bwMode="auto">
          <a:xfrm>
            <a:off x="2426174" y="3436772"/>
            <a:ext cx="800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Input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 Box 10"/>
          <p:cNvSpPr txBox="1">
            <a:spLocks noChangeArrowheads="1"/>
          </p:cNvSpPr>
          <p:nvPr/>
        </p:nvSpPr>
        <p:spPr bwMode="auto">
          <a:xfrm>
            <a:off x="8569445" y="4118410"/>
            <a:ext cx="685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Output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Line 9"/>
          <p:cNvSpPr>
            <a:spLocks noChangeShapeType="1"/>
          </p:cNvSpPr>
          <p:nvPr/>
        </p:nvSpPr>
        <p:spPr bwMode="auto">
          <a:xfrm>
            <a:off x="3543968" y="4282857"/>
            <a:ext cx="285981" cy="0"/>
          </a:xfrm>
          <a:prstGeom prst="line">
            <a:avLst/>
          </a:prstGeom>
          <a:noFill/>
          <a:ln w="57150">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8"/>
          <p:cNvSpPr>
            <a:spLocks noChangeShapeType="1"/>
          </p:cNvSpPr>
          <p:nvPr/>
        </p:nvSpPr>
        <p:spPr bwMode="auto">
          <a:xfrm>
            <a:off x="4933546" y="4282857"/>
            <a:ext cx="290285" cy="0"/>
          </a:xfrm>
          <a:prstGeom prst="line">
            <a:avLst/>
          </a:prstGeom>
          <a:noFill/>
          <a:ln w="57150">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7"/>
          <p:cNvSpPr>
            <a:spLocks noChangeShapeType="1"/>
          </p:cNvSpPr>
          <p:nvPr/>
        </p:nvSpPr>
        <p:spPr bwMode="auto">
          <a:xfrm>
            <a:off x="7682860" y="5041556"/>
            <a:ext cx="342900" cy="0"/>
          </a:xfrm>
          <a:prstGeom prst="line">
            <a:avLst/>
          </a:prstGeom>
          <a:noFill/>
          <a:ln w="57150">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6"/>
          <p:cNvSpPr>
            <a:spLocks noChangeShapeType="1"/>
          </p:cNvSpPr>
          <p:nvPr/>
        </p:nvSpPr>
        <p:spPr bwMode="auto">
          <a:xfrm>
            <a:off x="5891107" y="2854453"/>
            <a:ext cx="0" cy="947738"/>
          </a:xfrm>
          <a:prstGeom prst="line">
            <a:avLst/>
          </a:prstGeom>
          <a:noFill/>
          <a:ln w="57150">
            <a:solidFill>
              <a:schemeClr val="accent1">
                <a:lumMod val="60000"/>
                <a:lumOff val="40000"/>
              </a:schemeClr>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5"/>
          <p:cNvSpPr>
            <a:spLocks noChangeShapeType="1"/>
          </p:cNvSpPr>
          <p:nvPr/>
        </p:nvSpPr>
        <p:spPr bwMode="auto">
          <a:xfrm>
            <a:off x="5891107" y="2854452"/>
            <a:ext cx="571500" cy="0"/>
          </a:xfrm>
          <a:prstGeom prst="line">
            <a:avLst/>
          </a:prstGeom>
          <a:noFill/>
          <a:ln w="57150">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4"/>
          <p:cNvSpPr>
            <a:spLocks noChangeShapeType="1"/>
          </p:cNvSpPr>
          <p:nvPr/>
        </p:nvSpPr>
        <p:spPr bwMode="auto">
          <a:xfrm>
            <a:off x="5909689" y="4797142"/>
            <a:ext cx="0" cy="355625"/>
          </a:xfrm>
          <a:prstGeom prst="line">
            <a:avLst/>
          </a:prstGeom>
          <a:noFill/>
          <a:ln w="57150">
            <a:solidFill>
              <a:schemeClr val="accent1">
                <a:lumMod val="60000"/>
                <a:lumOff val="40000"/>
              </a:schemeClr>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3"/>
          <p:cNvSpPr>
            <a:spLocks noChangeShapeType="1"/>
          </p:cNvSpPr>
          <p:nvPr/>
        </p:nvSpPr>
        <p:spPr bwMode="auto">
          <a:xfrm>
            <a:off x="5891107" y="5177137"/>
            <a:ext cx="571500" cy="0"/>
          </a:xfrm>
          <a:prstGeom prst="line">
            <a:avLst/>
          </a:prstGeom>
          <a:noFill/>
          <a:ln w="57150">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 name="Straight Arrow Connector 24"/>
          <p:cNvCxnSpPr>
            <a:stCxn id="7" idx="2"/>
            <a:endCxn id="8" idx="0"/>
          </p:cNvCxnSpPr>
          <p:nvPr/>
        </p:nvCxnSpPr>
        <p:spPr>
          <a:xfrm>
            <a:off x="7034107" y="3363829"/>
            <a:ext cx="0" cy="244393"/>
          </a:xfrm>
          <a:prstGeom prst="straightConnector1">
            <a:avLst/>
          </a:prstGeom>
          <a:ln w="57150">
            <a:solidFill>
              <a:schemeClr val="accent1">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7072733" y="4446422"/>
            <a:ext cx="0" cy="244393"/>
          </a:xfrm>
          <a:prstGeom prst="straightConnector1">
            <a:avLst/>
          </a:prstGeom>
          <a:ln w="57150">
            <a:solidFill>
              <a:schemeClr val="accent1">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6448203" y="3812853"/>
            <a:ext cx="1249060" cy="369332"/>
          </a:xfrm>
          <a:prstGeom prst="rect">
            <a:avLst/>
          </a:prstGeom>
        </p:spPr>
        <p:txBody>
          <a:bodyPr wrap="none">
            <a:spAutoFit/>
          </a:bodyPr>
          <a:lstStyle/>
          <a:p>
            <a:r>
              <a:rPr lang="en-US" dirty="0" smtClean="0">
                <a:solidFill>
                  <a:schemeClr val="bg1"/>
                </a:solidFill>
                <a:effectLst/>
                <a:latin typeface="Times New Roman" panose="02020603050405020304" pitchFamily="18" charset="0"/>
                <a:ea typeface="Times New Roman" panose="02020603050405020304" pitchFamily="18" charset="0"/>
              </a:rPr>
              <a:t>Knowledge</a:t>
            </a:r>
            <a:endParaRPr lang="en-US" sz="32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057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67" y="0"/>
            <a:ext cx="9404723" cy="1400530"/>
          </a:xfrm>
        </p:spPr>
        <p:txBody>
          <a:bodyPr/>
          <a:lstStyle/>
          <a:p>
            <a:r>
              <a:rPr lang="en-US" b="1" dirty="0" smtClean="0"/>
              <a:t>How the system works:</a:t>
            </a:r>
            <a:br>
              <a:rPr lang="en-US" b="1" dirty="0" smtClean="0"/>
            </a:br>
            <a:endParaRPr lang="en-US" b="1" dirty="0"/>
          </a:p>
        </p:txBody>
      </p:sp>
      <p:sp>
        <p:nvSpPr>
          <p:cNvPr id="3" name="Content Placeholder 2"/>
          <p:cNvSpPr>
            <a:spLocks noGrp="1"/>
          </p:cNvSpPr>
          <p:nvPr>
            <p:ph idx="1"/>
          </p:nvPr>
        </p:nvSpPr>
        <p:spPr>
          <a:xfrm>
            <a:off x="824155" y="700265"/>
            <a:ext cx="10722104" cy="5581449"/>
          </a:xfrm>
        </p:spPr>
        <p:txBody>
          <a:bodyPr>
            <a:noAutofit/>
          </a:bodyPr>
          <a:lstStyle/>
          <a:p>
            <a:r>
              <a:rPr lang="en-US" b="1" dirty="0">
                <a:latin typeface="Times New Roman" panose="02020603050405020304" pitchFamily="18" charset="0"/>
                <a:cs typeface="Times New Roman" panose="02020603050405020304" pitchFamily="18" charset="0"/>
              </a:rPr>
              <a:t>Input Image</a:t>
            </a:r>
            <a:r>
              <a:rPr lang="en-US" b="1"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input to the recognition system </a:t>
            </a:r>
            <a:r>
              <a:rPr lang="en-US" sz="2000" dirty="0" smtClean="0">
                <a:latin typeface="Times New Roman" panose="02020603050405020304" pitchFamily="18" charset="0"/>
                <a:cs typeface="Times New Roman" panose="02020603050405020304" pitchFamily="18" charset="0"/>
              </a:rPr>
              <a:t>=&gt; handwritten </a:t>
            </a:r>
            <a:r>
              <a:rPr lang="en-US" sz="2000" dirty="0">
                <a:latin typeface="Times New Roman" panose="02020603050405020304" pitchFamily="18" charset="0"/>
                <a:cs typeface="Times New Roman" panose="02020603050405020304" pitchFamily="18" charset="0"/>
              </a:rPr>
              <a:t>character </a:t>
            </a:r>
            <a:endParaRPr lang="en-US" sz="2000" dirty="0" smtClean="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the black part of the image </a:t>
            </a:r>
            <a:r>
              <a:rPr lang="en-US" sz="2000" dirty="0" smtClean="0">
                <a:latin typeface="Times New Roman" panose="02020603050405020304" pitchFamily="18" charset="0"/>
                <a:cs typeface="Times New Roman" panose="02020603050405020304" pitchFamily="18" charset="0"/>
              </a:rPr>
              <a:t>=&gt; character </a:t>
            </a:r>
            <a:r>
              <a:rPr lang="en-US" sz="2000" dirty="0">
                <a:latin typeface="Times New Roman" panose="02020603050405020304" pitchFamily="18" charset="0"/>
                <a:cs typeface="Times New Roman" panose="02020603050405020304" pitchFamily="18" charset="0"/>
              </a:rPr>
              <a:t>and </a:t>
            </a:r>
            <a:endParaRPr lang="en-US" sz="20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white part </a:t>
            </a:r>
            <a:r>
              <a:rPr lang="en-US" sz="2000" dirty="0" smtClean="0">
                <a:latin typeface="Times New Roman" panose="02020603050405020304" pitchFamily="18" charset="0"/>
                <a:cs typeface="Times New Roman" panose="02020603050405020304" pitchFamily="18" charset="0"/>
              </a:rPr>
              <a:t>=&gt; paper</a:t>
            </a:r>
            <a:endParaRPr lang="en-US" sz="2000"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Feature Extraction</a:t>
            </a:r>
            <a:r>
              <a:rPr lang="en-US" dirty="0" smtClean="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ach </a:t>
            </a:r>
            <a:r>
              <a:rPr lang="en-US" sz="2000" dirty="0">
                <a:latin typeface="Times New Roman" panose="02020603050405020304" pitchFamily="18" charset="0"/>
                <a:cs typeface="Times New Roman" panose="02020603050405020304" pitchFamily="18" charset="0"/>
              </a:rPr>
              <a:t>handwritten </a:t>
            </a:r>
            <a:r>
              <a:rPr lang="en-US" sz="2000" dirty="0" smtClean="0">
                <a:latin typeface="Times New Roman" panose="02020603050405020304" pitchFamily="18" charset="0"/>
                <a:cs typeface="Times New Roman" panose="02020603050405020304" pitchFamily="18" charset="0"/>
              </a:rPr>
              <a:t>character =&gt; converted </a:t>
            </a:r>
            <a:r>
              <a:rPr lang="en-US" sz="2000" dirty="0">
                <a:latin typeface="Times New Roman" panose="02020603050405020304" pitchFamily="18" charset="0"/>
                <a:cs typeface="Times New Roman" panose="02020603050405020304" pitchFamily="18" charset="0"/>
              </a:rPr>
              <a:t>to a real valued vector form of 0s and </a:t>
            </a:r>
            <a:r>
              <a:rPr lang="en-US" sz="2000" dirty="0" smtClean="0">
                <a:latin typeface="Times New Roman" panose="02020603050405020304" pitchFamily="18" charset="0"/>
                <a:cs typeface="Times New Roman" panose="02020603050405020304" pitchFamily="18" charset="0"/>
              </a:rPr>
              <a:t>1s															</a:t>
            </a:r>
          </a:p>
          <a:p>
            <a:pPr marL="457200" lvl="1" indent="0">
              <a:buNone/>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characterizes </a:t>
            </a:r>
            <a:r>
              <a:rPr lang="en-US" sz="2000" dirty="0">
                <a:latin typeface="Times New Roman" panose="02020603050405020304" pitchFamily="18" charset="0"/>
                <a:cs typeface="Times New Roman" panose="02020603050405020304" pitchFamily="18" charset="0"/>
              </a:rPr>
              <a:t>the essential information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contain </a:t>
            </a:r>
            <a:r>
              <a:rPr lang="en-US" sz="2000" dirty="0">
                <a:latin typeface="Times New Roman" panose="02020603050405020304" pitchFamily="18" charset="0"/>
                <a:cs typeface="Times New Roman" panose="02020603050405020304" pitchFamily="18" charset="0"/>
              </a:rPr>
              <a:t>of the input pattern.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0s </a:t>
            </a:r>
            <a:r>
              <a:rPr lang="en-US" sz="2000" dirty="0" smtClean="0">
                <a:latin typeface="Times New Roman" panose="02020603050405020304" pitchFamily="18" charset="0"/>
                <a:cs typeface="Times New Roman" panose="02020603050405020304" pitchFamily="18" charset="0"/>
              </a:rPr>
              <a:t>=&gt; white </a:t>
            </a:r>
            <a:r>
              <a:rPr lang="en-US" sz="2000" dirty="0">
                <a:latin typeface="Times New Roman" panose="02020603050405020304" pitchFamily="18" charset="0"/>
                <a:cs typeface="Times New Roman" panose="02020603050405020304" pitchFamily="18" charset="0"/>
              </a:rPr>
              <a:t>pixels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1s =&gt; black </a:t>
            </a:r>
            <a:r>
              <a:rPr lang="en-US" sz="2000" dirty="0">
                <a:latin typeface="Times New Roman" panose="02020603050405020304" pitchFamily="18" charset="0"/>
                <a:cs typeface="Times New Roman" panose="02020603050405020304" pitchFamily="18" charset="0"/>
              </a:rPr>
              <a:t>pixels.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M×N image is reduce to a (M/R</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)×(N/R</a:t>
            </a:r>
            <a:r>
              <a:rPr lang="en-US" sz="2000" baseline="-25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here 16×16) size image with the reduction factor </a:t>
            </a:r>
            <a:endParaRPr lang="en-US" sz="2000" dirty="0" smtClean="0">
              <a:latin typeface="Times New Roman" panose="02020603050405020304" pitchFamily="18" charset="0"/>
              <a:cs typeface="Times New Roman" panose="02020603050405020304" pitchFamily="18" charset="0"/>
            </a:endParaRPr>
          </a:p>
          <a:p>
            <a:pPr lvl="4">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R1 </a:t>
            </a:r>
            <a:r>
              <a:rPr lang="en-US" sz="2000" dirty="0">
                <a:latin typeface="Times New Roman" panose="02020603050405020304" pitchFamily="18" charset="0"/>
                <a:cs typeface="Times New Roman" panose="02020603050405020304" pitchFamily="18" charset="0"/>
              </a:rPr>
              <a:t>across height and </a:t>
            </a:r>
            <a:endParaRPr lang="en-US" sz="2000" dirty="0" smtClean="0">
              <a:latin typeface="Times New Roman" panose="02020603050405020304" pitchFamily="18" charset="0"/>
              <a:cs typeface="Times New Roman" panose="02020603050405020304" pitchFamily="18" charset="0"/>
            </a:endParaRPr>
          </a:p>
          <a:p>
            <a:pPr lvl="4">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R2 </a:t>
            </a:r>
            <a:r>
              <a:rPr lang="en-US" sz="2000" dirty="0">
                <a:latin typeface="Times New Roman" panose="02020603050405020304" pitchFamily="18" charset="0"/>
                <a:cs typeface="Times New Roman" panose="02020603050405020304" pitchFamily="18" charset="0"/>
              </a:rPr>
              <a:t>across width.</a:t>
            </a:r>
            <a:endParaRPr lang="en-US" sz="2000" dirty="0" smtClean="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H="1">
            <a:off x="6798735" y="3315960"/>
            <a:ext cx="12356" cy="350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134" y="3433341"/>
            <a:ext cx="3658111" cy="2848373"/>
          </a:xfrm>
          <a:prstGeom prst="rect">
            <a:avLst/>
          </a:prstGeom>
        </p:spPr>
      </p:pic>
    </p:spTree>
    <p:extLst>
      <p:ext uri="{BB962C8B-B14F-4D97-AF65-F5344CB8AC3E}">
        <p14:creationId xmlns:p14="http://schemas.microsoft.com/office/powerpoint/2010/main" val="197944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Continued…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10367"/>
            <a:ext cx="11018667" cy="5064574"/>
          </a:xfrm>
        </p:spPr>
        <p:txBody>
          <a:bodyPr>
            <a:normAutofit/>
          </a:bodyPr>
          <a:lstStyle/>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ell </a:t>
            </a:r>
            <a:r>
              <a:rPr lang="en-US" sz="2400" dirty="0">
                <a:latin typeface="Times New Roman" panose="02020603050405020304" pitchFamily="18" charset="0"/>
                <a:cs typeface="Times New Roman" panose="02020603050405020304" pitchFamily="18" charset="0"/>
              </a:rPr>
              <a:t>value of the reduce picture </a:t>
            </a:r>
            <a:r>
              <a:rPr lang="en-US" sz="2400" dirty="0" smtClean="0">
                <a:latin typeface="Times New Roman" panose="02020603050405020304" pitchFamily="18" charset="0"/>
                <a:cs typeface="Times New Roman" panose="02020603050405020304" pitchFamily="18" charset="0"/>
              </a:rPr>
              <a:t>= R</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×R</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window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calculating the number of black pixels within each window.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number of black pixels </a:t>
            </a:r>
            <a:r>
              <a:rPr lang="en-US" sz="2400" dirty="0" smtClean="0">
                <a:latin typeface="Times New Roman" panose="02020603050405020304" pitchFamily="18" charset="0"/>
                <a:cs typeface="Times New Roman" panose="02020603050405020304" pitchFamily="18" charset="0"/>
              </a:rPr>
              <a:t>&gt;= 50</a:t>
            </a:r>
            <a:r>
              <a:rPr lang="en-US" sz="2400" dirty="0">
                <a:latin typeface="Times New Roman" panose="02020603050405020304" pitchFamily="18" charset="0"/>
                <a:cs typeface="Times New Roman" panose="02020603050405020304" pitchFamily="18" charset="0"/>
              </a:rPr>
              <a:t>% of the total number of pixels in that </a:t>
            </a:r>
            <a:r>
              <a:rPr lang="en-US" sz="2400" dirty="0" smtClean="0">
                <a:latin typeface="Times New Roman" panose="02020603050405020304" pitchFamily="18" charset="0"/>
                <a:cs typeface="Times New Roman" panose="02020603050405020304" pitchFamily="18" charset="0"/>
              </a:rPr>
              <a:t>window,</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cell </a:t>
            </a:r>
            <a:r>
              <a:rPr lang="en-US" sz="2400" dirty="0">
                <a:latin typeface="Times New Roman" panose="02020603050405020304" pitchFamily="18" charset="0"/>
                <a:cs typeface="Times New Roman" panose="02020603050405020304" pitchFamily="18" charset="0"/>
              </a:rPr>
              <a:t>value is considered as 1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otherwise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cell </a:t>
            </a:r>
            <a:r>
              <a:rPr lang="en-US" sz="2400" dirty="0">
                <a:latin typeface="Times New Roman" panose="02020603050405020304" pitchFamily="18" charset="0"/>
                <a:cs typeface="Times New Roman" panose="02020603050405020304" pitchFamily="18" charset="0"/>
              </a:rPr>
              <a:t>value is considered as </a:t>
            </a:r>
            <a:r>
              <a:rPr lang="en-US" sz="2400" dirty="0" smtClean="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flipH="1">
            <a:off x="6936931" y="3148755"/>
            <a:ext cx="12356" cy="350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61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26" y="0"/>
            <a:ext cx="9404723" cy="1400530"/>
          </a:xfrm>
        </p:spPr>
        <p:txBody>
          <a:bodyPr/>
          <a:lstStyle/>
          <a:p>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1107" y="700265"/>
            <a:ext cx="10376115" cy="5361136"/>
          </a:xfrm>
        </p:spPr>
        <p:txBody>
          <a:bodyPr>
            <a:noAutofit/>
          </a:bodyPr>
          <a:lstStyle/>
          <a:p>
            <a:pPr lvl="0"/>
            <a:r>
              <a:rPr lang="en-US" sz="1800" dirty="0">
                <a:latin typeface="Times New Roman" panose="02020603050405020304" pitchFamily="18" charset="0"/>
                <a:cs typeface="Times New Roman" panose="02020603050405020304" pitchFamily="18" charset="0"/>
              </a:rPr>
              <a:t>for I =1 to M/R</a:t>
            </a:r>
            <a:r>
              <a:rPr lang="en-US" sz="1800" baseline="-25000" dirty="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    for j =  1 to N/R</a:t>
            </a:r>
            <a:r>
              <a:rPr lang="en-US" sz="1800" baseline="-250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        BEGIN</a:t>
            </a:r>
          </a:p>
          <a:p>
            <a:pPr lvl="0"/>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BlackPixelCount</a:t>
            </a:r>
            <a:r>
              <a:rPr lang="en-US" sz="1800" dirty="0">
                <a:latin typeface="Times New Roman" panose="02020603050405020304" pitchFamily="18" charset="0"/>
                <a:cs typeface="Times New Roman" panose="02020603050405020304" pitchFamily="18" charset="0"/>
              </a:rPr>
              <a:t> = 0.0</a:t>
            </a:r>
          </a:p>
          <a:p>
            <a:pPr lvl="0"/>
            <a:r>
              <a:rPr lang="en-US" sz="1800" dirty="0">
                <a:latin typeface="Times New Roman" panose="02020603050405020304" pitchFamily="18" charset="0"/>
                <a:cs typeface="Times New Roman" panose="02020603050405020304" pitchFamily="18" charset="0"/>
              </a:rPr>
              <a:t>             for k= (I-1)* R</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to I*R</a:t>
            </a:r>
            <a:r>
              <a:rPr lang="en-US" sz="1800" baseline="-25000" dirty="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                  for L= (j-1)*R</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to j*R</a:t>
            </a:r>
            <a:r>
              <a:rPr lang="en-US" sz="1800" baseline="-250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                      BEGIN</a:t>
            </a:r>
          </a:p>
          <a:p>
            <a:pPr lvl="0"/>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ReadPixel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k,L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BlackPixel</a:t>
            </a:r>
            <a:r>
              <a:rPr lang="en-US" sz="1800" dirty="0">
                <a:latin typeface="Times New Roman" panose="02020603050405020304" pitchFamily="18" charset="0"/>
                <a:cs typeface="Times New Roman" panose="02020603050405020304" pitchFamily="18" charset="0"/>
              </a:rPr>
              <a:t>) then</a:t>
            </a:r>
          </a:p>
          <a:p>
            <a:pPr lvl="0"/>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BlackPixelCount</a:t>
            </a:r>
            <a:r>
              <a:rPr lang="en-US" sz="1800" dirty="0">
                <a:latin typeface="Times New Roman" panose="02020603050405020304" pitchFamily="18" charset="0"/>
                <a:cs typeface="Times New Roman" panose="02020603050405020304" pitchFamily="18" charset="0"/>
              </a:rPr>
              <a:t>= BlackPxilCount+1</a:t>
            </a:r>
          </a:p>
          <a:p>
            <a:pPr lvl="0"/>
            <a:r>
              <a:rPr lang="en-US" sz="1800" dirty="0">
                <a:latin typeface="Times New Roman" panose="02020603050405020304" pitchFamily="18" charset="0"/>
                <a:cs typeface="Times New Roman" panose="02020603050405020304" pitchFamily="18" charset="0"/>
              </a:rPr>
              <a:t>                       END</a:t>
            </a:r>
          </a:p>
          <a:p>
            <a:pPr lvl="0"/>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BlackPixelCount</a:t>
            </a:r>
            <a:r>
              <a:rPr lang="en-US" sz="1800" dirty="0">
                <a:latin typeface="Times New Roman" panose="02020603050405020304" pitchFamily="18" charset="0"/>
                <a:cs typeface="Times New Roman" panose="02020603050405020304" pitchFamily="18" charset="0"/>
              </a:rPr>
              <a:t> / (R</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*R</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)&gt;=0.5) then </a:t>
            </a:r>
          </a:p>
          <a:p>
            <a:pPr lvl="0"/>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FeatureMat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I,j</a:t>
            </a:r>
            <a:r>
              <a:rPr lang="en-US" sz="1800" dirty="0">
                <a:latin typeface="Times New Roman" panose="02020603050405020304" pitchFamily="18" charset="0"/>
                <a:cs typeface="Times New Roman" panose="02020603050405020304" pitchFamily="18" charset="0"/>
              </a:rPr>
              <a:t>) = 1</a:t>
            </a:r>
          </a:p>
          <a:p>
            <a:pPr lvl="0"/>
            <a:r>
              <a:rPr lang="en-US" sz="1800" dirty="0">
                <a:latin typeface="Times New Roman" panose="02020603050405020304" pitchFamily="18" charset="0"/>
                <a:cs typeface="Times New Roman" panose="02020603050405020304" pitchFamily="18" charset="0"/>
              </a:rPr>
              <a:t>                          else</a:t>
            </a:r>
          </a:p>
          <a:p>
            <a:pPr lvl="0"/>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FeatureMat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I,j</a:t>
            </a:r>
            <a:r>
              <a:rPr lang="en-US" sz="1800" dirty="0">
                <a:latin typeface="Times New Roman" panose="02020603050405020304" pitchFamily="18" charset="0"/>
                <a:cs typeface="Times New Roman" panose="02020603050405020304" pitchFamily="18" charset="0"/>
              </a:rPr>
              <a:t>)= 0</a:t>
            </a:r>
          </a:p>
          <a:p>
            <a:pPr lvl="0"/>
            <a:r>
              <a:rPr lang="en-US" sz="1800" dirty="0">
                <a:latin typeface="Times New Roman" panose="02020603050405020304" pitchFamily="18" charset="0"/>
                <a:cs typeface="Times New Roman" panose="02020603050405020304" pitchFamily="18" charset="0"/>
              </a:rPr>
              <a:t>             END</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37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Continued..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4966" y="1299156"/>
            <a:ext cx="10487326" cy="5101644"/>
          </a:xfrm>
        </p:spPr>
        <p:txBody>
          <a:bodyPr>
            <a:normAutofit/>
          </a:bodyPr>
          <a:lstStyle/>
          <a:p>
            <a:r>
              <a:rPr lang="en-US" sz="2400" b="1" dirty="0">
                <a:latin typeface="Times New Roman" panose="02020603050405020304" pitchFamily="18" charset="0"/>
                <a:cs typeface="Times New Roman" panose="02020603050405020304" pitchFamily="18" charset="0"/>
              </a:rPr>
              <a:t>Learning and Recognition (using </a:t>
            </a:r>
            <a:r>
              <a:rPr lang="en-US" sz="2400" b="1" dirty="0" err="1">
                <a:latin typeface="Times New Roman" panose="02020603050405020304" pitchFamily="18" charset="0"/>
                <a:cs typeface="Times New Roman" panose="02020603050405020304" pitchFamily="18" charset="0"/>
              </a:rPr>
              <a:t>Kohonen</a:t>
            </a:r>
            <a:r>
              <a:rPr lang="en-US" sz="2400" b="1" dirty="0">
                <a:latin typeface="Times New Roman" panose="02020603050405020304" pitchFamily="18" charset="0"/>
                <a:cs typeface="Times New Roman" panose="02020603050405020304" pitchFamily="18" charset="0"/>
              </a:rPr>
              <a:t> Self Organization Map): </a:t>
            </a:r>
            <a:endParaRPr lang="en-US" sz="2400" b="1" dirty="0" smtClean="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Kohenen</a:t>
            </a:r>
            <a:r>
              <a:rPr lang="en-US" sz="2400" dirty="0">
                <a:latin typeface="Times New Roman" panose="02020603050405020304" pitchFamily="18" charset="0"/>
                <a:cs typeface="Times New Roman" panose="02020603050405020304" pitchFamily="18" charset="0"/>
              </a:rPr>
              <a:t> network has two </a:t>
            </a:r>
            <a:r>
              <a:rPr lang="en-US" sz="2400" dirty="0" smtClean="0">
                <a:latin typeface="Times New Roman" panose="02020603050405020304" pitchFamily="18" charset="0"/>
                <a:cs typeface="Times New Roman" panose="02020603050405020304" pitchFamily="18" charset="0"/>
              </a:rPr>
              <a:t>layers</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 an </a:t>
            </a:r>
            <a:r>
              <a:rPr lang="en-US" sz="2400" dirty="0">
                <a:latin typeface="Times New Roman" panose="02020603050405020304" pitchFamily="18" charset="0"/>
                <a:cs typeface="Times New Roman" panose="02020603050405020304" pitchFamily="18" charset="0"/>
              </a:rPr>
              <a:t>input layer and </a:t>
            </a:r>
            <a:endParaRPr lang="en-US" sz="24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Kohonen</a:t>
            </a:r>
            <a:r>
              <a:rPr lang="en-US" sz="2400" dirty="0">
                <a:latin typeface="Times New Roman" panose="02020603050405020304" pitchFamily="18" charset="0"/>
                <a:cs typeface="Times New Roman" panose="02020603050405020304" pitchFamily="18" charset="0"/>
              </a:rPr>
              <a:t> out layer. </a:t>
            </a:r>
          </a:p>
          <a:p>
            <a:pPr lvl="1"/>
            <a:endParaRPr lang="en-US" sz="24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input layer is a size determined by the user and </a:t>
            </a:r>
            <a:r>
              <a:rPr lang="en-US" sz="2400" dirty="0" smtClean="0">
                <a:latin typeface="Times New Roman" panose="02020603050405020304" pitchFamily="18" charset="0"/>
                <a:cs typeface="Times New Roman" panose="02020603050405020304" pitchFamily="18" charset="0"/>
              </a:rPr>
              <a:t>must </a:t>
            </a:r>
            <a:r>
              <a:rPr lang="en-US" sz="2400" dirty="0">
                <a:latin typeface="Times New Roman" panose="02020603050405020304" pitchFamily="18" charset="0"/>
                <a:cs typeface="Times New Roman" panose="02020603050405020304" pitchFamily="18" charset="0"/>
              </a:rPr>
              <a:t>match the size of each row (pattern) in the input data file</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US" sz="2400" dirty="0" smtClean="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kohonen</a:t>
            </a:r>
            <a:r>
              <a:rPr lang="en-US" sz="2400" dirty="0">
                <a:latin typeface="Times New Roman" panose="02020603050405020304" pitchFamily="18" charset="0"/>
                <a:cs typeface="Times New Roman" panose="02020603050405020304" pitchFamily="18" charset="0"/>
              </a:rPr>
              <a:t> layer is composed of neurons that compete with each other. </a:t>
            </a:r>
          </a:p>
        </p:txBody>
      </p:sp>
    </p:spTree>
    <p:extLst>
      <p:ext uri="{BB962C8B-B14F-4D97-AF65-F5344CB8AC3E}">
        <p14:creationId xmlns:p14="http://schemas.microsoft.com/office/powerpoint/2010/main" val="2751264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820</TotalTime>
  <Words>675</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vt:lpstr>
      <vt:lpstr>CPSC 483 Project Presentation                      Hand Written Character      Recognition System </vt:lpstr>
      <vt:lpstr>Introduction</vt:lpstr>
      <vt:lpstr>Know How?</vt:lpstr>
      <vt:lpstr>More about Kohonen working..</vt:lpstr>
      <vt:lpstr>System overview</vt:lpstr>
      <vt:lpstr>How the system works: </vt:lpstr>
      <vt:lpstr>Continued…</vt:lpstr>
      <vt:lpstr>Algorithm</vt:lpstr>
      <vt:lpstr>Continued..</vt:lpstr>
      <vt:lpstr>Kohonen Layer</vt:lpstr>
      <vt:lpstr>Some screenshots</vt:lpstr>
      <vt:lpstr>Result</vt:lpstr>
      <vt:lpstr>Conclusion</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483 Project Presentation           Hand Written Character Recognition System</dc:title>
  <dc:creator>purva chakravarti</dc:creator>
  <cp:lastModifiedBy>purva chakravarti</cp:lastModifiedBy>
  <cp:revision>26</cp:revision>
  <cp:lastPrinted>2015-05-06T18:15:12Z</cp:lastPrinted>
  <dcterms:created xsi:type="dcterms:W3CDTF">2015-05-06T16:19:33Z</dcterms:created>
  <dcterms:modified xsi:type="dcterms:W3CDTF">2015-05-08T03:10:48Z</dcterms:modified>
</cp:coreProperties>
</file>