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3" r:id="rId5"/>
    <p:sldId id="259" r:id="rId6"/>
    <p:sldId id="260" r:id="rId7"/>
    <p:sldId id="261" r:id="rId8"/>
    <p:sldId id="265" r:id="rId9"/>
    <p:sldId id="262" r:id="rId10"/>
    <p:sldId id="274" r:id="rId11"/>
    <p:sldId id="268" r:id="rId12"/>
    <p:sldId id="272" r:id="rId13"/>
    <p:sldId id="269" r:id="rId14"/>
    <p:sldId id="273" r:id="rId15"/>
    <p:sldId id="264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144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51" y="182007"/>
            <a:ext cx="4125772" cy="46305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336204" y="4001457"/>
            <a:ext cx="1669627" cy="77047"/>
          </a:xfrm>
          <a:custGeom>
            <a:avLst/>
            <a:gdLst/>
            <a:ahLst/>
            <a:cxnLst/>
            <a:rect l="l" t="t" r="r" b="b"/>
            <a:pathLst>
              <a:path w="1252220" h="57785">
                <a:moveTo>
                  <a:pt x="1251771" y="57486"/>
                </a:moveTo>
                <a:lnTo>
                  <a:pt x="0" y="57486"/>
                </a:lnTo>
                <a:lnTo>
                  <a:pt x="0" y="0"/>
                </a:lnTo>
                <a:lnTo>
                  <a:pt x="1251771" y="0"/>
                </a:lnTo>
                <a:lnTo>
                  <a:pt x="1251771" y="57486"/>
                </a:lnTo>
                <a:close/>
              </a:path>
            </a:pathLst>
          </a:custGeom>
          <a:solidFill>
            <a:srgbClr val="95001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g object 19"/>
          <p:cNvSpPr/>
          <p:nvPr/>
        </p:nvSpPr>
        <p:spPr>
          <a:xfrm>
            <a:off x="6190646" y="4001457"/>
            <a:ext cx="3146213" cy="77047"/>
          </a:xfrm>
          <a:custGeom>
            <a:avLst/>
            <a:gdLst/>
            <a:ahLst/>
            <a:cxnLst/>
            <a:rect l="l" t="t" r="r" b="b"/>
            <a:pathLst>
              <a:path w="2359659" h="57785">
                <a:moveTo>
                  <a:pt x="2359167" y="57486"/>
                </a:moveTo>
                <a:lnTo>
                  <a:pt x="0" y="57486"/>
                </a:lnTo>
                <a:lnTo>
                  <a:pt x="0" y="0"/>
                </a:lnTo>
                <a:lnTo>
                  <a:pt x="2359167" y="0"/>
                </a:lnTo>
                <a:lnTo>
                  <a:pt x="2359167" y="57486"/>
                </a:lnTo>
                <a:close/>
              </a:path>
            </a:pathLst>
          </a:custGeom>
          <a:solidFill>
            <a:srgbClr val="57000A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bg object 20"/>
          <p:cNvSpPr/>
          <p:nvPr/>
        </p:nvSpPr>
        <p:spPr>
          <a:xfrm>
            <a:off x="0" y="4001457"/>
            <a:ext cx="6190827" cy="77047"/>
          </a:xfrm>
          <a:custGeom>
            <a:avLst/>
            <a:gdLst/>
            <a:ahLst/>
            <a:cxnLst/>
            <a:rect l="l" t="t" r="r" b="b"/>
            <a:pathLst>
              <a:path w="4643120" h="57785">
                <a:moveTo>
                  <a:pt x="4642984" y="57486"/>
                </a:moveTo>
                <a:lnTo>
                  <a:pt x="0" y="57486"/>
                </a:lnTo>
                <a:lnTo>
                  <a:pt x="0" y="0"/>
                </a:lnTo>
                <a:lnTo>
                  <a:pt x="4642984" y="0"/>
                </a:lnTo>
                <a:lnTo>
                  <a:pt x="4642984" y="57486"/>
                </a:lnTo>
                <a:close/>
              </a:path>
            </a:pathLst>
          </a:custGeom>
          <a:solidFill>
            <a:srgbClr val="82AED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64571" y="5729016"/>
            <a:ext cx="2359904" cy="86685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872601" y="5674066"/>
            <a:ext cx="3353647" cy="1099820"/>
          </a:xfrm>
          <a:custGeom>
            <a:avLst/>
            <a:gdLst/>
            <a:ahLst/>
            <a:cxnLst/>
            <a:rect l="l" t="t" r="r" b="b"/>
            <a:pathLst>
              <a:path w="2515234" h="824864">
                <a:moveTo>
                  <a:pt x="2514899" y="824399"/>
                </a:moveTo>
                <a:lnTo>
                  <a:pt x="0" y="824399"/>
                </a:lnTo>
                <a:lnTo>
                  <a:pt x="0" y="0"/>
                </a:lnTo>
                <a:lnTo>
                  <a:pt x="2514899" y="0"/>
                </a:lnTo>
                <a:lnTo>
                  <a:pt x="2514899" y="824399"/>
                </a:lnTo>
                <a:close/>
              </a:path>
            </a:pathLst>
          </a:custGeom>
          <a:solidFill>
            <a:srgbClr val="00144D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23" name="bg 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8300" y="5674067"/>
            <a:ext cx="3161797" cy="1099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8629" y="1981898"/>
            <a:ext cx="8314739" cy="7201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144D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50800">
              <a:spcBef>
                <a:spcPts val="205"/>
              </a:spcBef>
            </a:pPr>
            <a:fld id="{81D60167-4931-47E6-BA6A-407CBD079E47}" type="slidenum">
              <a:rPr lang="en-IN" spc="-80" smtClean="0"/>
            </a:fld>
            <a:endParaRPr lang="en-IN" spc="-8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E5D0-61E9-437E-9926-906405B6DC0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A0CF0-0188-4B16-805A-9006D765EFB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299" y="4358678"/>
            <a:ext cx="112454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>
              <a:spcBef>
                <a:spcPts val="135"/>
              </a:spcBef>
            </a:pPr>
            <a:r>
              <a:rPr lang="en-US" sz="3200" spc="-140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Final Presentation</a:t>
            </a:r>
            <a:endParaRPr lang="en-US" sz="3200" spc="-140" dirty="0">
              <a:solidFill>
                <a:srgbClr val="82AED3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04800" y="2035177"/>
            <a:ext cx="11176000" cy="81731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056005" algn="ctr">
              <a:lnSpc>
                <a:spcPct val="100000"/>
              </a:lnSpc>
              <a:spcBef>
                <a:spcPts val="135"/>
              </a:spcBef>
            </a:pPr>
            <a:r>
              <a:rPr dirty="0">
                <a:sym typeface="+mn-ea"/>
              </a:rPr>
              <a:t>Show and Tell v23</a:t>
            </a:r>
            <a:endParaRPr spc="-27" dirty="0"/>
          </a:p>
        </p:txBody>
      </p:sp>
      <p:sp>
        <p:nvSpPr>
          <p:cNvPr id="4" name="object 3"/>
          <p:cNvSpPr txBox="1"/>
          <p:nvPr/>
        </p:nvSpPr>
        <p:spPr>
          <a:xfrm>
            <a:off x="415299" y="4884661"/>
            <a:ext cx="7416800" cy="50863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7145">
              <a:spcBef>
                <a:spcPts val="135"/>
              </a:spcBef>
            </a:pPr>
            <a:r>
              <a:rPr lang="en-IN" sz="3200" spc="-87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Pu</a:t>
            </a:r>
            <a:r>
              <a:rPr lang="en-IN" sz="3200" spc="33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r</a:t>
            </a:r>
            <a:r>
              <a:rPr lang="en-IN" sz="3200" spc="-220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vans</a:t>
            </a:r>
            <a:r>
              <a:rPr lang="en-IN" sz="3200" spc="-233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h</a:t>
            </a:r>
            <a:r>
              <a:rPr lang="en-IN" sz="3200" spc="-120" dirty="0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Jain</a:t>
            </a:r>
            <a:r>
              <a:rPr lang="en-US" altLang="en-IN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| </a:t>
            </a:r>
            <a:r>
              <a:rPr lang="en-US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Rishi Ghia </a:t>
            </a:r>
            <a:r>
              <a:rPr lang="en-US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 | </a:t>
            </a:r>
            <a:r>
              <a:rPr lang="en-US" sz="3200" spc="-267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Santnam</a:t>
            </a:r>
            <a:r>
              <a:rPr lang="en-US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lang="en-US" sz="3200" spc="-267" dirty="0" err="1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Bakshi</a:t>
            </a:r>
            <a:r>
              <a:rPr lang="en-US" sz="3200" spc="-267" dirty="0">
                <a:solidFill>
                  <a:srgbClr val="82AED3"/>
                </a:soli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endParaRPr lang="en-US" altLang="en-IN" sz="3200" spc="-267" dirty="0">
              <a:solidFill>
                <a:srgbClr val="82AED3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/>
              <a:t>Pre-trained SWIN Transformer to replace the ResNet50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Also tried the Google </a:t>
            </a:r>
            <a:r>
              <a:rPr lang="en-IN" sz="2400" dirty="0" err="1"/>
              <a:t>ViT</a:t>
            </a:r>
            <a:r>
              <a:rPr lang="en-IN" sz="2400" dirty="0"/>
              <a:t> (Vision Transformer)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Implemented attention over visual regions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Large image feature vectors created (49x1024)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Implement intermediate neural network between SWIN and LSTM</a:t>
            </a:r>
            <a:endParaRPr lang="en-IN" sz="2400" dirty="0"/>
          </a:p>
          <a:p>
            <a:pPr algn="just">
              <a:lnSpc>
                <a:spcPct val="200000"/>
              </a:lnSpc>
            </a:pP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1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Test Scores: </a:t>
            </a: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Maximum BLEU Score (1-1) = 0.759</a:t>
            </a: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 err="1">
                <a:solidFill>
                  <a:srgbClr val="000000"/>
                </a:solidFill>
                <a:effectLst/>
                <a:latin typeface="Menlo"/>
              </a:rPr>
              <a:t>Average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 BLEU Score (1-1) = 0.071</a:t>
            </a: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1" i="0" dirty="0">
                <a:solidFill>
                  <a:srgbClr val="000000"/>
                </a:solidFill>
                <a:effectLst/>
                <a:latin typeface="Menlo"/>
              </a:rPr>
              <a:t>Corpus BLEU score = 0.0347</a:t>
            </a:r>
            <a:endParaRPr lang="fr-FR" sz="18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fr-FR" sz="1800" dirty="0">
              <a:solidFill>
                <a:srgbClr val="000000"/>
              </a:solidFill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dirty="0">
                <a:solidFill>
                  <a:srgbClr val="000000"/>
                </a:solidFill>
                <a:latin typeface="Menlo"/>
              </a:rPr>
              <a:t>Train Scores: </a:t>
            </a:r>
            <a:endParaRPr lang="fr-FR" sz="1800" dirty="0">
              <a:solidFill>
                <a:srgbClr val="000000"/>
              </a:solidFill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Maximum BLEU Score (1-1) = 0.861 </a:t>
            </a: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 err="1">
                <a:solidFill>
                  <a:srgbClr val="000000"/>
                </a:solidFill>
                <a:effectLst/>
                <a:latin typeface="Menlo"/>
              </a:rPr>
              <a:t>Average</a:t>
            </a: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 BLEU Score (1-1) = 0.093</a:t>
            </a: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Menlo"/>
              </a:rPr>
              <a:t>Corpus BLEU score = 0.042</a:t>
            </a:r>
            <a:endParaRPr lang="en-IN" sz="1800" dirty="0"/>
          </a:p>
          <a:p>
            <a:pPr marL="0" indent="0" algn="ctr">
              <a:lnSpc>
                <a:spcPct val="200000"/>
              </a:lnSpc>
              <a:buNone/>
            </a:pPr>
            <a:endParaRPr lang="fr-FR" sz="1800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Achieved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>
                <a:sym typeface="Wingdings" panose="05000000000000000000" pitchFamily="2" charset="2"/>
              </a:rPr>
              <a:t>Image Augmentation Implemented</a:t>
            </a:r>
            <a:endParaRPr lang="en-IN" sz="2400" dirty="0"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IN" sz="2400" dirty="0">
                <a:sym typeface="Wingdings" panose="05000000000000000000" pitchFamily="2" charset="2"/>
              </a:rPr>
              <a:t>Error Analysis performed on the same</a:t>
            </a:r>
            <a:endParaRPr lang="en-IN" sz="2400" dirty="0"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IN" sz="2400" dirty="0">
                <a:sym typeface="Wingdings" panose="05000000000000000000" pitchFamily="2" charset="2"/>
              </a:rPr>
              <a:t>Experimented with multiple captions per image</a:t>
            </a:r>
            <a:endParaRPr lang="en-IN" sz="2400" dirty="0"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IN" sz="2400" dirty="0">
                <a:sym typeface="Wingdings" panose="05000000000000000000" pitchFamily="2" charset="2"/>
              </a:rPr>
              <a:t>FLAN T5 (RIP )</a:t>
            </a:r>
            <a:endParaRPr lang="en-IN" sz="2400" dirty="0">
              <a:sym typeface="Wingdings" panose="05000000000000000000" pitchFamily="2" charset="2"/>
            </a:endParaRPr>
          </a:p>
          <a:p>
            <a:pPr algn="just">
              <a:lnSpc>
                <a:spcPct val="200000"/>
              </a:lnSpc>
            </a:pPr>
            <a:r>
              <a:rPr lang="en-IN" sz="2400" dirty="0">
                <a:sym typeface="Wingdings" panose="05000000000000000000" pitchFamily="2" charset="2"/>
              </a:rPr>
              <a:t>Strategies to store image embeddings to improve computational efficiency</a:t>
            </a:r>
            <a:endParaRPr lang="en-IN" sz="2400" dirty="0">
              <a:sym typeface="Wingdings" panose="05000000000000000000" pitchFamily="2" charset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 numCol="3">
            <a:normAutofit fontScale="850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Original Images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Maximum BLEU Score (1-1) =  0.863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 err="1">
                <a:solidFill>
                  <a:srgbClr val="000000"/>
                </a:solidFill>
                <a:effectLst/>
                <a:latin typeface="Menlo"/>
              </a:rPr>
              <a:t>Average</a:t>
            </a: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 BLEU Score (1-1) =  0.128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Corpus BLEU score =  0.086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fr-FR" sz="2400" dirty="0">
              <a:solidFill>
                <a:srgbClr val="000000"/>
              </a:solidFill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 err="1">
                <a:solidFill>
                  <a:srgbClr val="000000"/>
                </a:solidFill>
                <a:effectLst/>
                <a:latin typeface="Menlo"/>
              </a:rPr>
              <a:t>Random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fr-FR" sz="2400" b="1" i="0" dirty="0" err="1">
                <a:solidFill>
                  <a:srgbClr val="000000"/>
                </a:solidFill>
                <a:effectLst/>
                <a:latin typeface="Menlo"/>
              </a:rPr>
              <a:t>Grayscale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 (0.2) 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Maximum BLEU Score (1-1) =  0.759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 err="1">
                <a:solidFill>
                  <a:srgbClr val="000000"/>
                </a:solidFill>
                <a:effectLst/>
                <a:latin typeface="Menlo"/>
              </a:rPr>
              <a:t>Average</a:t>
            </a: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 BLEU Score (1-1) =  0.127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Corpus BLEU score =  0.0814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 err="1">
                <a:solidFill>
                  <a:srgbClr val="000000"/>
                </a:solidFill>
                <a:effectLst/>
                <a:latin typeface="Menlo"/>
              </a:rPr>
              <a:t>Error</a:t>
            </a: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fr-FR" sz="2400" i="0" dirty="0" err="1">
                <a:solidFill>
                  <a:srgbClr val="000000"/>
                </a:solidFill>
                <a:effectLst/>
                <a:latin typeface="Menlo"/>
              </a:rPr>
              <a:t>Analysis</a:t>
            </a: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!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fr-FR" sz="2400" b="1" dirty="0">
              <a:solidFill>
                <a:srgbClr val="000000"/>
              </a:solidFill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Horizontal Flip (0.5)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Maximum BLEU Score (1-1) =  0.725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i="0" dirty="0" err="1">
                <a:solidFill>
                  <a:srgbClr val="000000"/>
                </a:solidFill>
                <a:effectLst/>
                <a:latin typeface="Menlo"/>
              </a:rPr>
              <a:t>Average</a:t>
            </a:r>
            <a:r>
              <a:rPr lang="fr-FR" sz="2400" i="0" dirty="0">
                <a:solidFill>
                  <a:srgbClr val="000000"/>
                </a:solidFill>
                <a:effectLst/>
                <a:latin typeface="Menlo"/>
              </a:rPr>
              <a:t> BLEU Score (1-1) =  0.131</a:t>
            </a:r>
            <a:endParaRPr lang="fr-FR" sz="2400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enlo"/>
              </a:rPr>
              <a:t>Corpus BLEU score =  0.084</a:t>
            </a:r>
            <a:endParaRPr lang="fr-FR" sz="2400" b="1" i="0" dirty="0">
              <a:solidFill>
                <a:srgbClr val="000000"/>
              </a:solidFill>
              <a:effectLst/>
              <a:latin typeface="Menlo"/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Achieved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Handling large amounts of image data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Transitioning from image encoder to language decoder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Incorporating attention in the vision encoder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Challenges in fine-tuning and troubleshooting pre-trained transformers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Learnings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/>
              <a:t>Train over a larger subset of the dataset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Experiment with multiple image augmentation techniques simultaneously 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Attention based mechanisms in the language decoder 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Attention mechanisms between tokens and image patches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Alternate dimensionality reduction techniques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Improvements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2849245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Build an Image Captioning System with a visual encoder, and a language decoder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The visual encoder shall identify visual features (CNN, </a:t>
            </a:r>
            <a:r>
              <a:rPr lang="en-IN" sz="2400" dirty="0" err="1"/>
              <a:t>ViT</a:t>
            </a:r>
            <a:r>
              <a:rPr lang="en-IN" sz="2400" dirty="0"/>
              <a:t>, etc)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The language decoder converts them into natural language (LSTM, Flan-T5, etc)</a:t>
            </a:r>
            <a:endParaRPr lang="en-IN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Evaluate the performance of the system using a suitable metric.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and Goals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Illustrative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brick building with a clock tow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60" y="1725413"/>
            <a:ext cx="5002680" cy="48021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Blend of Computer Vision and Natural Language Processing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Real world applications:</a:t>
            </a:r>
            <a:endParaRPr lang="en-US" sz="2400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dirty="0"/>
              <a:t>a. Enhancing a text- based model and allow it to now “understand” images.</a:t>
            </a:r>
            <a:endParaRPr lang="en-US" sz="2400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dirty="0"/>
              <a:t>b. Functioning as a video summarization system when extended to videos.</a:t>
            </a:r>
            <a:endParaRPr lang="en-US" sz="2400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dirty="0"/>
              <a:t>c. Making images more searchable when there exists no relevant attached caption.</a:t>
            </a:r>
            <a:endParaRPr lang="en-US" sz="2400" dirty="0"/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400" dirty="0"/>
              <a:t>d. Improving security systems by allowing them to function autonomously</a:t>
            </a:r>
            <a:endParaRPr lang="en-IN" sz="2400" dirty="0"/>
          </a:p>
          <a:p>
            <a:pPr algn="just">
              <a:lnSpc>
                <a:spcPct val="200000"/>
              </a:lnSpc>
            </a:pP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Excites Us About This Project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Tokenization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LSTMs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Pre-Trained Transformers (BERT, T5-Flan)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Evaluation Techniques (BLEU-4)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IN" sz="2400" dirty="0"/>
              <a:t>Techniques such as Next-Token Generation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to Class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ym typeface="+mn-ea"/>
              </a:rPr>
              <a:t>We plan to use is the Microsoft Common Objects in Context (MSCOCO) dataset due to its large collection (~118k) of captioned images belonging to several different categories, a pre-existing train, validation and test split, and the lack of any required cleaning to be done before training.</a:t>
            </a:r>
            <a:endParaRPr lang="en-US" sz="18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ym typeface="+mn-ea"/>
              </a:rPr>
              <a:t>Input: 640x480px PNG image, 5 captions</a:t>
            </a:r>
            <a:endParaRPr lang="en-US" sz="18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ym typeface="+mn-ea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2" name="Picture 1" descr="A collage of a baseball player and a baseball play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836" y="3693160"/>
            <a:ext cx="6432647" cy="283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What is BLEU?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Sentence-level BLEU vs Corpus-level BLEU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Smoothing Function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How does it work with multiple captions? 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 (BLEU-4)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Simple Baseline: Random token generation based on probability distribution generated from vocabulary of training captions</a:t>
            </a:r>
            <a:endParaRPr lang="en-US" sz="2400" dirty="0"/>
          </a:p>
          <a:p>
            <a:pPr algn="just">
              <a:lnSpc>
                <a:spcPct val="200000"/>
              </a:lnSpc>
            </a:pPr>
            <a:r>
              <a:rPr lang="en-US" sz="2400" dirty="0"/>
              <a:t>Strong Baseline: Pre-Trained ResNet50 + Unidirectional LSTM pipeline, to generate coherent and contextual captions (1 caption per image)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Baselines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2060294"/>
            <a:ext cx="10515600" cy="4797706"/>
          </a:xfrm>
        </p:spPr>
        <p:txBody>
          <a:bodyPr numCol="2"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Test Scores: 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Maximum BLEU Score (1-1) = 0.092 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Average BLEU Score (1-1) = 0.033 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Corpus BLEU score = 2.122e-155 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Train Scores: 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Maximum BLEU Score (1-1) = 0.156 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Average BLEU Score (1-1) = 0.035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Corpus BLEU score = 1.886e-79 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Test Scores: 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Maximum BLEU Score (1-1) = 0.365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Average BLEU Score (1-1) = 0.064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Corpus BLEU score = 0.025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b="1" dirty="0"/>
              <a:t>Train Scores: </a:t>
            </a:r>
            <a:endParaRPr lang="en-US" sz="14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Maximum BLEU Score (1-1) = 0.882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Average BLEU Score (1-1) = 0.098</a:t>
            </a:r>
            <a:endParaRPr lang="en-US" sz="1400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en-US" sz="1400" dirty="0"/>
              <a:t>Corpus BLEU score = 0.074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-68580" y="1478281"/>
            <a:ext cx="11138031" cy="1225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Achieved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7187879" y="1737128"/>
            <a:ext cx="302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Strong Baseline Results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3129" y="1785358"/>
            <a:ext cx="302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Simple Baseline Results</a:t>
            </a:r>
            <a:endParaRPr lang="en-US" sz="1800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Presentation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Tahoma</vt:lpstr>
      <vt:lpstr>Menlo</vt:lpstr>
      <vt:lpstr>Segoe Print</vt:lpstr>
      <vt:lpstr>Calibri</vt:lpstr>
      <vt:lpstr>Microsoft YaHei</vt:lpstr>
      <vt:lpstr>Arial Unicode MS</vt:lpstr>
      <vt:lpstr>Calibri Light</vt:lpstr>
      <vt:lpstr>Office Theme</vt:lpstr>
      <vt:lpstr>Show and Tell v23</vt:lpstr>
      <vt:lpstr>Problem Definition and Goals</vt:lpstr>
      <vt:lpstr>Illustrative Example</vt:lpstr>
      <vt:lpstr>What Excites Us About This Project</vt:lpstr>
      <vt:lpstr>Relevance to Class</vt:lpstr>
      <vt:lpstr>Dataset</vt:lpstr>
      <vt:lpstr>Evaluation Metric (BLEU-4)</vt:lpstr>
      <vt:lpstr>Our Baselines</vt:lpstr>
      <vt:lpstr>Results Achieved</vt:lpstr>
      <vt:lpstr>Extension 1</vt:lpstr>
      <vt:lpstr>Results Achieved</vt:lpstr>
      <vt:lpstr>Extension 2</vt:lpstr>
      <vt:lpstr>Results Achieved</vt:lpstr>
      <vt:lpstr>Challenges and Learnings</vt:lpstr>
      <vt:lpstr>Possible Improvements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and Tell v23</dc:title>
  <dc:creator>Rishi Ghia</dc:creator>
  <cp:lastModifiedBy>jpurv</cp:lastModifiedBy>
  <cp:revision>40</cp:revision>
  <dcterms:created xsi:type="dcterms:W3CDTF">2023-12-16T06:22:00Z</dcterms:created>
  <dcterms:modified xsi:type="dcterms:W3CDTF">2024-03-09T23:21:38Z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3FF2D92A1CB94E53A136A0CA95D1D8A6_12</vt:lpwstr>
  </property>
  <property fmtid="{D5CDD505-2E9C-101B-9397-08002B2CF9AE}" pid="3" name="KSOProductBuildVer">
    <vt:lpwstr>1033-12.2.0.13489</vt:lpwstr>
  </property>
</Properties>
</file>