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7" r:id="rId11"/>
    <p:sldId id="268" r:id="rId12"/>
    <p:sldId id="269" r:id="rId13"/>
    <p:sldId id="270" r:id="rId14"/>
    <p:sldId id="271" r:id="rId15"/>
    <p:sldId id="272" r:id="rId16"/>
    <p:sldId id="273" r:id="rId17"/>
    <p:sldId id="274" r:id="rId18"/>
    <p:sldId id="275" r:id="rId19"/>
    <p:sldId id="276" r:id="rId20"/>
    <p:sldId id="264" r:id="rId21"/>
    <p:sldId id="265" r:id="rId22"/>
    <p:sldId id="277" r:id="rId23"/>
    <p:sldId id="278" r:id="rId24"/>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107" d="100"/>
          <a:sy n="107" d="100"/>
        </p:scale>
        <p:origin x="75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D0F284E6-9134-4194-8B10-65EAE868CEB3}" type="datetimeFigureOut">
              <a:rPr lang="en-US" smtClean="0"/>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ABED214F-7B9C-4754-8B4C-0870A01DFFCB}"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My project focuses on the application of Natural Language Processing, or NLP, in the healthcare sector. I will delve into how NLP can be used to analyze sentiments in drug reviews, providing valuable insights for healthcare providers and patients alike.</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In conclusion, My project represents a significant advancement in applying NLP techniques to healthcare. By analyzing sentiments in drug reviews, I offer new perspectives on patient experiences, contributing to more informed healthcare practices. I hope this presentation has given you valuable insights into the potential of NLP in healthcare.</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The essence of my project is sentiment analysis in the context of drug reviews. It's a fascinating area where I interpret emotions and opinions from text data. This analysis is crucial because it gives us a window into the real experiences of patients with medications, helping us understand their perspectives beyond clinical results.</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The challenge in sentiment analysis lies in the complexity of human language. Drug reviews are not just simple texts; they are rich with emotions, subjective opinions, and diverse expressions. My project aims to decipher these sentiments accurately using advanced NLP techniques. This is crucial in a field like healthcare, where understanding patient sentiment can directly impact treatment outcomes.</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Firstly, to develop a sophisticated NLP model capable of accurately analyzing sentiments in drug reviews. This includes detecting subtle nuances in how people express their feelings about medications. I also aimed to build a system that can handle the complexities of language, such as sarcasm, negations, and contextual nuances, ensuring My model's effectiveness across diverse linguistic scenarios.</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The motivation behind this project is manifold. In the realm of healthcare, understanding patient sentiment can significantly enhance decision-making. It can lead to better patient</a:t>
            </a:r>
            <a:endParaRPr lang="en-US"/>
          </a:p>
          <a:p>
            <a:r>
              <a:rPr lang="en-US"/>
              <a:t>outcomes, inform pharmaceutical research, and ultimately, lead to more effective and patient_x0002_friendly healthcare services. By analyzing patient reviews, I can tap into a Ialth of unstructured data that holds the key to patient experiences and satisfaction.</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For this project, I utilized a dataset that includes over 215,000 drug reviews. This vast dataset provided a rich foundation for My analysis, encompassing a wide range of medications, user demographics, and varied sentiments. The size and diversity of this dataset Ire instrumental in developing a robust sentiment analysis model.</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The implementation of My sentiment analysis project began with data preprocessing. First, I loaded My dataset, comprising over 215,000 drug reviews. My initial step was cleaning this data, which involved removing irrelevant information, handling missing values, and normalizing text. I employed natural language processing techniques to tokenize the reviews, remove stopwords, and stem or lemmatize the words.</a:t>
            </a:r>
            <a:endParaRPr lang="en-US"/>
          </a:p>
          <a:p>
            <a:endParaRPr lang="en-US"/>
          </a:p>
          <a:p>
            <a:r>
              <a:rPr lang="en-US"/>
              <a:t>After cleaning, I visualized the data to understand the distribution of sentiments and identify any patterns or outliers. This involved creating visual representations like word clouds to depict the most frequent words in the reviews and bar plots to show the distribution of ratings.</a:t>
            </a:r>
            <a:endParaRPr lang="en-US"/>
          </a:p>
          <a:p>
            <a:endParaRPr lang="en-US"/>
          </a:p>
          <a:p>
            <a:r>
              <a:rPr lang="en-US"/>
              <a:t>The next crucial step was feature engineering, where I transformed the cleaned text data into a format suitable for My machine learning models. I used techniques like TF-IDF vectorization to convert text into numerical vectors. This process is essential for My models tointerpret and learn from the text data.</a:t>
            </a:r>
            <a:endParaRPr lang="en-US"/>
          </a:p>
          <a:p>
            <a:endParaRPr lang="en-US"/>
          </a:p>
          <a:p>
            <a:r>
              <a:rPr lang="en-US"/>
              <a:t>I then split My dataset into training and testing sets, ensuring a balanced representation of sentiments in both. The training set was used to train My model, while the testing set helped</a:t>
            </a:r>
            <a:endParaRPr lang="en-US"/>
          </a:p>
          <a:p>
            <a:r>
              <a:rPr lang="en-US"/>
              <a:t>us evaluate its performance.</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For My model, I chose a Recurrent Neural Network with LSTM layers, ideal for dealing with sequence data like text. The bidirectional nature of My LSTM layers alloId the model to</a:t>
            </a:r>
            <a:endParaRPr lang="en-US"/>
          </a:p>
          <a:p>
            <a:r>
              <a:rPr lang="en-US"/>
              <a:t>understand context better from both directions of the sequence, leading to more accurate sentiment analysis.</a:t>
            </a:r>
            <a:endParaRPr lang="en-US"/>
          </a:p>
          <a:p>
            <a:endParaRPr lang="en-US"/>
          </a:p>
          <a:p>
            <a:r>
              <a:rPr lang="en-US"/>
              <a:t>The training process involved feeding the model with My preprocessed and vectorized text data, along with the corresponding sentiment labels. I monitored the model's performance</a:t>
            </a:r>
            <a:endParaRPr lang="en-US"/>
          </a:p>
          <a:p>
            <a:r>
              <a:rPr lang="en-US"/>
              <a:t>throughout the training phase, tIaking parameters as necessary to improve accuracy.</a:t>
            </a:r>
            <a:endParaRPr lang="en-US"/>
          </a:p>
          <a:p>
            <a:endParaRPr lang="en-US"/>
          </a:p>
          <a:p>
            <a:r>
              <a:rPr lang="en-US"/>
              <a:t>To prevent overfitting, I employed techniques like dropout layers within the neural network. These layers randomly deactivate certain neurons during training, forcing the model to</a:t>
            </a:r>
            <a:endParaRPr lang="en-US"/>
          </a:p>
          <a:p>
            <a:r>
              <a:rPr lang="en-US"/>
              <a:t>learn more robust features from the data.</a:t>
            </a:r>
            <a:endParaRPr lang="en-US"/>
          </a:p>
          <a:p>
            <a:endParaRPr lang="en-US"/>
          </a:p>
          <a:p>
            <a:r>
              <a:rPr lang="en-US"/>
              <a:t>Post-training, I evaluated My model's performance using the testing set. I used metrics like accuracy, precision, recall, and the F1-score to measure the effectiveness of My model in</a:t>
            </a:r>
            <a:endParaRPr lang="en-US"/>
          </a:p>
          <a:p>
            <a:r>
              <a:rPr lang="en-US"/>
              <a:t>correctly identifying sentiments.</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Looking towards the future, this project has the potential to significantly influence patient-centered care. By continuously refining My sentiment analysis techniques, I can provide even more accurate insights into patient opinions. HoIver, challenges remain, such as addressing biases in user-generated content and the evolving nature of language. Additionally, limitations like the representativeness of My dataset and the need for continuous updates to the model to adapt to new linguistic trends are important considerations for future work.</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showMasterSp="0">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0" y="0"/>
                </a:moveTo>
                <a:lnTo>
                  <a:pt x="9143999" y="0"/>
                </a:lnTo>
                <a:lnTo>
                  <a:pt x="9143999" y="5143499"/>
                </a:lnTo>
                <a:lnTo>
                  <a:pt x="0" y="5143499"/>
                </a:lnTo>
                <a:lnTo>
                  <a:pt x="0" y="0"/>
                </a:lnTo>
                <a:close/>
              </a:path>
            </a:pathLst>
          </a:custGeom>
          <a:solidFill>
            <a:srgbClr val="00144D"/>
          </a:solidFill>
        </p:spPr>
        <p:txBody>
          <a:bodyPr wrap="square" lIns="0" tIns="0" rIns="0" bIns="0" rtlCol="0"/>
          <a:lstStyle/>
          <a:p/>
        </p:txBody>
      </p:sp>
      <p:pic>
        <p:nvPicPr>
          <p:cNvPr id="17" name="bg object 17"/>
          <p:cNvPicPr/>
          <p:nvPr/>
        </p:nvPicPr>
        <p:blipFill>
          <a:blip r:embed="rId2" cstate="print"/>
          <a:stretch>
            <a:fillRect/>
          </a:stretch>
        </p:blipFill>
        <p:spPr>
          <a:xfrm>
            <a:off x="199388" y="136505"/>
            <a:ext cx="3094329" cy="3472890"/>
          </a:xfrm>
          <a:prstGeom prst="rect">
            <a:avLst/>
          </a:prstGeom>
        </p:spPr>
      </p:pic>
      <p:sp>
        <p:nvSpPr>
          <p:cNvPr id="18" name="bg object 18"/>
          <p:cNvSpPr/>
          <p:nvPr/>
        </p:nvSpPr>
        <p:spPr>
          <a:xfrm>
            <a:off x="7002153" y="3001092"/>
            <a:ext cx="1252220" cy="57785"/>
          </a:xfrm>
          <a:custGeom>
            <a:avLst/>
            <a:gdLst/>
            <a:ahLst/>
            <a:cxnLst/>
            <a:rect l="l" t="t" r="r" b="b"/>
            <a:pathLst>
              <a:path w="1252220" h="57785">
                <a:moveTo>
                  <a:pt x="1251771" y="57486"/>
                </a:moveTo>
                <a:lnTo>
                  <a:pt x="0" y="57486"/>
                </a:lnTo>
                <a:lnTo>
                  <a:pt x="0" y="0"/>
                </a:lnTo>
                <a:lnTo>
                  <a:pt x="1251771" y="0"/>
                </a:lnTo>
                <a:lnTo>
                  <a:pt x="1251771" y="57486"/>
                </a:lnTo>
                <a:close/>
              </a:path>
            </a:pathLst>
          </a:custGeom>
          <a:solidFill>
            <a:srgbClr val="95001A"/>
          </a:solidFill>
        </p:spPr>
        <p:txBody>
          <a:bodyPr wrap="square" lIns="0" tIns="0" rIns="0" bIns="0" rtlCol="0"/>
          <a:lstStyle/>
          <a:p/>
        </p:txBody>
      </p:sp>
      <p:sp>
        <p:nvSpPr>
          <p:cNvPr id="19" name="bg object 19"/>
          <p:cNvSpPr/>
          <p:nvPr/>
        </p:nvSpPr>
        <p:spPr>
          <a:xfrm>
            <a:off x="4642984" y="3001092"/>
            <a:ext cx="2359660" cy="57785"/>
          </a:xfrm>
          <a:custGeom>
            <a:avLst/>
            <a:gdLst/>
            <a:ahLst/>
            <a:cxnLst/>
            <a:rect l="l" t="t" r="r" b="b"/>
            <a:pathLst>
              <a:path w="2359659" h="57785">
                <a:moveTo>
                  <a:pt x="2359167" y="57486"/>
                </a:moveTo>
                <a:lnTo>
                  <a:pt x="0" y="57486"/>
                </a:lnTo>
                <a:lnTo>
                  <a:pt x="0" y="0"/>
                </a:lnTo>
                <a:lnTo>
                  <a:pt x="2359167" y="0"/>
                </a:lnTo>
                <a:lnTo>
                  <a:pt x="2359167" y="57486"/>
                </a:lnTo>
                <a:close/>
              </a:path>
            </a:pathLst>
          </a:custGeom>
          <a:solidFill>
            <a:srgbClr val="57000A"/>
          </a:solidFill>
        </p:spPr>
        <p:txBody>
          <a:bodyPr wrap="square" lIns="0" tIns="0" rIns="0" bIns="0" rtlCol="0"/>
          <a:lstStyle/>
          <a:p/>
        </p:txBody>
      </p:sp>
      <p:sp>
        <p:nvSpPr>
          <p:cNvPr id="20" name="bg object 20"/>
          <p:cNvSpPr/>
          <p:nvPr/>
        </p:nvSpPr>
        <p:spPr>
          <a:xfrm>
            <a:off x="0" y="3001092"/>
            <a:ext cx="4643120" cy="57785"/>
          </a:xfrm>
          <a:custGeom>
            <a:avLst/>
            <a:gdLst/>
            <a:ahLst/>
            <a:cxnLst/>
            <a:rect l="l" t="t" r="r" b="b"/>
            <a:pathLst>
              <a:path w="4643120" h="57785">
                <a:moveTo>
                  <a:pt x="4642984" y="57486"/>
                </a:moveTo>
                <a:lnTo>
                  <a:pt x="0" y="57486"/>
                </a:lnTo>
                <a:lnTo>
                  <a:pt x="0" y="0"/>
                </a:lnTo>
                <a:lnTo>
                  <a:pt x="4642984" y="0"/>
                </a:lnTo>
                <a:lnTo>
                  <a:pt x="4642984" y="57486"/>
                </a:lnTo>
                <a:close/>
              </a:path>
            </a:pathLst>
          </a:custGeom>
          <a:solidFill>
            <a:srgbClr val="82AED3"/>
          </a:solidFill>
        </p:spPr>
        <p:txBody>
          <a:bodyPr wrap="square" lIns="0" tIns="0" rIns="0" bIns="0" rtlCol="0"/>
          <a:lstStyle/>
          <a:p/>
        </p:txBody>
      </p:sp>
      <p:pic>
        <p:nvPicPr>
          <p:cNvPr id="21" name="bg object 21"/>
          <p:cNvPicPr/>
          <p:nvPr/>
        </p:nvPicPr>
        <p:blipFill>
          <a:blip r:embed="rId3" cstate="print"/>
          <a:stretch>
            <a:fillRect/>
          </a:stretch>
        </p:blipFill>
        <p:spPr>
          <a:xfrm>
            <a:off x="6348428" y="4296762"/>
            <a:ext cx="1769928" cy="650138"/>
          </a:xfrm>
          <a:prstGeom prst="rect">
            <a:avLst/>
          </a:prstGeom>
        </p:spPr>
      </p:pic>
      <p:sp>
        <p:nvSpPr>
          <p:cNvPr id="22" name="bg object 22"/>
          <p:cNvSpPr/>
          <p:nvPr/>
        </p:nvSpPr>
        <p:spPr>
          <a:xfrm>
            <a:off x="5904450" y="4255549"/>
            <a:ext cx="2515235" cy="824865"/>
          </a:xfrm>
          <a:custGeom>
            <a:avLst/>
            <a:gdLst/>
            <a:ahLst/>
            <a:cxnLst/>
            <a:rect l="l" t="t" r="r" b="b"/>
            <a:pathLst>
              <a:path w="2515234" h="824864">
                <a:moveTo>
                  <a:pt x="2514899" y="824399"/>
                </a:moveTo>
                <a:lnTo>
                  <a:pt x="0" y="824399"/>
                </a:lnTo>
                <a:lnTo>
                  <a:pt x="0" y="0"/>
                </a:lnTo>
                <a:lnTo>
                  <a:pt x="2514899" y="0"/>
                </a:lnTo>
                <a:lnTo>
                  <a:pt x="2514899" y="824399"/>
                </a:lnTo>
                <a:close/>
              </a:path>
            </a:pathLst>
          </a:custGeom>
          <a:solidFill>
            <a:srgbClr val="00144D"/>
          </a:solidFill>
        </p:spPr>
        <p:txBody>
          <a:bodyPr wrap="square" lIns="0" tIns="0" rIns="0" bIns="0" rtlCol="0"/>
          <a:lstStyle/>
          <a:p/>
        </p:txBody>
      </p:sp>
      <p:pic>
        <p:nvPicPr>
          <p:cNvPr id="23" name="bg object 23"/>
          <p:cNvPicPr/>
          <p:nvPr/>
        </p:nvPicPr>
        <p:blipFill>
          <a:blip r:embed="rId4" cstate="print"/>
          <a:stretch>
            <a:fillRect/>
          </a:stretch>
        </p:blipFill>
        <p:spPr>
          <a:xfrm>
            <a:off x="5976225" y="4255550"/>
            <a:ext cx="2371348" cy="824399"/>
          </a:xfrm>
          <a:prstGeom prst="rect">
            <a:avLst/>
          </a:prstGeom>
        </p:spPr>
      </p:pic>
      <p:sp>
        <p:nvSpPr>
          <p:cNvPr id="2" name="Holder 2"/>
          <p:cNvSpPr>
            <a:spLocks noGrp="1"/>
          </p:cNvSpPr>
          <p:nvPr>
            <p:ph type="ctrTitle"/>
          </p:nvPr>
        </p:nvSpPr>
        <p:spPr>
          <a:xfrm>
            <a:off x="1453972" y="1149437"/>
            <a:ext cx="6236054" cy="1214120"/>
          </a:xfrm>
          <a:prstGeom prst="rect">
            <a:avLst/>
          </a:prstGeom>
        </p:spPr>
        <p:txBody>
          <a:bodyPr wrap="square" lIns="0" tIns="0" rIns="0" bIns="0">
            <a:spAutoFit/>
          </a:bodyPr>
          <a:lstStyle>
            <a:lvl1pPr>
              <a:defRPr sz="3900" b="1" i="0">
                <a:solidFill>
                  <a:schemeClr val="bg1"/>
                </a:solidFill>
                <a:latin typeface="Arial" panose="020B0604020202020204"/>
                <a:cs typeface="Arial" panose="020B0604020202020204"/>
              </a:defRPr>
            </a:lvl1pPr>
          </a:lstStyle>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7B56951-F2E5-463C-B37A-8B0D03B3D7D3}" type="datetime1">
              <a:rPr lang="en-US" smtClean="0"/>
            </a:fld>
            <a:endParaRPr lang="en-US"/>
          </a:p>
        </p:txBody>
      </p:sp>
      <p:sp>
        <p:nvSpPr>
          <p:cNvPr id="6" name="Holder 6"/>
          <p:cNvSpPr>
            <a:spLocks noGrp="1"/>
          </p:cNvSpPr>
          <p:nvPr>
            <p:ph type="sldNum" sz="quarter" idx="7"/>
          </p:nvPr>
        </p:nvSpPr>
        <p:spPr/>
        <p:txBody>
          <a:bodyPr lIns="0" tIns="0" rIns="0" bIns="0"/>
          <a:lstStyle>
            <a:lvl1pPr>
              <a:defRPr sz="1200" b="0" i="0">
                <a:solidFill>
                  <a:srgbClr val="00144D"/>
                </a:solidFill>
                <a:latin typeface="Tahoma" panose="020B0604030504040204"/>
                <a:cs typeface="Tahoma" panose="020B0604030504040204"/>
              </a:defRPr>
            </a:lvl1pPr>
          </a:lstStyle>
          <a:p>
            <a:pPr marL="38100">
              <a:lnSpc>
                <a:spcPct val="100000"/>
              </a:lnSpc>
              <a:spcBef>
                <a:spcPts val="155"/>
              </a:spcBef>
            </a:pPr>
            <a:fld id="{81D60167-4931-47E6-BA6A-407CBD079E47}" type="slidenum">
              <a:rPr spc="-60" dirty="0"/>
            </a:fld>
            <a:endParaRPr spc="-6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95001A"/>
                </a:solidFill>
                <a:latin typeface="Tahoma" panose="020B0604030504040204"/>
                <a:cs typeface="Tahoma" panose="020B0604030504040204"/>
              </a:defRPr>
            </a:lvl1pPr>
          </a:lstStyle>
          <a:p/>
        </p:txBody>
      </p:sp>
      <p:sp>
        <p:nvSpPr>
          <p:cNvPr id="3" name="Holder 3"/>
          <p:cNvSpPr>
            <a:spLocks noGrp="1"/>
          </p:cNvSpPr>
          <p:nvPr>
            <p:ph type="body" idx="1"/>
          </p:nvPr>
        </p:nvSpPr>
        <p:spPr/>
        <p:txBody>
          <a:bodyPr lIns="0" tIns="0" rIns="0" bIns="0"/>
          <a:lstStyle>
            <a:lvl1pPr>
              <a:defRPr sz="1600" b="0" i="0">
                <a:solidFill>
                  <a:schemeClr val="tx1"/>
                </a:solidFill>
                <a:latin typeface="Calibri" panose="020F0502020204030204"/>
                <a:cs typeface="Calibri" panose="020F05020202040302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2D00456B-E0A2-462A-A024-19F81A8D37B8}" type="datetime1">
              <a:rPr lang="en-US" smtClean="0"/>
            </a:fld>
            <a:endParaRPr lang="en-US"/>
          </a:p>
        </p:txBody>
      </p:sp>
      <p:sp>
        <p:nvSpPr>
          <p:cNvPr id="6" name="Holder 6"/>
          <p:cNvSpPr>
            <a:spLocks noGrp="1"/>
          </p:cNvSpPr>
          <p:nvPr>
            <p:ph type="sldNum" sz="quarter" idx="7"/>
          </p:nvPr>
        </p:nvSpPr>
        <p:spPr/>
        <p:txBody>
          <a:bodyPr lIns="0" tIns="0" rIns="0" bIns="0"/>
          <a:lstStyle>
            <a:lvl1pPr>
              <a:defRPr sz="1200" b="0" i="0">
                <a:solidFill>
                  <a:srgbClr val="00144D"/>
                </a:solidFill>
                <a:latin typeface="Tahoma" panose="020B0604030504040204"/>
                <a:cs typeface="Tahoma" panose="020B0604030504040204"/>
              </a:defRPr>
            </a:lvl1pPr>
          </a:lstStyle>
          <a:p>
            <a:pPr marL="38100">
              <a:lnSpc>
                <a:spcPct val="100000"/>
              </a:lnSpc>
              <a:spcBef>
                <a:spcPts val="155"/>
              </a:spcBef>
            </a:pPr>
            <a:fld id="{81D60167-4931-47E6-BA6A-407CBD079E47}" type="slidenum">
              <a:rPr spc="-60" dirty="0"/>
            </a:fld>
            <a:endParaRPr spc="-6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95001A"/>
                </a:solidFill>
                <a:latin typeface="Tahoma" panose="020B0604030504040204"/>
                <a:cs typeface="Tahoma" panose="020B0604030504040204"/>
              </a:defRPr>
            </a:lvl1pPr>
          </a:lstStyle>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3BB8F5D8-7F78-42E5-AA59-536C759A9551}" type="datetime1">
              <a:rPr lang="en-US" smtClean="0"/>
            </a:fld>
            <a:endParaRPr lang="en-US"/>
          </a:p>
        </p:txBody>
      </p:sp>
      <p:sp>
        <p:nvSpPr>
          <p:cNvPr id="7" name="Holder 7"/>
          <p:cNvSpPr>
            <a:spLocks noGrp="1"/>
          </p:cNvSpPr>
          <p:nvPr>
            <p:ph type="sldNum" sz="quarter" idx="7"/>
          </p:nvPr>
        </p:nvSpPr>
        <p:spPr/>
        <p:txBody>
          <a:bodyPr lIns="0" tIns="0" rIns="0" bIns="0"/>
          <a:lstStyle>
            <a:lvl1pPr>
              <a:defRPr sz="1200" b="0" i="0">
                <a:solidFill>
                  <a:srgbClr val="00144D"/>
                </a:solidFill>
                <a:latin typeface="Tahoma" panose="020B0604030504040204"/>
                <a:cs typeface="Tahoma" panose="020B0604030504040204"/>
              </a:defRPr>
            </a:lvl1pPr>
          </a:lstStyle>
          <a:p>
            <a:pPr marL="38100">
              <a:lnSpc>
                <a:spcPct val="100000"/>
              </a:lnSpc>
              <a:spcBef>
                <a:spcPts val="155"/>
              </a:spcBef>
            </a:pPr>
            <a:fld id="{81D60167-4931-47E6-BA6A-407CBD079E47}" type="slidenum">
              <a:rPr spc="-60" dirty="0"/>
            </a:fld>
            <a:endParaRPr spc="-6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95001A"/>
                </a:solidFill>
                <a:latin typeface="Tahoma" panose="020B0604030504040204"/>
                <a:cs typeface="Tahoma" panose="020B060403050404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4CA33490-7B2F-4A41-B6B0-9BAC812D43F0}" type="datetime1">
              <a:rPr lang="en-US" smtClean="0"/>
            </a:fld>
            <a:endParaRPr lang="en-US"/>
          </a:p>
        </p:txBody>
      </p:sp>
      <p:sp>
        <p:nvSpPr>
          <p:cNvPr id="5" name="Holder 5"/>
          <p:cNvSpPr>
            <a:spLocks noGrp="1"/>
          </p:cNvSpPr>
          <p:nvPr>
            <p:ph type="sldNum" sz="quarter" idx="7"/>
          </p:nvPr>
        </p:nvSpPr>
        <p:spPr/>
        <p:txBody>
          <a:bodyPr lIns="0" tIns="0" rIns="0" bIns="0"/>
          <a:lstStyle>
            <a:lvl1pPr>
              <a:defRPr sz="1200" b="0" i="0">
                <a:solidFill>
                  <a:srgbClr val="00144D"/>
                </a:solidFill>
                <a:latin typeface="Tahoma" panose="020B0604030504040204"/>
                <a:cs typeface="Tahoma" panose="020B0604030504040204"/>
              </a:defRPr>
            </a:lvl1pPr>
          </a:lstStyle>
          <a:p>
            <a:pPr marL="38100">
              <a:lnSpc>
                <a:spcPct val="100000"/>
              </a:lnSpc>
              <a:spcBef>
                <a:spcPts val="155"/>
              </a:spcBef>
            </a:pPr>
            <a:fld id="{81D60167-4931-47E6-BA6A-407CBD079E47}" type="slidenum">
              <a:rPr spc="-60" dirty="0"/>
            </a:fld>
            <a:endParaRPr spc="-6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C118BBEB-3E7F-4437-B302-7D5CCF48C742}" type="datetime1">
              <a:rPr lang="en-US" smtClean="0"/>
            </a:fld>
            <a:endParaRPr lang="en-US"/>
          </a:p>
        </p:txBody>
      </p:sp>
      <p:sp>
        <p:nvSpPr>
          <p:cNvPr id="4" name="Holder 4"/>
          <p:cNvSpPr>
            <a:spLocks noGrp="1"/>
          </p:cNvSpPr>
          <p:nvPr>
            <p:ph type="sldNum" sz="quarter" idx="7"/>
          </p:nvPr>
        </p:nvSpPr>
        <p:spPr/>
        <p:txBody>
          <a:bodyPr lIns="0" tIns="0" rIns="0" bIns="0"/>
          <a:lstStyle>
            <a:lvl1pPr>
              <a:defRPr sz="1200" b="0" i="0">
                <a:solidFill>
                  <a:srgbClr val="00144D"/>
                </a:solidFill>
                <a:latin typeface="Tahoma" panose="020B0604030504040204"/>
                <a:cs typeface="Tahoma" panose="020B0604030504040204"/>
              </a:defRPr>
            </a:lvl1pPr>
          </a:lstStyle>
          <a:p>
            <a:pPr marL="38100">
              <a:lnSpc>
                <a:spcPct val="100000"/>
              </a:lnSpc>
              <a:spcBef>
                <a:spcPts val="155"/>
              </a:spcBef>
            </a:pPr>
            <a:fld id="{81D60167-4931-47E6-BA6A-407CBD079E47}" type="slidenum">
              <a:rPr spc="-60" dirty="0"/>
            </a:fld>
            <a:endParaRPr spc="-60" dirty="0"/>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4.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6" cstate="print"/>
          <a:stretch>
            <a:fillRect/>
          </a:stretch>
        </p:blipFill>
        <p:spPr>
          <a:xfrm>
            <a:off x="457200" y="4699000"/>
            <a:ext cx="1628182" cy="312724"/>
          </a:xfrm>
          <a:prstGeom prst="rect">
            <a:avLst/>
          </a:prstGeom>
        </p:spPr>
      </p:pic>
      <p:sp>
        <p:nvSpPr>
          <p:cNvPr id="17" name="bg object 17"/>
          <p:cNvSpPr/>
          <p:nvPr/>
        </p:nvSpPr>
        <p:spPr>
          <a:xfrm>
            <a:off x="0" y="708812"/>
            <a:ext cx="1304290" cy="47625"/>
          </a:xfrm>
          <a:custGeom>
            <a:avLst/>
            <a:gdLst/>
            <a:ahLst/>
            <a:cxnLst/>
            <a:rect l="l" t="t" r="r" b="b"/>
            <a:pathLst>
              <a:path w="1304290" h="47625">
                <a:moveTo>
                  <a:pt x="1304248" y="47507"/>
                </a:moveTo>
                <a:lnTo>
                  <a:pt x="0" y="47507"/>
                </a:lnTo>
                <a:lnTo>
                  <a:pt x="0" y="0"/>
                </a:lnTo>
                <a:lnTo>
                  <a:pt x="1304248" y="0"/>
                </a:lnTo>
                <a:lnTo>
                  <a:pt x="1304248" y="47507"/>
                </a:lnTo>
                <a:close/>
              </a:path>
            </a:pathLst>
          </a:custGeom>
          <a:solidFill>
            <a:srgbClr val="95001A"/>
          </a:solidFill>
        </p:spPr>
        <p:txBody>
          <a:bodyPr wrap="square" lIns="0" tIns="0" rIns="0" bIns="0" rtlCol="0"/>
          <a:lstStyle/>
          <a:p/>
        </p:txBody>
      </p:sp>
      <p:sp>
        <p:nvSpPr>
          <p:cNvPr id="18" name="bg object 18"/>
          <p:cNvSpPr/>
          <p:nvPr/>
        </p:nvSpPr>
        <p:spPr>
          <a:xfrm>
            <a:off x="1304248" y="708812"/>
            <a:ext cx="2468245" cy="47625"/>
          </a:xfrm>
          <a:custGeom>
            <a:avLst/>
            <a:gdLst/>
            <a:ahLst/>
            <a:cxnLst/>
            <a:rect l="l" t="t" r="r" b="b"/>
            <a:pathLst>
              <a:path w="2468245" h="47625">
                <a:moveTo>
                  <a:pt x="2467640" y="47507"/>
                </a:moveTo>
                <a:lnTo>
                  <a:pt x="0" y="47507"/>
                </a:lnTo>
                <a:lnTo>
                  <a:pt x="0" y="0"/>
                </a:lnTo>
                <a:lnTo>
                  <a:pt x="2467640" y="0"/>
                </a:lnTo>
                <a:lnTo>
                  <a:pt x="2467640" y="47507"/>
                </a:lnTo>
                <a:close/>
              </a:path>
            </a:pathLst>
          </a:custGeom>
          <a:solidFill>
            <a:srgbClr val="57000A"/>
          </a:solidFill>
        </p:spPr>
        <p:txBody>
          <a:bodyPr wrap="square" lIns="0" tIns="0" rIns="0" bIns="0" rtlCol="0"/>
          <a:lstStyle/>
          <a:p/>
        </p:txBody>
      </p:sp>
      <p:sp>
        <p:nvSpPr>
          <p:cNvPr id="19" name="bg object 19"/>
          <p:cNvSpPr/>
          <p:nvPr/>
        </p:nvSpPr>
        <p:spPr>
          <a:xfrm>
            <a:off x="3771889" y="708812"/>
            <a:ext cx="4915535" cy="47625"/>
          </a:xfrm>
          <a:custGeom>
            <a:avLst/>
            <a:gdLst/>
            <a:ahLst/>
            <a:cxnLst/>
            <a:rect l="l" t="t" r="r" b="b"/>
            <a:pathLst>
              <a:path w="4915534" h="47625">
                <a:moveTo>
                  <a:pt x="4914910" y="47507"/>
                </a:moveTo>
                <a:lnTo>
                  <a:pt x="0" y="47507"/>
                </a:lnTo>
                <a:lnTo>
                  <a:pt x="0" y="0"/>
                </a:lnTo>
                <a:lnTo>
                  <a:pt x="4914910" y="0"/>
                </a:lnTo>
                <a:lnTo>
                  <a:pt x="4914910" y="47507"/>
                </a:lnTo>
                <a:close/>
              </a:path>
            </a:pathLst>
          </a:custGeom>
          <a:solidFill>
            <a:srgbClr val="82AED3"/>
          </a:solidFill>
        </p:spPr>
        <p:txBody>
          <a:bodyPr wrap="square" lIns="0" tIns="0" rIns="0" bIns="0" rtlCol="0"/>
          <a:lstStyle/>
          <a:p/>
        </p:txBody>
      </p:sp>
      <p:sp>
        <p:nvSpPr>
          <p:cNvPr id="2" name="Holder 2"/>
          <p:cNvSpPr>
            <a:spLocks noGrp="1"/>
          </p:cNvSpPr>
          <p:nvPr>
            <p:ph type="title"/>
          </p:nvPr>
        </p:nvSpPr>
        <p:spPr>
          <a:xfrm>
            <a:off x="383177" y="86238"/>
            <a:ext cx="8377645" cy="519430"/>
          </a:xfrm>
          <a:prstGeom prst="rect">
            <a:avLst/>
          </a:prstGeom>
        </p:spPr>
        <p:txBody>
          <a:bodyPr wrap="square" lIns="0" tIns="0" rIns="0" bIns="0">
            <a:spAutoFit/>
          </a:bodyPr>
          <a:lstStyle>
            <a:lvl1pPr>
              <a:defRPr sz="3200" b="0" i="0">
                <a:solidFill>
                  <a:srgbClr val="95001A"/>
                </a:solidFill>
                <a:latin typeface="Tahoma" panose="020B0604030504040204"/>
                <a:cs typeface="Tahoma" panose="020B0604030504040204"/>
              </a:defRPr>
            </a:lvl1pPr>
          </a:lstStyle>
          <a:p/>
        </p:txBody>
      </p:sp>
      <p:sp>
        <p:nvSpPr>
          <p:cNvPr id="3" name="Holder 3"/>
          <p:cNvSpPr>
            <a:spLocks noGrp="1"/>
          </p:cNvSpPr>
          <p:nvPr>
            <p:ph type="body" idx="1"/>
          </p:nvPr>
        </p:nvSpPr>
        <p:spPr>
          <a:xfrm>
            <a:off x="186079" y="1499928"/>
            <a:ext cx="8771840" cy="2829560"/>
          </a:xfrm>
          <a:prstGeom prst="rect">
            <a:avLst/>
          </a:prstGeom>
        </p:spPr>
        <p:txBody>
          <a:bodyPr wrap="square" lIns="0" tIns="0" rIns="0" bIns="0">
            <a:spAutoFit/>
          </a:bodyPr>
          <a:lstStyle>
            <a:lvl1pPr>
              <a:defRPr sz="1600" b="0" i="0">
                <a:solidFill>
                  <a:schemeClr val="tx1"/>
                </a:solidFill>
                <a:latin typeface="Calibri" panose="020F0502020204030204"/>
                <a:cs typeface="Calibri" panose="020F0502020204030204"/>
              </a:defRPr>
            </a:lvl1pPr>
          </a:lstStyle>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282AC23E-9D88-42E8-8809-DDC86257FDB0}" type="datetime1">
              <a:rPr lang="en-US" smtClean="0"/>
            </a:fld>
            <a:endParaRPr lang="en-US"/>
          </a:p>
        </p:txBody>
      </p:sp>
      <p:sp>
        <p:nvSpPr>
          <p:cNvPr id="6" name="Holder 6"/>
          <p:cNvSpPr>
            <a:spLocks noGrp="1"/>
          </p:cNvSpPr>
          <p:nvPr>
            <p:ph type="sldNum" sz="quarter" idx="7"/>
          </p:nvPr>
        </p:nvSpPr>
        <p:spPr>
          <a:xfrm>
            <a:off x="8486775" y="4718615"/>
            <a:ext cx="152400" cy="235585"/>
          </a:xfrm>
          <a:prstGeom prst="rect">
            <a:avLst/>
          </a:prstGeom>
        </p:spPr>
        <p:txBody>
          <a:bodyPr wrap="square" lIns="0" tIns="0" rIns="0" bIns="0">
            <a:spAutoFit/>
          </a:bodyPr>
          <a:lstStyle>
            <a:lvl1pPr>
              <a:defRPr sz="1200" b="0" i="0">
                <a:solidFill>
                  <a:srgbClr val="00144D"/>
                </a:solidFill>
                <a:latin typeface="Tahoma" panose="020B0604030504040204"/>
                <a:cs typeface="Tahoma" panose="020B0604030504040204"/>
              </a:defRPr>
            </a:lvl1pPr>
          </a:lstStyle>
          <a:p>
            <a:pPr marL="38100">
              <a:lnSpc>
                <a:spcPct val="100000"/>
              </a:lnSpc>
              <a:spcBef>
                <a:spcPts val="155"/>
              </a:spcBef>
            </a:pPr>
            <a:fld id="{81D60167-4931-47E6-BA6A-407CBD079E47}" type="slidenum">
              <a:rPr spc="-60" dirty="0"/>
            </a:fld>
            <a:endParaRPr spc="-6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hyperlink" Target="https://huggingface.co/datasets/lewtun/drug-review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31172" y="2202923"/>
            <a:ext cx="6031865" cy="574040"/>
          </a:xfrm>
          <a:prstGeom prst="rect">
            <a:avLst/>
          </a:prstGeom>
        </p:spPr>
        <p:txBody>
          <a:bodyPr vert="horz" wrap="square" lIns="0" tIns="12700" rIns="0" bIns="0" rtlCol="0">
            <a:spAutoFit/>
          </a:bodyPr>
          <a:lstStyle/>
          <a:p>
            <a:pPr marL="12700">
              <a:lnSpc>
                <a:spcPct val="100000"/>
              </a:lnSpc>
              <a:spcBef>
                <a:spcPts val="100"/>
              </a:spcBef>
            </a:pPr>
            <a:r>
              <a:rPr sz="3600" b="1" spc="170" dirty="0">
                <a:solidFill>
                  <a:srgbClr val="FFFFFF"/>
                </a:solidFill>
                <a:latin typeface="Arial" panose="020B0604020202020204"/>
                <a:cs typeface="Arial" panose="020B0604020202020204"/>
              </a:rPr>
              <a:t>BMI</a:t>
            </a:r>
            <a:r>
              <a:rPr sz="3600" b="1" spc="204" dirty="0">
                <a:solidFill>
                  <a:srgbClr val="FFFFFF"/>
                </a:solidFill>
                <a:latin typeface="Arial" panose="020B0604020202020204"/>
                <a:cs typeface="Arial" panose="020B0604020202020204"/>
              </a:rPr>
              <a:t>N</a:t>
            </a:r>
            <a:r>
              <a:rPr sz="3600" b="1" spc="-5" dirty="0">
                <a:solidFill>
                  <a:srgbClr val="FFFFFF"/>
                </a:solidFill>
                <a:latin typeface="Arial" panose="020B0604020202020204"/>
                <a:cs typeface="Arial" panose="020B0604020202020204"/>
              </a:rPr>
              <a:t> </a:t>
            </a:r>
            <a:r>
              <a:rPr sz="3600" b="1" spc="-30" dirty="0">
                <a:solidFill>
                  <a:srgbClr val="FFFFFF"/>
                </a:solidFill>
                <a:latin typeface="Arial" panose="020B0604020202020204"/>
                <a:cs typeface="Arial" panose="020B0604020202020204"/>
              </a:rPr>
              <a:t>522</a:t>
            </a:r>
            <a:r>
              <a:rPr sz="3600" b="1" spc="-20" dirty="0">
                <a:solidFill>
                  <a:srgbClr val="FFFFFF"/>
                </a:solidFill>
                <a:latin typeface="Arial" panose="020B0604020202020204"/>
                <a:cs typeface="Arial" panose="020B0604020202020204"/>
              </a:rPr>
              <a:t>0</a:t>
            </a:r>
            <a:r>
              <a:rPr sz="3600" b="1" spc="-10" dirty="0">
                <a:solidFill>
                  <a:srgbClr val="FFFFFF"/>
                </a:solidFill>
                <a:latin typeface="Arial" panose="020B0604020202020204"/>
                <a:cs typeface="Arial" panose="020B0604020202020204"/>
              </a:rPr>
              <a:t> </a:t>
            </a:r>
            <a:r>
              <a:rPr sz="3600" b="1" spc="-225" dirty="0">
                <a:solidFill>
                  <a:srgbClr val="FFFFFF"/>
                </a:solidFill>
                <a:latin typeface="Arial" panose="020B0604020202020204"/>
                <a:cs typeface="Arial" panose="020B0604020202020204"/>
              </a:rPr>
              <a:t>:</a:t>
            </a:r>
            <a:r>
              <a:rPr sz="3600" b="1" spc="-370" dirty="0">
                <a:solidFill>
                  <a:srgbClr val="FFFFFF"/>
                </a:solidFill>
                <a:latin typeface="Arial" panose="020B0604020202020204"/>
                <a:cs typeface="Arial" panose="020B0604020202020204"/>
              </a:rPr>
              <a:t> </a:t>
            </a:r>
            <a:r>
              <a:rPr sz="3600" b="1" spc="130" dirty="0">
                <a:solidFill>
                  <a:srgbClr val="FFFFFF"/>
                </a:solidFill>
                <a:latin typeface="Arial" panose="020B0604020202020204"/>
                <a:cs typeface="Arial" panose="020B0604020202020204"/>
              </a:rPr>
              <a:t>NL</a:t>
            </a:r>
            <a:r>
              <a:rPr sz="3600" b="1" spc="135" dirty="0">
                <a:solidFill>
                  <a:srgbClr val="FFFFFF"/>
                </a:solidFill>
                <a:latin typeface="Arial" panose="020B0604020202020204"/>
                <a:cs typeface="Arial" panose="020B0604020202020204"/>
              </a:rPr>
              <a:t>P</a:t>
            </a:r>
            <a:r>
              <a:rPr sz="3600" b="1" spc="-5" dirty="0">
                <a:solidFill>
                  <a:srgbClr val="FFFFFF"/>
                </a:solidFill>
                <a:latin typeface="Arial" panose="020B0604020202020204"/>
                <a:cs typeface="Arial" panose="020B0604020202020204"/>
              </a:rPr>
              <a:t> </a:t>
            </a:r>
            <a:r>
              <a:rPr sz="3600" b="1" spc="-155" dirty="0">
                <a:solidFill>
                  <a:srgbClr val="FFFFFF"/>
                </a:solidFill>
                <a:latin typeface="Arial" panose="020B0604020202020204"/>
                <a:cs typeface="Arial" panose="020B0604020202020204"/>
              </a:rPr>
              <a:t>f</a:t>
            </a:r>
            <a:r>
              <a:rPr sz="3600" b="1" spc="85" dirty="0">
                <a:solidFill>
                  <a:srgbClr val="FFFFFF"/>
                </a:solidFill>
                <a:latin typeface="Arial" panose="020B0604020202020204"/>
                <a:cs typeface="Arial" panose="020B0604020202020204"/>
              </a:rPr>
              <a:t>o</a:t>
            </a:r>
            <a:r>
              <a:rPr sz="3600" b="1" spc="55" dirty="0">
                <a:solidFill>
                  <a:srgbClr val="FFFFFF"/>
                </a:solidFill>
                <a:latin typeface="Arial" panose="020B0604020202020204"/>
                <a:cs typeface="Arial" panose="020B0604020202020204"/>
              </a:rPr>
              <a:t>r</a:t>
            </a:r>
            <a:r>
              <a:rPr sz="3600" b="1" spc="-5" dirty="0">
                <a:solidFill>
                  <a:srgbClr val="FFFFFF"/>
                </a:solidFill>
                <a:latin typeface="Arial" panose="020B0604020202020204"/>
                <a:cs typeface="Arial" panose="020B0604020202020204"/>
              </a:rPr>
              <a:t> </a:t>
            </a:r>
            <a:r>
              <a:rPr sz="3600" b="1" spc="70" dirty="0">
                <a:solidFill>
                  <a:srgbClr val="FFFFFF"/>
                </a:solidFill>
                <a:latin typeface="Arial" panose="020B0604020202020204"/>
                <a:cs typeface="Arial" panose="020B0604020202020204"/>
              </a:rPr>
              <a:t>Health</a:t>
            </a:r>
            <a:endParaRPr sz="3600">
              <a:latin typeface="Arial" panose="020B0604020202020204"/>
              <a:cs typeface="Arial" panose="020B0604020202020204"/>
            </a:endParaRPr>
          </a:p>
        </p:txBody>
      </p:sp>
      <p:sp>
        <p:nvSpPr>
          <p:cNvPr id="3" name="object 3"/>
          <p:cNvSpPr txBox="1"/>
          <p:nvPr/>
        </p:nvSpPr>
        <p:spPr>
          <a:xfrm>
            <a:off x="6623372" y="3269000"/>
            <a:ext cx="1654810" cy="391160"/>
          </a:xfrm>
          <a:prstGeom prst="rect">
            <a:avLst/>
          </a:prstGeom>
        </p:spPr>
        <p:txBody>
          <a:bodyPr vert="horz" wrap="square" lIns="0" tIns="12700" rIns="0" bIns="0" rtlCol="0">
            <a:spAutoFit/>
          </a:bodyPr>
          <a:lstStyle/>
          <a:p>
            <a:pPr marL="12700">
              <a:lnSpc>
                <a:spcPct val="100000"/>
              </a:lnSpc>
              <a:spcBef>
                <a:spcPts val="100"/>
              </a:spcBef>
            </a:pPr>
            <a:r>
              <a:rPr sz="2400" spc="-65" dirty="0">
                <a:solidFill>
                  <a:srgbClr val="82AED3"/>
                </a:solidFill>
                <a:latin typeface="Tahoma" panose="020B0604030504040204"/>
                <a:cs typeface="Tahoma" panose="020B0604030504040204"/>
              </a:rPr>
              <a:t>Pu</a:t>
            </a:r>
            <a:r>
              <a:rPr sz="2400" spc="25" dirty="0">
                <a:solidFill>
                  <a:srgbClr val="82AED3"/>
                </a:solidFill>
                <a:latin typeface="Tahoma" panose="020B0604030504040204"/>
                <a:cs typeface="Tahoma" panose="020B0604030504040204"/>
              </a:rPr>
              <a:t>r</a:t>
            </a:r>
            <a:r>
              <a:rPr sz="2400" spc="-165" dirty="0">
                <a:solidFill>
                  <a:srgbClr val="82AED3"/>
                </a:solidFill>
                <a:latin typeface="Tahoma" panose="020B0604030504040204"/>
                <a:cs typeface="Tahoma" panose="020B0604030504040204"/>
              </a:rPr>
              <a:t>vans</a:t>
            </a:r>
            <a:r>
              <a:rPr sz="2400" spc="-175" dirty="0">
                <a:solidFill>
                  <a:srgbClr val="82AED3"/>
                </a:solidFill>
                <a:latin typeface="Tahoma" panose="020B0604030504040204"/>
                <a:cs typeface="Tahoma" panose="020B0604030504040204"/>
              </a:rPr>
              <a:t>h</a:t>
            </a:r>
            <a:r>
              <a:rPr sz="2400" spc="-90" dirty="0">
                <a:solidFill>
                  <a:srgbClr val="82AED3"/>
                </a:solidFill>
                <a:latin typeface="Tahoma" panose="020B0604030504040204"/>
                <a:cs typeface="Tahoma" panose="020B0604030504040204"/>
              </a:rPr>
              <a:t> </a:t>
            </a:r>
            <a:r>
              <a:rPr sz="2400" spc="-200" dirty="0">
                <a:solidFill>
                  <a:srgbClr val="82AED3"/>
                </a:solidFill>
                <a:latin typeface="Tahoma" panose="020B0604030504040204"/>
                <a:cs typeface="Tahoma" panose="020B0604030504040204"/>
              </a:rPr>
              <a:t>Jain</a:t>
            </a:r>
            <a:endParaRPr sz="2400">
              <a:latin typeface="Tahoma" panose="020B0604030504040204"/>
              <a:cs typeface="Tahoma" panose="020B0604030504040204"/>
            </a:endParaRPr>
          </a:p>
        </p:txBody>
      </p:sp>
      <p:sp>
        <p:nvSpPr>
          <p:cNvPr id="5" name="Slide Number Placeholder 4"/>
          <p:cNvSpPr>
            <a:spLocks noGrp="1"/>
          </p:cNvSpPr>
          <p:nvPr>
            <p:ph type="sldNum" sz="quarter" idx="7"/>
          </p:nvPr>
        </p:nvSpPr>
        <p:spPr/>
        <p:txBody>
          <a:bodyPr/>
          <a:lstStyle/>
          <a:p>
            <a:pPr marL="38100">
              <a:lnSpc>
                <a:spcPct val="100000"/>
              </a:lnSpc>
              <a:spcBef>
                <a:spcPts val="155"/>
              </a:spcBef>
            </a:pPr>
            <a:fld id="{81D60167-4931-47E6-BA6A-407CBD079E47}" type="slidenum">
              <a:rPr lang="en-US" spc="-60" smtClean="0"/>
            </a:fld>
            <a:endParaRPr lang="en-US" spc="-6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177" y="86238"/>
            <a:ext cx="8377645" cy="492443"/>
          </a:xfrm>
        </p:spPr>
        <p:txBody>
          <a:bodyPr/>
          <a:lstStyle/>
          <a:p>
            <a:r>
              <a:rPr lang="en-US" dirty="0"/>
              <a:t>Implementation</a:t>
            </a:r>
            <a:endParaRPr lang="en-US" dirty="0"/>
          </a:p>
        </p:txBody>
      </p:sp>
      <p:pic>
        <p:nvPicPr>
          <p:cNvPr id="4" name="Picture 3"/>
          <p:cNvPicPr>
            <a:picLocks noChangeAspect="1"/>
          </p:cNvPicPr>
          <p:nvPr/>
        </p:nvPicPr>
        <p:blipFill>
          <a:blip r:embed="rId1"/>
          <a:stretch>
            <a:fillRect/>
          </a:stretch>
        </p:blipFill>
        <p:spPr>
          <a:xfrm>
            <a:off x="304800" y="1078641"/>
            <a:ext cx="3828233" cy="3565271"/>
          </a:xfrm>
          <a:prstGeom prst="rect">
            <a:avLst/>
          </a:prstGeom>
        </p:spPr>
      </p:pic>
      <p:pic>
        <p:nvPicPr>
          <p:cNvPr id="7" name="Picture 6"/>
          <p:cNvPicPr>
            <a:picLocks noChangeAspect="1"/>
          </p:cNvPicPr>
          <p:nvPr/>
        </p:nvPicPr>
        <p:blipFill>
          <a:blip r:embed="rId2"/>
          <a:stretch>
            <a:fillRect/>
          </a:stretch>
        </p:blipFill>
        <p:spPr>
          <a:xfrm>
            <a:off x="4191000" y="1428750"/>
            <a:ext cx="4724400" cy="3062974"/>
          </a:xfrm>
          <a:prstGeom prst="rect">
            <a:avLst/>
          </a:prstGeom>
        </p:spPr>
      </p:pic>
      <p:sp>
        <p:nvSpPr>
          <p:cNvPr id="5" name="Slide Number Placeholder 4"/>
          <p:cNvSpPr>
            <a:spLocks noGrp="1"/>
          </p:cNvSpPr>
          <p:nvPr>
            <p:ph type="sldNum" sz="quarter" idx="7"/>
          </p:nvPr>
        </p:nvSpPr>
        <p:spPr>
          <a:xfrm>
            <a:off x="8382000" y="4718615"/>
            <a:ext cx="257175" cy="235585"/>
          </a:xfrm>
        </p:spPr>
        <p:txBody>
          <a:bodyPr/>
          <a:lstStyle/>
          <a:p>
            <a:pPr marL="38100">
              <a:lnSpc>
                <a:spcPct val="100000"/>
              </a:lnSpc>
              <a:spcBef>
                <a:spcPts val="155"/>
              </a:spcBef>
            </a:pPr>
            <a:fld id="{81D60167-4931-47E6-BA6A-407CBD079E47}" type="slidenum">
              <a:rPr lang="en-US" spc="-60" smtClean="0"/>
            </a:fld>
            <a:endParaRPr lang="en-US" spc="-6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177" y="86238"/>
            <a:ext cx="8377645" cy="492443"/>
          </a:xfrm>
        </p:spPr>
        <p:txBody>
          <a:bodyPr/>
          <a:lstStyle/>
          <a:p>
            <a:r>
              <a:rPr lang="en-US" dirty="0"/>
              <a:t>Implementation</a:t>
            </a:r>
            <a:endParaRPr lang="en-US" dirty="0"/>
          </a:p>
        </p:txBody>
      </p:sp>
      <p:pic>
        <p:nvPicPr>
          <p:cNvPr id="5" name="Picture 4"/>
          <p:cNvPicPr>
            <a:picLocks noChangeAspect="1"/>
          </p:cNvPicPr>
          <p:nvPr/>
        </p:nvPicPr>
        <p:blipFill>
          <a:blip r:embed="rId1"/>
          <a:stretch>
            <a:fillRect/>
          </a:stretch>
        </p:blipFill>
        <p:spPr>
          <a:xfrm>
            <a:off x="352221" y="1123950"/>
            <a:ext cx="3762579" cy="3124200"/>
          </a:xfrm>
          <a:prstGeom prst="rect">
            <a:avLst/>
          </a:prstGeom>
        </p:spPr>
      </p:pic>
      <p:pic>
        <p:nvPicPr>
          <p:cNvPr id="8" name="Picture 7"/>
          <p:cNvPicPr>
            <a:picLocks noChangeAspect="1"/>
          </p:cNvPicPr>
          <p:nvPr/>
        </p:nvPicPr>
        <p:blipFill>
          <a:blip r:embed="rId2"/>
          <a:stretch>
            <a:fillRect/>
          </a:stretch>
        </p:blipFill>
        <p:spPr>
          <a:xfrm>
            <a:off x="4648200" y="1123950"/>
            <a:ext cx="3939994" cy="2819400"/>
          </a:xfrm>
          <a:prstGeom prst="rect">
            <a:avLst/>
          </a:prstGeom>
        </p:spPr>
      </p:pic>
      <p:sp>
        <p:nvSpPr>
          <p:cNvPr id="9" name="TextBox 8"/>
          <p:cNvSpPr txBox="1"/>
          <p:nvPr/>
        </p:nvSpPr>
        <p:spPr>
          <a:xfrm>
            <a:off x="5334000" y="4019550"/>
            <a:ext cx="311053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Function to clean the text data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p:cNvSpPr txBox="1"/>
          <p:nvPr/>
        </p:nvSpPr>
        <p:spPr>
          <a:xfrm>
            <a:off x="838200" y="4171950"/>
            <a:ext cx="331013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Heatmap: Represents Correlation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7"/>
          </p:nvPr>
        </p:nvSpPr>
        <p:spPr>
          <a:xfrm>
            <a:off x="8444532" y="4718615"/>
            <a:ext cx="194643" cy="235585"/>
          </a:xfrm>
        </p:spPr>
        <p:txBody>
          <a:bodyPr/>
          <a:lstStyle/>
          <a:p>
            <a:pPr marL="38100">
              <a:lnSpc>
                <a:spcPct val="100000"/>
              </a:lnSpc>
              <a:spcBef>
                <a:spcPts val="155"/>
              </a:spcBef>
            </a:pPr>
            <a:fld id="{81D60167-4931-47E6-BA6A-407CBD079E47}" type="slidenum">
              <a:rPr lang="en-US" spc="-60" smtClean="0"/>
            </a:fld>
            <a:endParaRPr lang="en-US" spc="-6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177" y="86238"/>
            <a:ext cx="8377645" cy="492443"/>
          </a:xfrm>
        </p:spPr>
        <p:txBody>
          <a:bodyPr/>
          <a:lstStyle/>
          <a:p>
            <a:r>
              <a:rPr lang="en-US" dirty="0"/>
              <a:t>Implementation</a:t>
            </a:r>
            <a:endParaRPr lang="en-US" dirty="0"/>
          </a:p>
        </p:txBody>
      </p:sp>
      <p:sp>
        <p:nvSpPr>
          <p:cNvPr id="9" name="TextBox 8"/>
          <p:cNvSpPr txBox="1"/>
          <p:nvPr/>
        </p:nvSpPr>
        <p:spPr>
          <a:xfrm>
            <a:off x="3352800" y="3589931"/>
            <a:ext cx="203510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Data After cleaning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1" name="Picture 10"/>
          <p:cNvPicPr>
            <a:picLocks noChangeAspect="1"/>
          </p:cNvPicPr>
          <p:nvPr/>
        </p:nvPicPr>
        <p:blipFill>
          <a:blip r:embed="rId1"/>
          <a:stretch>
            <a:fillRect/>
          </a:stretch>
        </p:blipFill>
        <p:spPr>
          <a:xfrm>
            <a:off x="578333" y="1438170"/>
            <a:ext cx="7987332" cy="2267159"/>
          </a:xfrm>
          <a:prstGeom prst="rect">
            <a:avLst/>
          </a:prstGeom>
        </p:spPr>
      </p:pic>
      <p:sp>
        <p:nvSpPr>
          <p:cNvPr id="12" name="Callout: Up Arrow 11"/>
          <p:cNvSpPr/>
          <p:nvPr/>
        </p:nvSpPr>
        <p:spPr>
          <a:xfrm>
            <a:off x="7162800" y="3619709"/>
            <a:ext cx="1676400" cy="962821"/>
          </a:xfrm>
          <a:prstGeom prst="upArrowCallou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z</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TextBox 12"/>
          <p:cNvSpPr txBox="1"/>
          <p:nvPr/>
        </p:nvSpPr>
        <p:spPr>
          <a:xfrm>
            <a:off x="7295610" y="4089443"/>
            <a:ext cx="1410780"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This column has the cleaned reviews</a:t>
            </a:r>
            <a:endPar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Slide Number Placeholder 3"/>
          <p:cNvSpPr>
            <a:spLocks noGrp="1"/>
          </p:cNvSpPr>
          <p:nvPr>
            <p:ph type="sldNum" sz="quarter" idx="7"/>
          </p:nvPr>
        </p:nvSpPr>
        <p:spPr>
          <a:xfrm>
            <a:off x="8382000" y="4718615"/>
            <a:ext cx="257175" cy="235585"/>
          </a:xfrm>
        </p:spPr>
        <p:txBody>
          <a:bodyPr/>
          <a:lstStyle/>
          <a:p>
            <a:pPr marL="38100">
              <a:lnSpc>
                <a:spcPct val="100000"/>
              </a:lnSpc>
              <a:spcBef>
                <a:spcPts val="155"/>
              </a:spcBef>
            </a:pPr>
            <a:fld id="{81D60167-4931-47E6-BA6A-407CBD079E47}" type="slidenum">
              <a:rPr lang="en-US" spc="-60" smtClean="0"/>
            </a:fld>
            <a:endParaRPr lang="en-US" spc="-6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177" y="86238"/>
            <a:ext cx="8377645" cy="492443"/>
          </a:xfrm>
        </p:spPr>
        <p:txBody>
          <a:bodyPr/>
          <a:lstStyle/>
          <a:p>
            <a:r>
              <a:rPr lang="en-US" dirty="0"/>
              <a:t>Implementation</a:t>
            </a:r>
            <a:endParaRPr lang="en-US" dirty="0"/>
          </a:p>
        </p:txBody>
      </p:sp>
      <p:sp>
        <p:nvSpPr>
          <p:cNvPr id="9" name="TextBox 8"/>
          <p:cNvSpPr txBox="1"/>
          <p:nvPr/>
        </p:nvSpPr>
        <p:spPr>
          <a:xfrm>
            <a:off x="3352800" y="3589931"/>
            <a:ext cx="203510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Data After cleaning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1" name="Picture 10"/>
          <p:cNvPicPr>
            <a:picLocks noChangeAspect="1"/>
          </p:cNvPicPr>
          <p:nvPr/>
        </p:nvPicPr>
        <p:blipFill>
          <a:blip r:embed="rId1"/>
          <a:stretch>
            <a:fillRect/>
          </a:stretch>
        </p:blipFill>
        <p:spPr>
          <a:xfrm>
            <a:off x="578333" y="1438170"/>
            <a:ext cx="7987332" cy="2267159"/>
          </a:xfrm>
          <a:prstGeom prst="rect">
            <a:avLst/>
          </a:prstGeom>
        </p:spPr>
      </p:pic>
      <p:sp>
        <p:nvSpPr>
          <p:cNvPr id="12" name="Callout: Up Arrow 11"/>
          <p:cNvSpPr/>
          <p:nvPr/>
        </p:nvSpPr>
        <p:spPr>
          <a:xfrm>
            <a:off x="7162800" y="3619709"/>
            <a:ext cx="1676400" cy="962821"/>
          </a:xfrm>
          <a:prstGeom prst="upArrowCallou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z</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TextBox 12"/>
          <p:cNvSpPr txBox="1"/>
          <p:nvPr/>
        </p:nvSpPr>
        <p:spPr>
          <a:xfrm>
            <a:off x="7295610" y="4089443"/>
            <a:ext cx="1410780"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This column has the cleaned reviews</a:t>
            </a:r>
            <a:endPar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Slide Number Placeholder 3"/>
          <p:cNvSpPr>
            <a:spLocks noGrp="1"/>
          </p:cNvSpPr>
          <p:nvPr>
            <p:ph type="sldNum" sz="quarter" idx="7"/>
          </p:nvPr>
        </p:nvSpPr>
        <p:spPr>
          <a:xfrm>
            <a:off x="8382000" y="4718615"/>
            <a:ext cx="257175" cy="235585"/>
          </a:xfrm>
        </p:spPr>
        <p:txBody>
          <a:bodyPr/>
          <a:lstStyle/>
          <a:p>
            <a:pPr marL="38100">
              <a:lnSpc>
                <a:spcPct val="100000"/>
              </a:lnSpc>
              <a:spcBef>
                <a:spcPts val="155"/>
              </a:spcBef>
            </a:pPr>
            <a:fld id="{81D60167-4931-47E6-BA6A-407CBD079E47}" type="slidenum">
              <a:rPr lang="en-US" spc="-60" smtClean="0"/>
            </a:fld>
            <a:endParaRPr lang="en-US" spc="-6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177" y="86238"/>
            <a:ext cx="8377645" cy="492443"/>
          </a:xfrm>
        </p:spPr>
        <p:txBody>
          <a:bodyPr/>
          <a:lstStyle/>
          <a:p>
            <a:r>
              <a:rPr lang="en-US" dirty="0"/>
              <a:t>Implementation</a:t>
            </a:r>
            <a:endParaRPr lang="en-US" dirty="0"/>
          </a:p>
        </p:txBody>
      </p:sp>
      <p:pic>
        <p:nvPicPr>
          <p:cNvPr id="4" name="Picture 3"/>
          <p:cNvPicPr>
            <a:picLocks noChangeAspect="1"/>
          </p:cNvPicPr>
          <p:nvPr/>
        </p:nvPicPr>
        <p:blipFill>
          <a:blip r:embed="rId1"/>
          <a:stretch>
            <a:fillRect/>
          </a:stretch>
        </p:blipFill>
        <p:spPr>
          <a:xfrm>
            <a:off x="152400" y="1276350"/>
            <a:ext cx="4724400" cy="3009900"/>
          </a:xfrm>
          <a:prstGeom prst="rect">
            <a:avLst/>
          </a:prstGeom>
        </p:spPr>
      </p:pic>
      <p:sp>
        <p:nvSpPr>
          <p:cNvPr id="6" name="TextBox 5"/>
          <p:cNvSpPr txBox="1"/>
          <p:nvPr/>
        </p:nvSpPr>
        <p:spPr>
          <a:xfrm>
            <a:off x="4953000" y="1572790"/>
            <a:ext cx="4231481" cy="1997919"/>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sz="1400" dirty="0"/>
              <a:t>Bar graph: Top 10 prevalent health conditions.</a:t>
            </a:r>
            <a:endParaRPr lang="en-US" sz="1400" dirty="0"/>
          </a:p>
          <a:p>
            <a:pPr marL="285750" indent="-285750" algn="just">
              <a:lnSpc>
                <a:spcPct val="150000"/>
              </a:lnSpc>
              <a:buFont typeface="Wingdings" panose="05000000000000000000" pitchFamily="2" charset="2"/>
              <a:buChar char="Ø"/>
            </a:pPr>
            <a:r>
              <a:rPr lang="en-US" sz="1400" dirty="0"/>
              <a:t>'Birth Control': Most frequent condition by far.</a:t>
            </a:r>
            <a:endParaRPr lang="en-US" sz="1400" dirty="0"/>
          </a:p>
          <a:p>
            <a:pPr marL="285750" indent="-285750" algn="just">
              <a:lnSpc>
                <a:spcPct val="150000"/>
              </a:lnSpc>
              <a:buFont typeface="Wingdings" panose="05000000000000000000" pitchFamily="2" charset="2"/>
              <a:buChar char="Ø"/>
            </a:pPr>
            <a:r>
              <a:rPr lang="en-US" sz="1400" dirty="0"/>
              <a:t>Followed by 'Depression' and 'Pain.'</a:t>
            </a:r>
            <a:endParaRPr lang="en-US" sz="1400" dirty="0"/>
          </a:p>
          <a:p>
            <a:pPr marL="285750" indent="-285750" algn="just">
              <a:lnSpc>
                <a:spcPct val="150000"/>
              </a:lnSpc>
              <a:buFont typeface="Wingdings" panose="05000000000000000000" pitchFamily="2" charset="2"/>
              <a:buChar char="Ø"/>
            </a:pPr>
            <a:r>
              <a:rPr lang="en-US" sz="1400" dirty="0"/>
              <a:t>Graph highlights prevalent health issues.</a:t>
            </a:r>
            <a:endParaRPr lang="en-US" sz="1400" dirty="0"/>
          </a:p>
          <a:p>
            <a:pPr marL="285750" indent="-285750" algn="just">
              <a:lnSpc>
                <a:spcPct val="150000"/>
              </a:lnSpc>
              <a:buFont typeface="Wingdings" panose="05000000000000000000" pitchFamily="2" charset="2"/>
              <a:buChar char="Ø"/>
            </a:pPr>
            <a:r>
              <a:rPr lang="en-US" sz="1400" dirty="0"/>
              <a:t>'Birth Control’ is notably predominant among conditions.</a:t>
            </a:r>
            <a:endParaRPr lang="en-US" sz="1400" dirty="0"/>
          </a:p>
        </p:txBody>
      </p:sp>
      <p:sp>
        <p:nvSpPr>
          <p:cNvPr id="8" name="Slide Number Placeholder 7"/>
          <p:cNvSpPr>
            <a:spLocks noGrp="1"/>
          </p:cNvSpPr>
          <p:nvPr>
            <p:ph type="sldNum" sz="quarter" idx="7"/>
          </p:nvPr>
        </p:nvSpPr>
        <p:spPr>
          <a:xfrm>
            <a:off x="8382000" y="4718615"/>
            <a:ext cx="257175" cy="235585"/>
          </a:xfrm>
        </p:spPr>
        <p:txBody>
          <a:bodyPr/>
          <a:lstStyle/>
          <a:p>
            <a:pPr marL="38100">
              <a:lnSpc>
                <a:spcPct val="100000"/>
              </a:lnSpc>
              <a:spcBef>
                <a:spcPts val="155"/>
              </a:spcBef>
            </a:pPr>
            <a:fld id="{81D60167-4931-47E6-BA6A-407CBD079E47}" type="slidenum">
              <a:rPr lang="en-US" spc="-60" smtClean="0"/>
            </a:fld>
            <a:endParaRPr lang="en-US" spc="-6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177" y="86238"/>
            <a:ext cx="8377645" cy="492443"/>
          </a:xfrm>
        </p:spPr>
        <p:txBody>
          <a:bodyPr/>
          <a:lstStyle/>
          <a:p>
            <a:r>
              <a:rPr lang="en-US" dirty="0"/>
              <a:t>Implementation</a:t>
            </a:r>
            <a:endParaRPr lang="en-US" dirty="0"/>
          </a:p>
        </p:txBody>
      </p:sp>
      <p:pic>
        <p:nvPicPr>
          <p:cNvPr id="5" name="Picture 4"/>
          <p:cNvPicPr>
            <a:picLocks noChangeAspect="1"/>
          </p:cNvPicPr>
          <p:nvPr/>
        </p:nvPicPr>
        <p:blipFill>
          <a:blip r:embed="rId1"/>
          <a:stretch>
            <a:fillRect/>
          </a:stretch>
        </p:blipFill>
        <p:spPr>
          <a:xfrm>
            <a:off x="383177" y="1123950"/>
            <a:ext cx="4265023" cy="3409950"/>
          </a:xfrm>
          <a:prstGeom prst="rect">
            <a:avLst/>
          </a:prstGeom>
        </p:spPr>
      </p:pic>
      <p:pic>
        <p:nvPicPr>
          <p:cNvPr id="8" name="Picture 7"/>
          <p:cNvPicPr>
            <a:picLocks noChangeAspect="1"/>
          </p:cNvPicPr>
          <p:nvPr/>
        </p:nvPicPr>
        <p:blipFill>
          <a:blip r:embed="rId2"/>
          <a:stretch>
            <a:fillRect/>
          </a:stretch>
        </p:blipFill>
        <p:spPr>
          <a:xfrm>
            <a:off x="4876800" y="1123950"/>
            <a:ext cx="4022529" cy="3409950"/>
          </a:xfrm>
          <a:prstGeom prst="rect">
            <a:avLst/>
          </a:prstGeom>
        </p:spPr>
      </p:pic>
      <p:sp>
        <p:nvSpPr>
          <p:cNvPr id="10" name="Slide Number Placeholder 9"/>
          <p:cNvSpPr>
            <a:spLocks noGrp="1"/>
          </p:cNvSpPr>
          <p:nvPr>
            <p:ph type="sldNum" sz="quarter" idx="7"/>
          </p:nvPr>
        </p:nvSpPr>
        <p:spPr>
          <a:xfrm>
            <a:off x="8382000" y="4718615"/>
            <a:ext cx="257175" cy="235585"/>
          </a:xfrm>
        </p:spPr>
        <p:txBody>
          <a:bodyPr/>
          <a:lstStyle/>
          <a:p>
            <a:pPr marL="38100">
              <a:lnSpc>
                <a:spcPct val="100000"/>
              </a:lnSpc>
              <a:spcBef>
                <a:spcPts val="155"/>
              </a:spcBef>
            </a:pPr>
            <a:fld id="{81D60167-4931-47E6-BA6A-407CBD079E47}" type="slidenum">
              <a:rPr lang="en-US" spc="-60" smtClean="0"/>
            </a:fld>
            <a:endParaRPr lang="en-US" spc="-6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177" y="86238"/>
            <a:ext cx="8377645" cy="492443"/>
          </a:xfrm>
        </p:spPr>
        <p:txBody>
          <a:bodyPr/>
          <a:lstStyle/>
          <a:p>
            <a:r>
              <a:rPr lang="en-US" dirty="0"/>
              <a:t>Implementation</a:t>
            </a:r>
            <a:endParaRPr lang="en-US" dirty="0"/>
          </a:p>
        </p:txBody>
      </p:sp>
      <p:pic>
        <p:nvPicPr>
          <p:cNvPr id="4" name="Picture 3"/>
          <p:cNvPicPr>
            <a:picLocks noChangeAspect="1"/>
          </p:cNvPicPr>
          <p:nvPr/>
        </p:nvPicPr>
        <p:blipFill>
          <a:blip r:embed="rId1"/>
          <a:stretch>
            <a:fillRect/>
          </a:stretch>
        </p:blipFill>
        <p:spPr>
          <a:xfrm>
            <a:off x="354602" y="1009650"/>
            <a:ext cx="3836398" cy="3124200"/>
          </a:xfrm>
          <a:prstGeom prst="rect">
            <a:avLst/>
          </a:prstGeom>
        </p:spPr>
      </p:pic>
      <p:sp>
        <p:nvSpPr>
          <p:cNvPr id="6" name="TextBox 5"/>
          <p:cNvSpPr txBox="1"/>
          <p:nvPr/>
        </p:nvSpPr>
        <p:spPr>
          <a:xfrm>
            <a:off x="990600" y="4119562"/>
            <a:ext cx="191020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LSTM Architecture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TextBox 8"/>
          <p:cNvSpPr txBox="1"/>
          <p:nvPr/>
        </p:nvSpPr>
        <p:spPr>
          <a:xfrm>
            <a:off x="4267200" y="895350"/>
            <a:ext cx="4572000" cy="3354765"/>
          </a:xfrm>
          <a:prstGeom prst="rect">
            <a:avLst/>
          </a:prstGeom>
          <a:noFill/>
        </p:spPr>
        <p:txBody>
          <a:bodyPr wrap="square">
            <a:spAutoFit/>
          </a:bodyPr>
          <a:lstStyle/>
          <a:p>
            <a:pPr algn="just"/>
            <a:r>
              <a:rPr lang="en-US" sz="1600" dirty="0"/>
              <a:t>Sequential model architecture overview.</a:t>
            </a:r>
            <a:endParaRPr lang="en-US" sz="1600" dirty="0"/>
          </a:p>
          <a:p>
            <a:pPr marL="342900" indent="-342900" algn="just">
              <a:buFont typeface="Wingdings" panose="05000000000000000000" pitchFamily="2" charset="2"/>
              <a:buChar char="Ø"/>
            </a:pPr>
            <a:r>
              <a:rPr lang="en-US" sz="1600" dirty="0"/>
              <a:t>Embedding layer: Input sequence transformed into vectors.</a:t>
            </a:r>
            <a:endParaRPr lang="en-US" sz="1600" dirty="0"/>
          </a:p>
          <a:p>
            <a:pPr marL="342900" indent="-342900" algn="just">
              <a:buFont typeface="Wingdings" panose="05000000000000000000" pitchFamily="2" charset="2"/>
              <a:buChar char="Ø"/>
            </a:pPr>
            <a:r>
              <a:rPr lang="en-US" sz="1600" dirty="0"/>
              <a:t>Batch normalization layer: Standardizes input for each batch.</a:t>
            </a:r>
            <a:endParaRPr lang="en-US" sz="1600" dirty="0"/>
          </a:p>
          <a:p>
            <a:pPr marL="342900" indent="-342900" algn="just">
              <a:buFont typeface="Wingdings" panose="05000000000000000000" pitchFamily="2" charset="2"/>
              <a:buChar char="Ø"/>
            </a:pPr>
            <a:r>
              <a:rPr lang="en-US" sz="1600" dirty="0"/>
              <a:t>Bidirectional layer: Captures bidirectional context within sequences.</a:t>
            </a:r>
            <a:endParaRPr lang="en-US" sz="1600" dirty="0"/>
          </a:p>
          <a:p>
            <a:pPr marL="342900" indent="-342900" algn="just">
              <a:buFont typeface="Wingdings" panose="05000000000000000000" pitchFamily="2" charset="2"/>
              <a:buChar char="Ø"/>
            </a:pPr>
            <a:r>
              <a:rPr lang="en-US" sz="1600" dirty="0"/>
              <a:t>Global max pooling: Extracts maximum value across sequence.</a:t>
            </a:r>
            <a:endParaRPr lang="en-US" sz="1600" dirty="0"/>
          </a:p>
          <a:p>
            <a:pPr marL="342900" indent="-342900" algn="just">
              <a:buFont typeface="Wingdings" panose="05000000000000000000" pitchFamily="2" charset="2"/>
              <a:buChar char="Ø"/>
            </a:pPr>
            <a:r>
              <a:rPr lang="en-US" sz="1600" dirty="0"/>
              <a:t>Multiple dense layers: Sequentially connected densely connected neural layers.</a:t>
            </a:r>
            <a:endParaRPr lang="en-US" sz="1600" dirty="0"/>
          </a:p>
          <a:p>
            <a:pPr marL="342900" indent="-342900" algn="just">
              <a:buFont typeface="Wingdings" panose="05000000000000000000" pitchFamily="2" charset="2"/>
              <a:buChar char="Ø"/>
            </a:pPr>
            <a:r>
              <a:rPr lang="en-US" sz="1600" dirty="0"/>
              <a:t>Dropout layers: Prevents overfitting by deactivating neurons randomly.</a:t>
            </a:r>
            <a:endParaRPr lang="en-US" sz="1600" dirty="0"/>
          </a:p>
        </p:txBody>
      </p:sp>
      <p:sp>
        <p:nvSpPr>
          <p:cNvPr id="11" name="Slide Number Placeholder 10"/>
          <p:cNvSpPr>
            <a:spLocks noGrp="1"/>
          </p:cNvSpPr>
          <p:nvPr>
            <p:ph type="sldNum" sz="quarter" idx="7"/>
          </p:nvPr>
        </p:nvSpPr>
        <p:spPr>
          <a:xfrm>
            <a:off x="8382000" y="4718615"/>
            <a:ext cx="257175" cy="235585"/>
          </a:xfrm>
        </p:spPr>
        <p:txBody>
          <a:bodyPr/>
          <a:lstStyle/>
          <a:p>
            <a:pPr marL="38100">
              <a:lnSpc>
                <a:spcPct val="100000"/>
              </a:lnSpc>
              <a:spcBef>
                <a:spcPts val="155"/>
              </a:spcBef>
            </a:pPr>
            <a:fld id="{81D60167-4931-47E6-BA6A-407CBD079E47}" type="slidenum">
              <a:rPr lang="en-US" spc="-60" smtClean="0"/>
            </a:fld>
            <a:endParaRPr lang="en-US" spc="-6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177" y="86238"/>
            <a:ext cx="8377645" cy="492443"/>
          </a:xfrm>
        </p:spPr>
        <p:txBody>
          <a:bodyPr/>
          <a:lstStyle/>
          <a:p>
            <a:r>
              <a:rPr lang="en-US" dirty="0"/>
              <a:t>Implementation</a:t>
            </a:r>
            <a:endParaRPr lang="en-US" dirty="0"/>
          </a:p>
        </p:txBody>
      </p:sp>
      <p:sp>
        <p:nvSpPr>
          <p:cNvPr id="6" name="TextBox 5"/>
          <p:cNvSpPr txBox="1"/>
          <p:nvPr/>
        </p:nvSpPr>
        <p:spPr>
          <a:xfrm>
            <a:off x="1066800" y="3638550"/>
            <a:ext cx="214828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Classification Report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 name="Picture 4"/>
          <p:cNvPicPr>
            <a:picLocks noChangeAspect="1"/>
          </p:cNvPicPr>
          <p:nvPr/>
        </p:nvPicPr>
        <p:blipFill>
          <a:blip r:embed="rId1"/>
          <a:stretch>
            <a:fillRect/>
          </a:stretch>
        </p:blipFill>
        <p:spPr>
          <a:xfrm>
            <a:off x="457200" y="1638235"/>
            <a:ext cx="3467099" cy="1867029"/>
          </a:xfrm>
          <a:prstGeom prst="rect">
            <a:avLst/>
          </a:prstGeom>
        </p:spPr>
      </p:pic>
      <p:sp>
        <p:nvSpPr>
          <p:cNvPr id="8" name="TextBox 7"/>
          <p:cNvSpPr txBox="1"/>
          <p:nvPr/>
        </p:nvSpPr>
        <p:spPr>
          <a:xfrm>
            <a:off x="4188822" y="895350"/>
            <a:ext cx="4572000" cy="3970318"/>
          </a:xfrm>
          <a:prstGeom prst="rect">
            <a:avLst/>
          </a:prstGeom>
          <a:noFill/>
        </p:spPr>
        <p:txBody>
          <a:bodyPr wrap="square">
            <a:spAutoFit/>
          </a:bodyPr>
          <a:lstStyle/>
          <a:p>
            <a:pPr marL="285750" indent="-285750" algn="just">
              <a:buFont typeface="Wingdings" panose="05000000000000000000" pitchFamily="2" charset="2"/>
              <a:buChar char="Ø"/>
            </a:pPr>
            <a:r>
              <a:rPr lang="en-US" dirty="0"/>
              <a:t>Accuracy: Model's correct prediction percentage, approximately 86%.</a:t>
            </a:r>
            <a:endParaRPr lang="en-US" dirty="0"/>
          </a:p>
          <a:p>
            <a:pPr marL="285750" indent="-285750" algn="just">
              <a:buFont typeface="Wingdings" panose="05000000000000000000" pitchFamily="2" charset="2"/>
              <a:buChar char="Ø"/>
            </a:pPr>
            <a:r>
              <a:rPr lang="en-US" dirty="0"/>
              <a:t>Confusion matrix: Shows true/false positives/negatives.</a:t>
            </a:r>
            <a:endParaRPr lang="en-US" dirty="0"/>
          </a:p>
          <a:p>
            <a:pPr marL="285750" indent="-285750" algn="just">
              <a:buFont typeface="Wingdings" panose="05000000000000000000" pitchFamily="2" charset="2"/>
              <a:buChar char="Ø"/>
            </a:pPr>
            <a:r>
              <a:rPr lang="en-US" dirty="0"/>
              <a:t>Precision: Accuracy of positive class predictions.</a:t>
            </a:r>
            <a:endParaRPr lang="en-US" dirty="0"/>
          </a:p>
          <a:p>
            <a:pPr marL="285750" indent="-285750" algn="just">
              <a:buFont typeface="Wingdings" panose="05000000000000000000" pitchFamily="2" charset="2"/>
              <a:buChar char="Ø"/>
            </a:pPr>
            <a:r>
              <a:rPr lang="en-US" dirty="0"/>
              <a:t>Recall: Fraction of actual positives predicted correctly.</a:t>
            </a:r>
            <a:endParaRPr lang="en-US" dirty="0"/>
          </a:p>
          <a:p>
            <a:pPr marL="285750" indent="-285750" algn="just">
              <a:buFont typeface="Wingdings" panose="05000000000000000000" pitchFamily="2" charset="2"/>
              <a:buChar char="Ø"/>
            </a:pPr>
            <a:r>
              <a:rPr lang="en-US" dirty="0"/>
              <a:t>F1-score: Harmonic mean of precision and recall.</a:t>
            </a:r>
            <a:endParaRPr lang="en-US" dirty="0"/>
          </a:p>
          <a:p>
            <a:pPr marL="285750" indent="-285750" algn="just">
              <a:buFont typeface="Wingdings" panose="05000000000000000000" pitchFamily="2" charset="2"/>
              <a:buChar char="Ø"/>
            </a:pPr>
            <a:r>
              <a:rPr lang="en-US" dirty="0"/>
              <a:t>Support: Number of occurrences for each class.</a:t>
            </a:r>
            <a:endParaRPr lang="en-US" dirty="0"/>
          </a:p>
          <a:p>
            <a:pPr marL="285750" indent="-285750" algn="just">
              <a:buFont typeface="Wingdings" panose="05000000000000000000" pitchFamily="2" charset="2"/>
              <a:buChar char="Ø"/>
            </a:pPr>
            <a:r>
              <a:rPr lang="en-US" dirty="0"/>
              <a:t>Macro and weighted averages: Overall evaluation metrics.</a:t>
            </a:r>
            <a:endParaRPr lang="en-US" dirty="0"/>
          </a:p>
        </p:txBody>
      </p:sp>
      <p:sp>
        <p:nvSpPr>
          <p:cNvPr id="11" name="Slide Number Placeholder 10"/>
          <p:cNvSpPr>
            <a:spLocks noGrp="1"/>
          </p:cNvSpPr>
          <p:nvPr>
            <p:ph type="sldNum" sz="quarter" idx="7"/>
          </p:nvPr>
        </p:nvSpPr>
        <p:spPr>
          <a:xfrm>
            <a:off x="8382000" y="4718615"/>
            <a:ext cx="257175" cy="235585"/>
          </a:xfrm>
        </p:spPr>
        <p:txBody>
          <a:bodyPr/>
          <a:lstStyle/>
          <a:p>
            <a:pPr marL="38100">
              <a:lnSpc>
                <a:spcPct val="100000"/>
              </a:lnSpc>
              <a:spcBef>
                <a:spcPts val="155"/>
              </a:spcBef>
            </a:pPr>
            <a:fld id="{81D60167-4931-47E6-BA6A-407CBD079E47}" type="slidenum">
              <a:rPr lang="en-US" spc="-60" smtClean="0"/>
            </a:fld>
            <a:endParaRPr lang="en-US" spc="-6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177" y="86238"/>
            <a:ext cx="7403465" cy="519430"/>
          </a:xfrm>
          <a:prstGeom prst="rect">
            <a:avLst/>
          </a:prstGeom>
        </p:spPr>
        <p:txBody>
          <a:bodyPr vert="horz" wrap="square" lIns="0" tIns="17780" rIns="0" bIns="0" rtlCol="0">
            <a:spAutoFit/>
          </a:bodyPr>
          <a:lstStyle/>
          <a:p>
            <a:pPr marL="12700">
              <a:lnSpc>
                <a:spcPct val="100000"/>
              </a:lnSpc>
              <a:spcBef>
                <a:spcPts val="140"/>
              </a:spcBef>
            </a:pPr>
            <a:r>
              <a:rPr spc="-95" dirty="0"/>
              <a:t>Future</a:t>
            </a:r>
            <a:r>
              <a:rPr spc="-100" dirty="0"/>
              <a:t> </a:t>
            </a:r>
            <a:r>
              <a:rPr spc="-125" dirty="0"/>
              <a:t>Implications,Challenges</a:t>
            </a:r>
            <a:r>
              <a:rPr spc="-100" dirty="0"/>
              <a:t> </a:t>
            </a:r>
            <a:r>
              <a:rPr spc="-135" dirty="0"/>
              <a:t>&amp;</a:t>
            </a:r>
            <a:r>
              <a:rPr spc="-95" dirty="0"/>
              <a:t> </a:t>
            </a:r>
            <a:r>
              <a:rPr spc="-85" dirty="0"/>
              <a:t>Limitations</a:t>
            </a:r>
            <a:endParaRPr spc="-85" dirty="0"/>
          </a:p>
        </p:txBody>
      </p:sp>
      <p:sp>
        <p:nvSpPr>
          <p:cNvPr id="4" name="object 4"/>
          <p:cNvSpPr txBox="1">
            <a:spLocks noGrp="1"/>
          </p:cNvSpPr>
          <p:nvPr>
            <p:ph type="sldNum" sz="quarter" idx="7"/>
          </p:nvPr>
        </p:nvSpPr>
        <p:spPr>
          <a:xfrm>
            <a:off x="8382000" y="4718615"/>
            <a:ext cx="257175" cy="204543"/>
          </a:xfrm>
          <a:prstGeom prst="rect">
            <a:avLst/>
          </a:prstGeom>
        </p:spPr>
        <p:txBody>
          <a:bodyPr vert="horz" wrap="square" lIns="0" tIns="19685" rIns="0" bIns="0" rtlCol="0">
            <a:spAutoFit/>
          </a:bodyPr>
          <a:lstStyle/>
          <a:p>
            <a:pPr marL="38100">
              <a:lnSpc>
                <a:spcPct val="100000"/>
              </a:lnSpc>
              <a:spcBef>
                <a:spcPts val="155"/>
              </a:spcBef>
            </a:pPr>
            <a:fld id="{81D60167-4931-47E6-BA6A-407CBD079E47}" type="slidenum">
              <a:rPr spc="-60" dirty="0"/>
            </a:fld>
            <a:endParaRPr spc="-60" dirty="0"/>
          </a:p>
        </p:txBody>
      </p:sp>
      <p:sp>
        <p:nvSpPr>
          <p:cNvPr id="3" name="object 3"/>
          <p:cNvSpPr txBox="1"/>
          <p:nvPr/>
        </p:nvSpPr>
        <p:spPr>
          <a:xfrm>
            <a:off x="228600" y="1428750"/>
            <a:ext cx="4156429" cy="2755178"/>
          </a:xfrm>
          <a:prstGeom prst="rect">
            <a:avLst/>
          </a:prstGeom>
        </p:spPr>
        <p:txBody>
          <a:bodyPr vert="horz" wrap="square" lIns="0" tIns="48895" rIns="0" bIns="0" rtlCol="0">
            <a:spAutoFit/>
          </a:bodyPr>
          <a:lstStyle/>
          <a:p>
            <a:pPr marL="363855" indent="-351790">
              <a:lnSpc>
                <a:spcPct val="150000"/>
              </a:lnSpc>
              <a:spcBef>
                <a:spcPts val="385"/>
              </a:spcBef>
              <a:buFont typeface="Wingdings" panose="05000000000000000000" pitchFamily="2" charset="2"/>
              <a:buChar char="Ø"/>
              <a:tabLst>
                <a:tab pos="363855" algn="l"/>
                <a:tab pos="364490" algn="l"/>
              </a:tabLst>
            </a:pPr>
            <a:r>
              <a:rPr lang="en-US" sz="1400" spc="-15" dirty="0">
                <a:latin typeface="Calibri" panose="020F0502020204030204"/>
                <a:cs typeface="Calibri" panose="020F0502020204030204"/>
              </a:rPr>
              <a:t>Refine healthcare insights through nuanced sentiment analysis.</a:t>
            </a:r>
            <a:endParaRPr lang="en-US" sz="1400" spc="-15" dirty="0">
              <a:latin typeface="Calibri" panose="020F0502020204030204"/>
              <a:cs typeface="Calibri" panose="020F0502020204030204"/>
            </a:endParaRPr>
          </a:p>
          <a:p>
            <a:pPr marL="363855" indent="-351790">
              <a:lnSpc>
                <a:spcPct val="150000"/>
              </a:lnSpc>
              <a:spcBef>
                <a:spcPts val="385"/>
              </a:spcBef>
              <a:buFont typeface="Wingdings" panose="05000000000000000000" pitchFamily="2" charset="2"/>
              <a:buChar char="Ø"/>
              <a:tabLst>
                <a:tab pos="363855" algn="l"/>
                <a:tab pos="364490" algn="l"/>
              </a:tabLst>
            </a:pPr>
            <a:r>
              <a:rPr lang="en-US" sz="1400" spc="-15" dirty="0">
                <a:latin typeface="Calibri" panose="020F0502020204030204"/>
                <a:cs typeface="Calibri" panose="020F0502020204030204"/>
              </a:rPr>
              <a:t>Enable tailored treatments based on sentiment patterns.</a:t>
            </a:r>
            <a:endParaRPr lang="en-US" sz="1400" spc="-15" dirty="0">
              <a:latin typeface="Calibri" panose="020F0502020204030204"/>
              <a:cs typeface="Calibri" panose="020F0502020204030204"/>
            </a:endParaRPr>
          </a:p>
          <a:p>
            <a:pPr marL="363855" indent="-351790">
              <a:lnSpc>
                <a:spcPct val="150000"/>
              </a:lnSpc>
              <a:spcBef>
                <a:spcPts val="385"/>
              </a:spcBef>
              <a:buFont typeface="Wingdings" panose="05000000000000000000" pitchFamily="2" charset="2"/>
              <a:buChar char="Ø"/>
              <a:tabLst>
                <a:tab pos="363855" algn="l"/>
                <a:tab pos="364490" algn="l"/>
              </a:tabLst>
            </a:pPr>
            <a:r>
              <a:rPr lang="en-US" sz="1400" spc="-15" dirty="0">
                <a:latin typeface="Calibri" panose="020F0502020204030204"/>
                <a:cs typeface="Calibri" panose="020F0502020204030204"/>
              </a:rPr>
              <a:t>Revolutionize pharmacovigilance with AI-driven real-time monitoring.</a:t>
            </a:r>
            <a:endParaRPr lang="en-US" sz="1400" spc="-15" dirty="0">
              <a:latin typeface="Calibri" panose="020F0502020204030204"/>
              <a:cs typeface="Calibri" panose="020F0502020204030204"/>
            </a:endParaRPr>
          </a:p>
          <a:p>
            <a:pPr marL="363855" indent="-351790">
              <a:lnSpc>
                <a:spcPct val="150000"/>
              </a:lnSpc>
              <a:spcBef>
                <a:spcPts val="385"/>
              </a:spcBef>
              <a:buFont typeface="Wingdings" panose="05000000000000000000" pitchFamily="2" charset="2"/>
              <a:buChar char="Ø"/>
              <a:tabLst>
                <a:tab pos="363855" algn="l"/>
                <a:tab pos="364490" algn="l"/>
              </a:tabLst>
            </a:pPr>
            <a:r>
              <a:rPr lang="en-US" sz="1400" spc="-15" dirty="0">
                <a:latin typeface="Calibri" panose="020F0502020204030204"/>
                <a:cs typeface="Calibri" panose="020F0502020204030204"/>
              </a:rPr>
              <a:t>Extend sentiment analysis impact across diverse industries.</a:t>
            </a:r>
            <a:endParaRPr lang="en-US" sz="1400" dirty="0">
              <a:latin typeface="Calibri" panose="020F0502020204030204"/>
              <a:cs typeface="Calibri" panose="020F0502020204030204"/>
            </a:endParaRPr>
          </a:p>
        </p:txBody>
      </p:sp>
      <p:sp>
        <p:nvSpPr>
          <p:cNvPr id="5" name="TextBox 4"/>
          <p:cNvSpPr txBox="1"/>
          <p:nvPr/>
        </p:nvSpPr>
        <p:spPr>
          <a:xfrm>
            <a:off x="533400" y="959572"/>
            <a:ext cx="2030108" cy="369332"/>
          </a:xfrm>
          <a:prstGeom prst="rect">
            <a:avLst/>
          </a:prstGeom>
          <a:noFill/>
        </p:spPr>
        <p:txBody>
          <a:bodyPr wrap="none" rtlCol="0">
            <a:spAutoFit/>
          </a:bodyPr>
          <a:lstStyle/>
          <a:p>
            <a:r>
              <a:rPr lang="en-US" b="1" dirty="0">
                <a:solidFill>
                  <a:schemeClr val="accent2">
                    <a:lumMod val="75000"/>
                  </a:schemeClr>
                </a:solidFill>
              </a:rPr>
              <a:t>Future Implications</a:t>
            </a:r>
            <a:endParaRPr lang="en-US" b="1" dirty="0">
              <a:solidFill>
                <a:schemeClr val="accent2">
                  <a:lumMod val="75000"/>
                </a:schemeClr>
              </a:solidFill>
            </a:endParaRPr>
          </a:p>
        </p:txBody>
      </p:sp>
      <p:sp>
        <p:nvSpPr>
          <p:cNvPr id="9" name="TextBox 8"/>
          <p:cNvSpPr txBox="1"/>
          <p:nvPr/>
        </p:nvSpPr>
        <p:spPr>
          <a:xfrm>
            <a:off x="4410429" y="1428750"/>
            <a:ext cx="4228746" cy="2644250"/>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sz="1400" dirty="0">
                <a:latin typeface="+mj-lt"/>
              </a:rPr>
              <a:t>Decipher sarcasm, context, and evolving language nuances.</a:t>
            </a:r>
            <a:endParaRPr lang="en-US" sz="1400" dirty="0">
              <a:latin typeface="+mj-lt"/>
            </a:endParaRPr>
          </a:p>
          <a:p>
            <a:pPr marL="285750" indent="-285750">
              <a:lnSpc>
                <a:spcPct val="150000"/>
              </a:lnSpc>
              <a:buFont typeface="Wingdings" panose="05000000000000000000" pitchFamily="2" charset="2"/>
              <a:buChar char="Ø"/>
            </a:pPr>
            <a:r>
              <a:rPr lang="en-US" sz="1400" dirty="0">
                <a:latin typeface="+mj-lt"/>
              </a:rPr>
              <a:t>Ambiguities challenge precise sentiment classification in varied reviews.</a:t>
            </a:r>
            <a:endParaRPr lang="en-US" sz="1400" dirty="0">
              <a:latin typeface="+mj-lt"/>
            </a:endParaRPr>
          </a:p>
          <a:p>
            <a:pPr marL="285750" indent="-285750">
              <a:lnSpc>
                <a:spcPct val="150000"/>
              </a:lnSpc>
              <a:buFont typeface="Wingdings" panose="05000000000000000000" pitchFamily="2" charset="2"/>
              <a:buChar char="Ø"/>
            </a:pPr>
            <a:r>
              <a:rPr lang="en-US" sz="1400" dirty="0">
                <a:latin typeface="+mj-lt"/>
              </a:rPr>
              <a:t>Overcome biases inherent in user-generated sentiment.</a:t>
            </a:r>
            <a:endParaRPr lang="en-US" sz="1400" dirty="0">
              <a:latin typeface="+mj-lt"/>
            </a:endParaRPr>
          </a:p>
          <a:p>
            <a:pPr marL="285750" indent="-285750">
              <a:lnSpc>
                <a:spcPct val="150000"/>
              </a:lnSpc>
              <a:buFont typeface="Wingdings" panose="05000000000000000000" pitchFamily="2" charset="2"/>
              <a:buChar char="Ø"/>
            </a:pPr>
            <a:r>
              <a:rPr lang="en-US" sz="1400" dirty="0">
                <a:latin typeface="+mj-lt"/>
              </a:rPr>
              <a:t>Adapt models for regional dialects and cultural nuances.</a:t>
            </a:r>
            <a:endParaRPr lang="en-US" sz="1400" dirty="0">
              <a:latin typeface="+mj-lt"/>
            </a:endParaRPr>
          </a:p>
        </p:txBody>
      </p:sp>
      <p:sp>
        <p:nvSpPr>
          <p:cNvPr id="10" name="TextBox 9"/>
          <p:cNvSpPr txBox="1"/>
          <p:nvPr/>
        </p:nvSpPr>
        <p:spPr>
          <a:xfrm>
            <a:off x="4572000" y="959572"/>
            <a:ext cx="1260986" cy="369332"/>
          </a:xfrm>
          <a:prstGeom prst="rect">
            <a:avLst/>
          </a:prstGeom>
          <a:noFill/>
        </p:spPr>
        <p:txBody>
          <a:bodyPr wrap="none" rtlCol="0">
            <a:spAutoFit/>
          </a:bodyPr>
          <a:lstStyle/>
          <a:p>
            <a:r>
              <a:rPr lang="en-US" b="1" dirty="0">
                <a:solidFill>
                  <a:schemeClr val="accent2">
                    <a:lumMod val="75000"/>
                  </a:schemeClr>
                </a:solidFill>
              </a:rPr>
              <a:t>Challenges </a:t>
            </a:r>
            <a:endParaRPr lang="en-US" b="1" dirty="0">
              <a:solidFill>
                <a:schemeClr val="accent2">
                  <a:lumMod val="75000"/>
                </a:schemeClr>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177" y="86238"/>
            <a:ext cx="7403465" cy="519430"/>
          </a:xfrm>
          <a:prstGeom prst="rect">
            <a:avLst/>
          </a:prstGeom>
        </p:spPr>
        <p:txBody>
          <a:bodyPr vert="horz" wrap="square" lIns="0" tIns="17780" rIns="0" bIns="0" rtlCol="0">
            <a:spAutoFit/>
          </a:bodyPr>
          <a:lstStyle/>
          <a:p>
            <a:pPr marL="12700">
              <a:lnSpc>
                <a:spcPct val="100000"/>
              </a:lnSpc>
              <a:spcBef>
                <a:spcPts val="140"/>
              </a:spcBef>
            </a:pPr>
            <a:r>
              <a:rPr spc="-95" dirty="0"/>
              <a:t>Future</a:t>
            </a:r>
            <a:r>
              <a:rPr spc="-100" dirty="0"/>
              <a:t> </a:t>
            </a:r>
            <a:r>
              <a:rPr spc="-125" dirty="0"/>
              <a:t>Implications,Challenges</a:t>
            </a:r>
            <a:r>
              <a:rPr spc="-100" dirty="0"/>
              <a:t> </a:t>
            </a:r>
            <a:r>
              <a:rPr spc="-135" dirty="0"/>
              <a:t>&amp;</a:t>
            </a:r>
            <a:r>
              <a:rPr spc="-95" dirty="0"/>
              <a:t> </a:t>
            </a:r>
            <a:r>
              <a:rPr spc="-85" dirty="0"/>
              <a:t>Limitations</a:t>
            </a:r>
            <a:endParaRPr spc="-85" dirty="0"/>
          </a:p>
        </p:txBody>
      </p:sp>
      <p:sp>
        <p:nvSpPr>
          <p:cNvPr id="4" name="object 4"/>
          <p:cNvSpPr txBox="1">
            <a:spLocks noGrp="1"/>
          </p:cNvSpPr>
          <p:nvPr>
            <p:ph type="sldNum" sz="quarter" idx="7"/>
          </p:nvPr>
        </p:nvSpPr>
        <p:spPr>
          <a:xfrm>
            <a:off x="8382000" y="4718615"/>
            <a:ext cx="257175" cy="204543"/>
          </a:xfrm>
          <a:prstGeom prst="rect">
            <a:avLst/>
          </a:prstGeom>
        </p:spPr>
        <p:txBody>
          <a:bodyPr vert="horz" wrap="square" lIns="0" tIns="19685" rIns="0" bIns="0" rtlCol="0">
            <a:spAutoFit/>
          </a:bodyPr>
          <a:lstStyle/>
          <a:p>
            <a:pPr marL="38100">
              <a:lnSpc>
                <a:spcPct val="100000"/>
              </a:lnSpc>
              <a:spcBef>
                <a:spcPts val="155"/>
              </a:spcBef>
            </a:pPr>
            <a:fld id="{81D60167-4931-47E6-BA6A-407CBD079E47}" type="slidenum">
              <a:rPr spc="-60" dirty="0"/>
            </a:fld>
            <a:endParaRPr spc="-60" dirty="0"/>
          </a:p>
        </p:txBody>
      </p:sp>
      <p:sp>
        <p:nvSpPr>
          <p:cNvPr id="3" name="object 3"/>
          <p:cNvSpPr txBox="1"/>
          <p:nvPr/>
        </p:nvSpPr>
        <p:spPr>
          <a:xfrm>
            <a:off x="533400" y="1428750"/>
            <a:ext cx="8258175" cy="1462516"/>
          </a:xfrm>
          <a:prstGeom prst="rect">
            <a:avLst/>
          </a:prstGeom>
        </p:spPr>
        <p:txBody>
          <a:bodyPr vert="horz" wrap="square" lIns="0" tIns="48895" rIns="0" bIns="0" rtlCol="0">
            <a:spAutoFit/>
          </a:bodyPr>
          <a:lstStyle/>
          <a:p>
            <a:pPr marL="363855" indent="-351790">
              <a:lnSpc>
                <a:spcPct val="150000"/>
              </a:lnSpc>
              <a:spcBef>
                <a:spcPts val="385"/>
              </a:spcBef>
              <a:buFont typeface="Wingdings" panose="05000000000000000000" pitchFamily="2" charset="2"/>
              <a:buChar char="Ø"/>
              <a:tabLst>
                <a:tab pos="363855" algn="l"/>
                <a:tab pos="364490" algn="l"/>
              </a:tabLst>
            </a:pPr>
            <a:r>
              <a:rPr lang="en-US" sz="1400" spc="-15" dirty="0">
                <a:latin typeface="Calibri" panose="020F0502020204030204"/>
                <a:cs typeface="Calibri" panose="020F0502020204030204"/>
              </a:rPr>
              <a:t>Reviews lack crucial context for accurate sentiment interpretation.</a:t>
            </a:r>
            <a:endParaRPr lang="en-US" sz="1400" spc="-15" dirty="0">
              <a:latin typeface="Calibri" panose="020F0502020204030204"/>
              <a:cs typeface="Calibri" panose="020F0502020204030204"/>
            </a:endParaRPr>
          </a:p>
          <a:p>
            <a:pPr marL="363855" indent="-351790">
              <a:lnSpc>
                <a:spcPct val="150000"/>
              </a:lnSpc>
              <a:spcBef>
                <a:spcPts val="385"/>
              </a:spcBef>
              <a:buFont typeface="Wingdings" panose="05000000000000000000" pitchFamily="2" charset="2"/>
              <a:buChar char="Ø"/>
              <a:tabLst>
                <a:tab pos="363855" algn="l"/>
                <a:tab pos="364490" algn="l"/>
              </a:tabLst>
            </a:pPr>
            <a:r>
              <a:rPr lang="en-US" sz="1400" spc="-15" dirty="0">
                <a:latin typeface="Calibri" panose="020F0502020204030204"/>
                <a:cs typeface="Calibri" panose="020F0502020204030204"/>
              </a:rPr>
              <a:t>Biases hinder objectivity in sentiment analysis models.</a:t>
            </a:r>
            <a:endParaRPr lang="en-US" sz="1400" spc="-15" dirty="0">
              <a:latin typeface="Calibri" panose="020F0502020204030204"/>
              <a:cs typeface="Calibri" panose="020F0502020204030204"/>
            </a:endParaRPr>
          </a:p>
          <a:p>
            <a:pPr marL="363855" indent="-351790">
              <a:lnSpc>
                <a:spcPct val="150000"/>
              </a:lnSpc>
              <a:spcBef>
                <a:spcPts val="385"/>
              </a:spcBef>
              <a:buFont typeface="Wingdings" panose="05000000000000000000" pitchFamily="2" charset="2"/>
              <a:buChar char="Ø"/>
              <a:tabLst>
                <a:tab pos="363855" algn="l"/>
                <a:tab pos="364490" algn="l"/>
              </a:tabLst>
            </a:pPr>
            <a:r>
              <a:rPr lang="en-US" sz="1400" spc="-15" dirty="0">
                <a:latin typeface="Calibri" panose="020F0502020204030204"/>
                <a:cs typeface="Calibri" panose="020F0502020204030204"/>
              </a:rPr>
              <a:t>Subjectivity and absence of standardized rating systems pose challenges.</a:t>
            </a:r>
            <a:endParaRPr lang="en-US" sz="1400" spc="-15" dirty="0">
              <a:latin typeface="Calibri" panose="020F0502020204030204"/>
              <a:cs typeface="Calibri" panose="020F0502020204030204"/>
            </a:endParaRPr>
          </a:p>
          <a:p>
            <a:pPr marL="363855" indent="-351790">
              <a:lnSpc>
                <a:spcPct val="150000"/>
              </a:lnSpc>
              <a:spcBef>
                <a:spcPts val="385"/>
              </a:spcBef>
              <a:buFont typeface="Wingdings" panose="05000000000000000000" pitchFamily="2" charset="2"/>
              <a:buChar char="Ø"/>
              <a:tabLst>
                <a:tab pos="363855" algn="l"/>
                <a:tab pos="364490" algn="l"/>
              </a:tabLst>
            </a:pPr>
            <a:r>
              <a:rPr lang="en-US" sz="1400" spc="-15" dirty="0">
                <a:latin typeface="Calibri" panose="020F0502020204030204"/>
                <a:cs typeface="Calibri" panose="020F0502020204030204"/>
              </a:rPr>
              <a:t>Interpretational complexities limit accurate sentiment analysis.</a:t>
            </a:r>
            <a:endParaRPr lang="en-US" sz="1400" dirty="0">
              <a:latin typeface="Calibri" panose="020F0502020204030204"/>
              <a:cs typeface="Calibri" panose="020F0502020204030204"/>
            </a:endParaRPr>
          </a:p>
        </p:txBody>
      </p:sp>
      <p:sp>
        <p:nvSpPr>
          <p:cNvPr id="5" name="TextBox 4"/>
          <p:cNvSpPr txBox="1"/>
          <p:nvPr/>
        </p:nvSpPr>
        <p:spPr>
          <a:xfrm>
            <a:off x="533400" y="959572"/>
            <a:ext cx="1154932" cy="369332"/>
          </a:xfrm>
          <a:prstGeom prst="rect">
            <a:avLst/>
          </a:prstGeom>
          <a:noFill/>
        </p:spPr>
        <p:txBody>
          <a:bodyPr wrap="none" rtlCol="0">
            <a:spAutoFit/>
          </a:bodyPr>
          <a:lstStyle/>
          <a:p>
            <a:r>
              <a:rPr lang="en-US" b="1" dirty="0">
                <a:solidFill>
                  <a:schemeClr val="accent2">
                    <a:lumMod val="75000"/>
                  </a:schemeClr>
                </a:solidFill>
              </a:rPr>
              <a:t>Limitation</a:t>
            </a:r>
            <a:endParaRPr lang="en-US" b="1" dirty="0">
              <a:solidFill>
                <a:schemeClr val="accent2">
                  <a:lumMod val="7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1474" y="3269008"/>
            <a:ext cx="8434070" cy="751488"/>
          </a:xfrm>
          <a:prstGeom prst="rect">
            <a:avLst/>
          </a:prstGeom>
        </p:spPr>
        <p:txBody>
          <a:bodyPr vert="horz" wrap="square" lIns="0" tIns="12700" rIns="0" bIns="0" rtlCol="0">
            <a:spAutoFit/>
          </a:bodyPr>
          <a:lstStyle/>
          <a:p>
            <a:pPr marL="12700">
              <a:lnSpc>
                <a:spcPct val="100000"/>
              </a:lnSpc>
              <a:spcBef>
                <a:spcPts val="100"/>
              </a:spcBef>
            </a:pPr>
            <a:r>
              <a:rPr lang="en-US" sz="2400" spc="-105" dirty="0">
                <a:solidFill>
                  <a:srgbClr val="82AED3"/>
                </a:solidFill>
                <a:latin typeface="Tahoma" panose="020B0604030504040204"/>
                <a:cs typeface="Tahoma" panose="020B0604030504040204"/>
              </a:rPr>
              <a:t>Sentiment Analysis of Drug Reviews: Unveiling User Opinions on Medications</a:t>
            </a:r>
            <a:endParaRPr lang="en-US" sz="2400" dirty="0">
              <a:latin typeface="Tahoma" panose="020B0604030504040204"/>
              <a:cs typeface="Tahoma" panose="020B0604030504040204"/>
            </a:endParaRPr>
          </a:p>
        </p:txBody>
      </p:sp>
      <p:sp>
        <p:nvSpPr>
          <p:cNvPr id="3" name="object 3"/>
          <p:cNvSpPr txBox="1">
            <a:spLocks noGrp="1"/>
          </p:cNvSpPr>
          <p:nvPr>
            <p:ph type="ctrTitle"/>
          </p:nvPr>
        </p:nvSpPr>
        <p:spPr>
          <a:xfrm>
            <a:off x="228600" y="1504950"/>
            <a:ext cx="8382000" cy="1213153"/>
          </a:xfrm>
          <a:prstGeom prst="rect">
            <a:avLst/>
          </a:prstGeom>
        </p:spPr>
        <p:txBody>
          <a:bodyPr vert="horz" wrap="square" lIns="0" tIns="12700" rIns="0" bIns="0" rtlCol="0">
            <a:spAutoFit/>
          </a:bodyPr>
          <a:lstStyle/>
          <a:p>
            <a:pPr marL="791845" algn="ctr">
              <a:lnSpc>
                <a:spcPct val="100000"/>
              </a:lnSpc>
              <a:spcBef>
                <a:spcPts val="100"/>
              </a:spcBef>
            </a:pPr>
            <a:r>
              <a:rPr spc="-50" dirty="0"/>
              <a:t>NLP-Based</a:t>
            </a:r>
            <a:endParaRPr spc="-50" dirty="0"/>
          </a:p>
          <a:p>
            <a:pPr marL="253365">
              <a:lnSpc>
                <a:spcPct val="100000"/>
              </a:lnSpc>
            </a:pPr>
            <a:r>
              <a:rPr lang="en-US" spc="30" dirty="0"/>
              <a:t>Drug Review Sentiment Analysis </a:t>
            </a:r>
            <a:endParaRPr spc="-20" dirty="0"/>
          </a:p>
        </p:txBody>
      </p:sp>
      <p:sp>
        <p:nvSpPr>
          <p:cNvPr id="5" name="Slide Number Placeholder 4"/>
          <p:cNvSpPr>
            <a:spLocks noGrp="1"/>
          </p:cNvSpPr>
          <p:nvPr>
            <p:ph type="sldNum" sz="quarter" idx="7"/>
          </p:nvPr>
        </p:nvSpPr>
        <p:spPr/>
        <p:txBody>
          <a:bodyPr/>
          <a:lstStyle/>
          <a:p>
            <a:pPr marL="38100">
              <a:lnSpc>
                <a:spcPct val="100000"/>
              </a:lnSpc>
              <a:spcBef>
                <a:spcPts val="155"/>
              </a:spcBef>
            </a:pPr>
            <a:fld id="{81D60167-4931-47E6-BA6A-407CBD079E47}" type="slidenum">
              <a:rPr lang="en-US" spc="-60" smtClean="0"/>
            </a:fld>
            <a:endParaRPr lang="en-US" spc="-6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177" y="86238"/>
            <a:ext cx="8377645" cy="492443"/>
          </a:xfrm>
        </p:spPr>
        <p:txBody>
          <a:bodyPr/>
          <a:lstStyle/>
          <a:p>
            <a:r>
              <a:rPr lang="en-US" dirty="0"/>
              <a:t>Conclusion</a:t>
            </a:r>
            <a:endParaRPr lang="en-US" dirty="0"/>
          </a:p>
        </p:txBody>
      </p:sp>
      <p:sp>
        <p:nvSpPr>
          <p:cNvPr id="4" name="TextBox 3"/>
          <p:cNvSpPr txBox="1"/>
          <p:nvPr/>
        </p:nvSpPr>
        <p:spPr>
          <a:xfrm>
            <a:off x="457200" y="819150"/>
            <a:ext cx="8077200" cy="3693319"/>
          </a:xfrm>
          <a:prstGeom prst="rect">
            <a:avLst/>
          </a:prstGeom>
          <a:noFill/>
        </p:spPr>
        <p:txBody>
          <a:bodyPr wrap="square">
            <a:spAutoFit/>
          </a:bodyPr>
          <a:lstStyle/>
          <a:p>
            <a:pPr marL="285750" indent="-285750" algn="just">
              <a:buFont typeface="Wingdings" panose="05000000000000000000" pitchFamily="2" charset="2"/>
              <a:buChar char="Ø"/>
            </a:pPr>
            <a:r>
              <a:rPr lang="en-US" dirty="0"/>
              <a:t>Model performance: Achieves commendable sentiment discernment with 86% accuracy in categorizing sentiments.</a:t>
            </a:r>
            <a:endParaRPr lang="en-US" dirty="0"/>
          </a:p>
          <a:p>
            <a:pPr marL="285750" indent="-285750" algn="just">
              <a:buFont typeface="Wingdings" panose="05000000000000000000" pitchFamily="2" charset="2"/>
              <a:buChar char="Ø"/>
            </a:pPr>
            <a:r>
              <a:rPr lang="en-US" dirty="0"/>
              <a:t>Confusion matrix: Shows balanced identification, notable true positives, and negatives for sentiment classification.</a:t>
            </a:r>
            <a:endParaRPr lang="en-US" dirty="0"/>
          </a:p>
          <a:p>
            <a:pPr marL="285750" indent="-285750" algn="just">
              <a:buFont typeface="Wingdings" panose="05000000000000000000" pitchFamily="2" charset="2"/>
              <a:buChar char="Ø"/>
            </a:pPr>
            <a:r>
              <a:rPr lang="en-US" dirty="0"/>
              <a:t>Precision and recall: Slightly higher for positive sentiment, indicating stronger predictive ability.</a:t>
            </a:r>
            <a:endParaRPr lang="en-US" dirty="0"/>
          </a:p>
          <a:p>
            <a:pPr marL="285750" indent="-285750" algn="just">
              <a:buFont typeface="Wingdings" panose="05000000000000000000" pitchFamily="2" charset="2"/>
              <a:buChar char="Ø"/>
            </a:pPr>
            <a:r>
              <a:rPr lang="en-US" dirty="0"/>
              <a:t>F1-score: Weighted average of 0.86 signifies balanced capture of sentiments.</a:t>
            </a:r>
            <a:endParaRPr lang="en-US" dirty="0"/>
          </a:p>
          <a:p>
            <a:pPr marL="285750" indent="-285750" algn="just">
              <a:buFont typeface="Wingdings" panose="05000000000000000000" pitchFamily="2" charset="2"/>
              <a:buChar char="Ø"/>
            </a:pPr>
            <a:r>
              <a:rPr lang="en-US" dirty="0"/>
              <a:t>Reliable generalization: Demonstrates consistent predictive ability across the dataset for sentiment analysis.</a:t>
            </a:r>
            <a:endParaRPr lang="en-US" dirty="0"/>
          </a:p>
          <a:p>
            <a:pPr marL="285750" indent="-285750" algn="just">
              <a:buFont typeface="Wingdings" panose="05000000000000000000" pitchFamily="2" charset="2"/>
              <a:buChar char="Ø"/>
            </a:pPr>
            <a:r>
              <a:rPr lang="en-US" dirty="0"/>
              <a:t>Improvement potential: Precision and recall enhancement needed for negative sentiments for balance.</a:t>
            </a:r>
            <a:endParaRPr lang="en-US" dirty="0"/>
          </a:p>
          <a:p>
            <a:pPr marL="285750" indent="-285750" algn="just">
              <a:buFont typeface="Wingdings" panose="05000000000000000000" pitchFamily="2" charset="2"/>
              <a:buChar char="Ø"/>
            </a:pPr>
            <a:r>
              <a:rPr lang="en-US" dirty="0"/>
              <a:t>Foundation for insights: Offers valuable sentiment understanding, aids pharmaceutical research, and healthcare decisions.</a:t>
            </a:r>
            <a:endParaRPr lang="en-US" dirty="0"/>
          </a:p>
        </p:txBody>
      </p:sp>
      <p:sp>
        <p:nvSpPr>
          <p:cNvPr id="9" name="Slide Number Placeholder 8"/>
          <p:cNvSpPr>
            <a:spLocks noGrp="1"/>
          </p:cNvSpPr>
          <p:nvPr>
            <p:ph type="sldNum" sz="quarter" idx="7"/>
          </p:nvPr>
        </p:nvSpPr>
        <p:spPr>
          <a:xfrm>
            <a:off x="8382000" y="4718615"/>
            <a:ext cx="257175" cy="235585"/>
          </a:xfrm>
        </p:spPr>
        <p:txBody>
          <a:bodyPr/>
          <a:lstStyle/>
          <a:p>
            <a:pPr marL="38100">
              <a:lnSpc>
                <a:spcPct val="100000"/>
              </a:lnSpc>
              <a:spcBef>
                <a:spcPts val="155"/>
              </a:spcBef>
            </a:pPr>
            <a:fld id="{81D60167-4931-47E6-BA6A-407CBD079E47}" type="slidenum">
              <a:rPr lang="en-US" spc="-60" smtClean="0"/>
            </a:fld>
            <a:endParaRPr lang="en-US" spc="-6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xfrm>
            <a:off x="8382000" y="4718615"/>
            <a:ext cx="257175" cy="204543"/>
          </a:xfrm>
          <a:prstGeom prst="rect">
            <a:avLst/>
          </a:prstGeom>
        </p:spPr>
        <p:txBody>
          <a:bodyPr vert="horz" wrap="square" lIns="0" tIns="19685" rIns="0" bIns="0" rtlCol="0">
            <a:spAutoFit/>
          </a:bodyPr>
          <a:lstStyle/>
          <a:p>
            <a:pPr marL="38100">
              <a:lnSpc>
                <a:spcPct val="100000"/>
              </a:lnSpc>
              <a:spcBef>
                <a:spcPts val="155"/>
              </a:spcBef>
            </a:pPr>
            <a:fld id="{81D60167-4931-47E6-BA6A-407CBD079E47}" type="slidenum">
              <a:rPr spc="-60" dirty="0"/>
            </a:fld>
            <a:endParaRPr spc="-60" dirty="0"/>
          </a:p>
        </p:txBody>
      </p:sp>
      <p:pic>
        <p:nvPicPr>
          <p:cNvPr id="1026" name="Picture 2" descr="Thank you PNG transparent image download, size: 1600x1100px"/>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34728" y="797893"/>
            <a:ext cx="5874542" cy="40385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133350"/>
            <a:ext cx="7456170" cy="458470"/>
          </a:xfrm>
          <a:prstGeom prst="rect">
            <a:avLst/>
          </a:prstGeom>
        </p:spPr>
        <p:txBody>
          <a:bodyPr vert="horz" wrap="square" lIns="0" tIns="17780" rIns="0" bIns="0" rtlCol="0">
            <a:spAutoFit/>
          </a:bodyPr>
          <a:lstStyle/>
          <a:p>
            <a:pPr marL="12700">
              <a:lnSpc>
                <a:spcPct val="100000"/>
              </a:lnSpc>
              <a:spcBef>
                <a:spcPts val="140"/>
              </a:spcBef>
            </a:pPr>
            <a:r>
              <a:rPr lang="en-US" sz="2800" spc="-175" dirty="0"/>
              <a:t>Problem Statement</a:t>
            </a:r>
            <a:endParaRPr sz="2800" dirty="0"/>
          </a:p>
        </p:txBody>
      </p:sp>
      <p:sp>
        <p:nvSpPr>
          <p:cNvPr id="4" name="object 4"/>
          <p:cNvSpPr txBox="1">
            <a:spLocks noGrp="1"/>
          </p:cNvSpPr>
          <p:nvPr>
            <p:ph type="sldNum" sz="quarter" idx="7"/>
          </p:nvPr>
        </p:nvSpPr>
        <p:spPr>
          <a:prstGeom prst="rect">
            <a:avLst/>
          </a:prstGeom>
        </p:spPr>
        <p:txBody>
          <a:bodyPr vert="horz" wrap="square" lIns="0" tIns="19685" rIns="0" bIns="0" rtlCol="0">
            <a:spAutoFit/>
          </a:bodyPr>
          <a:lstStyle/>
          <a:p>
            <a:pPr marL="38100">
              <a:lnSpc>
                <a:spcPct val="100000"/>
              </a:lnSpc>
              <a:spcBef>
                <a:spcPts val="155"/>
              </a:spcBef>
            </a:pPr>
            <a:fld id="{81D60167-4931-47E6-BA6A-407CBD079E47}" type="slidenum">
              <a:rPr spc="-60" dirty="0"/>
            </a:fld>
            <a:endParaRPr spc="-60" dirty="0"/>
          </a:p>
        </p:txBody>
      </p:sp>
      <p:sp>
        <p:nvSpPr>
          <p:cNvPr id="3" name="object 3"/>
          <p:cNvSpPr txBox="1">
            <a:spLocks noGrp="1"/>
          </p:cNvSpPr>
          <p:nvPr>
            <p:ph type="body" idx="1"/>
          </p:nvPr>
        </p:nvSpPr>
        <p:spPr>
          <a:xfrm>
            <a:off x="228600" y="1047750"/>
            <a:ext cx="8771840" cy="2559932"/>
          </a:xfrm>
          <a:prstGeom prst="rect">
            <a:avLst/>
          </a:prstGeom>
        </p:spPr>
        <p:txBody>
          <a:bodyPr vert="horz" wrap="square" lIns="0" tIns="12700" rIns="0" bIns="0" rtlCol="0">
            <a:spAutoFit/>
          </a:bodyPr>
          <a:lstStyle/>
          <a:p>
            <a:pPr marL="178435" marR="5080">
              <a:lnSpc>
                <a:spcPct val="150000"/>
              </a:lnSpc>
              <a:spcBef>
                <a:spcPts val="100"/>
              </a:spcBef>
            </a:pPr>
            <a:r>
              <a:rPr lang="en-US" spc="-10" dirty="0"/>
              <a:t>Understanding user sentiment in drug reviews poses a challenge due to the vast array of opinions, varied expressions, and nuanced language used. Extracting valuable insights from these diverse texts requires effective natural language processing techniques to decipher sentiment polarity accurately. Additionally, contextual understanding and disambiguation of phrases are pivotal to discerning true sentiments from potentially misleading or ambiguous expressions. Handling negations, sarcasm, and subjective language further complicates sentiment analysis, necessitating a robust methodology to categorize sentiments accurately amidst this intricate linguistic landscape.</a:t>
            </a:r>
            <a:endParaRPr spc="-1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175" y="235736"/>
            <a:ext cx="2073275" cy="458470"/>
          </a:xfrm>
          <a:prstGeom prst="rect">
            <a:avLst/>
          </a:prstGeom>
        </p:spPr>
        <p:txBody>
          <a:bodyPr vert="horz" wrap="square" lIns="0" tIns="17780" rIns="0" bIns="0" rtlCol="0">
            <a:spAutoFit/>
          </a:bodyPr>
          <a:lstStyle/>
          <a:p>
            <a:pPr marL="12700">
              <a:lnSpc>
                <a:spcPct val="100000"/>
              </a:lnSpc>
              <a:spcBef>
                <a:spcPts val="140"/>
              </a:spcBef>
            </a:pPr>
            <a:r>
              <a:rPr lang="en-US" sz="2800" spc="80" dirty="0"/>
              <a:t>Objective </a:t>
            </a:r>
            <a:endParaRPr sz="2800" dirty="0"/>
          </a:p>
        </p:txBody>
      </p:sp>
      <p:sp>
        <p:nvSpPr>
          <p:cNvPr id="4" name="object 4"/>
          <p:cNvSpPr txBox="1">
            <a:spLocks noGrp="1"/>
          </p:cNvSpPr>
          <p:nvPr>
            <p:ph type="sldNum" sz="quarter" idx="7"/>
          </p:nvPr>
        </p:nvSpPr>
        <p:spPr>
          <a:prstGeom prst="rect">
            <a:avLst/>
          </a:prstGeom>
        </p:spPr>
        <p:txBody>
          <a:bodyPr vert="horz" wrap="square" lIns="0" tIns="19685" rIns="0" bIns="0" rtlCol="0">
            <a:spAutoFit/>
          </a:bodyPr>
          <a:lstStyle/>
          <a:p>
            <a:pPr marL="38100">
              <a:lnSpc>
                <a:spcPct val="100000"/>
              </a:lnSpc>
              <a:spcBef>
                <a:spcPts val="155"/>
              </a:spcBef>
            </a:pPr>
            <a:fld id="{81D60167-4931-47E6-BA6A-407CBD079E47}" type="slidenum">
              <a:rPr spc="-60" dirty="0"/>
            </a:fld>
            <a:endParaRPr spc="-60" dirty="0"/>
          </a:p>
        </p:txBody>
      </p:sp>
      <p:sp>
        <p:nvSpPr>
          <p:cNvPr id="3" name="object 3"/>
          <p:cNvSpPr txBox="1"/>
          <p:nvPr/>
        </p:nvSpPr>
        <p:spPr>
          <a:xfrm>
            <a:off x="270510" y="895350"/>
            <a:ext cx="8292465" cy="3719223"/>
          </a:xfrm>
          <a:prstGeom prst="rect">
            <a:avLst/>
          </a:prstGeom>
        </p:spPr>
        <p:txBody>
          <a:bodyPr vert="horz" wrap="square" lIns="0" tIns="12700" rIns="0" bIns="0" rtlCol="0">
            <a:spAutoFit/>
          </a:bodyPr>
          <a:lstStyle/>
          <a:p>
            <a:pPr marL="355600" indent="-285750" algn="just">
              <a:lnSpc>
                <a:spcPct val="150000"/>
              </a:lnSpc>
              <a:spcBef>
                <a:spcPts val="100"/>
              </a:spcBef>
              <a:buClr>
                <a:schemeClr val="accent2">
                  <a:lumMod val="75000"/>
                </a:schemeClr>
              </a:buClr>
              <a:buFont typeface="Wingdings" panose="05000000000000000000" pitchFamily="2" charset="2"/>
              <a:buChar char="Ø"/>
            </a:pPr>
            <a:r>
              <a:rPr lang="en-US" sz="1600" b="1" spc="-10" dirty="0">
                <a:latin typeface="Calibri" panose="020F0502020204030204"/>
                <a:cs typeface="Calibri" panose="020F0502020204030204"/>
              </a:rPr>
              <a:t>Develop Sentiment Analysis Model: </a:t>
            </a:r>
            <a:r>
              <a:rPr lang="en-US" sz="1600" spc="-10" dirty="0">
                <a:latin typeface="Calibri" panose="020F0502020204030204"/>
                <a:cs typeface="Calibri" panose="020F0502020204030204"/>
              </a:rPr>
              <a:t>Create an NLP model to analyze drug reviews sentiment accurately.</a:t>
            </a:r>
            <a:endParaRPr lang="en-US" sz="1600" spc="-10" dirty="0">
              <a:latin typeface="Calibri" panose="020F0502020204030204"/>
              <a:cs typeface="Calibri" panose="020F0502020204030204"/>
            </a:endParaRPr>
          </a:p>
          <a:p>
            <a:pPr marL="355600" indent="-285750" algn="just">
              <a:lnSpc>
                <a:spcPct val="150000"/>
              </a:lnSpc>
              <a:spcBef>
                <a:spcPts val="100"/>
              </a:spcBef>
              <a:buClr>
                <a:schemeClr val="accent2">
                  <a:lumMod val="75000"/>
                </a:schemeClr>
              </a:buClr>
              <a:buFont typeface="Wingdings" panose="05000000000000000000" pitchFamily="2" charset="2"/>
              <a:buChar char="Ø"/>
            </a:pPr>
            <a:r>
              <a:rPr lang="en-US" sz="1600" b="1" spc="-10" dirty="0">
                <a:latin typeface="Calibri" panose="020F0502020204030204"/>
                <a:cs typeface="Calibri" panose="020F0502020204030204"/>
              </a:rPr>
              <a:t>Accurate Polarity Identification: </a:t>
            </a:r>
            <a:r>
              <a:rPr lang="en-US" sz="1600" spc="-10" dirty="0">
                <a:latin typeface="Calibri" panose="020F0502020204030204"/>
                <a:cs typeface="Calibri" panose="020F0502020204030204"/>
              </a:rPr>
              <a:t>Enhance the system to detect nuances in sentiment polarity expressions.</a:t>
            </a:r>
            <a:endParaRPr lang="en-US" sz="1600" spc="-10" dirty="0">
              <a:latin typeface="Calibri" panose="020F0502020204030204"/>
              <a:cs typeface="Calibri" panose="020F0502020204030204"/>
            </a:endParaRPr>
          </a:p>
          <a:p>
            <a:pPr marL="355600" indent="-285750" algn="just">
              <a:lnSpc>
                <a:spcPct val="150000"/>
              </a:lnSpc>
              <a:spcBef>
                <a:spcPts val="100"/>
              </a:spcBef>
              <a:buClr>
                <a:schemeClr val="accent2">
                  <a:lumMod val="75000"/>
                </a:schemeClr>
              </a:buClr>
              <a:buFont typeface="Wingdings" panose="05000000000000000000" pitchFamily="2" charset="2"/>
              <a:buChar char="Ø"/>
            </a:pPr>
            <a:r>
              <a:rPr lang="en-US" sz="1600" b="1" spc="-10" dirty="0">
                <a:latin typeface="Calibri" panose="020F0502020204030204"/>
                <a:cs typeface="Calibri" panose="020F0502020204030204"/>
              </a:rPr>
              <a:t>Handle Linguistic Complexity: </a:t>
            </a:r>
            <a:r>
              <a:rPr lang="en-US" sz="1600" spc="-10" dirty="0">
                <a:latin typeface="Calibri" panose="020F0502020204030204"/>
                <a:cs typeface="Calibri" panose="020F0502020204030204"/>
              </a:rPr>
              <a:t>Implement methods to address sarcasm, negations, and subjective language intricacies.</a:t>
            </a:r>
            <a:endParaRPr lang="en-US" sz="1600" spc="-10" dirty="0">
              <a:latin typeface="Calibri" panose="020F0502020204030204"/>
              <a:cs typeface="Calibri" panose="020F0502020204030204"/>
            </a:endParaRPr>
          </a:p>
          <a:p>
            <a:pPr marL="355600" indent="-285750" algn="just">
              <a:lnSpc>
                <a:spcPct val="150000"/>
              </a:lnSpc>
              <a:spcBef>
                <a:spcPts val="100"/>
              </a:spcBef>
              <a:buClr>
                <a:schemeClr val="accent2">
                  <a:lumMod val="75000"/>
                </a:schemeClr>
              </a:buClr>
              <a:buFont typeface="Wingdings" panose="05000000000000000000" pitchFamily="2" charset="2"/>
              <a:buChar char="Ø"/>
            </a:pPr>
            <a:r>
              <a:rPr lang="en-US" sz="1600" b="1" spc="-10" dirty="0">
                <a:latin typeface="Calibri" panose="020F0502020204030204"/>
                <a:cs typeface="Calibri" panose="020F0502020204030204"/>
              </a:rPr>
              <a:t>Contextual Understanding: </a:t>
            </a:r>
            <a:r>
              <a:rPr lang="en-US" sz="1600" spc="-10" dirty="0">
                <a:latin typeface="Calibri" panose="020F0502020204030204"/>
                <a:cs typeface="Calibri" panose="020F0502020204030204"/>
              </a:rPr>
              <a:t>Improve algorithms for contextual comprehension of reviews for precise sentiment categorization.</a:t>
            </a:r>
            <a:endParaRPr lang="en-US" sz="1600" spc="-10" dirty="0">
              <a:latin typeface="Calibri" panose="020F0502020204030204"/>
              <a:cs typeface="Calibri" panose="020F0502020204030204"/>
            </a:endParaRPr>
          </a:p>
          <a:p>
            <a:pPr marL="355600" indent="-285750" algn="just">
              <a:lnSpc>
                <a:spcPct val="150000"/>
              </a:lnSpc>
              <a:spcBef>
                <a:spcPts val="100"/>
              </a:spcBef>
              <a:buClr>
                <a:schemeClr val="accent2">
                  <a:lumMod val="75000"/>
                </a:schemeClr>
              </a:buClr>
              <a:buFont typeface="Wingdings" panose="05000000000000000000" pitchFamily="2" charset="2"/>
              <a:buChar char="Ø"/>
            </a:pPr>
            <a:r>
              <a:rPr lang="en-US" sz="1600" b="1" spc="-10" dirty="0">
                <a:latin typeface="Calibri" panose="020F0502020204030204"/>
                <a:cs typeface="Calibri" panose="020F0502020204030204"/>
              </a:rPr>
              <a:t>Robustness and Scalability: </a:t>
            </a:r>
            <a:r>
              <a:rPr lang="en-US" sz="1600" spc="-10" dirty="0">
                <a:latin typeface="Calibri" panose="020F0502020204030204"/>
                <a:cs typeface="Calibri" panose="020F0502020204030204"/>
              </a:rPr>
              <a:t>Ensure the model's reliability and scalability across diverse datasets and review sources.</a:t>
            </a:r>
            <a:endParaRPr sz="1600" dirty="0">
              <a:latin typeface="Calibri" panose="020F0502020204030204"/>
              <a:cs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133350"/>
            <a:ext cx="4409440" cy="505267"/>
          </a:xfrm>
          <a:prstGeom prst="rect">
            <a:avLst/>
          </a:prstGeom>
        </p:spPr>
        <p:txBody>
          <a:bodyPr vert="horz" wrap="square" lIns="0" tIns="12700" rIns="0" bIns="0" rtlCol="0">
            <a:spAutoFit/>
          </a:bodyPr>
          <a:lstStyle/>
          <a:p>
            <a:pPr marL="12700">
              <a:lnSpc>
                <a:spcPct val="100000"/>
              </a:lnSpc>
              <a:spcBef>
                <a:spcPts val="100"/>
              </a:spcBef>
            </a:pPr>
            <a:r>
              <a:rPr lang="en-US" spc="-20" dirty="0"/>
              <a:t>Motivation</a:t>
            </a:r>
            <a:r>
              <a:rPr spc="-484" dirty="0"/>
              <a:t>:</a:t>
            </a:r>
            <a:endParaRPr dirty="0"/>
          </a:p>
        </p:txBody>
      </p:sp>
      <p:sp>
        <p:nvSpPr>
          <p:cNvPr id="5" name="object 5"/>
          <p:cNvSpPr txBox="1">
            <a:spLocks noGrp="1"/>
          </p:cNvSpPr>
          <p:nvPr>
            <p:ph type="sldNum" sz="quarter" idx="7"/>
          </p:nvPr>
        </p:nvSpPr>
        <p:spPr>
          <a:prstGeom prst="rect">
            <a:avLst/>
          </a:prstGeom>
        </p:spPr>
        <p:txBody>
          <a:bodyPr vert="horz" wrap="square" lIns="0" tIns="19685" rIns="0" bIns="0" rtlCol="0">
            <a:spAutoFit/>
          </a:bodyPr>
          <a:lstStyle/>
          <a:p>
            <a:pPr marL="38100">
              <a:lnSpc>
                <a:spcPct val="100000"/>
              </a:lnSpc>
              <a:spcBef>
                <a:spcPts val="155"/>
              </a:spcBef>
            </a:pPr>
            <a:fld id="{81D60167-4931-47E6-BA6A-407CBD079E47}" type="slidenum">
              <a:rPr spc="-60" dirty="0"/>
            </a:fld>
            <a:endParaRPr spc="-60" dirty="0"/>
          </a:p>
        </p:txBody>
      </p:sp>
      <p:sp>
        <p:nvSpPr>
          <p:cNvPr id="7" name="TextBox 6"/>
          <p:cNvSpPr txBox="1"/>
          <p:nvPr/>
        </p:nvSpPr>
        <p:spPr>
          <a:xfrm>
            <a:off x="457200" y="1200150"/>
            <a:ext cx="7924800" cy="2542363"/>
          </a:xfrm>
          <a:prstGeom prst="rect">
            <a:avLst/>
          </a:prstGeom>
          <a:noFill/>
        </p:spPr>
        <p:txBody>
          <a:bodyPr wrap="square">
            <a:spAutoFit/>
          </a:bodyPr>
          <a:lstStyle/>
          <a:p>
            <a:pPr marL="285750" indent="-285750" algn="just">
              <a:lnSpc>
                <a:spcPct val="150000"/>
              </a:lnSpc>
              <a:buClr>
                <a:schemeClr val="accent2">
                  <a:lumMod val="75000"/>
                </a:schemeClr>
              </a:buClr>
              <a:buFont typeface="Wingdings" panose="05000000000000000000" pitchFamily="2" charset="2"/>
              <a:buChar char="Ø"/>
            </a:pPr>
            <a:r>
              <a:rPr lang="en-US" dirty="0"/>
              <a:t>Enhancing Medical Decision-Making: Understanding user sentiments aids in assessing drug efficacy and safety, benefiting healthcare decisions.</a:t>
            </a:r>
            <a:endParaRPr lang="en-US" dirty="0"/>
          </a:p>
          <a:p>
            <a:pPr marL="285750" indent="-285750" algn="just">
              <a:lnSpc>
                <a:spcPct val="150000"/>
              </a:lnSpc>
              <a:buClr>
                <a:schemeClr val="accent2">
                  <a:lumMod val="75000"/>
                </a:schemeClr>
              </a:buClr>
              <a:buFont typeface="Wingdings" panose="05000000000000000000" pitchFamily="2" charset="2"/>
              <a:buChar char="Ø"/>
            </a:pPr>
            <a:r>
              <a:rPr lang="en-US" dirty="0"/>
              <a:t>Improved User Experience: Identifying sentiments helps optimize drug choices, enhancing patient satisfaction and treatment adherence.</a:t>
            </a:r>
            <a:endParaRPr lang="en-US" dirty="0"/>
          </a:p>
          <a:p>
            <a:pPr marL="285750" indent="-285750" algn="just">
              <a:lnSpc>
                <a:spcPct val="150000"/>
              </a:lnSpc>
              <a:buClr>
                <a:schemeClr val="accent2">
                  <a:lumMod val="75000"/>
                </a:schemeClr>
              </a:buClr>
              <a:buFont typeface="Wingdings" panose="05000000000000000000" pitchFamily="2" charset="2"/>
              <a:buChar char="Ø"/>
            </a:pPr>
            <a:r>
              <a:rPr lang="en-US" dirty="0"/>
              <a:t>Informing Drug Development: Extracting sentiments provides valuable insights for pharmaceutical companies, guiding future drug innovations.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177" y="56979"/>
            <a:ext cx="1633855" cy="574040"/>
          </a:xfrm>
          <a:prstGeom prst="rect">
            <a:avLst/>
          </a:prstGeom>
        </p:spPr>
        <p:txBody>
          <a:bodyPr vert="horz" wrap="square" lIns="0" tIns="12700" rIns="0" bIns="0" rtlCol="0">
            <a:spAutoFit/>
          </a:bodyPr>
          <a:lstStyle/>
          <a:p>
            <a:pPr marL="12700">
              <a:lnSpc>
                <a:spcPct val="100000"/>
              </a:lnSpc>
              <a:spcBef>
                <a:spcPts val="100"/>
              </a:spcBef>
            </a:pPr>
            <a:r>
              <a:rPr sz="3600" spc="-135" dirty="0"/>
              <a:t>Datasets</a:t>
            </a:r>
            <a:endParaRPr sz="3600"/>
          </a:p>
        </p:txBody>
      </p:sp>
      <p:sp>
        <p:nvSpPr>
          <p:cNvPr id="4" name="object 4"/>
          <p:cNvSpPr txBox="1">
            <a:spLocks noGrp="1"/>
          </p:cNvSpPr>
          <p:nvPr>
            <p:ph type="sldNum" sz="quarter" idx="7"/>
          </p:nvPr>
        </p:nvSpPr>
        <p:spPr>
          <a:prstGeom prst="rect">
            <a:avLst/>
          </a:prstGeom>
        </p:spPr>
        <p:txBody>
          <a:bodyPr vert="horz" wrap="square" lIns="0" tIns="19685" rIns="0" bIns="0" rtlCol="0">
            <a:spAutoFit/>
          </a:bodyPr>
          <a:lstStyle/>
          <a:p>
            <a:pPr marL="38100">
              <a:lnSpc>
                <a:spcPct val="100000"/>
              </a:lnSpc>
              <a:spcBef>
                <a:spcPts val="155"/>
              </a:spcBef>
            </a:pPr>
            <a:fld id="{81D60167-4931-47E6-BA6A-407CBD079E47}" type="slidenum">
              <a:rPr spc="-60" dirty="0"/>
            </a:fld>
            <a:endParaRPr spc="-60" dirty="0"/>
          </a:p>
        </p:txBody>
      </p:sp>
      <p:sp>
        <p:nvSpPr>
          <p:cNvPr id="3" name="object 3"/>
          <p:cNvSpPr txBox="1"/>
          <p:nvPr/>
        </p:nvSpPr>
        <p:spPr>
          <a:xfrm>
            <a:off x="385558" y="819150"/>
            <a:ext cx="8212455" cy="1591077"/>
          </a:xfrm>
          <a:prstGeom prst="rect">
            <a:avLst/>
          </a:prstGeom>
        </p:spPr>
        <p:txBody>
          <a:bodyPr vert="horz" wrap="square" lIns="0" tIns="48895" rIns="0" bIns="0" rtlCol="0">
            <a:spAutoFit/>
          </a:bodyPr>
          <a:lstStyle/>
          <a:p>
            <a:pPr marL="298450" indent="-285750" algn="just">
              <a:lnSpc>
                <a:spcPct val="150000"/>
              </a:lnSpc>
              <a:spcBef>
                <a:spcPts val="385"/>
              </a:spcBef>
              <a:buClr>
                <a:schemeClr val="accent2">
                  <a:lumMod val="75000"/>
                </a:schemeClr>
              </a:buClr>
              <a:buFont typeface="Wingdings" panose="05000000000000000000" pitchFamily="2" charset="2"/>
              <a:buChar char="Ø"/>
            </a:pPr>
            <a:r>
              <a:rPr lang="en-US" sz="1600" spc="-10" dirty="0">
                <a:latin typeface="Calibri" panose="020F0502020204030204"/>
                <a:cs typeface="Calibri" panose="020F0502020204030204"/>
              </a:rPr>
              <a:t>Dataset comprises 215,000 rows, split into 161,000 training and 53,800 testing rows.</a:t>
            </a:r>
            <a:endParaRPr lang="en-US" sz="1600" spc="-10" dirty="0">
              <a:latin typeface="Calibri" panose="020F0502020204030204"/>
              <a:cs typeface="Calibri" panose="020F0502020204030204"/>
            </a:endParaRPr>
          </a:p>
          <a:p>
            <a:pPr marL="298450" indent="-285750" algn="just">
              <a:lnSpc>
                <a:spcPct val="150000"/>
              </a:lnSpc>
              <a:spcBef>
                <a:spcPts val="385"/>
              </a:spcBef>
              <a:buClr>
                <a:schemeClr val="accent2">
                  <a:lumMod val="75000"/>
                </a:schemeClr>
              </a:buClr>
              <a:buFont typeface="Wingdings" panose="05000000000000000000" pitchFamily="2" charset="2"/>
              <a:buChar char="Ø"/>
            </a:pPr>
            <a:r>
              <a:rPr lang="en-US" sz="1600" spc="-10" dirty="0">
                <a:latin typeface="Calibri" panose="020F0502020204030204"/>
                <a:cs typeface="Calibri" panose="020F0502020204030204"/>
              </a:rPr>
              <a:t>Entries include fields like drug name, condition, review, rating, date, and an integer identifier.</a:t>
            </a:r>
            <a:endParaRPr lang="en-US" sz="1600" spc="-10" dirty="0">
              <a:latin typeface="Calibri" panose="020F0502020204030204"/>
              <a:cs typeface="Calibri" panose="020F0502020204030204"/>
            </a:endParaRPr>
          </a:p>
          <a:p>
            <a:pPr marL="298450" indent="-285750" algn="just">
              <a:lnSpc>
                <a:spcPct val="150000"/>
              </a:lnSpc>
              <a:spcBef>
                <a:spcPts val="385"/>
              </a:spcBef>
              <a:buClr>
                <a:schemeClr val="accent2">
                  <a:lumMod val="75000"/>
                </a:schemeClr>
              </a:buClr>
              <a:buFont typeface="Wingdings" panose="05000000000000000000" pitchFamily="2" charset="2"/>
              <a:buChar char="Ø"/>
            </a:pPr>
            <a:r>
              <a:rPr lang="en-US" sz="1600" spc="-10" dirty="0">
                <a:latin typeface="Calibri" panose="020F0502020204030204"/>
                <a:cs typeface="Calibri" panose="020F0502020204030204"/>
              </a:rPr>
              <a:t>Structured for drug reviews analysis, detailing drug efficacy, user experiences, and usefulness of reviews. (Data: </a:t>
            </a:r>
            <a:r>
              <a:rPr lang="en-US" sz="1600" spc="-10" dirty="0">
                <a:solidFill>
                  <a:schemeClr val="tx2">
                    <a:lumMod val="60000"/>
                    <a:lumOff val="40000"/>
                  </a:schemeClr>
                </a:solidFill>
                <a:latin typeface="Calibri" panose="020F0502020204030204"/>
                <a:cs typeface="Calibri" panose="020F0502020204030204"/>
                <a:hlinkClick r:id="rId1"/>
              </a:rPr>
              <a:t>https://huggingface.co/datasets/lewtun/drug-reviews</a:t>
            </a:r>
            <a:r>
              <a:rPr lang="en-US" sz="1600" spc="-10" dirty="0">
                <a:latin typeface="Calibri" panose="020F0502020204030204"/>
                <a:cs typeface="Calibri" panose="020F0502020204030204"/>
              </a:rPr>
              <a:t>)</a:t>
            </a:r>
            <a:endParaRPr sz="1600" dirty="0">
              <a:latin typeface="Calibri" panose="020F0502020204030204"/>
              <a:cs typeface="Calibri" panose="020F0502020204030204"/>
            </a:endParaRPr>
          </a:p>
        </p:txBody>
      </p:sp>
      <p:graphicFrame>
        <p:nvGraphicFramePr>
          <p:cNvPr id="5" name="Table 4"/>
          <p:cNvGraphicFramePr>
            <a:graphicFrameLocks noGrp="1"/>
          </p:cNvGraphicFramePr>
          <p:nvPr/>
        </p:nvGraphicFramePr>
        <p:xfrm>
          <a:off x="1788693" y="2486994"/>
          <a:ext cx="5566614" cy="2190047"/>
        </p:xfrm>
        <a:graphic>
          <a:graphicData uri="http://schemas.openxmlformats.org/drawingml/2006/table">
            <a:tbl>
              <a:tblPr>
                <a:tableStyleId>{BDBED569-4797-4DF1-A0F4-6AAB3CD982D8}</a:tableStyleId>
              </a:tblPr>
              <a:tblGrid>
                <a:gridCol w="1855538"/>
                <a:gridCol w="1855538"/>
                <a:gridCol w="1855538"/>
              </a:tblGrid>
              <a:tr h="122597">
                <a:tc>
                  <a:txBody>
                    <a:bodyPr/>
                    <a:lstStyle/>
                    <a:p>
                      <a:pPr algn="l" fontAlgn="b"/>
                      <a:r>
                        <a:rPr lang="en-US" sz="1000" b="1" dirty="0">
                          <a:effectLst/>
                        </a:rPr>
                        <a:t>Feature</a:t>
                      </a:r>
                      <a:endParaRPr lang="en-US" sz="1000" b="1" dirty="0">
                        <a:effectLst/>
                      </a:endParaRPr>
                    </a:p>
                  </a:txBody>
                  <a:tcPr marL="41602" marR="41602" marT="20801" marB="20801" anchor="b"/>
                </a:tc>
                <a:tc>
                  <a:txBody>
                    <a:bodyPr/>
                    <a:lstStyle/>
                    <a:p>
                      <a:pPr algn="l" fontAlgn="b"/>
                      <a:r>
                        <a:rPr lang="en-US" sz="1000" b="1">
                          <a:effectLst/>
                        </a:rPr>
                        <a:t>Type</a:t>
                      </a:r>
                      <a:endParaRPr lang="en-US" sz="1000" b="1">
                        <a:effectLst/>
                      </a:endParaRPr>
                    </a:p>
                  </a:txBody>
                  <a:tcPr marL="41602" marR="41602" marT="20801" marB="20801" anchor="b"/>
                </a:tc>
                <a:tc>
                  <a:txBody>
                    <a:bodyPr/>
                    <a:lstStyle/>
                    <a:p>
                      <a:pPr algn="l" fontAlgn="b"/>
                      <a:r>
                        <a:rPr lang="en-US" sz="1000" b="1">
                          <a:effectLst/>
                        </a:rPr>
                        <a:t>Description</a:t>
                      </a:r>
                      <a:endParaRPr lang="en-US" sz="1000" b="1">
                        <a:effectLst/>
                      </a:endParaRPr>
                    </a:p>
                  </a:txBody>
                  <a:tcPr marL="41602" marR="41602" marT="20801" marB="20801" anchor="b"/>
                </a:tc>
              </a:tr>
              <a:tr h="305409">
                <a:tc>
                  <a:txBody>
                    <a:bodyPr/>
                    <a:lstStyle/>
                    <a:p>
                      <a:pPr algn="l" fontAlgn="base"/>
                      <a:r>
                        <a:rPr lang="en-US" sz="1000" b="1" dirty="0">
                          <a:effectLst/>
                        </a:rPr>
                        <a:t>Unnamed: 0</a:t>
                      </a:r>
                      <a:endParaRPr lang="en-US" sz="1000" b="1" dirty="0">
                        <a:effectLst/>
                      </a:endParaRPr>
                    </a:p>
                  </a:txBody>
                  <a:tcPr marL="41602" marR="41602" marT="20801" marB="20801" anchor="ctr"/>
                </a:tc>
                <a:tc>
                  <a:txBody>
                    <a:bodyPr/>
                    <a:lstStyle/>
                    <a:p>
                      <a:pPr algn="l" fontAlgn="base"/>
                      <a:r>
                        <a:rPr lang="en-US" sz="1000" b="1">
                          <a:effectLst/>
                        </a:rPr>
                        <a:t>int64</a:t>
                      </a:r>
                      <a:endParaRPr lang="en-US" sz="1000" b="1">
                        <a:effectLst/>
                      </a:endParaRPr>
                    </a:p>
                  </a:txBody>
                  <a:tcPr marL="41602" marR="41602" marT="20801" marB="20801" anchor="ctr"/>
                </a:tc>
                <a:tc>
                  <a:txBody>
                    <a:bodyPr/>
                    <a:lstStyle/>
                    <a:p>
                      <a:pPr algn="l" fontAlgn="base"/>
                      <a:r>
                        <a:rPr lang="en-US" sz="1000" b="1">
                          <a:effectLst/>
                        </a:rPr>
                        <a:t>Integer identifier for each entry</a:t>
                      </a:r>
                      <a:endParaRPr lang="en-US" sz="1000" b="1">
                        <a:effectLst/>
                      </a:endParaRPr>
                    </a:p>
                  </a:txBody>
                  <a:tcPr marL="41602" marR="41602" marT="20801" marB="20801" anchor="ctr"/>
                </a:tc>
              </a:tr>
              <a:tr h="214003">
                <a:tc>
                  <a:txBody>
                    <a:bodyPr/>
                    <a:lstStyle/>
                    <a:p>
                      <a:pPr algn="l" fontAlgn="base"/>
                      <a:r>
                        <a:rPr lang="en-US" sz="1000" b="1" dirty="0">
                          <a:effectLst/>
                        </a:rPr>
                        <a:t>drug Name</a:t>
                      </a:r>
                      <a:endParaRPr lang="en-US" sz="1000" b="1" dirty="0">
                        <a:effectLst/>
                      </a:endParaRPr>
                    </a:p>
                  </a:txBody>
                  <a:tcPr marL="41602" marR="41602" marT="20801" marB="20801" anchor="ctr"/>
                </a:tc>
                <a:tc>
                  <a:txBody>
                    <a:bodyPr/>
                    <a:lstStyle/>
                    <a:p>
                      <a:pPr algn="l" fontAlgn="base"/>
                      <a:r>
                        <a:rPr lang="en-US" sz="1000" b="1">
                          <a:effectLst/>
                        </a:rPr>
                        <a:t>string</a:t>
                      </a:r>
                      <a:endParaRPr lang="en-US" sz="1000" b="1">
                        <a:effectLst/>
                      </a:endParaRPr>
                    </a:p>
                  </a:txBody>
                  <a:tcPr marL="41602" marR="41602" marT="20801" marB="20801" anchor="ctr"/>
                </a:tc>
                <a:tc>
                  <a:txBody>
                    <a:bodyPr/>
                    <a:lstStyle/>
                    <a:p>
                      <a:pPr algn="l" fontAlgn="base"/>
                      <a:r>
                        <a:rPr lang="en-US" sz="1000" b="1">
                          <a:effectLst/>
                        </a:rPr>
                        <a:t>Name of the drug</a:t>
                      </a:r>
                      <a:endParaRPr lang="en-US" sz="1000" b="1">
                        <a:effectLst/>
                      </a:endParaRPr>
                    </a:p>
                  </a:txBody>
                  <a:tcPr marL="41602" marR="41602" marT="20801" marB="20801" anchor="ctr"/>
                </a:tc>
              </a:tr>
              <a:tr h="396816">
                <a:tc>
                  <a:txBody>
                    <a:bodyPr/>
                    <a:lstStyle/>
                    <a:p>
                      <a:pPr algn="l" fontAlgn="base"/>
                      <a:r>
                        <a:rPr lang="en-US" sz="1000" b="1" dirty="0">
                          <a:effectLst/>
                        </a:rPr>
                        <a:t>condition</a:t>
                      </a:r>
                      <a:endParaRPr lang="en-US" sz="1000" b="1" dirty="0">
                        <a:effectLst/>
                      </a:endParaRPr>
                    </a:p>
                  </a:txBody>
                  <a:tcPr marL="41602" marR="41602" marT="20801" marB="20801" anchor="ctr"/>
                </a:tc>
                <a:tc>
                  <a:txBody>
                    <a:bodyPr/>
                    <a:lstStyle/>
                    <a:p>
                      <a:pPr algn="l" fontAlgn="base"/>
                      <a:r>
                        <a:rPr lang="en-US" sz="1000" b="1">
                          <a:effectLst/>
                        </a:rPr>
                        <a:t>string</a:t>
                      </a:r>
                      <a:endParaRPr lang="en-US" sz="1000" b="1">
                        <a:effectLst/>
                      </a:endParaRPr>
                    </a:p>
                  </a:txBody>
                  <a:tcPr marL="41602" marR="41602" marT="20801" marB="20801" anchor="ctr"/>
                </a:tc>
                <a:tc>
                  <a:txBody>
                    <a:bodyPr/>
                    <a:lstStyle/>
                    <a:p>
                      <a:pPr algn="l" fontAlgn="base"/>
                      <a:r>
                        <a:rPr lang="en-US" sz="1000" b="1">
                          <a:effectLst/>
                        </a:rPr>
                        <a:t>Medical condition addressed by drug</a:t>
                      </a:r>
                      <a:endParaRPr lang="en-US" sz="1000" b="1">
                        <a:effectLst/>
                      </a:endParaRPr>
                    </a:p>
                  </a:txBody>
                  <a:tcPr marL="41602" marR="41602" marT="20801" marB="20801" anchor="ctr"/>
                </a:tc>
              </a:tr>
              <a:tr h="214003">
                <a:tc>
                  <a:txBody>
                    <a:bodyPr/>
                    <a:lstStyle/>
                    <a:p>
                      <a:pPr algn="l" fontAlgn="base"/>
                      <a:r>
                        <a:rPr lang="en-US" sz="1000" b="1" dirty="0">
                          <a:effectLst/>
                        </a:rPr>
                        <a:t>review</a:t>
                      </a:r>
                      <a:endParaRPr lang="en-US" sz="1000" b="1" dirty="0">
                        <a:effectLst/>
                      </a:endParaRPr>
                    </a:p>
                  </a:txBody>
                  <a:tcPr marL="41602" marR="41602" marT="20801" marB="20801" anchor="ctr"/>
                </a:tc>
                <a:tc>
                  <a:txBody>
                    <a:bodyPr/>
                    <a:lstStyle/>
                    <a:p>
                      <a:pPr algn="l" fontAlgn="base"/>
                      <a:r>
                        <a:rPr lang="en-US" sz="1000" b="1">
                          <a:effectLst/>
                        </a:rPr>
                        <a:t>string</a:t>
                      </a:r>
                      <a:endParaRPr lang="en-US" sz="1000" b="1">
                        <a:effectLst/>
                      </a:endParaRPr>
                    </a:p>
                  </a:txBody>
                  <a:tcPr marL="41602" marR="41602" marT="20801" marB="20801" anchor="ctr"/>
                </a:tc>
                <a:tc>
                  <a:txBody>
                    <a:bodyPr/>
                    <a:lstStyle/>
                    <a:p>
                      <a:pPr algn="l" fontAlgn="base"/>
                      <a:r>
                        <a:rPr lang="en-US" sz="1000" b="1">
                          <a:effectLst/>
                        </a:rPr>
                        <a:t>User review text</a:t>
                      </a:r>
                      <a:endParaRPr lang="en-US" sz="1000" b="1">
                        <a:effectLst/>
                      </a:endParaRPr>
                    </a:p>
                  </a:txBody>
                  <a:tcPr marL="41602" marR="41602" marT="20801" marB="20801" anchor="ctr"/>
                </a:tc>
              </a:tr>
              <a:tr h="305409">
                <a:tc>
                  <a:txBody>
                    <a:bodyPr/>
                    <a:lstStyle/>
                    <a:p>
                      <a:pPr algn="l" fontAlgn="base"/>
                      <a:r>
                        <a:rPr lang="en-US" sz="1000" b="1" dirty="0">
                          <a:effectLst/>
                        </a:rPr>
                        <a:t>rating</a:t>
                      </a:r>
                      <a:endParaRPr lang="en-US" sz="1000" b="1" dirty="0">
                        <a:effectLst/>
                      </a:endParaRPr>
                    </a:p>
                  </a:txBody>
                  <a:tcPr marL="41602" marR="41602" marT="20801" marB="20801" anchor="ctr"/>
                </a:tc>
                <a:tc>
                  <a:txBody>
                    <a:bodyPr/>
                    <a:lstStyle/>
                    <a:p>
                      <a:pPr algn="l" fontAlgn="base"/>
                      <a:r>
                        <a:rPr lang="en-US" sz="1000" b="1">
                          <a:effectLst/>
                        </a:rPr>
                        <a:t>float64</a:t>
                      </a:r>
                      <a:endParaRPr lang="en-US" sz="1000" b="1">
                        <a:effectLst/>
                      </a:endParaRPr>
                    </a:p>
                  </a:txBody>
                  <a:tcPr marL="41602" marR="41602" marT="20801" marB="20801" anchor="ctr"/>
                </a:tc>
                <a:tc>
                  <a:txBody>
                    <a:bodyPr/>
                    <a:lstStyle/>
                    <a:p>
                      <a:pPr algn="l" fontAlgn="base"/>
                      <a:r>
                        <a:rPr lang="en-US" sz="1000" b="1">
                          <a:effectLst/>
                        </a:rPr>
                        <a:t>Numerical rating of the drug</a:t>
                      </a:r>
                      <a:endParaRPr lang="en-US" sz="1000" b="1">
                        <a:effectLst/>
                      </a:endParaRPr>
                    </a:p>
                  </a:txBody>
                  <a:tcPr marL="41602" marR="41602" marT="20801" marB="20801" anchor="ctr"/>
                </a:tc>
              </a:tr>
              <a:tr h="214003">
                <a:tc>
                  <a:txBody>
                    <a:bodyPr/>
                    <a:lstStyle/>
                    <a:p>
                      <a:pPr algn="l" fontAlgn="base"/>
                      <a:r>
                        <a:rPr lang="en-US" sz="1000" b="1" dirty="0">
                          <a:effectLst/>
                        </a:rPr>
                        <a:t>date</a:t>
                      </a:r>
                      <a:endParaRPr lang="en-US" sz="1000" b="1" dirty="0">
                        <a:effectLst/>
                      </a:endParaRPr>
                    </a:p>
                  </a:txBody>
                  <a:tcPr marL="41602" marR="41602" marT="20801" marB="20801" anchor="ctr"/>
                </a:tc>
                <a:tc>
                  <a:txBody>
                    <a:bodyPr/>
                    <a:lstStyle/>
                    <a:p>
                      <a:pPr algn="l" fontAlgn="base"/>
                      <a:r>
                        <a:rPr lang="en-US" sz="1000" b="1">
                          <a:effectLst/>
                        </a:rPr>
                        <a:t>string</a:t>
                      </a:r>
                      <a:endParaRPr lang="en-US" sz="1000" b="1">
                        <a:effectLst/>
                      </a:endParaRPr>
                    </a:p>
                  </a:txBody>
                  <a:tcPr marL="41602" marR="41602" marT="20801" marB="20801" anchor="ctr"/>
                </a:tc>
                <a:tc>
                  <a:txBody>
                    <a:bodyPr/>
                    <a:lstStyle/>
                    <a:p>
                      <a:pPr algn="l" fontAlgn="base"/>
                      <a:r>
                        <a:rPr lang="en-US" sz="1000" b="1">
                          <a:effectLst/>
                        </a:rPr>
                        <a:t>Date of the review</a:t>
                      </a:r>
                      <a:endParaRPr lang="en-US" sz="1000" b="1">
                        <a:effectLst/>
                      </a:endParaRPr>
                    </a:p>
                  </a:txBody>
                  <a:tcPr marL="41602" marR="41602" marT="20801" marB="20801" anchor="ctr"/>
                </a:tc>
              </a:tr>
              <a:tr h="305409">
                <a:tc>
                  <a:txBody>
                    <a:bodyPr/>
                    <a:lstStyle/>
                    <a:p>
                      <a:pPr algn="l" fontAlgn="base"/>
                      <a:r>
                        <a:rPr lang="en-US" sz="1000" b="1" dirty="0">
                          <a:effectLst/>
                        </a:rPr>
                        <a:t>useful Count</a:t>
                      </a:r>
                      <a:endParaRPr lang="en-US" sz="1000" b="1" dirty="0">
                        <a:effectLst/>
                      </a:endParaRPr>
                    </a:p>
                  </a:txBody>
                  <a:tcPr marL="41602" marR="41602" marT="20801" marB="20801" anchor="ctr"/>
                </a:tc>
                <a:tc>
                  <a:txBody>
                    <a:bodyPr/>
                    <a:lstStyle/>
                    <a:p>
                      <a:pPr algn="l" fontAlgn="base"/>
                      <a:r>
                        <a:rPr lang="en-US" sz="1000" b="1">
                          <a:effectLst/>
                        </a:rPr>
                        <a:t>int64</a:t>
                      </a:r>
                      <a:endParaRPr lang="en-US" sz="1000" b="1">
                        <a:effectLst/>
                      </a:endParaRPr>
                    </a:p>
                  </a:txBody>
                  <a:tcPr marL="41602" marR="41602" marT="20801" marB="20801" anchor="ctr"/>
                </a:tc>
                <a:tc>
                  <a:txBody>
                    <a:bodyPr/>
                    <a:lstStyle/>
                    <a:p>
                      <a:pPr algn="l" fontAlgn="base"/>
                      <a:r>
                        <a:rPr lang="en-US" sz="1000" b="1" dirty="0">
                          <a:effectLst/>
                        </a:rPr>
                        <a:t>Count of users who found review useful</a:t>
                      </a:r>
                      <a:endParaRPr lang="en-US" sz="1000" b="1" dirty="0">
                        <a:effectLst/>
                      </a:endParaRPr>
                    </a:p>
                  </a:txBody>
                  <a:tcPr marL="41602" marR="41602" marT="20801" marB="20801" anchor="ct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177" y="56977"/>
            <a:ext cx="1641475" cy="574040"/>
          </a:xfrm>
          <a:prstGeom prst="rect">
            <a:avLst/>
          </a:prstGeom>
        </p:spPr>
        <p:txBody>
          <a:bodyPr vert="horz" wrap="square" lIns="0" tIns="12700" rIns="0" bIns="0" rtlCol="0">
            <a:spAutoFit/>
          </a:bodyPr>
          <a:lstStyle/>
          <a:p>
            <a:pPr marL="12700">
              <a:lnSpc>
                <a:spcPct val="100000"/>
              </a:lnSpc>
              <a:spcBef>
                <a:spcPts val="100"/>
              </a:spcBef>
            </a:pPr>
            <a:r>
              <a:rPr sz="3600" spc="-105" dirty="0"/>
              <a:t>Methods</a:t>
            </a:r>
            <a:endParaRPr sz="3600"/>
          </a:p>
        </p:txBody>
      </p:sp>
      <p:sp>
        <p:nvSpPr>
          <p:cNvPr id="4" name="object 4"/>
          <p:cNvSpPr txBox="1">
            <a:spLocks noGrp="1"/>
          </p:cNvSpPr>
          <p:nvPr>
            <p:ph type="sldNum" sz="quarter" idx="7"/>
          </p:nvPr>
        </p:nvSpPr>
        <p:spPr>
          <a:prstGeom prst="rect">
            <a:avLst/>
          </a:prstGeom>
        </p:spPr>
        <p:txBody>
          <a:bodyPr vert="horz" wrap="square" lIns="0" tIns="19685" rIns="0" bIns="0" rtlCol="0">
            <a:spAutoFit/>
          </a:bodyPr>
          <a:lstStyle/>
          <a:p>
            <a:pPr marL="38100">
              <a:lnSpc>
                <a:spcPct val="100000"/>
              </a:lnSpc>
              <a:spcBef>
                <a:spcPts val="155"/>
              </a:spcBef>
            </a:pPr>
            <a:fld id="{81D60167-4931-47E6-BA6A-407CBD079E47}" type="slidenum">
              <a:rPr spc="-60" dirty="0"/>
            </a:fld>
            <a:endParaRPr spc="-60" dirty="0"/>
          </a:p>
        </p:txBody>
      </p:sp>
      <p:sp>
        <p:nvSpPr>
          <p:cNvPr id="3" name="object 3"/>
          <p:cNvSpPr txBox="1"/>
          <p:nvPr/>
        </p:nvSpPr>
        <p:spPr>
          <a:xfrm>
            <a:off x="367666" y="971550"/>
            <a:ext cx="8119109" cy="3349891"/>
          </a:xfrm>
          <a:prstGeom prst="rect">
            <a:avLst/>
          </a:prstGeom>
        </p:spPr>
        <p:txBody>
          <a:bodyPr vert="horz" wrap="square" lIns="0" tIns="12700" rIns="0" bIns="0" rtlCol="0">
            <a:spAutoFit/>
          </a:bodyPr>
          <a:lstStyle/>
          <a:p>
            <a:pPr marL="298450" indent="-285750">
              <a:lnSpc>
                <a:spcPct val="150000"/>
              </a:lnSpc>
              <a:spcBef>
                <a:spcPts val="100"/>
              </a:spcBef>
              <a:buClr>
                <a:srgbClr val="C00000"/>
              </a:buClr>
              <a:buFont typeface="Wingdings" panose="05000000000000000000" pitchFamily="2" charset="2"/>
              <a:buChar char="Ø"/>
            </a:pPr>
            <a:r>
              <a:rPr lang="en-US" sz="1600" spc="-10" dirty="0">
                <a:latin typeface="Calibri" panose="020F0502020204030204"/>
                <a:cs typeface="Calibri" panose="020F0502020204030204"/>
              </a:rPr>
              <a:t>Data Preprocessing: Tokenize text, handle sequences, and encode data for LSTM, BERT, and GRU.</a:t>
            </a:r>
            <a:endParaRPr lang="en-US" sz="1600" spc="-10" dirty="0">
              <a:latin typeface="Calibri" panose="020F0502020204030204"/>
              <a:cs typeface="Calibri" panose="020F0502020204030204"/>
            </a:endParaRPr>
          </a:p>
          <a:p>
            <a:pPr marL="298450" indent="-285750">
              <a:lnSpc>
                <a:spcPct val="150000"/>
              </a:lnSpc>
              <a:spcBef>
                <a:spcPts val="100"/>
              </a:spcBef>
              <a:buClr>
                <a:srgbClr val="C00000"/>
              </a:buClr>
              <a:buFont typeface="Wingdings" panose="05000000000000000000" pitchFamily="2" charset="2"/>
              <a:buChar char="Ø"/>
            </a:pPr>
            <a:r>
              <a:rPr lang="en-US" sz="1600" spc="-10" dirty="0">
                <a:latin typeface="Calibri" panose="020F0502020204030204"/>
                <a:cs typeface="Calibri" panose="020F0502020204030204"/>
              </a:rPr>
              <a:t>Model Training: Train LSTM, BERT, and GRU models on drug review data for sentiment analysis.</a:t>
            </a:r>
            <a:endParaRPr lang="en-US" sz="1600" spc="-10" dirty="0">
              <a:latin typeface="Calibri" panose="020F0502020204030204"/>
              <a:cs typeface="Calibri" panose="020F0502020204030204"/>
            </a:endParaRPr>
          </a:p>
          <a:p>
            <a:pPr marL="298450" indent="-285750">
              <a:lnSpc>
                <a:spcPct val="150000"/>
              </a:lnSpc>
              <a:spcBef>
                <a:spcPts val="100"/>
              </a:spcBef>
              <a:buClr>
                <a:srgbClr val="C00000"/>
              </a:buClr>
              <a:buFont typeface="Wingdings" panose="05000000000000000000" pitchFamily="2" charset="2"/>
              <a:buChar char="Ø"/>
            </a:pPr>
            <a:r>
              <a:rPr lang="en-US" sz="1600" spc="-10" dirty="0">
                <a:latin typeface="Calibri" panose="020F0502020204030204"/>
                <a:cs typeface="Calibri" panose="020F0502020204030204"/>
              </a:rPr>
              <a:t>Model Fusion/Ensemble: Combine predictions from LSTM, BERT, GRU, and Decision Tree models.</a:t>
            </a:r>
            <a:endParaRPr lang="en-US" sz="1600" spc="-10" dirty="0">
              <a:latin typeface="Calibri" panose="020F0502020204030204"/>
              <a:cs typeface="Calibri" panose="020F0502020204030204"/>
            </a:endParaRPr>
          </a:p>
          <a:p>
            <a:pPr marL="298450" indent="-285750">
              <a:lnSpc>
                <a:spcPct val="150000"/>
              </a:lnSpc>
              <a:spcBef>
                <a:spcPts val="100"/>
              </a:spcBef>
              <a:buClr>
                <a:srgbClr val="C00000"/>
              </a:buClr>
              <a:buFont typeface="Wingdings" panose="05000000000000000000" pitchFamily="2" charset="2"/>
              <a:buChar char="Ø"/>
            </a:pPr>
            <a:r>
              <a:rPr lang="en-US" sz="1600" spc="-10" dirty="0">
                <a:latin typeface="Calibri" panose="020F0502020204030204"/>
                <a:cs typeface="Calibri" panose="020F0502020204030204"/>
              </a:rPr>
              <a:t>Evaluation Metrics: Assess performance using accuracy, F1 score, and confusion matrices for comparison.</a:t>
            </a:r>
            <a:endParaRPr lang="en-US" sz="1600" spc="-10" dirty="0">
              <a:latin typeface="Calibri" panose="020F0502020204030204"/>
              <a:cs typeface="Calibri" panose="020F0502020204030204"/>
            </a:endParaRPr>
          </a:p>
          <a:p>
            <a:pPr marL="298450" indent="-285750">
              <a:lnSpc>
                <a:spcPct val="150000"/>
              </a:lnSpc>
              <a:spcBef>
                <a:spcPts val="100"/>
              </a:spcBef>
              <a:buClr>
                <a:srgbClr val="C00000"/>
              </a:buClr>
              <a:buFont typeface="Wingdings" panose="05000000000000000000" pitchFamily="2" charset="2"/>
              <a:buChar char="Ø"/>
            </a:pPr>
            <a:r>
              <a:rPr lang="en-US" sz="1600" spc="-10" dirty="0">
                <a:latin typeface="Calibri" panose="020F0502020204030204"/>
                <a:cs typeface="Calibri" panose="020F0502020204030204"/>
              </a:rPr>
              <a:t>Fine-tuning and Optimization: Refine models based on results, tuning hyperparameters for better performance.</a:t>
            </a:r>
            <a:endParaRPr sz="1600" dirty="0">
              <a:latin typeface="Calibri" panose="020F0502020204030204"/>
              <a:cs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177" y="86238"/>
            <a:ext cx="8377645" cy="492443"/>
          </a:xfrm>
        </p:spPr>
        <p:txBody>
          <a:bodyPr/>
          <a:lstStyle/>
          <a:p>
            <a:r>
              <a:rPr lang="en-US" dirty="0"/>
              <a:t>Implementation</a:t>
            </a:r>
            <a:endParaRPr lang="en-US" dirty="0"/>
          </a:p>
        </p:txBody>
      </p:sp>
      <p:pic>
        <p:nvPicPr>
          <p:cNvPr id="5" name="Picture 4"/>
          <p:cNvPicPr>
            <a:picLocks noChangeAspect="1"/>
          </p:cNvPicPr>
          <p:nvPr/>
        </p:nvPicPr>
        <p:blipFill>
          <a:blip r:embed="rId1"/>
          <a:stretch>
            <a:fillRect/>
          </a:stretch>
        </p:blipFill>
        <p:spPr>
          <a:xfrm>
            <a:off x="685800" y="1200150"/>
            <a:ext cx="3696020" cy="2400508"/>
          </a:xfrm>
          <a:prstGeom prst="rect">
            <a:avLst/>
          </a:prstGeom>
        </p:spPr>
      </p:pic>
      <p:pic>
        <p:nvPicPr>
          <p:cNvPr id="7" name="Picture 6"/>
          <p:cNvPicPr>
            <a:picLocks noChangeAspect="1"/>
          </p:cNvPicPr>
          <p:nvPr/>
        </p:nvPicPr>
        <p:blipFill>
          <a:blip r:embed="rId2"/>
          <a:stretch>
            <a:fillRect/>
          </a:stretch>
        </p:blipFill>
        <p:spPr>
          <a:xfrm>
            <a:off x="5181600" y="1200151"/>
            <a:ext cx="3177815" cy="2400508"/>
          </a:xfrm>
          <a:prstGeom prst="rect">
            <a:avLst/>
          </a:prstGeom>
        </p:spPr>
      </p:pic>
      <p:sp>
        <p:nvSpPr>
          <p:cNvPr id="8" name="TextBox 7"/>
          <p:cNvSpPr txBox="1"/>
          <p:nvPr/>
        </p:nvSpPr>
        <p:spPr>
          <a:xfrm>
            <a:off x="1295400" y="3758684"/>
            <a:ext cx="225811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Statistical Description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TextBox 8"/>
          <p:cNvSpPr txBox="1"/>
          <p:nvPr/>
        </p:nvSpPr>
        <p:spPr>
          <a:xfrm>
            <a:off x="5791200" y="3751332"/>
            <a:ext cx="22368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Information Reg Data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Slide Number Placeholder 3"/>
          <p:cNvSpPr>
            <a:spLocks noGrp="1"/>
          </p:cNvSpPr>
          <p:nvPr>
            <p:ph type="sldNum" sz="quarter" idx="7"/>
          </p:nvPr>
        </p:nvSpPr>
        <p:spPr/>
        <p:txBody>
          <a:bodyPr/>
          <a:lstStyle/>
          <a:p>
            <a:pPr marL="38100">
              <a:lnSpc>
                <a:spcPct val="100000"/>
              </a:lnSpc>
              <a:spcBef>
                <a:spcPts val="155"/>
              </a:spcBef>
            </a:pPr>
            <a:fld id="{81D60167-4931-47E6-BA6A-407CBD079E47}" type="slidenum">
              <a:rPr lang="en-US" spc="-60" smtClean="0"/>
            </a:fld>
            <a:endParaRPr lang="en-US" spc="-6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177" y="86238"/>
            <a:ext cx="8377645" cy="492443"/>
          </a:xfrm>
        </p:spPr>
        <p:txBody>
          <a:bodyPr/>
          <a:lstStyle/>
          <a:p>
            <a:r>
              <a:rPr lang="en-US" dirty="0"/>
              <a:t>Implementation</a:t>
            </a:r>
            <a:endParaRPr lang="en-US" dirty="0"/>
          </a:p>
        </p:txBody>
      </p:sp>
      <p:sp>
        <p:nvSpPr>
          <p:cNvPr id="8" name="TextBox 7"/>
          <p:cNvSpPr txBox="1"/>
          <p:nvPr/>
        </p:nvSpPr>
        <p:spPr>
          <a:xfrm>
            <a:off x="1115969" y="3751332"/>
            <a:ext cx="308116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Top 20 Drugs with 10/10 rating</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TextBox 8"/>
          <p:cNvSpPr txBox="1"/>
          <p:nvPr/>
        </p:nvSpPr>
        <p:spPr>
          <a:xfrm>
            <a:off x="6307650" y="3807350"/>
            <a:ext cx="202395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Rating Presentation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6" name="Picture 5"/>
          <p:cNvPicPr>
            <a:picLocks noChangeAspect="1"/>
          </p:cNvPicPr>
          <p:nvPr/>
        </p:nvPicPr>
        <p:blipFill>
          <a:blip r:embed="rId1"/>
          <a:stretch>
            <a:fillRect/>
          </a:stretch>
        </p:blipFill>
        <p:spPr>
          <a:xfrm>
            <a:off x="367059" y="1123950"/>
            <a:ext cx="4114800" cy="2422760"/>
          </a:xfrm>
          <a:prstGeom prst="rect">
            <a:avLst/>
          </a:prstGeom>
        </p:spPr>
      </p:pic>
      <p:pic>
        <p:nvPicPr>
          <p:cNvPr id="11" name="Picture 10"/>
          <p:cNvPicPr>
            <a:picLocks noChangeAspect="1"/>
          </p:cNvPicPr>
          <p:nvPr/>
        </p:nvPicPr>
        <p:blipFill>
          <a:blip r:embed="rId2"/>
          <a:stretch>
            <a:fillRect/>
          </a:stretch>
        </p:blipFill>
        <p:spPr>
          <a:xfrm>
            <a:off x="5638800" y="929819"/>
            <a:ext cx="2685658" cy="2811021"/>
          </a:xfrm>
          <a:prstGeom prst="rect">
            <a:avLst/>
          </a:prstGeom>
        </p:spPr>
      </p:pic>
      <p:sp>
        <p:nvSpPr>
          <p:cNvPr id="4" name="Slide Number Placeholder 3"/>
          <p:cNvSpPr>
            <a:spLocks noGrp="1"/>
          </p:cNvSpPr>
          <p:nvPr>
            <p:ph type="sldNum" sz="quarter" idx="7"/>
          </p:nvPr>
        </p:nvSpPr>
        <p:spPr/>
        <p:txBody>
          <a:bodyPr/>
          <a:lstStyle/>
          <a:p>
            <a:pPr marL="38100">
              <a:lnSpc>
                <a:spcPct val="100000"/>
              </a:lnSpc>
              <a:spcBef>
                <a:spcPts val="155"/>
              </a:spcBef>
            </a:pPr>
            <a:fld id="{81D60167-4931-47E6-BA6A-407CBD079E47}" type="slidenum">
              <a:rPr lang="en-US" spc="-60" smtClean="0"/>
            </a:fld>
            <a:endParaRPr lang="en-US" spc="-6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6105</Words>
  <Application>WPS Presentation</Application>
  <PresentationFormat>On-screen Show (16:9)</PresentationFormat>
  <Paragraphs>236</Paragraphs>
  <Slides>21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Arial</vt:lpstr>
      <vt:lpstr>SimSun</vt:lpstr>
      <vt:lpstr>Wingdings</vt:lpstr>
      <vt:lpstr>Tahoma</vt:lpstr>
      <vt:lpstr>Calibri</vt:lpstr>
      <vt:lpstr>Arial</vt:lpstr>
      <vt:lpstr>Microsoft YaHei</vt:lpstr>
      <vt:lpstr>Arial Unicode MS</vt:lpstr>
      <vt:lpstr>Calibri</vt:lpstr>
      <vt:lpstr>Office Theme</vt:lpstr>
      <vt:lpstr>PowerPoint 演示文稿</vt:lpstr>
      <vt:lpstr>Drug Review Sentiment Analysis </vt:lpstr>
      <vt:lpstr>Problem Statement</vt:lpstr>
      <vt:lpstr>Objective </vt:lpstr>
      <vt:lpstr>Motivation:</vt:lpstr>
      <vt:lpstr>Datasets</vt:lpstr>
      <vt:lpstr>Methods</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Future Implications,Challenges &amp; Limitations</vt:lpstr>
      <vt:lpstr>Future Implications,Challenges &amp; Limitations</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Project Pitch</dc:title>
  <dc:creator/>
  <cp:lastModifiedBy>Purvansh Jain</cp:lastModifiedBy>
  <cp:revision>8</cp:revision>
  <dcterms:created xsi:type="dcterms:W3CDTF">2023-12-12T16:36:00Z</dcterms:created>
  <dcterms:modified xsi:type="dcterms:W3CDTF">2023-12-20T03:59:58Z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ICV">
    <vt:lpwstr>8CE250BFE662464D9EAC8C074A31CF10_12</vt:lpwstr>
  </property>
  <property fmtid="{D5CDD505-2E9C-101B-9397-08002B2CF9AE}" pid="4" name="KSOProductBuildVer">
    <vt:lpwstr>1033-12.2.0.13359</vt:lpwstr>
  </property>
</Properties>
</file>