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png" ContentType="image/png"/>
  <Default Extension="rels" ContentType="application/vnd.openxmlformats-package.relationshi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1300" r:id="rId3"/>
    <p:sldId id="1291" r:id="rId5"/>
    <p:sldId id="1301" r:id="rId6"/>
    <p:sldId id="1307" r:id="rId7"/>
    <p:sldId id="1302" r:id="rId8"/>
    <p:sldId id="1295" r:id="rId9"/>
    <p:sldId id="1296" r:id="rId10"/>
    <p:sldId id="1250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192" userDrawn="1">
          <p15:clr>
            <a:srgbClr val="A4A3A4"/>
          </p15:clr>
        </p15:guide>
        <p15:guide id="3" orient="horz" pos="10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EFF"/>
    <a:srgbClr val="F9FFEB"/>
    <a:srgbClr val="EDFFC5"/>
    <a:srgbClr val="7FBA00"/>
    <a:srgbClr val="EBEEF9"/>
    <a:srgbClr val="213164"/>
    <a:srgbClr val="FED500"/>
    <a:srgbClr val="484F9E"/>
    <a:srgbClr val="F6AB1B"/>
    <a:srgbClr val="F7BA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882" autoAdjust="0"/>
  </p:normalViewPr>
  <p:slideViewPr>
    <p:cSldViewPr snapToGrid="0" showGuides="1">
      <p:cViewPr varScale="1">
        <p:scale>
          <a:sx n="57" d="100"/>
          <a:sy n="57" d="100"/>
        </p:scale>
        <p:origin x="992" y="32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customXml" Target="../customXml/item3.xml"/><Relationship Id="rId16" Type="http://schemas.openxmlformats.org/officeDocument/2006/relationships/customXml" Target="../customXml/item2.xml"/><Relationship Id="rId15" Type="http://schemas.openxmlformats.org/officeDocument/2006/relationships/customXml" Target="../customXml/item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gadge\Desktop\RBI%20DATA%20states_wise_population_Income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GB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'[RBI DATA states_wise_population_Income.csv]RBI DATA states_wise_population'!$B$1</c:f>
              <c:strCache>
                <c:ptCount val="1"/>
                <c:pt idx="0">
                  <c:v>2000-01-INC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'[RBI DATA states_wise_population_Income.csv]RBI DATA states_wise_population'!$A$2:$A$33</c:f>
              <c:strCache>
                <c:ptCount val="32"/>
                <c:pt idx="0">
                  <c:v>Andaman and Nicobar Islands</c:v>
                </c:pt>
                <c:pt idx="1">
                  <c:v>Andhra Pradesh</c:v>
                </c:pt>
                <c:pt idx="2">
                  <c:v>Arunachal Pradesh</c:v>
                </c:pt>
                <c:pt idx="3">
                  <c:v>Assam</c:v>
                </c:pt>
                <c:pt idx="4">
                  <c:v>Bihar</c:v>
                </c:pt>
                <c:pt idx="5">
                  <c:v>Chandigarh</c:v>
                </c:pt>
                <c:pt idx="6">
                  <c:v>Chhattisgarh</c:v>
                </c:pt>
                <c:pt idx="7">
                  <c:v>Delhi</c:v>
                </c:pt>
                <c:pt idx="8">
                  <c:v>Goa</c:v>
                </c:pt>
                <c:pt idx="9">
                  <c:v>Gujarat</c:v>
                </c:pt>
                <c:pt idx="10">
                  <c:v>Haryana</c:v>
                </c:pt>
                <c:pt idx="11">
                  <c:v>Himachal Pradesh</c:v>
                </c:pt>
                <c:pt idx="12">
                  <c:v>Jammu and Kashmir</c:v>
                </c:pt>
                <c:pt idx="13">
                  <c:v>Jharkhand</c:v>
                </c:pt>
                <c:pt idx="14">
                  <c:v>Karnataka</c:v>
                </c:pt>
                <c:pt idx="15">
                  <c:v>Kerala</c:v>
                </c:pt>
                <c:pt idx="16">
                  <c:v>Madhya Pradesh</c:v>
                </c:pt>
                <c:pt idx="17">
                  <c:v>Maharashtra</c:v>
                </c:pt>
                <c:pt idx="18">
                  <c:v>Manipur</c:v>
                </c:pt>
                <c:pt idx="19">
                  <c:v>Meghalaya</c:v>
                </c:pt>
                <c:pt idx="20">
                  <c:v>Mizoram</c:v>
                </c:pt>
                <c:pt idx="21">
                  <c:v>Nagaland</c:v>
                </c:pt>
                <c:pt idx="22">
                  <c:v>Odisha</c:v>
                </c:pt>
                <c:pt idx="23">
                  <c:v>Puducherry</c:v>
                </c:pt>
                <c:pt idx="24">
                  <c:v>Punjab</c:v>
                </c:pt>
                <c:pt idx="25">
                  <c:v>Rajasthan</c:v>
                </c:pt>
                <c:pt idx="26">
                  <c:v>Sikkim</c:v>
                </c:pt>
                <c:pt idx="27">
                  <c:v>Tamil Nadu</c:v>
                </c:pt>
                <c:pt idx="28">
                  <c:v>Tripura</c:v>
                </c:pt>
                <c:pt idx="29">
                  <c:v>Uttar Pradesh</c:v>
                </c:pt>
                <c:pt idx="30">
                  <c:v>Uttarakhand</c:v>
                </c:pt>
                <c:pt idx="31">
                  <c:v>West Bengal</c:v>
                </c:pt>
              </c:strCache>
            </c:strRef>
          </c:cat>
          <c:val>
            <c:numRef>
              <c:f>'[RBI DATA states_wise_population_Income.csv]RBI DATA states_wise_population'!$B$2:$B$33</c:f>
              <c:numCache>
                <c:formatCode>General</c:formatCode>
                <c:ptCount val="32"/>
                <c:pt idx="0">
                  <c:v>25047</c:v>
                </c:pt>
                <c:pt idx="1">
                  <c:v>17195</c:v>
                </c:pt>
                <c:pt idx="2">
                  <c:v>15260</c:v>
                </c:pt>
                <c:pt idx="3">
                  <c:v>12803</c:v>
                </c:pt>
                <c:pt idx="4">
                  <c:v>6415</c:v>
                </c:pt>
                <c:pt idx="5">
                  <c:v>49771</c:v>
                </c:pt>
                <c:pt idx="6">
                  <c:v>10744</c:v>
                </c:pt>
                <c:pt idx="7">
                  <c:v>40678</c:v>
                </c:pt>
                <c:pt idx="8">
                  <c:v>43735</c:v>
                </c:pt>
                <c:pt idx="9">
                  <c:v>18392</c:v>
                </c:pt>
                <c:pt idx="10">
                  <c:v>25583</c:v>
                </c:pt>
                <c:pt idx="11">
                  <c:v>22795</c:v>
                </c:pt>
                <c:pt idx="12">
                  <c:v>14268</c:v>
                </c:pt>
                <c:pt idx="13">
                  <c:v>10345</c:v>
                </c:pt>
                <c:pt idx="14">
                  <c:v>18344</c:v>
                </c:pt>
                <c:pt idx="15">
                  <c:v>20094</c:v>
                </c:pt>
                <c:pt idx="16">
                  <c:v>11862</c:v>
                </c:pt>
                <c:pt idx="17">
                  <c:v>22777</c:v>
                </c:pt>
                <c:pt idx="18">
                  <c:v>12369</c:v>
                </c:pt>
                <c:pt idx="19">
                  <c:v>15657</c:v>
                </c:pt>
                <c:pt idx="20">
                  <c:v>17826</c:v>
                </c:pt>
                <c:pt idx="21">
                  <c:v>16253</c:v>
                </c:pt>
                <c:pt idx="22">
                  <c:v>10453</c:v>
                </c:pt>
                <c:pt idx="23">
                  <c:v>35994</c:v>
                </c:pt>
                <c:pt idx="24">
                  <c:v>27881</c:v>
                </c:pt>
                <c:pt idx="25">
                  <c:v>13020</c:v>
                </c:pt>
                <c:pt idx="26">
                  <c:v>16077</c:v>
                </c:pt>
                <c:pt idx="27">
                  <c:v>20972</c:v>
                </c:pt>
                <c:pt idx="28">
                  <c:v>15983</c:v>
                </c:pt>
                <c:pt idx="29">
                  <c:v>9828</c:v>
                </c:pt>
                <c:pt idx="30">
                  <c:v>15285</c:v>
                </c:pt>
                <c:pt idx="31">
                  <c:v>16583</c:v>
                </c:pt>
              </c:numCache>
            </c:numRef>
          </c:val>
        </c:ser>
        <c:ser>
          <c:idx val="1"/>
          <c:order val="1"/>
          <c:tx>
            <c:strRef>
              <c:f>'[RBI DATA states_wise_population_Income.csv]RBI DATA states_wise_population'!$C$1</c:f>
              <c:strCache>
                <c:ptCount val="1"/>
                <c:pt idx="0">
                  <c:v>2011-12-INC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'[RBI DATA states_wise_population_Income.csv]RBI DATA states_wise_population'!$A$2:$A$33</c:f>
              <c:strCache>
                <c:ptCount val="32"/>
                <c:pt idx="0">
                  <c:v>Andaman and Nicobar Islands</c:v>
                </c:pt>
                <c:pt idx="1">
                  <c:v>Andhra Pradesh</c:v>
                </c:pt>
                <c:pt idx="2">
                  <c:v>Arunachal Pradesh</c:v>
                </c:pt>
                <c:pt idx="3">
                  <c:v>Assam</c:v>
                </c:pt>
                <c:pt idx="4">
                  <c:v>Bihar</c:v>
                </c:pt>
                <c:pt idx="5">
                  <c:v>Chandigarh</c:v>
                </c:pt>
                <c:pt idx="6">
                  <c:v>Chhattisgarh</c:v>
                </c:pt>
                <c:pt idx="7">
                  <c:v>Delhi</c:v>
                </c:pt>
                <c:pt idx="8">
                  <c:v>Goa</c:v>
                </c:pt>
                <c:pt idx="9">
                  <c:v>Gujarat</c:v>
                </c:pt>
                <c:pt idx="10">
                  <c:v>Haryana</c:v>
                </c:pt>
                <c:pt idx="11">
                  <c:v>Himachal Pradesh</c:v>
                </c:pt>
                <c:pt idx="12">
                  <c:v>Jammu and Kashmir</c:v>
                </c:pt>
                <c:pt idx="13">
                  <c:v>Jharkhand</c:v>
                </c:pt>
                <c:pt idx="14">
                  <c:v>Karnataka</c:v>
                </c:pt>
                <c:pt idx="15">
                  <c:v>Kerala</c:v>
                </c:pt>
                <c:pt idx="16">
                  <c:v>Madhya Pradesh</c:v>
                </c:pt>
                <c:pt idx="17">
                  <c:v>Maharashtra</c:v>
                </c:pt>
                <c:pt idx="18">
                  <c:v>Manipur</c:v>
                </c:pt>
                <c:pt idx="19">
                  <c:v>Meghalaya</c:v>
                </c:pt>
                <c:pt idx="20">
                  <c:v>Mizoram</c:v>
                </c:pt>
                <c:pt idx="21">
                  <c:v>Nagaland</c:v>
                </c:pt>
                <c:pt idx="22">
                  <c:v>Odisha</c:v>
                </c:pt>
                <c:pt idx="23">
                  <c:v>Puducherry</c:v>
                </c:pt>
                <c:pt idx="24">
                  <c:v>Punjab</c:v>
                </c:pt>
                <c:pt idx="25">
                  <c:v>Rajasthan</c:v>
                </c:pt>
                <c:pt idx="26">
                  <c:v>Sikkim</c:v>
                </c:pt>
                <c:pt idx="27">
                  <c:v>Tamil Nadu</c:v>
                </c:pt>
                <c:pt idx="28">
                  <c:v>Tripura</c:v>
                </c:pt>
                <c:pt idx="29">
                  <c:v>Uttar Pradesh</c:v>
                </c:pt>
                <c:pt idx="30">
                  <c:v>Uttarakhand</c:v>
                </c:pt>
                <c:pt idx="31">
                  <c:v>West Bengal</c:v>
                </c:pt>
              </c:strCache>
            </c:strRef>
          </c:cat>
          <c:val>
            <c:numRef>
              <c:f>'[RBI DATA states_wise_population_Income.csv]RBI DATA states_wise_population'!$C$2:$C$33</c:f>
              <c:numCache>
                <c:formatCode>General</c:formatCode>
                <c:ptCount val="32"/>
                <c:pt idx="0">
                  <c:v>89642</c:v>
                </c:pt>
                <c:pt idx="1">
                  <c:v>64773</c:v>
                </c:pt>
                <c:pt idx="2">
                  <c:v>71366</c:v>
                </c:pt>
                <c:pt idx="3">
                  <c:v>36320</c:v>
                </c:pt>
                <c:pt idx="4">
                  <c:v>22582</c:v>
                </c:pt>
                <c:pt idx="5">
                  <c:v>136883</c:v>
                </c:pt>
                <c:pt idx="6">
                  <c:v>48366</c:v>
                </c:pt>
                <c:pt idx="7">
                  <c:v>161446</c:v>
                </c:pt>
                <c:pt idx="8">
                  <c:v>211570</c:v>
                </c:pt>
                <c:pt idx="9">
                  <c:v>85979</c:v>
                </c:pt>
                <c:pt idx="10">
                  <c:v>106320</c:v>
                </c:pt>
                <c:pt idx="11">
                  <c:v>75185</c:v>
                </c:pt>
                <c:pt idx="12">
                  <c:v>46734</c:v>
                </c:pt>
                <c:pt idx="13">
                  <c:v>36554</c:v>
                </c:pt>
                <c:pt idx="14">
                  <c:v>68053</c:v>
                </c:pt>
                <c:pt idx="15">
                  <c:v>82753</c:v>
                </c:pt>
                <c:pt idx="16">
                  <c:v>37180</c:v>
                </c:pt>
                <c:pt idx="17">
                  <c:v>93282</c:v>
                </c:pt>
                <c:pt idx="18">
                  <c:v>33695</c:v>
                </c:pt>
                <c:pt idx="19">
                  <c:v>50316</c:v>
                </c:pt>
                <c:pt idx="20">
                  <c:v>53624</c:v>
                </c:pt>
                <c:pt idx="21">
                  <c:v>63781</c:v>
                </c:pt>
                <c:pt idx="22">
                  <c:v>43463</c:v>
                </c:pt>
                <c:pt idx="23">
                  <c:v>103149</c:v>
                </c:pt>
                <c:pt idx="24">
                  <c:v>76895</c:v>
                </c:pt>
                <c:pt idx="25">
                  <c:v>54637</c:v>
                </c:pt>
                <c:pt idx="26">
                  <c:v>130127</c:v>
                </c:pt>
                <c:pt idx="27">
                  <c:v>89050</c:v>
                </c:pt>
                <c:pt idx="28">
                  <c:v>50859</c:v>
                </c:pt>
                <c:pt idx="29">
                  <c:v>30021</c:v>
                </c:pt>
                <c:pt idx="30">
                  <c:v>85372</c:v>
                </c:pt>
                <c:pt idx="31">
                  <c:v>53383</c:v>
                </c:pt>
              </c:numCache>
            </c:numRef>
          </c:val>
        </c:ser>
        <c:ser>
          <c:idx val="2"/>
          <c:order val="2"/>
          <c:tx>
            <c:strRef>
              <c:f>'[RBI DATA states_wise_population_Income.csv]RBI DATA states_wise_population'!$D$1</c:f>
              <c:strCache>
                <c:ptCount val="1"/>
                <c:pt idx="0">
                  <c:v>2001 - LIT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'[RBI DATA states_wise_population_Income.csv]RBI DATA states_wise_population'!$A$2:$A$33</c:f>
              <c:strCache>
                <c:ptCount val="32"/>
                <c:pt idx="0">
                  <c:v>Andaman and Nicobar Islands</c:v>
                </c:pt>
                <c:pt idx="1">
                  <c:v>Andhra Pradesh</c:v>
                </c:pt>
                <c:pt idx="2">
                  <c:v>Arunachal Pradesh</c:v>
                </c:pt>
                <c:pt idx="3">
                  <c:v>Assam</c:v>
                </c:pt>
                <c:pt idx="4">
                  <c:v>Bihar</c:v>
                </c:pt>
                <c:pt idx="5">
                  <c:v>Chandigarh</c:v>
                </c:pt>
                <c:pt idx="6">
                  <c:v>Chhattisgarh</c:v>
                </c:pt>
                <c:pt idx="7">
                  <c:v>Delhi</c:v>
                </c:pt>
                <c:pt idx="8">
                  <c:v>Goa</c:v>
                </c:pt>
                <c:pt idx="9">
                  <c:v>Gujarat</c:v>
                </c:pt>
                <c:pt idx="10">
                  <c:v>Haryana</c:v>
                </c:pt>
                <c:pt idx="11">
                  <c:v>Himachal Pradesh</c:v>
                </c:pt>
                <c:pt idx="12">
                  <c:v>Jammu and Kashmir</c:v>
                </c:pt>
                <c:pt idx="13">
                  <c:v>Jharkhand</c:v>
                </c:pt>
                <c:pt idx="14">
                  <c:v>Karnataka</c:v>
                </c:pt>
                <c:pt idx="15">
                  <c:v>Kerala</c:v>
                </c:pt>
                <c:pt idx="16">
                  <c:v>Madhya Pradesh</c:v>
                </c:pt>
                <c:pt idx="17">
                  <c:v>Maharashtra</c:v>
                </c:pt>
                <c:pt idx="18">
                  <c:v>Manipur</c:v>
                </c:pt>
                <c:pt idx="19">
                  <c:v>Meghalaya</c:v>
                </c:pt>
                <c:pt idx="20">
                  <c:v>Mizoram</c:v>
                </c:pt>
                <c:pt idx="21">
                  <c:v>Nagaland</c:v>
                </c:pt>
                <c:pt idx="22">
                  <c:v>Odisha</c:v>
                </c:pt>
                <c:pt idx="23">
                  <c:v>Puducherry</c:v>
                </c:pt>
                <c:pt idx="24">
                  <c:v>Punjab</c:v>
                </c:pt>
                <c:pt idx="25">
                  <c:v>Rajasthan</c:v>
                </c:pt>
                <c:pt idx="26">
                  <c:v>Sikkim</c:v>
                </c:pt>
                <c:pt idx="27">
                  <c:v>Tamil Nadu</c:v>
                </c:pt>
                <c:pt idx="28">
                  <c:v>Tripura</c:v>
                </c:pt>
                <c:pt idx="29">
                  <c:v>Uttar Pradesh</c:v>
                </c:pt>
                <c:pt idx="30">
                  <c:v>Uttarakhand</c:v>
                </c:pt>
                <c:pt idx="31">
                  <c:v>West Bengal</c:v>
                </c:pt>
              </c:strCache>
            </c:strRef>
          </c:cat>
          <c:val>
            <c:numRef>
              <c:f>'[RBI DATA states_wise_population_Income.csv]RBI DATA states_wise_population'!$D$2:$D$33</c:f>
              <c:numCache>
                <c:formatCode>General</c:formatCode>
                <c:ptCount val="32"/>
                <c:pt idx="0">
                  <c:v>81.3</c:v>
                </c:pt>
                <c:pt idx="1">
                  <c:v>60.47</c:v>
                </c:pt>
                <c:pt idx="2">
                  <c:v>54.34</c:v>
                </c:pt>
                <c:pt idx="3">
                  <c:v>63.25</c:v>
                </c:pt>
                <c:pt idx="4">
                  <c:v>47</c:v>
                </c:pt>
                <c:pt idx="5">
                  <c:v>81.94</c:v>
                </c:pt>
                <c:pt idx="6">
                  <c:v>64.66</c:v>
                </c:pt>
                <c:pt idx="7">
                  <c:v>57.63</c:v>
                </c:pt>
                <c:pt idx="8">
                  <c:v>78.18</c:v>
                </c:pt>
                <c:pt idx="9">
                  <c:v>81.67</c:v>
                </c:pt>
                <c:pt idx="10">
                  <c:v>82.01</c:v>
                </c:pt>
                <c:pt idx="11">
                  <c:v>69.14</c:v>
                </c:pt>
                <c:pt idx="12">
                  <c:v>67.91</c:v>
                </c:pt>
                <c:pt idx="13">
                  <c:v>76.48</c:v>
                </c:pt>
                <c:pt idx="14">
                  <c:v>55.52</c:v>
                </c:pt>
                <c:pt idx="15">
                  <c:v>53.56</c:v>
                </c:pt>
                <c:pt idx="16">
                  <c:v>66.6</c:v>
                </c:pt>
                <c:pt idx="17">
                  <c:v>90.86</c:v>
                </c:pt>
                <c:pt idx="18">
                  <c:v>86.66</c:v>
                </c:pt>
                <c:pt idx="19">
                  <c:v>63.74</c:v>
                </c:pt>
                <c:pt idx="20">
                  <c:v>76.88</c:v>
                </c:pt>
                <c:pt idx="21">
                  <c:v>70.5</c:v>
                </c:pt>
                <c:pt idx="22">
                  <c:v>62.56</c:v>
                </c:pt>
                <c:pt idx="23">
                  <c:v>88.8</c:v>
                </c:pt>
                <c:pt idx="24">
                  <c:v>66.59</c:v>
                </c:pt>
                <c:pt idx="25">
                  <c:v>63.08</c:v>
                </c:pt>
                <c:pt idx="26">
                  <c:v>81.24</c:v>
                </c:pt>
                <c:pt idx="27">
                  <c:v>69.65</c:v>
                </c:pt>
                <c:pt idx="28">
                  <c:v>68.81</c:v>
                </c:pt>
                <c:pt idx="29">
                  <c:v>73.45</c:v>
                </c:pt>
                <c:pt idx="30">
                  <c:v>73.19</c:v>
                </c:pt>
                <c:pt idx="31">
                  <c:v>56.27</c:v>
                </c:pt>
              </c:numCache>
            </c:numRef>
          </c:val>
        </c:ser>
        <c:ser>
          <c:idx val="3"/>
          <c:order val="3"/>
          <c:tx>
            <c:strRef>
              <c:f>'[RBI DATA states_wise_population_Income.csv]RBI DATA states_wise_population'!$E$1</c:f>
              <c:strCache>
                <c:ptCount val="1"/>
                <c:pt idx="0">
                  <c:v>2011- LIT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'[RBI DATA states_wise_population_Income.csv]RBI DATA states_wise_population'!$A$2:$A$33</c:f>
              <c:strCache>
                <c:ptCount val="32"/>
                <c:pt idx="0">
                  <c:v>Andaman and Nicobar Islands</c:v>
                </c:pt>
                <c:pt idx="1">
                  <c:v>Andhra Pradesh</c:v>
                </c:pt>
                <c:pt idx="2">
                  <c:v>Arunachal Pradesh</c:v>
                </c:pt>
                <c:pt idx="3">
                  <c:v>Assam</c:v>
                </c:pt>
                <c:pt idx="4">
                  <c:v>Bihar</c:v>
                </c:pt>
                <c:pt idx="5">
                  <c:v>Chandigarh</c:v>
                </c:pt>
                <c:pt idx="6">
                  <c:v>Chhattisgarh</c:v>
                </c:pt>
                <c:pt idx="7">
                  <c:v>Delhi</c:v>
                </c:pt>
                <c:pt idx="8">
                  <c:v>Goa</c:v>
                </c:pt>
                <c:pt idx="9">
                  <c:v>Gujarat</c:v>
                </c:pt>
                <c:pt idx="10">
                  <c:v>Haryana</c:v>
                </c:pt>
                <c:pt idx="11">
                  <c:v>Himachal Pradesh</c:v>
                </c:pt>
                <c:pt idx="12">
                  <c:v>Jammu and Kashmir</c:v>
                </c:pt>
                <c:pt idx="13">
                  <c:v>Jharkhand</c:v>
                </c:pt>
                <c:pt idx="14">
                  <c:v>Karnataka</c:v>
                </c:pt>
                <c:pt idx="15">
                  <c:v>Kerala</c:v>
                </c:pt>
                <c:pt idx="16">
                  <c:v>Madhya Pradesh</c:v>
                </c:pt>
                <c:pt idx="17">
                  <c:v>Maharashtra</c:v>
                </c:pt>
                <c:pt idx="18">
                  <c:v>Manipur</c:v>
                </c:pt>
                <c:pt idx="19">
                  <c:v>Meghalaya</c:v>
                </c:pt>
                <c:pt idx="20">
                  <c:v>Mizoram</c:v>
                </c:pt>
                <c:pt idx="21">
                  <c:v>Nagaland</c:v>
                </c:pt>
                <c:pt idx="22">
                  <c:v>Odisha</c:v>
                </c:pt>
                <c:pt idx="23">
                  <c:v>Puducherry</c:v>
                </c:pt>
                <c:pt idx="24">
                  <c:v>Punjab</c:v>
                </c:pt>
                <c:pt idx="25">
                  <c:v>Rajasthan</c:v>
                </c:pt>
                <c:pt idx="26">
                  <c:v>Sikkim</c:v>
                </c:pt>
                <c:pt idx="27">
                  <c:v>Tamil Nadu</c:v>
                </c:pt>
                <c:pt idx="28">
                  <c:v>Tripura</c:v>
                </c:pt>
                <c:pt idx="29">
                  <c:v>Uttar Pradesh</c:v>
                </c:pt>
                <c:pt idx="30">
                  <c:v>Uttarakhand</c:v>
                </c:pt>
                <c:pt idx="31">
                  <c:v>West Bengal</c:v>
                </c:pt>
              </c:strCache>
            </c:strRef>
          </c:cat>
          <c:val>
            <c:numRef>
              <c:f>'[RBI DATA states_wise_population_Income.csv]RBI DATA states_wise_population'!$E$2:$E$33</c:f>
              <c:numCache>
                <c:formatCode>General</c:formatCode>
                <c:ptCount val="32"/>
                <c:pt idx="0">
                  <c:v>86.63</c:v>
                </c:pt>
                <c:pt idx="1">
                  <c:v>67.02</c:v>
                </c:pt>
                <c:pt idx="2">
                  <c:v>65.39</c:v>
                </c:pt>
                <c:pt idx="3">
                  <c:v>72.19</c:v>
                </c:pt>
                <c:pt idx="4">
                  <c:v>61.8</c:v>
                </c:pt>
                <c:pt idx="5">
                  <c:v>86.05</c:v>
                </c:pt>
                <c:pt idx="6">
                  <c:v>70.28</c:v>
                </c:pt>
                <c:pt idx="7">
                  <c:v>76.24</c:v>
                </c:pt>
                <c:pt idx="8">
                  <c:v>87.1</c:v>
                </c:pt>
                <c:pt idx="9">
                  <c:v>86.21</c:v>
                </c:pt>
                <c:pt idx="10">
                  <c:v>88.7</c:v>
                </c:pt>
                <c:pt idx="11">
                  <c:v>78.03</c:v>
                </c:pt>
                <c:pt idx="12">
                  <c:v>75.55</c:v>
                </c:pt>
                <c:pt idx="13">
                  <c:v>82.8</c:v>
                </c:pt>
                <c:pt idx="14">
                  <c:v>67.16</c:v>
                </c:pt>
                <c:pt idx="15">
                  <c:v>66.41</c:v>
                </c:pt>
                <c:pt idx="16">
                  <c:v>75.37</c:v>
                </c:pt>
                <c:pt idx="17">
                  <c:v>94</c:v>
                </c:pt>
                <c:pt idx="18">
                  <c:v>91.85</c:v>
                </c:pt>
                <c:pt idx="19">
                  <c:v>69.32</c:v>
                </c:pt>
                <c:pt idx="20">
                  <c:v>82.34</c:v>
                </c:pt>
                <c:pt idx="21">
                  <c:v>76.9</c:v>
                </c:pt>
                <c:pt idx="22">
                  <c:v>74.43</c:v>
                </c:pt>
                <c:pt idx="23">
                  <c:v>91.33</c:v>
                </c:pt>
                <c:pt idx="24">
                  <c:v>79.6</c:v>
                </c:pt>
                <c:pt idx="25">
                  <c:v>72.89</c:v>
                </c:pt>
                <c:pt idx="26">
                  <c:v>85.85</c:v>
                </c:pt>
                <c:pt idx="27">
                  <c:v>75.84</c:v>
                </c:pt>
                <c:pt idx="28">
                  <c:v>81.42</c:v>
                </c:pt>
                <c:pt idx="29">
                  <c:v>80.09</c:v>
                </c:pt>
                <c:pt idx="30">
                  <c:v>87.22</c:v>
                </c:pt>
                <c:pt idx="31">
                  <c:v>67.68</c:v>
                </c:pt>
              </c:numCache>
            </c:numRef>
          </c:val>
        </c:ser>
        <c:ser>
          <c:idx val="4"/>
          <c:order val="4"/>
          <c:tx>
            <c:strRef>
              <c:f>'[RBI DATA states_wise_population_Income.csv]RBI DATA states_wise_population'!$F$1</c:f>
              <c:strCache>
                <c:ptCount val="1"/>
                <c:pt idx="0">
                  <c:v>2001 - POP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'[RBI DATA states_wise_population_Income.csv]RBI DATA states_wise_population'!$A$2:$A$33</c:f>
              <c:strCache>
                <c:ptCount val="32"/>
                <c:pt idx="0">
                  <c:v>Andaman and Nicobar Islands</c:v>
                </c:pt>
                <c:pt idx="1">
                  <c:v>Andhra Pradesh</c:v>
                </c:pt>
                <c:pt idx="2">
                  <c:v>Arunachal Pradesh</c:v>
                </c:pt>
                <c:pt idx="3">
                  <c:v>Assam</c:v>
                </c:pt>
                <c:pt idx="4">
                  <c:v>Bihar</c:v>
                </c:pt>
                <c:pt idx="5">
                  <c:v>Chandigarh</c:v>
                </c:pt>
                <c:pt idx="6">
                  <c:v>Chhattisgarh</c:v>
                </c:pt>
                <c:pt idx="7">
                  <c:v>Delhi</c:v>
                </c:pt>
                <c:pt idx="8">
                  <c:v>Goa</c:v>
                </c:pt>
                <c:pt idx="9">
                  <c:v>Gujarat</c:v>
                </c:pt>
                <c:pt idx="10">
                  <c:v>Haryana</c:v>
                </c:pt>
                <c:pt idx="11">
                  <c:v>Himachal Pradesh</c:v>
                </c:pt>
                <c:pt idx="12">
                  <c:v>Jammu and Kashmir</c:v>
                </c:pt>
                <c:pt idx="13">
                  <c:v>Jharkhand</c:v>
                </c:pt>
                <c:pt idx="14">
                  <c:v>Karnataka</c:v>
                </c:pt>
                <c:pt idx="15">
                  <c:v>Kerala</c:v>
                </c:pt>
                <c:pt idx="16">
                  <c:v>Madhya Pradesh</c:v>
                </c:pt>
                <c:pt idx="17">
                  <c:v>Maharashtra</c:v>
                </c:pt>
                <c:pt idx="18">
                  <c:v>Manipur</c:v>
                </c:pt>
                <c:pt idx="19">
                  <c:v>Meghalaya</c:v>
                </c:pt>
                <c:pt idx="20">
                  <c:v>Mizoram</c:v>
                </c:pt>
                <c:pt idx="21">
                  <c:v>Nagaland</c:v>
                </c:pt>
                <c:pt idx="22">
                  <c:v>Odisha</c:v>
                </c:pt>
                <c:pt idx="23">
                  <c:v>Puducherry</c:v>
                </c:pt>
                <c:pt idx="24">
                  <c:v>Punjab</c:v>
                </c:pt>
                <c:pt idx="25">
                  <c:v>Rajasthan</c:v>
                </c:pt>
                <c:pt idx="26">
                  <c:v>Sikkim</c:v>
                </c:pt>
                <c:pt idx="27">
                  <c:v>Tamil Nadu</c:v>
                </c:pt>
                <c:pt idx="28">
                  <c:v>Tripura</c:v>
                </c:pt>
                <c:pt idx="29">
                  <c:v>Uttar Pradesh</c:v>
                </c:pt>
                <c:pt idx="30">
                  <c:v>Uttarakhand</c:v>
                </c:pt>
                <c:pt idx="31">
                  <c:v>West Bengal</c:v>
                </c:pt>
              </c:strCache>
            </c:strRef>
          </c:cat>
          <c:val>
            <c:numRef>
              <c:f>'[RBI DATA states_wise_population_Income.csv]RBI DATA states_wise_population'!$F$2:$F$33</c:f>
              <c:numCache>
                <c:formatCode>General</c:formatCode>
                <c:ptCount val="32"/>
                <c:pt idx="0">
                  <c:v>356</c:v>
                </c:pt>
                <c:pt idx="1">
                  <c:v>76210</c:v>
                </c:pt>
                <c:pt idx="2">
                  <c:v>1098</c:v>
                </c:pt>
                <c:pt idx="3">
                  <c:v>26656</c:v>
                </c:pt>
                <c:pt idx="4">
                  <c:v>82999</c:v>
                </c:pt>
                <c:pt idx="5">
                  <c:v>901</c:v>
                </c:pt>
                <c:pt idx="6">
                  <c:v>20834</c:v>
                </c:pt>
                <c:pt idx="7">
                  <c:v>13851</c:v>
                </c:pt>
                <c:pt idx="8">
                  <c:v>1348</c:v>
                </c:pt>
                <c:pt idx="9">
                  <c:v>50671</c:v>
                </c:pt>
                <c:pt idx="10">
                  <c:v>21145</c:v>
                </c:pt>
                <c:pt idx="11">
                  <c:v>6078</c:v>
                </c:pt>
                <c:pt idx="12">
                  <c:v>10144</c:v>
                </c:pt>
                <c:pt idx="13">
                  <c:v>26946</c:v>
                </c:pt>
                <c:pt idx="14">
                  <c:v>52851</c:v>
                </c:pt>
                <c:pt idx="15">
                  <c:v>31841</c:v>
                </c:pt>
                <c:pt idx="16">
                  <c:v>60348</c:v>
                </c:pt>
                <c:pt idx="17">
                  <c:v>96879</c:v>
                </c:pt>
                <c:pt idx="18">
                  <c:v>2294</c:v>
                </c:pt>
                <c:pt idx="19">
                  <c:v>2319</c:v>
                </c:pt>
                <c:pt idx="20">
                  <c:v>889</c:v>
                </c:pt>
                <c:pt idx="21">
                  <c:v>1990</c:v>
                </c:pt>
                <c:pt idx="22">
                  <c:v>36805</c:v>
                </c:pt>
                <c:pt idx="23">
                  <c:v>974</c:v>
                </c:pt>
                <c:pt idx="24">
                  <c:v>24359</c:v>
                </c:pt>
                <c:pt idx="25">
                  <c:v>56507</c:v>
                </c:pt>
                <c:pt idx="26">
                  <c:v>541</c:v>
                </c:pt>
                <c:pt idx="27">
                  <c:v>62406</c:v>
                </c:pt>
                <c:pt idx="28">
                  <c:v>3199</c:v>
                </c:pt>
                <c:pt idx="29">
                  <c:v>166198</c:v>
                </c:pt>
                <c:pt idx="30">
                  <c:v>8489</c:v>
                </c:pt>
                <c:pt idx="31">
                  <c:v>80176</c:v>
                </c:pt>
              </c:numCache>
            </c:numRef>
          </c:val>
        </c:ser>
        <c:ser>
          <c:idx val="5"/>
          <c:order val="5"/>
          <c:tx>
            <c:strRef>
              <c:f>'[RBI DATA states_wise_population_Income.csv]RBI DATA states_wise_population'!$G$1</c:f>
              <c:strCache>
                <c:ptCount val="1"/>
                <c:pt idx="0">
                  <c:v>2011- POP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'[RBI DATA states_wise_population_Income.csv]RBI DATA states_wise_population'!$A$2:$A$33</c:f>
              <c:strCache>
                <c:ptCount val="32"/>
                <c:pt idx="0">
                  <c:v>Andaman and Nicobar Islands</c:v>
                </c:pt>
                <c:pt idx="1">
                  <c:v>Andhra Pradesh</c:v>
                </c:pt>
                <c:pt idx="2">
                  <c:v>Arunachal Pradesh</c:v>
                </c:pt>
                <c:pt idx="3">
                  <c:v>Assam</c:v>
                </c:pt>
                <c:pt idx="4">
                  <c:v>Bihar</c:v>
                </c:pt>
                <c:pt idx="5">
                  <c:v>Chandigarh</c:v>
                </c:pt>
                <c:pt idx="6">
                  <c:v>Chhattisgarh</c:v>
                </c:pt>
                <c:pt idx="7">
                  <c:v>Delhi</c:v>
                </c:pt>
                <c:pt idx="8">
                  <c:v>Goa</c:v>
                </c:pt>
                <c:pt idx="9">
                  <c:v>Gujarat</c:v>
                </c:pt>
                <c:pt idx="10">
                  <c:v>Haryana</c:v>
                </c:pt>
                <c:pt idx="11">
                  <c:v>Himachal Pradesh</c:v>
                </c:pt>
                <c:pt idx="12">
                  <c:v>Jammu and Kashmir</c:v>
                </c:pt>
                <c:pt idx="13">
                  <c:v>Jharkhand</c:v>
                </c:pt>
                <c:pt idx="14">
                  <c:v>Karnataka</c:v>
                </c:pt>
                <c:pt idx="15">
                  <c:v>Kerala</c:v>
                </c:pt>
                <c:pt idx="16">
                  <c:v>Madhya Pradesh</c:v>
                </c:pt>
                <c:pt idx="17">
                  <c:v>Maharashtra</c:v>
                </c:pt>
                <c:pt idx="18">
                  <c:v>Manipur</c:v>
                </c:pt>
                <c:pt idx="19">
                  <c:v>Meghalaya</c:v>
                </c:pt>
                <c:pt idx="20">
                  <c:v>Mizoram</c:v>
                </c:pt>
                <c:pt idx="21">
                  <c:v>Nagaland</c:v>
                </c:pt>
                <c:pt idx="22">
                  <c:v>Odisha</c:v>
                </c:pt>
                <c:pt idx="23">
                  <c:v>Puducherry</c:v>
                </c:pt>
                <c:pt idx="24">
                  <c:v>Punjab</c:v>
                </c:pt>
                <c:pt idx="25">
                  <c:v>Rajasthan</c:v>
                </c:pt>
                <c:pt idx="26">
                  <c:v>Sikkim</c:v>
                </c:pt>
                <c:pt idx="27">
                  <c:v>Tamil Nadu</c:v>
                </c:pt>
                <c:pt idx="28">
                  <c:v>Tripura</c:v>
                </c:pt>
                <c:pt idx="29">
                  <c:v>Uttar Pradesh</c:v>
                </c:pt>
                <c:pt idx="30">
                  <c:v>Uttarakhand</c:v>
                </c:pt>
                <c:pt idx="31">
                  <c:v>West Bengal</c:v>
                </c:pt>
              </c:strCache>
            </c:strRef>
          </c:cat>
          <c:val>
            <c:numRef>
              <c:f>'[RBI DATA states_wise_population_Income.csv]RBI DATA states_wise_population'!$G$2:$G$33</c:f>
              <c:numCache>
                <c:formatCode>General</c:formatCode>
                <c:ptCount val="32"/>
                <c:pt idx="0">
                  <c:v>381</c:v>
                </c:pt>
                <c:pt idx="1">
                  <c:v>84581</c:v>
                </c:pt>
                <c:pt idx="2">
                  <c:v>1384</c:v>
                </c:pt>
                <c:pt idx="3">
                  <c:v>31206</c:v>
                </c:pt>
                <c:pt idx="4">
                  <c:v>104099</c:v>
                </c:pt>
                <c:pt idx="5">
                  <c:v>1055</c:v>
                </c:pt>
                <c:pt idx="6">
                  <c:v>25545</c:v>
                </c:pt>
                <c:pt idx="7">
                  <c:v>16788</c:v>
                </c:pt>
                <c:pt idx="8">
                  <c:v>1459</c:v>
                </c:pt>
                <c:pt idx="9">
                  <c:v>60440</c:v>
                </c:pt>
                <c:pt idx="10">
                  <c:v>25351</c:v>
                </c:pt>
                <c:pt idx="11">
                  <c:v>6865</c:v>
                </c:pt>
                <c:pt idx="12">
                  <c:v>12541</c:v>
                </c:pt>
                <c:pt idx="13">
                  <c:v>32988</c:v>
                </c:pt>
                <c:pt idx="14">
                  <c:v>61095</c:v>
                </c:pt>
                <c:pt idx="15">
                  <c:v>33406</c:v>
                </c:pt>
                <c:pt idx="16">
                  <c:v>72627</c:v>
                </c:pt>
                <c:pt idx="17">
                  <c:v>112374</c:v>
                </c:pt>
                <c:pt idx="18">
                  <c:v>2856</c:v>
                </c:pt>
                <c:pt idx="19">
                  <c:v>2967</c:v>
                </c:pt>
                <c:pt idx="20">
                  <c:v>1097</c:v>
                </c:pt>
                <c:pt idx="21">
                  <c:v>1979</c:v>
                </c:pt>
                <c:pt idx="22">
                  <c:v>41974</c:v>
                </c:pt>
                <c:pt idx="23">
                  <c:v>1248</c:v>
                </c:pt>
                <c:pt idx="24">
                  <c:v>27743</c:v>
                </c:pt>
                <c:pt idx="25">
                  <c:v>68548</c:v>
                </c:pt>
                <c:pt idx="26">
                  <c:v>611</c:v>
                </c:pt>
                <c:pt idx="27">
                  <c:v>72147</c:v>
                </c:pt>
                <c:pt idx="28">
                  <c:v>3674</c:v>
                </c:pt>
                <c:pt idx="29">
                  <c:v>199812</c:v>
                </c:pt>
                <c:pt idx="30">
                  <c:v>10086</c:v>
                </c:pt>
                <c:pt idx="31">
                  <c:v>91276</c:v>
                </c:pt>
              </c:numCache>
            </c:numRef>
          </c:val>
        </c:ser>
        <c:ser>
          <c:idx val="6"/>
          <c:order val="6"/>
          <c:tx>
            <c:strRef>
              <c:f>'[RBI DATA states_wise_population_Income.csv]RBI DATA states_wise_population'!$H$1</c:f>
              <c:strCache>
                <c:ptCount val="1"/>
                <c:pt idx="0">
                  <c:v>2001 -SEX_Ratio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'[RBI DATA states_wise_population_Income.csv]RBI DATA states_wise_population'!$A$2:$A$33</c:f>
              <c:strCache>
                <c:ptCount val="32"/>
                <c:pt idx="0">
                  <c:v>Andaman and Nicobar Islands</c:v>
                </c:pt>
                <c:pt idx="1">
                  <c:v>Andhra Pradesh</c:v>
                </c:pt>
                <c:pt idx="2">
                  <c:v>Arunachal Pradesh</c:v>
                </c:pt>
                <c:pt idx="3">
                  <c:v>Assam</c:v>
                </c:pt>
                <c:pt idx="4">
                  <c:v>Bihar</c:v>
                </c:pt>
                <c:pt idx="5">
                  <c:v>Chandigarh</c:v>
                </c:pt>
                <c:pt idx="6">
                  <c:v>Chhattisgarh</c:v>
                </c:pt>
                <c:pt idx="7">
                  <c:v>Delhi</c:v>
                </c:pt>
                <c:pt idx="8">
                  <c:v>Goa</c:v>
                </c:pt>
                <c:pt idx="9">
                  <c:v>Gujarat</c:v>
                </c:pt>
                <c:pt idx="10">
                  <c:v>Haryana</c:v>
                </c:pt>
                <c:pt idx="11">
                  <c:v>Himachal Pradesh</c:v>
                </c:pt>
                <c:pt idx="12">
                  <c:v>Jammu and Kashmir</c:v>
                </c:pt>
                <c:pt idx="13">
                  <c:v>Jharkhand</c:v>
                </c:pt>
                <c:pt idx="14">
                  <c:v>Karnataka</c:v>
                </c:pt>
                <c:pt idx="15">
                  <c:v>Kerala</c:v>
                </c:pt>
                <c:pt idx="16">
                  <c:v>Madhya Pradesh</c:v>
                </c:pt>
                <c:pt idx="17">
                  <c:v>Maharashtra</c:v>
                </c:pt>
                <c:pt idx="18">
                  <c:v>Manipur</c:v>
                </c:pt>
                <c:pt idx="19">
                  <c:v>Meghalaya</c:v>
                </c:pt>
                <c:pt idx="20">
                  <c:v>Mizoram</c:v>
                </c:pt>
                <c:pt idx="21">
                  <c:v>Nagaland</c:v>
                </c:pt>
                <c:pt idx="22">
                  <c:v>Odisha</c:v>
                </c:pt>
                <c:pt idx="23">
                  <c:v>Puducherry</c:v>
                </c:pt>
                <c:pt idx="24">
                  <c:v>Punjab</c:v>
                </c:pt>
                <c:pt idx="25">
                  <c:v>Rajasthan</c:v>
                </c:pt>
                <c:pt idx="26">
                  <c:v>Sikkim</c:v>
                </c:pt>
                <c:pt idx="27">
                  <c:v>Tamil Nadu</c:v>
                </c:pt>
                <c:pt idx="28">
                  <c:v>Tripura</c:v>
                </c:pt>
                <c:pt idx="29">
                  <c:v>Uttar Pradesh</c:v>
                </c:pt>
                <c:pt idx="30">
                  <c:v>Uttarakhand</c:v>
                </c:pt>
                <c:pt idx="31">
                  <c:v>West Bengal</c:v>
                </c:pt>
              </c:strCache>
            </c:strRef>
          </c:cat>
          <c:val>
            <c:numRef>
              <c:f>'[RBI DATA states_wise_population_Income.csv]RBI DATA states_wise_population'!$H$2:$H$33</c:f>
              <c:numCache>
                <c:formatCode>General</c:formatCode>
                <c:ptCount val="32"/>
                <c:pt idx="0">
                  <c:v>846</c:v>
                </c:pt>
                <c:pt idx="1">
                  <c:v>978</c:v>
                </c:pt>
                <c:pt idx="2">
                  <c:v>893</c:v>
                </c:pt>
                <c:pt idx="3">
                  <c:v>935</c:v>
                </c:pt>
                <c:pt idx="4">
                  <c:v>919</c:v>
                </c:pt>
                <c:pt idx="5">
                  <c:v>777</c:v>
                </c:pt>
                <c:pt idx="6">
                  <c:v>989</c:v>
                </c:pt>
                <c:pt idx="7">
                  <c:v>821</c:v>
                </c:pt>
                <c:pt idx="8">
                  <c:v>961</c:v>
                </c:pt>
                <c:pt idx="9">
                  <c:v>920</c:v>
                </c:pt>
                <c:pt idx="10">
                  <c:v>861</c:v>
                </c:pt>
                <c:pt idx="11">
                  <c:v>968</c:v>
                </c:pt>
                <c:pt idx="12">
                  <c:v>892</c:v>
                </c:pt>
                <c:pt idx="13">
                  <c:v>941</c:v>
                </c:pt>
                <c:pt idx="14">
                  <c:v>965</c:v>
                </c:pt>
                <c:pt idx="15">
                  <c:v>1058</c:v>
                </c:pt>
                <c:pt idx="16">
                  <c:v>919</c:v>
                </c:pt>
                <c:pt idx="17">
                  <c:v>922</c:v>
                </c:pt>
                <c:pt idx="18">
                  <c:v>978</c:v>
                </c:pt>
                <c:pt idx="19">
                  <c:v>972</c:v>
                </c:pt>
                <c:pt idx="20">
                  <c:v>935</c:v>
                </c:pt>
                <c:pt idx="21">
                  <c:v>900</c:v>
                </c:pt>
                <c:pt idx="22">
                  <c:v>972</c:v>
                </c:pt>
                <c:pt idx="23">
                  <c:v>1001</c:v>
                </c:pt>
                <c:pt idx="24">
                  <c:v>876</c:v>
                </c:pt>
                <c:pt idx="25">
                  <c:v>921</c:v>
                </c:pt>
                <c:pt idx="26">
                  <c:v>875</c:v>
                </c:pt>
                <c:pt idx="27">
                  <c:v>987</c:v>
                </c:pt>
                <c:pt idx="28">
                  <c:v>948</c:v>
                </c:pt>
                <c:pt idx="29">
                  <c:v>898</c:v>
                </c:pt>
                <c:pt idx="30">
                  <c:v>962</c:v>
                </c:pt>
                <c:pt idx="31">
                  <c:v>934</c:v>
                </c:pt>
              </c:numCache>
            </c:numRef>
          </c:val>
        </c:ser>
        <c:ser>
          <c:idx val="7"/>
          <c:order val="7"/>
          <c:tx>
            <c:strRef>
              <c:f>'[RBI DATA states_wise_population_Income.csv]RBI DATA states_wise_population'!$I$1</c:f>
              <c:strCache>
                <c:ptCount val="1"/>
                <c:pt idx="0">
                  <c:v>2011 -SEX_Ratio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'[RBI DATA states_wise_population_Income.csv]RBI DATA states_wise_population'!$A$2:$A$33</c:f>
              <c:strCache>
                <c:ptCount val="32"/>
                <c:pt idx="0">
                  <c:v>Andaman and Nicobar Islands</c:v>
                </c:pt>
                <c:pt idx="1">
                  <c:v>Andhra Pradesh</c:v>
                </c:pt>
                <c:pt idx="2">
                  <c:v>Arunachal Pradesh</c:v>
                </c:pt>
                <c:pt idx="3">
                  <c:v>Assam</c:v>
                </c:pt>
                <c:pt idx="4">
                  <c:v>Bihar</c:v>
                </c:pt>
                <c:pt idx="5">
                  <c:v>Chandigarh</c:v>
                </c:pt>
                <c:pt idx="6">
                  <c:v>Chhattisgarh</c:v>
                </c:pt>
                <c:pt idx="7">
                  <c:v>Delhi</c:v>
                </c:pt>
                <c:pt idx="8">
                  <c:v>Goa</c:v>
                </c:pt>
                <c:pt idx="9">
                  <c:v>Gujarat</c:v>
                </c:pt>
                <c:pt idx="10">
                  <c:v>Haryana</c:v>
                </c:pt>
                <c:pt idx="11">
                  <c:v>Himachal Pradesh</c:v>
                </c:pt>
                <c:pt idx="12">
                  <c:v>Jammu and Kashmir</c:v>
                </c:pt>
                <c:pt idx="13">
                  <c:v>Jharkhand</c:v>
                </c:pt>
                <c:pt idx="14">
                  <c:v>Karnataka</c:v>
                </c:pt>
                <c:pt idx="15">
                  <c:v>Kerala</c:v>
                </c:pt>
                <c:pt idx="16">
                  <c:v>Madhya Pradesh</c:v>
                </c:pt>
                <c:pt idx="17">
                  <c:v>Maharashtra</c:v>
                </c:pt>
                <c:pt idx="18">
                  <c:v>Manipur</c:v>
                </c:pt>
                <c:pt idx="19">
                  <c:v>Meghalaya</c:v>
                </c:pt>
                <c:pt idx="20">
                  <c:v>Mizoram</c:v>
                </c:pt>
                <c:pt idx="21">
                  <c:v>Nagaland</c:v>
                </c:pt>
                <c:pt idx="22">
                  <c:v>Odisha</c:v>
                </c:pt>
                <c:pt idx="23">
                  <c:v>Puducherry</c:v>
                </c:pt>
                <c:pt idx="24">
                  <c:v>Punjab</c:v>
                </c:pt>
                <c:pt idx="25">
                  <c:v>Rajasthan</c:v>
                </c:pt>
                <c:pt idx="26">
                  <c:v>Sikkim</c:v>
                </c:pt>
                <c:pt idx="27">
                  <c:v>Tamil Nadu</c:v>
                </c:pt>
                <c:pt idx="28">
                  <c:v>Tripura</c:v>
                </c:pt>
                <c:pt idx="29">
                  <c:v>Uttar Pradesh</c:v>
                </c:pt>
                <c:pt idx="30">
                  <c:v>Uttarakhand</c:v>
                </c:pt>
                <c:pt idx="31">
                  <c:v>West Bengal</c:v>
                </c:pt>
              </c:strCache>
            </c:strRef>
          </c:cat>
          <c:val>
            <c:numRef>
              <c:f>'[RBI DATA states_wise_population_Income.csv]RBI DATA states_wise_population'!$I$2:$I$33</c:f>
              <c:numCache>
                <c:formatCode>General</c:formatCode>
                <c:ptCount val="32"/>
                <c:pt idx="0">
                  <c:v>876</c:v>
                </c:pt>
                <c:pt idx="1">
                  <c:v>993</c:v>
                </c:pt>
                <c:pt idx="2">
                  <c:v>938</c:v>
                </c:pt>
                <c:pt idx="3">
                  <c:v>958</c:v>
                </c:pt>
                <c:pt idx="4">
                  <c:v>918</c:v>
                </c:pt>
                <c:pt idx="5">
                  <c:v>818</c:v>
                </c:pt>
                <c:pt idx="6">
                  <c:v>991</c:v>
                </c:pt>
                <c:pt idx="7">
                  <c:v>868</c:v>
                </c:pt>
                <c:pt idx="8">
                  <c:v>973</c:v>
                </c:pt>
                <c:pt idx="9">
                  <c:v>919</c:v>
                </c:pt>
                <c:pt idx="10">
                  <c:v>879</c:v>
                </c:pt>
                <c:pt idx="11">
                  <c:v>972</c:v>
                </c:pt>
                <c:pt idx="12">
                  <c:v>889</c:v>
                </c:pt>
                <c:pt idx="13">
                  <c:v>948</c:v>
                </c:pt>
                <c:pt idx="14">
                  <c:v>973</c:v>
                </c:pt>
                <c:pt idx="15">
                  <c:v>1084</c:v>
                </c:pt>
                <c:pt idx="16">
                  <c:v>931</c:v>
                </c:pt>
                <c:pt idx="17">
                  <c:v>929</c:v>
                </c:pt>
                <c:pt idx="18">
                  <c:v>992</c:v>
                </c:pt>
                <c:pt idx="19">
                  <c:v>989</c:v>
                </c:pt>
                <c:pt idx="20">
                  <c:v>976</c:v>
                </c:pt>
                <c:pt idx="21">
                  <c:v>931</c:v>
                </c:pt>
                <c:pt idx="22">
                  <c:v>979</c:v>
                </c:pt>
                <c:pt idx="23">
                  <c:v>1037</c:v>
                </c:pt>
                <c:pt idx="24">
                  <c:v>895</c:v>
                </c:pt>
                <c:pt idx="25">
                  <c:v>928</c:v>
                </c:pt>
                <c:pt idx="26">
                  <c:v>890</c:v>
                </c:pt>
                <c:pt idx="27">
                  <c:v>996</c:v>
                </c:pt>
                <c:pt idx="28">
                  <c:v>960</c:v>
                </c:pt>
                <c:pt idx="29">
                  <c:v>912</c:v>
                </c:pt>
                <c:pt idx="30">
                  <c:v>963</c:v>
                </c:pt>
                <c:pt idx="31">
                  <c:v>950</c:v>
                </c:pt>
              </c:numCache>
            </c:numRef>
          </c:val>
        </c:ser>
        <c:ser>
          <c:idx val="8"/>
          <c:order val="8"/>
          <c:tx>
            <c:strRef>
              <c:f>'[RBI DATA states_wise_population_Income.csv]RBI DATA states_wise_population'!$J$1</c:f>
              <c:strCache>
                <c:ptCount val="1"/>
                <c:pt idx="0">
                  <c:v>2001 -UNEMP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'[RBI DATA states_wise_population_Income.csv]RBI DATA states_wise_population'!$A$2:$A$33</c:f>
              <c:strCache>
                <c:ptCount val="32"/>
                <c:pt idx="0">
                  <c:v>Andaman and Nicobar Islands</c:v>
                </c:pt>
                <c:pt idx="1">
                  <c:v>Andhra Pradesh</c:v>
                </c:pt>
                <c:pt idx="2">
                  <c:v>Arunachal Pradesh</c:v>
                </c:pt>
                <c:pt idx="3">
                  <c:v>Assam</c:v>
                </c:pt>
                <c:pt idx="4">
                  <c:v>Bihar</c:v>
                </c:pt>
                <c:pt idx="5">
                  <c:v>Chandigarh</c:v>
                </c:pt>
                <c:pt idx="6">
                  <c:v>Chhattisgarh</c:v>
                </c:pt>
                <c:pt idx="7">
                  <c:v>Delhi</c:v>
                </c:pt>
                <c:pt idx="8">
                  <c:v>Goa</c:v>
                </c:pt>
                <c:pt idx="9">
                  <c:v>Gujarat</c:v>
                </c:pt>
                <c:pt idx="10">
                  <c:v>Haryana</c:v>
                </c:pt>
                <c:pt idx="11">
                  <c:v>Himachal Pradesh</c:v>
                </c:pt>
                <c:pt idx="12">
                  <c:v>Jammu and Kashmir</c:v>
                </c:pt>
                <c:pt idx="13">
                  <c:v>Jharkhand</c:v>
                </c:pt>
                <c:pt idx="14">
                  <c:v>Karnataka</c:v>
                </c:pt>
                <c:pt idx="15">
                  <c:v>Kerala</c:v>
                </c:pt>
                <c:pt idx="16">
                  <c:v>Madhya Pradesh</c:v>
                </c:pt>
                <c:pt idx="17">
                  <c:v>Maharashtra</c:v>
                </c:pt>
                <c:pt idx="18">
                  <c:v>Manipur</c:v>
                </c:pt>
                <c:pt idx="19">
                  <c:v>Meghalaya</c:v>
                </c:pt>
                <c:pt idx="20">
                  <c:v>Mizoram</c:v>
                </c:pt>
                <c:pt idx="21">
                  <c:v>Nagaland</c:v>
                </c:pt>
                <c:pt idx="22">
                  <c:v>Odisha</c:v>
                </c:pt>
                <c:pt idx="23">
                  <c:v>Puducherry</c:v>
                </c:pt>
                <c:pt idx="24">
                  <c:v>Punjab</c:v>
                </c:pt>
                <c:pt idx="25">
                  <c:v>Rajasthan</c:v>
                </c:pt>
                <c:pt idx="26">
                  <c:v>Sikkim</c:v>
                </c:pt>
                <c:pt idx="27">
                  <c:v>Tamil Nadu</c:v>
                </c:pt>
                <c:pt idx="28">
                  <c:v>Tripura</c:v>
                </c:pt>
                <c:pt idx="29">
                  <c:v>Uttar Pradesh</c:v>
                </c:pt>
                <c:pt idx="30">
                  <c:v>Uttarakhand</c:v>
                </c:pt>
                <c:pt idx="31">
                  <c:v>West Bengal</c:v>
                </c:pt>
              </c:strCache>
            </c:strRef>
          </c:cat>
          <c:val>
            <c:numRef>
              <c:f>'[RBI DATA states_wise_population_Income.csv]RBI DATA states_wise_population'!$J$2:$J$33</c:f>
              <c:numCache>
                <c:formatCode>General</c:formatCode>
                <c:ptCount val="32"/>
                <c:pt idx="0">
                  <c:v>34</c:v>
                </c:pt>
                <c:pt idx="1">
                  <c:v>8</c:v>
                </c:pt>
                <c:pt idx="2">
                  <c:v>5</c:v>
                </c:pt>
                <c:pt idx="3">
                  <c:v>39</c:v>
                </c:pt>
                <c:pt idx="4">
                  <c:v>18</c:v>
                </c:pt>
                <c:pt idx="5">
                  <c:v>7</c:v>
                </c:pt>
                <c:pt idx="6">
                  <c:v>16</c:v>
                </c:pt>
                <c:pt idx="7">
                  <c:v>47</c:v>
                </c:pt>
                <c:pt idx="8">
                  <c:v>93</c:v>
                </c:pt>
                <c:pt idx="9">
                  <c:v>4</c:v>
                </c:pt>
                <c:pt idx="10">
                  <c:v>8</c:v>
                </c:pt>
                <c:pt idx="11">
                  <c:v>12</c:v>
                </c:pt>
                <c:pt idx="12">
                  <c:v>11</c:v>
                </c:pt>
                <c:pt idx="13">
                  <c:v>20</c:v>
                </c:pt>
                <c:pt idx="14">
                  <c:v>7</c:v>
                </c:pt>
                <c:pt idx="15">
                  <c:v>82</c:v>
                </c:pt>
                <c:pt idx="16">
                  <c:v>5</c:v>
                </c:pt>
                <c:pt idx="17">
                  <c:v>14</c:v>
                </c:pt>
                <c:pt idx="18">
                  <c:v>19</c:v>
                </c:pt>
                <c:pt idx="19">
                  <c:v>4</c:v>
                </c:pt>
                <c:pt idx="20">
                  <c:v>9</c:v>
                </c:pt>
                <c:pt idx="21">
                  <c:v>24</c:v>
                </c:pt>
                <c:pt idx="22">
                  <c:v>19</c:v>
                </c:pt>
                <c:pt idx="23">
                  <c:v>40</c:v>
                </c:pt>
                <c:pt idx="24">
                  <c:v>18</c:v>
                </c:pt>
                <c:pt idx="25">
                  <c:v>4</c:v>
                </c:pt>
                <c:pt idx="26">
                  <c:v>28</c:v>
                </c:pt>
                <c:pt idx="27">
                  <c:v>20</c:v>
                </c:pt>
                <c:pt idx="28">
                  <c:v>12</c:v>
                </c:pt>
                <c:pt idx="29">
                  <c:v>8</c:v>
                </c:pt>
                <c:pt idx="30">
                  <c:v>22</c:v>
                </c:pt>
                <c:pt idx="31">
                  <c:v>28</c:v>
                </c:pt>
              </c:numCache>
            </c:numRef>
          </c:val>
        </c:ser>
        <c:ser>
          <c:idx val="9"/>
          <c:order val="9"/>
          <c:tx>
            <c:strRef>
              <c:f>'[RBI DATA states_wise_population_Income.csv]RBI DATA states_wise_population'!$K$1</c:f>
              <c:strCache>
                <c:ptCount val="1"/>
                <c:pt idx="0">
                  <c:v>2011 -UNEMP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'[RBI DATA states_wise_population_Income.csv]RBI DATA states_wise_population'!$A$2:$A$33</c:f>
              <c:strCache>
                <c:ptCount val="32"/>
                <c:pt idx="0">
                  <c:v>Andaman and Nicobar Islands</c:v>
                </c:pt>
                <c:pt idx="1">
                  <c:v>Andhra Pradesh</c:v>
                </c:pt>
                <c:pt idx="2">
                  <c:v>Arunachal Pradesh</c:v>
                </c:pt>
                <c:pt idx="3">
                  <c:v>Assam</c:v>
                </c:pt>
                <c:pt idx="4">
                  <c:v>Bihar</c:v>
                </c:pt>
                <c:pt idx="5">
                  <c:v>Chandigarh</c:v>
                </c:pt>
                <c:pt idx="6">
                  <c:v>Chhattisgarh</c:v>
                </c:pt>
                <c:pt idx="7">
                  <c:v>Delhi</c:v>
                </c:pt>
                <c:pt idx="8">
                  <c:v>Goa</c:v>
                </c:pt>
                <c:pt idx="9">
                  <c:v>Gujarat</c:v>
                </c:pt>
                <c:pt idx="10">
                  <c:v>Haryana</c:v>
                </c:pt>
                <c:pt idx="11">
                  <c:v>Himachal Pradesh</c:v>
                </c:pt>
                <c:pt idx="12">
                  <c:v>Jammu and Kashmir</c:v>
                </c:pt>
                <c:pt idx="13">
                  <c:v>Jharkhand</c:v>
                </c:pt>
                <c:pt idx="14">
                  <c:v>Karnataka</c:v>
                </c:pt>
                <c:pt idx="15">
                  <c:v>Kerala</c:v>
                </c:pt>
                <c:pt idx="16">
                  <c:v>Madhya Pradesh</c:v>
                </c:pt>
                <c:pt idx="17">
                  <c:v>Maharashtra</c:v>
                </c:pt>
                <c:pt idx="18">
                  <c:v>Manipur</c:v>
                </c:pt>
                <c:pt idx="19">
                  <c:v>Meghalaya</c:v>
                </c:pt>
                <c:pt idx="20">
                  <c:v>Mizoram</c:v>
                </c:pt>
                <c:pt idx="21">
                  <c:v>Nagaland</c:v>
                </c:pt>
                <c:pt idx="22">
                  <c:v>Odisha</c:v>
                </c:pt>
                <c:pt idx="23">
                  <c:v>Puducherry</c:v>
                </c:pt>
                <c:pt idx="24">
                  <c:v>Punjab</c:v>
                </c:pt>
                <c:pt idx="25">
                  <c:v>Rajasthan</c:v>
                </c:pt>
                <c:pt idx="26">
                  <c:v>Sikkim</c:v>
                </c:pt>
                <c:pt idx="27">
                  <c:v>Tamil Nadu</c:v>
                </c:pt>
                <c:pt idx="28">
                  <c:v>Tripura</c:v>
                </c:pt>
                <c:pt idx="29">
                  <c:v>Uttar Pradesh</c:v>
                </c:pt>
                <c:pt idx="30">
                  <c:v>Uttarakhand</c:v>
                </c:pt>
                <c:pt idx="31">
                  <c:v>West Bengal</c:v>
                </c:pt>
              </c:strCache>
            </c:strRef>
          </c:cat>
          <c:val>
            <c:numRef>
              <c:f>'[RBI DATA states_wise_population_Income.csv]RBI DATA states_wise_population'!$K$2:$K$33</c:f>
              <c:numCache>
                <c:formatCode>General</c:formatCode>
                <c:ptCount val="32"/>
                <c:pt idx="0">
                  <c:v>54</c:v>
                </c:pt>
                <c:pt idx="1">
                  <c:v>12</c:v>
                </c:pt>
                <c:pt idx="2">
                  <c:v>17</c:v>
                </c:pt>
                <c:pt idx="3">
                  <c:v>45</c:v>
                </c:pt>
                <c:pt idx="4">
                  <c:v>32</c:v>
                </c:pt>
                <c:pt idx="5">
                  <c:v>24</c:v>
                </c:pt>
                <c:pt idx="6">
                  <c:v>8</c:v>
                </c:pt>
                <c:pt idx="7">
                  <c:v>78</c:v>
                </c:pt>
                <c:pt idx="8">
                  <c:v>51</c:v>
                </c:pt>
                <c:pt idx="9">
                  <c:v>3</c:v>
                </c:pt>
                <c:pt idx="10">
                  <c:v>24</c:v>
                </c:pt>
                <c:pt idx="11">
                  <c:v>10</c:v>
                </c:pt>
                <c:pt idx="12">
                  <c:v>25</c:v>
                </c:pt>
                <c:pt idx="13">
                  <c:v>21</c:v>
                </c:pt>
                <c:pt idx="14">
                  <c:v>9</c:v>
                </c:pt>
                <c:pt idx="15">
                  <c:v>68</c:v>
                </c:pt>
                <c:pt idx="16">
                  <c:v>4</c:v>
                </c:pt>
                <c:pt idx="17">
                  <c:v>7</c:v>
                </c:pt>
                <c:pt idx="18">
                  <c:v>26</c:v>
                </c:pt>
                <c:pt idx="19">
                  <c:v>4</c:v>
                </c:pt>
                <c:pt idx="20">
                  <c:v>18</c:v>
                </c:pt>
                <c:pt idx="21">
                  <c:v>151</c:v>
                </c:pt>
                <c:pt idx="22">
                  <c:v>22</c:v>
                </c:pt>
                <c:pt idx="23">
                  <c:v>8</c:v>
                </c:pt>
                <c:pt idx="24">
                  <c:v>19</c:v>
                </c:pt>
                <c:pt idx="25">
                  <c:v>7</c:v>
                </c:pt>
                <c:pt idx="26">
                  <c:v>10</c:v>
                </c:pt>
                <c:pt idx="27">
                  <c:v>20</c:v>
                </c:pt>
                <c:pt idx="28">
                  <c:v>105</c:v>
                </c:pt>
                <c:pt idx="29">
                  <c:v>9</c:v>
                </c:pt>
                <c:pt idx="30">
                  <c:v>25</c:v>
                </c:pt>
                <c:pt idx="31">
                  <c:v>27</c:v>
                </c:pt>
              </c:numCache>
            </c:numRef>
          </c:val>
        </c:ser>
        <c:ser>
          <c:idx val="10"/>
          <c:order val="10"/>
          <c:tx>
            <c:strRef>
              <c:f>'[RBI DATA states_wise_population_Income.csv]RBI DATA states_wise_population'!$L$1</c:f>
              <c:strCache>
                <c:ptCount val="1"/>
                <c:pt idx="0">
                  <c:v>2001 -Poverty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'[RBI DATA states_wise_population_Income.csv]RBI DATA states_wise_population'!$A$2:$A$33</c:f>
              <c:strCache>
                <c:ptCount val="32"/>
                <c:pt idx="0">
                  <c:v>Andaman and Nicobar Islands</c:v>
                </c:pt>
                <c:pt idx="1">
                  <c:v>Andhra Pradesh</c:v>
                </c:pt>
                <c:pt idx="2">
                  <c:v>Arunachal Pradesh</c:v>
                </c:pt>
                <c:pt idx="3">
                  <c:v>Assam</c:v>
                </c:pt>
                <c:pt idx="4">
                  <c:v>Bihar</c:v>
                </c:pt>
                <c:pt idx="5">
                  <c:v>Chandigarh</c:v>
                </c:pt>
                <c:pt idx="6">
                  <c:v>Chhattisgarh</c:v>
                </c:pt>
                <c:pt idx="7">
                  <c:v>Delhi</c:v>
                </c:pt>
                <c:pt idx="8">
                  <c:v>Goa</c:v>
                </c:pt>
                <c:pt idx="9">
                  <c:v>Gujarat</c:v>
                </c:pt>
                <c:pt idx="10">
                  <c:v>Haryana</c:v>
                </c:pt>
                <c:pt idx="11">
                  <c:v>Himachal Pradesh</c:v>
                </c:pt>
                <c:pt idx="12">
                  <c:v>Jammu and Kashmir</c:v>
                </c:pt>
                <c:pt idx="13">
                  <c:v>Jharkhand</c:v>
                </c:pt>
                <c:pt idx="14">
                  <c:v>Karnataka</c:v>
                </c:pt>
                <c:pt idx="15">
                  <c:v>Kerala</c:v>
                </c:pt>
                <c:pt idx="16">
                  <c:v>Madhya Pradesh</c:v>
                </c:pt>
                <c:pt idx="17">
                  <c:v>Maharashtra</c:v>
                </c:pt>
                <c:pt idx="18">
                  <c:v>Manipur</c:v>
                </c:pt>
                <c:pt idx="19">
                  <c:v>Meghalaya</c:v>
                </c:pt>
                <c:pt idx="20">
                  <c:v>Mizoram</c:v>
                </c:pt>
                <c:pt idx="21">
                  <c:v>Nagaland</c:v>
                </c:pt>
                <c:pt idx="22">
                  <c:v>Odisha</c:v>
                </c:pt>
                <c:pt idx="23">
                  <c:v>Puducherry</c:v>
                </c:pt>
                <c:pt idx="24">
                  <c:v>Punjab</c:v>
                </c:pt>
                <c:pt idx="25">
                  <c:v>Rajasthan</c:v>
                </c:pt>
                <c:pt idx="26">
                  <c:v>Sikkim</c:v>
                </c:pt>
                <c:pt idx="27">
                  <c:v>Tamil Nadu</c:v>
                </c:pt>
                <c:pt idx="28">
                  <c:v>Tripura</c:v>
                </c:pt>
                <c:pt idx="29">
                  <c:v>Uttar Pradesh</c:v>
                </c:pt>
                <c:pt idx="30">
                  <c:v>Uttarakhand</c:v>
                </c:pt>
                <c:pt idx="31">
                  <c:v>West Bengal</c:v>
                </c:pt>
              </c:strCache>
            </c:strRef>
          </c:cat>
          <c:val>
            <c:numRef>
              <c:f>'[RBI DATA states_wise_population_Income.csv]RBI DATA states_wise_population'!$L$2:$L$33</c:f>
              <c:numCache>
                <c:formatCode>General</c:formatCode>
                <c:ptCount val="32"/>
                <c:pt idx="0">
                  <c:v>20.99</c:v>
                </c:pt>
                <c:pt idx="1">
                  <c:v>15.77</c:v>
                </c:pt>
                <c:pt idx="2">
                  <c:v>33.47</c:v>
                </c:pt>
                <c:pt idx="3">
                  <c:v>36.09</c:v>
                </c:pt>
                <c:pt idx="4">
                  <c:v>42.6</c:v>
                </c:pt>
                <c:pt idx="5">
                  <c:v>5.75</c:v>
                </c:pt>
                <c:pt idx="6">
                  <c:v>30</c:v>
                </c:pt>
                <c:pt idx="7">
                  <c:v>8.23</c:v>
                </c:pt>
                <c:pt idx="8">
                  <c:v>4.4</c:v>
                </c:pt>
                <c:pt idx="9">
                  <c:v>14.07</c:v>
                </c:pt>
                <c:pt idx="10">
                  <c:v>8.74</c:v>
                </c:pt>
                <c:pt idx="11">
                  <c:v>7.63</c:v>
                </c:pt>
                <c:pt idx="12">
                  <c:v>3.48</c:v>
                </c:pt>
                <c:pt idx="13">
                  <c:v>32</c:v>
                </c:pt>
                <c:pt idx="14">
                  <c:v>20.04</c:v>
                </c:pt>
                <c:pt idx="15">
                  <c:v>12.72</c:v>
                </c:pt>
                <c:pt idx="16">
                  <c:v>37.43</c:v>
                </c:pt>
                <c:pt idx="17">
                  <c:v>25.02</c:v>
                </c:pt>
                <c:pt idx="18">
                  <c:v>28.54</c:v>
                </c:pt>
                <c:pt idx="19">
                  <c:v>33.87</c:v>
                </c:pt>
                <c:pt idx="20">
                  <c:v>19.47</c:v>
                </c:pt>
                <c:pt idx="21">
                  <c:v>32.67</c:v>
                </c:pt>
                <c:pt idx="22">
                  <c:v>47.15</c:v>
                </c:pt>
                <c:pt idx="23">
                  <c:v>21.67</c:v>
                </c:pt>
                <c:pt idx="24">
                  <c:v>6.16</c:v>
                </c:pt>
                <c:pt idx="25">
                  <c:v>15.28</c:v>
                </c:pt>
                <c:pt idx="26">
                  <c:v>36.55</c:v>
                </c:pt>
                <c:pt idx="27">
                  <c:v>21.12</c:v>
                </c:pt>
                <c:pt idx="28">
                  <c:v>34.44</c:v>
                </c:pt>
                <c:pt idx="29">
                  <c:v>31.15</c:v>
                </c:pt>
                <c:pt idx="30">
                  <c:v>10.56</c:v>
                </c:pt>
                <c:pt idx="31">
                  <c:v>27.02</c:v>
                </c:pt>
              </c:numCache>
            </c:numRef>
          </c:val>
        </c:ser>
        <c:ser>
          <c:idx val="11"/>
          <c:order val="11"/>
          <c:tx>
            <c:strRef>
              <c:f>'[RBI DATA states_wise_population_Income.csv]RBI DATA states_wise_population'!$M$1</c:f>
              <c:strCache>
                <c:ptCount val="1"/>
                <c:pt idx="0">
                  <c:v>2011 -Poverty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'[RBI DATA states_wise_population_Income.csv]RBI DATA states_wise_population'!$A$2:$A$33</c:f>
              <c:strCache>
                <c:ptCount val="32"/>
                <c:pt idx="0">
                  <c:v>Andaman and Nicobar Islands</c:v>
                </c:pt>
                <c:pt idx="1">
                  <c:v>Andhra Pradesh</c:v>
                </c:pt>
                <c:pt idx="2">
                  <c:v>Arunachal Pradesh</c:v>
                </c:pt>
                <c:pt idx="3">
                  <c:v>Assam</c:v>
                </c:pt>
                <c:pt idx="4">
                  <c:v>Bihar</c:v>
                </c:pt>
                <c:pt idx="5">
                  <c:v>Chandigarh</c:v>
                </c:pt>
                <c:pt idx="6">
                  <c:v>Chhattisgarh</c:v>
                </c:pt>
                <c:pt idx="7">
                  <c:v>Delhi</c:v>
                </c:pt>
                <c:pt idx="8">
                  <c:v>Goa</c:v>
                </c:pt>
                <c:pt idx="9">
                  <c:v>Gujarat</c:v>
                </c:pt>
                <c:pt idx="10">
                  <c:v>Haryana</c:v>
                </c:pt>
                <c:pt idx="11">
                  <c:v>Himachal Pradesh</c:v>
                </c:pt>
                <c:pt idx="12">
                  <c:v>Jammu and Kashmir</c:v>
                </c:pt>
                <c:pt idx="13">
                  <c:v>Jharkhand</c:v>
                </c:pt>
                <c:pt idx="14">
                  <c:v>Karnataka</c:v>
                </c:pt>
                <c:pt idx="15">
                  <c:v>Kerala</c:v>
                </c:pt>
                <c:pt idx="16">
                  <c:v>Madhya Pradesh</c:v>
                </c:pt>
                <c:pt idx="17">
                  <c:v>Maharashtra</c:v>
                </c:pt>
                <c:pt idx="18">
                  <c:v>Manipur</c:v>
                </c:pt>
                <c:pt idx="19">
                  <c:v>Meghalaya</c:v>
                </c:pt>
                <c:pt idx="20">
                  <c:v>Mizoram</c:v>
                </c:pt>
                <c:pt idx="21">
                  <c:v>Nagaland</c:v>
                </c:pt>
                <c:pt idx="22">
                  <c:v>Odisha</c:v>
                </c:pt>
                <c:pt idx="23">
                  <c:v>Puducherry</c:v>
                </c:pt>
                <c:pt idx="24">
                  <c:v>Punjab</c:v>
                </c:pt>
                <c:pt idx="25">
                  <c:v>Rajasthan</c:v>
                </c:pt>
                <c:pt idx="26">
                  <c:v>Sikkim</c:v>
                </c:pt>
                <c:pt idx="27">
                  <c:v>Tamil Nadu</c:v>
                </c:pt>
                <c:pt idx="28">
                  <c:v>Tripura</c:v>
                </c:pt>
                <c:pt idx="29">
                  <c:v>Uttar Pradesh</c:v>
                </c:pt>
                <c:pt idx="30">
                  <c:v>Uttarakhand</c:v>
                </c:pt>
                <c:pt idx="31">
                  <c:v>West Bengal</c:v>
                </c:pt>
              </c:strCache>
            </c:strRef>
          </c:cat>
          <c:val>
            <c:numRef>
              <c:f>'[RBI DATA states_wise_population_Income.csv]RBI DATA states_wise_population'!$M$2:$M$33</c:f>
              <c:numCache>
                <c:formatCode>General</c:formatCode>
                <c:ptCount val="32"/>
                <c:pt idx="0">
                  <c:v>1</c:v>
                </c:pt>
                <c:pt idx="1">
                  <c:v>9.2</c:v>
                </c:pt>
                <c:pt idx="2">
                  <c:v>34.67</c:v>
                </c:pt>
                <c:pt idx="3">
                  <c:v>31.98</c:v>
                </c:pt>
                <c:pt idx="4">
                  <c:v>33.74</c:v>
                </c:pt>
                <c:pt idx="5">
                  <c:v>21.81</c:v>
                </c:pt>
                <c:pt idx="6">
                  <c:v>39.93</c:v>
                </c:pt>
                <c:pt idx="7">
                  <c:v>9.91</c:v>
                </c:pt>
                <c:pt idx="8">
                  <c:v>5.09</c:v>
                </c:pt>
                <c:pt idx="9">
                  <c:v>16.63</c:v>
                </c:pt>
                <c:pt idx="10">
                  <c:v>11.16</c:v>
                </c:pt>
                <c:pt idx="11">
                  <c:v>8.06</c:v>
                </c:pt>
                <c:pt idx="12">
                  <c:v>10.35</c:v>
                </c:pt>
                <c:pt idx="13">
                  <c:v>36.96</c:v>
                </c:pt>
                <c:pt idx="14">
                  <c:v>20.91</c:v>
                </c:pt>
                <c:pt idx="15">
                  <c:v>7.05</c:v>
                </c:pt>
                <c:pt idx="16">
                  <c:v>31.65</c:v>
                </c:pt>
                <c:pt idx="17">
                  <c:v>17.35</c:v>
                </c:pt>
                <c:pt idx="18">
                  <c:v>36.89</c:v>
                </c:pt>
                <c:pt idx="19">
                  <c:v>11.87</c:v>
                </c:pt>
                <c:pt idx="20">
                  <c:v>20.4</c:v>
                </c:pt>
                <c:pt idx="21">
                  <c:v>18.88</c:v>
                </c:pt>
                <c:pt idx="22">
                  <c:v>32.59</c:v>
                </c:pt>
                <c:pt idx="23">
                  <c:v>9.69</c:v>
                </c:pt>
                <c:pt idx="24">
                  <c:v>8.26</c:v>
                </c:pt>
                <c:pt idx="25">
                  <c:v>14.71</c:v>
                </c:pt>
                <c:pt idx="26">
                  <c:v>8.19</c:v>
                </c:pt>
                <c:pt idx="27">
                  <c:v>11.28</c:v>
                </c:pt>
                <c:pt idx="28">
                  <c:v>14.05</c:v>
                </c:pt>
                <c:pt idx="29">
                  <c:v>29.43</c:v>
                </c:pt>
                <c:pt idx="30">
                  <c:v>11.26</c:v>
                </c:pt>
                <c:pt idx="31">
                  <c:v>19.98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250138222"/>
        <c:axId val="802121797"/>
      </c:barChart>
      <c:catAx>
        <c:axId val="25013822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GB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802121797"/>
        <c:crosses val="autoZero"/>
        <c:auto val="1"/>
        <c:lblAlgn val="ctr"/>
        <c:lblOffset val="100"/>
        <c:noMultiLvlLbl val="0"/>
      </c:catAx>
      <c:valAx>
        <c:axId val="80212179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GB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5013822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GB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GB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 panose="02020603050405020304"/>
              </a:rPr>
            </a:fld>
            <a:endParaRPr lang="en-US" sz="1400" b="0" strike="noStrike" spc="-1"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pc="-5">
                <a:solidFill>
                  <a:srgbClr val="223366"/>
                </a:solidFill>
              </a:rPr>
              <a:t>Thank You !!</a:t>
            </a:r>
            <a:endParaRPr lang="en-US" sz="1100" b="1" spc="-5">
              <a:solidFill>
                <a:srgbClr val="223366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/>
          <p:cNvPicPr preferRelativeResize="0"/>
          <p:nvPr userDrawn="1"/>
        </p:nvPicPr>
        <p:blipFill rotWithShape="1">
          <a:blip r:embed="rId4"/>
          <a:srcRect/>
          <a:stretch>
            <a:fillRect/>
          </a:stretch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/>
          <p:cNvSpPr/>
          <p:nvPr userDrawn="1"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/>
          <p:cNvSpPr/>
          <p:nvPr userDrawn="1"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/>
          <p:cNvPicPr>
            <a:picLocks noChangeAspect="1"/>
          </p:cNvPicPr>
          <p:nvPr userDrawn="1"/>
        </p:nvPicPr>
        <p:blipFill rotWithShape="1">
          <a:blip r:embed="rId5">
            <a:alphaModFix amt="16000"/>
          </a:blip>
          <a:srcRect t="24724" r="1619" b="63695"/>
          <a:stretch>
            <a:fillRect/>
          </a:stretch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www.freepik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www.freepik.com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www.freepik.com/" TargetMode="Externa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hyperlink" Target="https://www.freepik.com/" TargetMode="Externa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Relationship Id="rId3" Type="http://schemas.openxmlformats.org/officeDocument/2006/relationships/hyperlink" Target="https://en.wikipedia.org/wiki/Sustainable_Development_Goal_1" TargetMode="External"/><Relationship Id="rId2" Type="http://schemas.openxmlformats.org/officeDocument/2006/relationships/hyperlink" Target="https://www.undp.org/sustainable-development-goals/no-poverty" TargetMode="External"/><Relationship Id="rId1" Type="http://schemas.openxmlformats.org/officeDocument/2006/relationships/hyperlink" Target="https://www.un.org/sustainabledevelopment/poverty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erson sitting at a desk with a computer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: Rounded Corners 4"/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/>
          <p:cNvSpPr txBox="1"/>
          <p:nvPr/>
        </p:nvSpPr>
        <p:spPr>
          <a:xfrm>
            <a:off x="4599305" y="2774950"/>
            <a:ext cx="6490335" cy="11061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Breaking the Cycle: Strategies and Solutions to Eradicate Poverty</a:t>
            </a:r>
            <a:endParaRPr 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096000" y="707886"/>
            <a:ext cx="4218482" cy="664378"/>
            <a:chOff x="2375536" y="1112060"/>
            <a:chExt cx="5261230" cy="828603"/>
          </a:xfrm>
        </p:grpSpPr>
        <p:pic>
          <p:nvPicPr>
            <p:cNvPr id="19" name="Picture 18" descr="A close up of a logo&#10;&#10;Description automatically generated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61375" y="1270168"/>
              <a:ext cx="1575391" cy="512386"/>
            </a:xfrm>
            <a:prstGeom prst="rect">
              <a:avLst/>
            </a:prstGeom>
          </p:spPr>
        </p:pic>
        <p:pic>
          <p:nvPicPr>
            <p:cNvPr id="21" name="Picture 20" descr="A yellow and red shell logo&#10;&#10;Description automatically generated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4946786" y="4341003"/>
            <a:ext cx="6327373" cy="954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College Name : Symbiosis Institute of Technology ( SIT )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Student names : Purva Pandey [ PRN : 22070521030 ] ,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                            Atharva Gadge [ PRN : 22070521153 ]   </a:t>
            </a:r>
            <a:endParaRPr lang="en-IN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99809" y="1452615"/>
            <a:ext cx="10435915" cy="3960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1775" indent="-231775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Brief Overview:</a:t>
            </a:r>
            <a:endParaRPr lang="en-US" sz="1800" dirty="0">
              <a:latin typeface="+mn-lt"/>
            </a:endParaRPr>
          </a:p>
          <a:p>
            <a:pPr marL="231775" indent="-231775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The issue of poverty is a persistent challenge affecting billions globally. It limits access to education, healthcare, and basic needs, perpetuating inequality and hindering sustainable development . This case study examines poverty’s root causes, impacts and actionable solutions.</a:t>
            </a:r>
            <a:endParaRPr lang="en-US" sz="1800" dirty="0">
              <a:latin typeface="+mn-lt"/>
            </a:endParaRPr>
          </a:p>
          <a:p>
            <a:pPr>
              <a:spcAft>
                <a:spcPts val="800"/>
              </a:spcAft>
            </a:pPr>
            <a:endParaRPr lang="en-US" sz="1800" dirty="0">
              <a:latin typeface="+mn-lt"/>
            </a:endParaRPr>
          </a:p>
          <a:p>
            <a:pPr marL="231775" indent="-231775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800" dirty="0">
              <a:latin typeface="+mn-lt"/>
            </a:endParaRPr>
          </a:p>
          <a:p>
            <a:pPr marL="231775" indent="-231775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800" dirty="0">
              <a:latin typeface="+mn-lt"/>
            </a:endParaRP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Key Objectives:</a:t>
            </a:r>
            <a:endParaRPr lang="en-US" sz="1800" dirty="0">
              <a:latin typeface="+mn-lt"/>
            </a:endParaRPr>
          </a:p>
          <a:p>
            <a:pPr marL="342900" indent="-342900">
              <a:spcAft>
                <a:spcPts val="800"/>
              </a:spcAft>
              <a:buFont typeface="+mj-lt"/>
              <a:buAutoNum type="arabicPeriod"/>
            </a:pPr>
            <a:r>
              <a:rPr lang="en-US" sz="1800" dirty="0">
                <a:latin typeface="+mn-lt"/>
              </a:rPr>
              <a:t>Understand the root causes and implications of poverty .</a:t>
            </a:r>
            <a:endParaRPr lang="en-US" sz="1800" dirty="0">
              <a:latin typeface="+mn-lt"/>
            </a:endParaRPr>
          </a:p>
          <a:p>
            <a:pPr marL="342900" indent="-342900">
              <a:spcAft>
                <a:spcPts val="800"/>
              </a:spcAft>
              <a:buFont typeface="+mj-lt"/>
              <a:buAutoNum type="arabicPeriod"/>
            </a:pPr>
            <a:r>
              <a:rPr lang="en-US" sz="1800" dirty="0">
                <a:latin typeface="+mn-lt"/>
              </a:rPr>
              <a:t>Analyze existing strategies to combat poverty.</a:t>
            </a:r>
            <a:endParaRPr lang="en-US" sz="1800" dirty="0">
              <a:latin typeface="+mn-lt"/>
            </a:endParaRPr>
          </a:p>
          <a:p>
            <a:pPr marL="342900" indent="-342900">
              <a:spcAft>
                <a:spcPts val="800"/>
              </a:spcAft>
              <a:buFont typeface="+mj-lt"/>
              <a:buAutoNum type="arabicPeriod"/>
            </a:pPr>
            <a:r>
              <a:rPr lang="en-US" sz="1800" dirty="0">
                <a:latin typeface="+mn-lt"/>
              </a:rPr>
              <a:t>Propose actionable and innovative solutions for eradicating poverty and sustainability . </a:t>
            </a:r>
            <a:endParaRPr lang="en-US" sz="1800" dirty="0">
              <a:latin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2071" y="972537"/>
            <a:ext cx="59040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Problem Statement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  <a:endParaRPr lang="en-IN" sz="1200" b="1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1"/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10314" y="1451569"/>
            <a:ext cx="10435915" cy="4174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1775" indent="-231775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Dataset Description:</a:t>
            </a:r>
            <a:endParaRPr lang="en-US" sz="1800" dirty="0">
              <a:latin typeface="+mn-lt"/>
            </a:endParaRPr>
          </a:p>
          <a:p>
            <a:pPr marL="231775" indent="-231775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Despite global efforts, over 700 million people, or 9% of the world's population, live in extreme poverty, defined as living on less than $1.90 per day (World Bank, 2023). Poverty disproportionately affects marginalized groups and rural communities, leading to cycles of deprivation and limited upward mobility.</a:t>
            </a:r>
            <a:endParaRPr lang="en-US" sz="1800" dirty="0"/>
          </a:p>
          <a:p>
            <a:r>
              <a:rPr lang="en-US" sz="1800" b="1" dirty="0"/>
              <a:t>   Dataset Used:</a:t>
            </a:r>
            <a:r>
              <a:rPr lang="en-US" sz="1800" dirty="0"/>
              <a:t> World Bank Open Data on Poverty</a:t>
            </a:r>
            <a:br>
              <a:rPr lang="en-US" sz="1800" dirty="0"/>
            </a:br>
            <a:r>
              <a:rPr lang="en-US" sz="1800" dirty="0"/>
              <a:t>   </a:t>
            </a:r>
            <a:r>
              <a:rPr lang="en-US" sz="1800" b="1" dirty="0"/>
              <a:t>Source:</a:t>
            </a:r>
            <a:r>
              <a:rPr lang="en-US" sz="1800" dirty="0"/>
              <a:t> World Bank (data.worldbank.org)</a:t>
            </a:r>
            <a:br>
              <a:rPr lang="en-US" sz="1800" dirty="0"/>
            </a:br>
            <a:r>
              <a:rPr lang="en-US" sz="1800" dirty="0"/>
              <a:t>   </a:t>
            </a:r>
            <a:r>
              <a:rPr lang="en-US" sz="1800" b="1" dirty="0"/>
              <a:t>Size and Features:</a:t>
            </a: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 Timeframe: 2000-2023</a:t>
            </a: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 Features: Country, Population Below Poverty Line (%), GDP Per Capita, Literacy Rate, Employment               </a:t>
            </a:r>
            <a:endParaRPr lang="en-US" sz="1800" dirty="0"/>
          </a:p>
          <a:p>
            <a:pPr indent="0">
              <a:buFont typeface="Arial" panose="020B0604020202020204" pitchFamily="34" charset="0"/>
              <a:buNone/>
            </a:pPr>
            <a:r>
              <a:rPr lang="en-US" sz="1800" dirty="0"/>
              <a:t>  rate</a:t>
            </a: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 Key Highlights: Data covers over 190 countries, providing insights into trends and regional   </a:t>
            </a:r>
            <a:endParaRPr lang="en-US" sz="1800" dirty="0"/>
          </a:p>
          <a:p>
            <a:pPr indent="0">
              <a:buFont typeface="Arial" panose="020B0604020202020204" pitchFamily="34" charset="0"/>
              <a:buNone/>
            </a:pPr>
            <a:r>
              <a:rPr lang="en-US" sz="1800" dirty="0"/>
              <a:t>  disparities.</a:t>
            </a:r>
            <a:endParaRPr lang="en-US" sz="1800" dirty="0"/>
          </a:p>
          <a:p>
            <a:pPr marL="231775" indent="-231775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800" dirty="0">
              <a:latin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2071" y="972537"/>
            <a:ext cx="59040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Dataset Overview(Optional)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  <a:endParaRPr lang="en-IN" sz="1200" b="1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1"/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/>
          <p:nvPr/>
        </p:nvGraphicFramePr>
        <p:xfrm>
          <a:off x="357505" y="2286635"/>
          <a:ext cx="6632575" cy="3625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10314" y="1451569"/>
            <a:ext cx="10435915" cy="4554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1775" indent="-231775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Approach:</a:t>
            </a:r>
            <a:endParaRPr lang="en-US" sz="1800" dirty="0">
              <a:latin typeface="+mn-lt"/>
            </a:endParaRPr>
          </a:p>
          <a:p>
            <a:pPr>
              <a:buFont typeface="+mj-lt"/>
              <a:buAutoNum type="arabicPeriod"/>
            </a:pPr>
            <a:r>
              <a:rPr lang="en-US" sz="1800" b="1" dirty="0"/>
              <a:t>Data Collection:</a:t>
            </a:r>
            <a:r>
              <a:rPr lang="en-US" sz="1800" dirty="0"/>
              <a:t> Leveraged datasets from reliable sources like the World Bank and UNDP.</a:t>
            </a:r>
            <a:endParaRPr lang="en-US" sz="1800" dirty="0"/>
          </a:p>
          <a:p>
            <a:pPr>
              <a:buFont typeface="+mj-lt"/>
              <a:buAutoNum type="arabicPeriod"/>
            </a:pPr>
            <a:r>
              <a:rPr lang="en-US" sz="1800" b="1" dirty="0"/>
              <a:t>Analysis:</a:t>
            </a:r>
            <a:r>
              <a:rPr lang="en-US" sz="1800" dirty="0"/>
              <a:t> Explored patterns in poverty reduction through economic indicators and social metrics.</a:t>
            </a:r>
            <a:endParaRPr lang="en-US" sz="1800" dirty="0"/>
          </a:p>
          <a:p>
            <a:pPr>
              <a:buFont typeface="+mj-lt"/>
              <a:buAutoNum type="arabicPeriod"/>
            </a:pPr>
            <a:r>
              <a:rPr lang="en-US" sz="1800" b="1" dirty="0"/>
              <a:t>Interventions Evaluated:</a:t>
            </a:r>
            <a:r>
              <a:rPr lang="en-US" sz="1800" dirty="0"/>
              <a:t> Studied the impact of microfinance, education programs, and social safety nets.</a:t>
            </a:r>
            <a:endParaRPr lang="en-US" sz="1800" dirty="0"/>
          </a:p>
          <a:p>
            <a:pPr>
              <a:buFont typeface="+mj-lt"/>
              <a:buAutoNum type="arabicPeriod"/>
            </a:pPr>
            <a:r>
              <a:rPr lang="en-US" sz="1800" b="1" dirty="0"/>
              <a:t>Engagement:</a:t>
            </a:r>
            <a:r>
              <a:rPr lang="en-US" sz="1800" dirty="0"/>
              <a:t> Conducted surveys and interviews with stakeholders to gather qualitative data.</a:t>
            </a:r>
            <a:endParaRPr lang="en-US" sz="1800" dirty="0"/>
          </a:p>
          <a:p>
            <a:pPr>
              <a:spcAft>
                <a:spcPts val="800"/>
              </a:spcAft>
            </a:pPr>
            <a:endParaRPr lang="en-US" sz="1800" dirty="0">
              <a:latin typeface="+mn-lt"/>
            </a:endParaRPr>
          </a:p>
          <a:p>
            <a:pPr>
              <a:spcAft>
                <a:spcPts val="800"/>
              </a:spcAft>
            </a:pPr>
            <a:endParaRPr lang="en-US" sz="1800" dirty="0">
              <a:latin typeface="+mn-lt"/>
            </a:endParaRPr>
          </a:p>
          <a:p>
            <a:r>
              <a:rPr lang="en-US" sz="1800" dirty="0">
                <a:latin typeface="+mn-lt"/>
              </a:rPr>
              <a:t>Algorithms Used:</a:t>
            </a:r>
            <a:br>
              <a:rPr lang="en-US" sz="1800" dirty="0">
                <a:latin typeface="+mn-lt"/>
              </a:rPr>
            </a:br>
            <a:r>
              <a:rPr lang="en-US" sz="1800" b="1" dirty="0"/>
              <a:t>1.Regression Analysis:</a:t>
            </a:r>
            <a:r>
              <a:rPr lang="en-US" sz="1800" dirty="0"/>
              <a:t> To predict poverty trends based on economic indicators.</a:t>
            </a:r>
            <a:endParaRPr lang="en-US" sz="1800" dirty="0"/>
          </a:p>
          <a:p>
            <a:r>
              <a:rPr lang="en-US" sz="1800" b="1" dirty="0"/>
              <a:t>2.Clustering:</a:t>
            </a:r>
            <a:r>
              <a:rPr lang="en-US" sz="1800" dirty="0"/>
              <a:t> To segment countries/regions by poverty levels and identify shared characteristics.</a:t>
            </a:r>
            <a:endParaRPr lang="en-US" sz="1800" dirty="0"/>
          </a:p>
          <a:p>
            <a:r>
              <a:rPr lang="en-US" sz="1800" b="1" dirty="0"/>
              <a:t>3.Natural Language Processing (NLP):</a:t>
            </a:r>
            <a:r>
              <a:rPr lang="en-US" sz="1800" dirty="0"/>
              <a:t> Analyzed qualitative responses from stakeholders for key themes.</a:t>
            </a:r>
            <a:endParaRPr lang="en-US" sz="1800" dirty="0"/>
          </a:p>
          <a:p>
            <a:pPr>
              <a:spcAft>
                <a:spcPts val="800"/>
              </a:spcAft>
            </a:pPr>
            <a:br>
              <a:rPr lang="en-US" sz="1800" dirty="0">
                <a:latin typeface="+mn-lt"/>
              </a:rPr>
            </a:br>
            <a:endParaRPr lang="en-US" sz="1800" dirty="0">
              <a:latin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2071" y="972537"/>
            <a:ext cx="59040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Methodology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  <a:endParaRPr lang="en-IN" sz="1200" b="1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1"/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2231" y="962377"/>
            <a:ext cx="59040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Conclusion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0314" y="1461898"/>
            <a:ext cx="5926671" cy="4821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Summary:</a:t>
            </a:r>
            <a:endParaRPr lang="en-US" sz="1800" dirty="0">
              <a:latin typeface="+mn-lt"/>
            </a:endParaRPr>
          </a:p>
          <a:p>
            <a:pPr>
              <a:spcAft>
                <a:spcPts val="800"/>
              </a:spcAft>
            </a:pPr>
            <a:r>
              <a:rPr lang="en-US" sz="1600" dirty="0"/>
              <a:t>This case study reveals that a multi-pronged approach—combining economic empowerment, education access, and robust policy frameworks—is essential for addressing poverty. Success stories, such as microfinance initiatives in South Asia, highlight the potential for scalable solutions.</a:t>
            </a:r>
            <a:endParaRPr lang="en-US" sz="1600" dirty="0"/>
          </a:p>
          <a:p>
            <a:pPr>
              <a:spcAft>
                <a:spcPts val="800"/>
              </a:spcAft>
            </a:pPr>
            <a:endParaRPr lang="en-US" sz="1800" dirty="0">
              <a:latin typeface="+mn-lt"/>
            </a:endParaRPr>
          </a:p>
          <a:p>
            <a:pPr marL="228600"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800" dirty="0">
              <a:latin typeface="+mn-lt"/>
            </a:endParaRPr>
          </a:p>
          <a:p>
            <a:pPr marL="228600"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800" dirty="0">
              <a:latin typeface="+mn-lt"/>
            </a:endParaRPr>
          </a:p>
          <a:p>
            <a:pPr marL="228600"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Future Work:</a:t>
            </a:r>
            <a:endParaRPr lang="en-US" sz="1800" dirty="0">
              <a:latin typeface="+mn-lt"/>
            </a:endParaRPr>
          </a:p>
          <a:p>
            <a:pPr>
              <a:spcAft>
                <a:spcPts val="800"/>
              </a:spcAft>
            </a:pPr>
            <a:r>
              <a:rPr lang="en-US" sz="1600" dirty="0"/>
              <a:t>Further research could focus on leveraging AI to predict poverty hotspots and design targeted interventions. Expanding partnerships with private and public sectors can amplify impact.</a:t>
            </a:r>
            <a:endParaRPr lang="en-US" sz="1600" dirty="0"/>
          </a:p>
          <a:p>
            <a:pPr>
              <a:spcAft>
                <a:spcPts val="800"/>
              </a:spcAft>
            </a:pPr>
            <a:endParaRPr lang="en-US" sz="1800" dirty="0">
              <a:latin typeface="+mn-lt"/>
            </a:endParaRPr>
          </a:p>
          <a:p>
            <a:pPr marL="228600"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800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  <a:endParaRPr lang="en-IN" sz="1200" b="1" dirty="0"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1"/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A light bulb with a black background&#10;&#10;Description automatically generated"/>
          <p:cNvPicPr>
            <a:picLocks noChangeAspect="1"/>
          </p:cNvPicPr>
          <p:nvPr/>
        </p:nvPicPr>
        <p:blipFill rotWithShape="1">
          <a:blip r:embed="rId2"/>
          <a:srcRect l="7117" t="5427" r="7295" b="7474"/>
          <a:stretch>
            <a:fillRect/>
          </a:stretch>
        </p:blipFill>
        <p:spPr>
          <a:xfrm>
            <a:off x="7112000" y="1092200"/>
            <a:ext cx="4551680" cy="463211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2231" y="962377"/>
            <a:ext cx="59040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References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0314" y="1461898"/>
            <a:ext cx="592667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+mj-lt"/>
              <a:buAutoNum type="arabicPeriod"/>
            </a:pPr>
            <a:r>
              <a:rPr lang="en-IN" sz="1800" dirty="0"/>
              <a:t>World Bank Open Data - data.worldbank.org</a:t>
            </a:r>
            <a:endParaRPr lang="en-IN" sz="1800" dirty="0"/>
          </a:p>
          <a:p>
            <a:pPr>
              <a:buFont typeface="+mj-lt"/>
              <a:buAutoNum type="arabicPeriod"/>
            </a:pPr>
            <a:endParaRPr lang="en-IN" sz="1800" dirty="0"/>
          </a:p>
          <a:p>
            <a:pPr>
              <a:buFont typeface="+mj-lt"/>
              <a:buAutoNum type="arabicPeriod"/>
            </a:pPr>
            <a:r>
              <a:rPr lang="en-IN" sz="1800" dirty="0"/>
              <a:t>United Nations Development Programme (UNDP) - undp.org</a:t>
            </a:r>
            <a:endParaRPr lang="en-IN" sz="1800" dirty="0"/>
          </a:p>
          <a:p>
            <a:pPr>
              <a:buFont typeface="+mj-lt"/>
              <a:buAutoNum type="arabicPeriod"/>
            </a:pPr>
            <a:endParaRPr lang="en-IN" sz="1800" dirty="0"/>
          </a:p>
          <a:p>
            <a:pPr>
              <a:buFont typeface="+mj-lt"/>
              <a:buAutoNum type="arabicPeriod"/>
            </a:pPr>
            <a:r>
              <a:rPr lang="en-IN" sz="1800" dirty="0"/>
              <a:t>Research Papers on Poverty Alleviation Strategies</a:t>
            </a:r>
            <a:endParaRPr lang="en-US" sz="1800" dirty="0">
              <a:latin typeface="+mn-lt"/>
            </a:endParaRPr>
          </a:p>
          <a:p>
            <a:pPr>
              <a:buFont typeface="+mj-lt"/>
              <a:buAutoNum type="arabicPeriod"/>
            </a:pPr>
            <a:endParaRPr lang="en-US" sz="1800" dirty="0">
              <a:latin typeface="+mn-lt"/>
            </a:endParaRPr>
          </a:p>
          <a:p>
            <a:pPr>
              <a:buFont typeface="+mj-lt"/>
              <a:buAutoNum type="arabicPeriod"/>
            </a:pPr>
            <a:r>
              <a:rPr lang="en-IN" sz="1800" dirty="0">
                <a:hlinkClick r:id="rId1"/>
              </a:rPr>
              <a:t>https://www.un.org/sustainabledevelopment/poverty/</a:t>
            </a:r>
            <a:endParaRPr lang="en-US" sz="1800" dirty="0">
              <a:latin typeface="+mn-lt"/>
            </a:endParaRPr>
          </a:p>
          <a:p>
            <a:pPr>
              <a:buFont typeface="+mj-lt"/>
              <a:buAutoNum type="arabicPeriod"/>
            </a:pPr>
            <a:endParaRPr lang="en-US" sz="1800" dirty="0">
              <a:latin typeface="+mn-lt"/>
            </a:endParaRPr>
          </a:p>
          <a:p>
            <a:pPr>
              <a:buFont typeface="+mj-lt"/>
              <a:buAutoNum type="arabicPeriod"/>
            </a:pPr>
            <a:r>
              <a:rPr lang="en-IN" sz="1800" dirty="0">
                <a:hlinkClick r:id="rId2"/>
              </a:rPr>
              <a:t>https://www.undp.org/sustainable-development-goals/no-poverty</a:t>
            </a:r>
            <a:endParaRPr lang="en-US" sz="1800" dirty="0">
              <a:latin typeface="+mn-lt"/>
            </a:endParaRPr>
          </a:p>
          <a:p>
            <a:pPr>
              <a:buFont typeface="+mj-lt"/>
              <a:buAutoNum type="arabicPeriod"/>
            </a:pPr>
            <a:endParaRPr lang="en-US" sz="1800" dirty="0">
              <a:latin typeface="+mn-lt"/>
            </a:endParaRPr>
          </a:p>
          <a:p>
            <a:pPr>
              <a:buFont typeface="+mj-lt"/>
              <a:buAutoNum type="arabicPeriod"/>
            </a:pPr>
            <a:r>
              <a:rPr lang="en-IN" sz="1800" dirty="0">
                <a:hlinkClick r:id="rId3"/>
              </a:rPr>
              <a:t>https://en.wikipedia.org/wiki/Sustainable_Development_Goal_1</a:t>
            </a:r>
            <a:endParaRPr lang="en-IN" sz="1800" dirty="0"/>
          </a:p>
          <a:p>
            <a:endParaRPr lang="en-IN" sz="1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1;g5fab984687_2_0"/>
          <p:cNvSpPr txBox="1"/>
          <p:nvPr/>
        </p:nvSpPr>
        <p:spPr>
          <a:xfrm>
            <a:off x="4315206" y="3214562"/>
            <a:ext cx="3561588" cy="987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>
              <a:buSzPts val="2800"/>
            </a:pPr>
            <a:r>
              <a:rPr lang="en-US" sz="5000" b="1" dirty="0">
                <a:solidFill>
                  <a:srgbClr val="213163"/>
                </a:solidFill>
              </a:rPr>
              <a:t>Thank You</a:t>
            </a:r>
            <a:endParaRPr lang="en-US" sz="5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162bd5b-4ed9-4da3-b376-05204580ba3f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5" ma:contentTypeDescription="Create a new document." ma:contentTypeScope="" ma:versionID="7670618c03e54fbae4a17ecb2d0ed10f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3d63de1c5a217044e31e0c8b260d3d71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706AB80-2608-47D7-8AC8-FA6BC8A9B27C}">
  <ds:schemaRefs/>
</ds:datastoreItem>
</file>

<file path=customXml/itemProps2.xml><?xml version="1.0" encoding="utf-8"?>
<ds:datastoreItem xmlns:ds="http://schemas.openxmlformats.org/officeDocument/2006/customXml" ds:itemID="{A6559A34-456E-49A1-8157-9E3D18BFAD36}">
  <ds:schemaRefs/>
</ds:datastoreItem>
</file>

<file path=customXml/itemProps3.xml><?xml version="1.0" encoding="utf-8"?>
<ds:datastoreItem xmlns:ds="http://schemas.openxmlformats.org/officeDocument/2006/customXml" ds:itemID="{7D9E5D5E-A365-4A49-8140-C8CC82A61608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3095</Words>
  <Application>WPS Presentation</Application>
  <PresentationFormat>Widescreen</PresentationFormat>
  <Paragraphs>89</Paragraphs>
  <Slides>8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SimSun</vt:lpstr>
      <vt:lpstr>Wingdings</vt:lpstr>
      <vt:lpstr>Arial</vt:lpstr>
      <vt:lpstr>Times New Roman</vt:lpstr>
      <vt:lpstr>Microsoft YaHei</vt:lpstr>
      <vt:lpstr>Arial Unicode MS</vt:lpstr>
      <vt:lpstr>Simple Light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lastModifiedBy>MR DEVIL</cp:lastModifiedBy>
  <cp:revision>69</cp:revision>
  <dcterms:created xsi:type="dcterms:W3CDTF">2025-01-11T09:29:54Z</dcterms:created>
  <dcterms:modified xsi:type="dcterms:W3CDTF">2025-01-11T10:02:52Z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  <property fmtid="{D5CDD505-2E9C-101B-9397-08002B2CF9AE}" pid="3" name="ICV">
    <vt:lpwstr>44B406DFE3DC4EF988A37533B62409E9_13</vt:lpwstr>
  </property>
  <property fmtid="{D5CDD505-2E9C-101B-9397-08002B2CF9AE}" pid="4" name="KSOProductBuildVer">
    <vt:lpwstr>2057-12.2.0.18639</vt:lpwstr>
  </property>
</Properties>
</file>