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1300" r:id="rId5"/>
    <p:sldId id="1349" r:id="rId6"/>
    <p:sldId id="1291" r:id="rId7"/>
    <p:sldId id="1350" r:id="rId8"/>
    <p:sldId id="1351" r:id="rId9"/>
    <p:sldId id="1352" r:id="rId10"/>
    <p:sldId id="1353" r:id="rId11"/>
    <p:sldId id="1354" r:id="rId12"/>
    <p:sldId id="1355" r:id="rId13"/>
    <p:sldId id="1356" r:id="rId14"/>
    <p:sldId id="1250" r:id="rId15"/>
  </p:sldIdLst>
  <p:sldSz cx="12192000" cy="6858000"/>
  <p:notesSz cx="6858000" cy="9144000"/>
  <p:custDataLst>
    <p:tags r:id="rId1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8546F9-39C8-4225-B7F3-2108F8849D3A}" v="61" dt="2025-09-03T05:15:16.8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792"/>
        <p:guide pos="192"/>
        <p:guide orient="horz" pos="10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r>
              <a:rPr lang="en-US" b="1"/>
              <a:t>Let's delve deeper into the exciting world of sustainability and AI.</a:t>
            </a:r>
            <a:endParaRPr lang="en-US"/>
          </a:p>
          <a:p>
            <a:r>
              <a:rPr lang="en-US"/>
              <a:t>In this chapter, we'll explore how artificial intelligence can be a powerful tool for addressing environmental challenges and promoting sustainable practices. We'll discuss specific applications of AI in various sectors and analyze its potential to drive positive change.</a:t>
            </a:r>
          </a:p>
          <a:p>
            <a:r>
              <a:rPr lang="en-US" b="1"/>
              <a:t>Get ready to discover the innovative ways AI is contributing to a more sustainable future!</a:t>
            </a:r>
            <a:endParaRPr lang="en-US"/>
          </a:p>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7839BF32-23F1-0514-1672-5AE4AB500FB3}"/>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EF06C08A-200A-0E8C-55D0-5D4BC07B5F4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b="1" dirty="0"/>
              <a:t>Sustainability and AI</a:t>
            </a:r>
            <a:endParaRPr lang="en-US" dirty="0"/>
          </a:p>
          <a:p>
            <a:r>
              <a:rPr lang="en-US" b="1" dirty="0"/>
              <a:t>Sustainability</a:t>
            </a:r>
            <a:r>
              <a:rPr lang="en-US" dirty="0"/>
              <a:t> is important because it helps meet our needs now and in the future. It includes protecting the environment, reducing pollution, and improving economic and social well-being.</a:t>
            </a:r>
          </a:p>
          <a:p>
            <a:r>
              <a:rPr lang="en-US" b="1" dirty="0"/>
              <a:t>AI can help us achieve sustainability.</a:t>
            </a:r>
            <a:r>
              <a:rPr lang="en-US" dirty="0"/>
              <a:t> AI can process data, make predictions, and optimize systems to solve problems like resource management, environmental conservation, and energy efficiency.</a:t>
            </a:r>
          </a:p>
          <a:p>
            <a:r>
              <a:rPr lang="en-US" b="1" dirty="0"/>
              <a:t>Examples:</a:t>
            </a:r>
            <a:endParaRPr lang="en-US" dirty="0"/>
          </a:p>
          <a:p>
            <a:pPr>
              <a:buFont typeface="Arial" panose="020B0604020202020204" pitchFamily="34" charset="0"/>
              <a:buChar char="•"/>
            </a:pPr>
            <a:r>
              <a:rPr lang="en-US" b="1" dirty="0"/>
              <a:t>Smart grids:</a:t>
            </a:r>
            <a:r>
              <a:rPr lang="en-US" dirty="0"/>
              <a:t> Reduce energy consumption.</a:t>
            </a:r>
          </a:p>
          <a:p>
            <a:pPr>
              <a:buFont typeface="Arial" panose="020B0604020202020204" pitchFamily="34" charset="0"/>
              <a:buChar char="•"/>
            </a:pPr>
            <a:r>
              <a:rPr lang="en-US" b="1" dirty="0"/>
              <a:t>Agriculture:</a:t>
            </a:r>
            <a:r>
              <a:rPr lang="en-US" dirty="0"/>
              <a:t> Optimize water and fertilizer use.</a:t>
            </a:r>
          </a:p>
          <a:p>
            <a:pPr>
              <a:buFont typeface="Arial" panose="020B0604020202020204" pitchFamily="34" charset="0"/>
              <a:buChar char="•"/>
            </a:pPr>
            <a:r>
              <a:rPr lang="en-US" b="1" dirty="0"/>
              <a:t>Biodiversity:</a:t>
            </a:r>
            <a:r>
              <a:rPr lang="en-US" dirty="0"/>
              <a:t> Monitor wildlife to protect biodiversity.</a:t>
            </a:r>
          </a:p>
          <a:p>
            <a:r>
              <a:rPr lang="en-US" b="1" dirty="0"/>
              <a:t>AI is a powerful tool for creating a more sustainable future.</a:t>
            </a:r>
            <a:endParaRPr lang="en-US" dirty="0"/>
          </a:p>
          <a:p>
            <a:pPr marL="0" indent="0">
              <a:buNone/>
            </a:pPr>
            <a:endParaRPr lang="en-US" b="1" dirty="0"/>
          </a:p>
        </p:txBody>
      </p:sp>
      <p:sp>
        <p:nvSpPr>
          <p:cNvPr id="59" name="Google Shape;59;g5fab984687_2_0:notes">
            <a:extLst>
              <a:ext uri="{FF2B5EF4-FFF2-40B4-BE49-F238E27FC236}">
                <a16:creationId xmlns:a16="http://schemas.microsoft.com/office/drawing/2014/main" id="{C29C00B7-3928-D803-DCB2-F342254D8C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33277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dirty="0">
                <a:solidFill>
                  <a:srgbClr val="223366"/>
                </a:solidFill>
              </a:rPr>
              <a:t>Thank You !!</a:t>
            </a:r>
            <a:endParaRPr lang="en-US" sz="1100" b="1" spc="-5" dirty="0">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CD97FCEE-C2A8-37D5-A996-49BB545B32C0}"/>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975B8980-94AA-8A6F-430D-0494B7C1765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b="1"/>
              <a:t>Let's outline what you'll learn in this presentation.</a:t>
            </a:r>
            <a:endParaRPr lang="en-US"/>
          </a:p>
          <a:p>
            <a:r>
              <a:rPr lang="en-US"/>
              <a:t>By the end, you'll be able to:</a:t>
            </a:r>
          </a:p>
          <a:p>
            <a:pPr>
              <a:buFont typeface="Arial" panose="020B0604020202020204" pitchFamily="34" charset="0"/>
              <a:buChar char="•"/>
            </a:pPr>
            <a:r>
              <a:rPr lang="en-US"/>
              <a:t>Understand how AI helps solve problems like climate change, resource depletion, and biodiversity loss.</a:t>
            </a:r>
          </a:p>
          <a:p>
            <a:pPr>
              <a:buFont typeface="Arial" panose="020B0604020202020204" pitchFamily="34" charset="0"/>
              <a:buChar char="•"/>
            </a:pPr>
            <a:r>
              <a:rPr lang="en-US"/>
              <a:t>Identify key AI uses in energy efficiency, waste management, and climate change.</a:t>
            </a:r>
          </a:p>
          <a:p>
            <a:pPr>
              <a:buFont typeface="Arial" panose="020B0604020202020204" pitchFamily="34" charset="0"/>
              <a:buChar char="•"/>
            </a:pPr>
            <a:r>
              <a:rPr lang="en-US"/>
              <a:t>Analyze AI's role in sustainable agriculture and cities.</a:t>
            </a:r>
          </a:p>
          <a:p>
            <a:pPr>
              <a:buFont typeface="Arial" panose="020B0604020202020204" pitchFamily="34" charset="0"/>
              <a:buChar char="•"/>
            </a:pPr>
            <a:r>
              <a:rPr lang="en-US"/>
              <a:t>Evaluate AI's use in environmental monitoring using satellites, real-time data, and predictions.</a:t>
            </a:r>
          </a:p>
          <a:p>
            <a:pPr>
              <a:buFont typeface="Arial" panose="020B0604020202020204" pitchFamily="34" charset="0"/>
              <a:buChar char="•"/>
            </a:pPr>
            <a:r>
              <a:rPr lang="en-US"/>
              <a:t>Apply AI strategies in logistics and transportation to make them more sustainable.</a:t>
            </a:r>
          </a:p>
          <a:p>
            <a:r>
              <a:rPr lang="en-US" b="1"/>
              <a:t>Get ready to discover how AI can help create a greener future!</a:t>
            </a:r>
            <a:endParaRPr lang="en-US"/>
          </a:p>
          <a:p>
            <a:pPr marL="0" indent="0">
              <a:buNone/>
            </a:pPr>
            <a:endParaRPr lang="en-US" b="1"/>
          </a:p>
        </p:txBody>
      </p:sp>
      <p:sp>
        <p:nvSpPr>
          <p:cNvPr id="59" name="Google Shape;59;g5fab984687_2_0:notes">
            <a:extLst>
              <a:ext uri="{FF2B5EF4-FFF2-40B4-BE49-F238E27FC236}">
                <a16:creationId xmlns:a16="http://schemas.microsoft.com/office/drawing/2014/main" id="{6A7D6731-161F-2215-BDD4-38D7B762C4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421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b="1"/>
              <a:t>Sustainability and AI</a:t>
            </a:r>
            <a:endParaRPr lang="en-US"/>
          </a:p>
          <a:p>
            <a:r>
              <a:rPr lang="en-US" b="1"/>
              <a:t>Sustainability</a:t>
            </a:r>
            <a:r>
              <a:rPr lang="en-US"/>
              <a:t> is important because it helps meet our needs now and in the future. It includes protecting the environment, reducing pollution, and improving economic and social well-being.</a:t>
            </a:r>
          </a:p>
          <a:p>
            <a:r>
              <a:rPr lang="en-US" b="1"/>
              <a:t>AI can help us achieve sustainability.</a:t>
            </a:r>
            <a:r>
              <a:rPr lang="en-US"/>
              <a:t> AI can process data, make predictions, and optimize systems to solve problems like resource management, environmental conservation, and energy efficiency.</a:t>
            </a:r>
          </a:p>
          <a:p>
            <a:r>
              <a:rPr lang="en-US" b="1"/>
              <a:t>Examples:</a:t>
            </a:r>
            <a:endParaRPr lang="en-US"/>
          </a:p>
          <a:p>
            <a:pPr>
              <a:buFont typeface="Arial" panose="020B0604020202020204" pitchFamily="34" charset="0"/>
              <a:buChar char="•"/>
            </a:pPr>
            <a:r>
              <a:rPr lang="en-US" b="1"/>
              <a:t>Smart grids:</a:t>
            </a:r>
            <a:r>
              <a:rPr lang="en-US"/>
              <a:t> Reduce energy consumption.</a:t>
            </a:r>
          </a:p>
          <a:p>
            <a:pPr>
              <a:buFont typeface="Arial" panose="020B0604020202020204" pitchFamily="34" charset="0"/>
              <a:buChar char="•"/>
            </a:pPr>
            <a:r>
              <a:rPr lang="en-US" b="1"/>
              <a:t>Agriculture:</a:t>
            </a:r>
            <a:r>
              <a:rPr lang="en-US"/>
              <a:t> Optimize water and fertilizer use.</a:t>
            </a:r>
          </a:p>
          <a:p>
            <a:pPr>
              <a:buFont typeface="Arial" panose="020B0604020202020204" pitchFamily="34" charset="0"/>
              <a:buChar char="•"/>
            </a:pPr>
            <a:r>
              <a:rPr lang="en-US" b="1"/>
              <a:t>Biodiversity:</a:t>
            </a:r>
            <a:r>
              <a:rPr lang="en-US"/>
              <a:t> Monitor wildlife to protect biodiversity.</a:t>
            </a:r>
          </a:p>
          <a:p>
            <a:r>
              <a:rPr lang="en-US" b="1"/>
              <a:t>AI is a powerful tool for creating a more sustainable future.</a:t>
            </a:r>
            <a:endParaRPr lang="en-US"/>
          </a:p>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CB634D27-F068-EBEB-8770-15B1970FD781}"/>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3EC7E5E5-08B1-E327-1392-BDBF8452465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b="1"/>
              <a:t>Sustainability and AI</a:t>
            </a:r>
            <a:endParaRPr lang="en-US"/>
          </a:p>
          <a:p>
            <a:r>
              <a:rPr lang="en-US" b="1"/>
              <a:t>Sustainability</a:t>
            </a:r>
            <a:r>
              <a:rPr lang="en-US"/>
              <a:t> is important because it helps meet our needs now and in the future. It includes protecting the environment, reducing pollution, and improving economic and social well-being.</a:t>
            </a:r>
          </a:p>
          <a:p>
            <a:r>
              <a:rPr lang="en-US" b="1"/>
              <a:t>AI can help us achieve sustainability.</a:t>
            </a:r>
            <a:r>
              <a:rPr lang="en-US"/>
              <a:t> AI can process data, make predictions, and optimize systems to solve problems like resource management, environmental conservation, and energy efficiency.</a:t>
            </a:r>
          </a:p>
          <a:p>
            <a:r>
              <a:rPr lang="en-US" b="1"/>
              <a:t>Examples:</a:t>
            </a:r>
            <a:endParaRPr lang="en-US"/>
          </a:p>
          <a:p>
            <a:pPr>
              <a:buFont typeface="Arial" panose="020B0604020202020204" pitchFamily="34" charset="0"/>
              <a:buChar char="•"/>
            </a:pPr>
            <a:r>
              <a:rPr lang="en-US" b="1"/>
              <a:t>Smart grids:</a:t>
            </a:r>
            <a:r>
              <a:rPr lang="en-US"/>
              <a:t> Reduce energy consumption.</a:t>
            </a:r>
          </a:p>
          <a:p>
            <a:pPr>
              <a:buFont typeface="Arial" panose="020B0604020202020204" pitchFamily="34" charset="0"/>
              <a:buChar char="•"/>
            </a:pPr>
            <a:r>
              <a:rPr lang="en-US" b="1"/>
              <a:t>Agriculture:</a:t>
            </a:r>
            <a:r>
              <a:rPr lang="en-US"/>
              <a:t> Optimize water and fertilizer use.</a:t>
            </a:r>
          </a:p>
          <a:p>
            <a:pPr>
              <a:buFont typeface="Arial" panose="020B0604020202020204" pitchFamily="34" charset="0"/>
              <a:buChar char="•"/>
            </a:pPr>
            <a:r>
              <a:rPr lang="en-US" b="1"/>
              <a:t>Biodiversity:</a:t>
            </a:r>
            <a:r>
              <a:rPr lang="en-US"/>
              <a:t> Monitor wildlife to protect biodiversity.</a:t>
            </a:r>
          </a:p>
          <a:p>
            <a:r>
              <a:rPr lang="en-US" b="1"/>
              <a:t>AI is a powerful tool for creating a more sustainable future.</a:t>
            </a:r>
            <a:endParaRPr lang="en-US"/>
          </a:p>
          <a:p>
            <a:pPr marL="0" indent="0">
              <a:buNone/>
            </a:pPr>
            <a:endParaRPr lang="en-US" b="1"/>
          </a:p>
        </p:txBody>
      </p:sp>
      <p:sp>
        <p:nvSpPr>
          <p:cNvPr id="59" name="Google Shape;59;g5fab984687_2_0:notes">
            <a:extLst>
              <a:ext uri="{FF2B5EF4-FFF2-40B4-BE49-F238E27FC236}">
                <a16:creationId xmlns:a16="http://schemas.microsoft.com/office/drawing/2014/main" id="{962BD9A5-ADCC-1A80-1BEB-CABC569E0A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7319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CC7FEBF0-06E5-C2B8-032E-BD1140EC09E9}"/>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1C6BB7A9-64CC-4552-CA05-10714EF8D5E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b="1"/>
              <a:t>Sustainability and AI</a:t>
            </a:r>
            <a:endParaRPr lang="en-US"/>
          </a:p>
          <a:p>
            <a:r>
              <a:rPr lang="en-US" b="1"/>
              <a:t>Sustainability</a:t>
            </a:r>
            <a:r>
              <a:rPr lang="en-US"/>
              <a:t> is important because it helps meet our needs now and in the future. It includes protecting the environment, reducing pollution, and improving economic and social well-being.</a:t>
            </a:r>
          </a:p>
          <a:p>
            <a:r>
              <a:rPr lang="en-US" b="1"/>
              <a:t>AI can help us achieve sustainability.</a:t>
            </a:r>
            <a:r>
              <a:rPr lang="en-US"/>
              <a:t> AI can process data, make predictions, and optimize systems to solve problems like resource management, environmental conservation, and energy efficiency.</a:t>
            </a:r>
          </a:p>
          <a:p>
            <a:r>
              <a:rPr lang="en-US" b="1"/>
              <a:t>Examples:</a:t>
            </a:r>
            <a:endParaRPr lang="en-US"/>
          </a:p>
          <a:p>
            <a:pPr>
              <a:buFont typeface="Arial" panose="020B0604020202020204" pitchFamily="34" charset="0"/>
              <a:buChar char="•"/>
            </a:pPr>
            <a:r>
              <a:rPr lang="en-US" b="1"/>
              <a:t>Smart grids:</a:t>
            </a:r>
            <a:r>
              <a:rPr lang="en-US"/>
              <a:t> Reduce energy consumption.</a:t>
            </a:r>
          </a:p>
          <a:p>
            <a:pPr>
              <a:buFont typeface="Arial" panose="020B0604020202020204" pitchFamily="34" charset="0"/>
              <a:buChar char="•"/>
            </a:pPr>
            <a:r>
              <a:rPr lang="en-US" b="1"/>
              <a:t>Agriculture:</a:t>
            </a:r>
            <a:r>
              <a:rPr lang="en-US"/>
              <a:t> Optimize water and fertilizer use.</a:t>
            </a:r>
          </a:p>
          <a:p>
            <a:pPr>
              <a:buFont typeface="Arial" panose="020B0604020202020204" pitchFamily="34" charset="0"/>
              <a:buChar char="•"/>
            </a:pPr>
            <a:r>
              <a:rPr lang="en-US" b="1"/>
              <a:t>Biodiversity:</a:t>
            </a:r>
            <a:r>
              <a:rPr lang="en-US"/>
              <a:t> Monitor wildlife to protect biodiversity.</a:t>
            </a:r>
          </a:p>
          <a:p>
            <a:r>
              <a:rPr lang="en-US" b="1"/>
              <a:t>AI is a powerful tool for creating a more sustainable future.</a:t>
            </a:r>
            <a:endParaRPr lang="en-US"/>
          </a:p>
          <a:p>
            <a:pPr marL="0" indent="0">
              <a:buNone/>
            </a:pPr>
            <a:endParaRPr lang="en-US" b="1"/>
          </a:p>
        </p:txBody>
      </p:sp>
      <p:sp>
        <p:nvSpPr>
          <p:cNvPr id="59" name="Google Shape;59;g5fab984687_2_0:notes">
            <a:extLst>
              <a:ext uri="{FF2B5EF4-FFF2-40B4-BE49-F238E27FC236}">
                <a16:creationId xmlns:a16="http://schemas.microsoft.com/office/drawing/2014/main" id="{696E12A9-0FB9-1C33-EAD4-8BC34D67D7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0100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9912BB92-19C5-FEAF-8CF0-0A26FF157EBF}"/>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D21BCEAF-EE14-3457-B94E-B4E055AD964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b="1"/>
              <a:t>Sustainability and AI</a:t>
            </a:r>
            <a:endParaRPr lang="en-US"/>
          </a:p>
          <a:p>
            <a:r>
              <a:rPr lang="en-US" b="1"/>
              <a:t>Sustainability</a:t>
            </a:r>
            <a:r>
              <a:rPr lang="en-US"/>
              <a:t> is important because it helps meet our needs now and in the future. It includes protecting the environment, reducing pollution, and improving economic and social well-being.</a:t>
            </a:r>
          </a:p>
          <a:p>
            <a:r>
              <a:rPr lang="en-US" b="1"/>
              <a:t>AI can help us achieve sustainability.</a:t>
            </a:r>
            <a:r>
              <a:rPr lang="en-US"/>
              <a:t> AI can process data, make predictions, and optimize systems to solve problems like resource management, environmental conservation, and energy efficiency.</a:t>
            </a:r>
          </a:p>
          <a:p>
            <a:r>
              <a:rPr lang="en-US" b="1"/>
              <a:t>Examples:</a:t>
            </a:r>
            <a:endParaRPr lang="en-US"/>
          </a:p>
          <a:p>
            <a:pPr>
              <a:buFont typeface="Arial" panose="020B0604020202020204" pitchFamily="34" charset="0"/>
              <a:buChar char="•"/>
            </a:pPr>
            <a:r>
              <a:rPr lang="en-US" b="1"/>
              <a:t>Smart grids:</a:t>
            </a:r>
            <a:r>
              <a:rPr lang="en-US"/>
              <a:t> Reduce energy consumption.</a:t>
            </a:r>
          </a:p>
          <a:p>
            <a:pPr>
              <a:buFont typeface="Arial" panose="020B0604020202020204" pitchFamily="34" charset="0"/>
              <a:buChar char="•"/>
            </a:pPr>
            <a:r>
              <a:rPr lang="en-US" b="1"/>
              <a:t>Agriculture:</a:t>
            </a:r>
            <a:r>
              <a:rPr lang="en-US"/>
              <a:t> Optimize water and fertilizer use.</a:t>
            </a:r>
          </a:p>
          <a:p>
            <a:pPr>
              <a:buFont typeface="Arial" panose="020B0604020202020204" pitchFamily="34" charset="0"/>
              <a:buChar char="•"/>
            </a:pPr>
            <a:r>
              <a:rPr lang="en-US" b="1"/>
              <a:t>Biodiversity:</a:t>
            </a:r>
            <a:r>
              <a:rPr lang="en-US"/>
              <a:t> Monitor wildlife to protect biodiversity.</a:t>
            </a:r>
          </a:p>
          <a:p>
            <a:r>
              <a:rPr lang="en-US" b="1"/>
              <a:t>AI is a powerful tool for creating a more sustainable future.</a:t>
            </a:r>
            <a:endParaRPr lang="en-US"/>
          </a:p>
          <a:p>
            <a:pPr marL="0" indent="0">
              <a:buNone/>
            </a:pPr>
            <a:endParaRPr lang="en-US" b="1"/>
          </a:p>
        </p:txBody>
      </p:sp>
      <p:sp>
        <p:nvSpPr>
          <p:cNvPr id="59" name="Google Shape;59;g5fab984687_2_0:notes">
            <a:extLst>
              <a:ext uri="{FF2B5EF4-FFF2-40B4-BE49-F238E27FC236}">
                <a16:creationId xmlns:a16="http://schemas.microsoft.com/office/drawing/2014/main" id="{E33C037B-43A5-DBE4-60BB-7D8372DCD2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46139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605ABAFC-C9BD-AB1E-8A8A-9EDC55689EC2}"/>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3CC989CB-9A3F-2F71-382B-9645325FE3A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b="1"/>
              <a:t>Sustainability and AI</a:t>
            </a:r>
            <a:endParaRPr lang="en-US"/>
          </a:p>
          <a:p>
            <a:r>
              <a:rPr lang="en-US" b="1"/>
              <a:t>Sustainability</a:t>
            </a:r>
            <a:r>
              <a:rPr lang="en-US"/>
              <a:t> is important because it helps meet our needs now and in the future. It includes protecting the environment, reducing pollution, and improving economic and social well-being.</a:t>
            </a:r>
          </a:p>
          <a:p>
            <a:r>
              <a:rPr lang="en-US" b="1"/>
              <a:t>AI can help us achieve sustainability.</a:t>
            </a:r>
            <a:r>
              <a:rPr lang="en-US"/>
              <a:t> AI can process data, make predictions, and optimize systems to solve problems like resource management, environmental conservation, and energy efficiency.</a:t>
            </a:r>
          </a:p>
          <a:p>
            <a:r>
              <a:rPr lang="en-US" b="1"/>
              <a:t>Examples:</a:t>
            </a:r>
            <a:endParaRPr lang="en-US"/>
          </a:p>
          <a:p>
            <a:pPr>
              <a:buFont typeface="Arial" panose="020B0604020202020204" pitchFamily="34" charset="0"/>
              <a:buChar char="•"/>
            </a:pPr>
            <a:r>
              <a:rPr lang="en-US" b="1"/>
              <a:t>Smart grids:</a:t>
            </a:r>
            <a:r>
              <a:rPr lang="en-US"/>
              <a:t> Reduce energy consumption.</a:t>
            </a:r>
          </a:p>
          <a:p>
            <a:pPr>
              <a:buFont typeface="Arial" panose="020B0604020202020204" pitchFamily="34" charset="0"/>
              <a:buChar char="•"/>
            </a:pPr>
            <a:r>
              <a:rPr lang="en-US" b="1"/>
              <a:t>Agriculture:</a:t>
            </a:r>
            <a:r>
              <a:rPr lang="en-US"/>
              <a:t> Optimize water and fertilizer use.</a:t>
            </a:r>
          </a:p>
          <a:p>
            <a:pPr>
              <a:buFont typeface="Arial" panose="020B0604020202020204" pitchFamily="34" charset="0"/>
              <a:buChar char="•"/>
            </a:pPr>
            <a:r>
              <a:rPr lang="en-US" b="1"/>
              <a:t>Biodiversity:</a:t>
            </a:r>
            <a:r>
              <a:rPr lang="en-US"/>
              <a:t> Monitor wildlife to protect biodiversity.</a:t>
            </a:r>
          </a:p>
          <a:p>
            <a:r>
              <a:rPr lang="en-US" b="1"/>
              <a:t>AI is a powerful tool for creating a more sustainable future.</a:t>
            </a:r>
            <a:endParaRPr lang="en-US"/>
          </a:p>
          <a:p>
            <a:pPr marL="0" indent="0">
              <a:buNone/>
            </a:pPr>
            <a:endParaRPr lang="en-US" b="1"/>
          </a:p>
        </p:txBody>
      </p:sp>
      <p:sp>
        <p:nvSpPr>
          <p:cNvPr id="59" name="Google Shape;59;g5fab984687_2_0:notes">
            <a:extLst>
              <a:ext uri="{FF2B5EF4-FFF2-40B4-BE49-F238E27FC236}">
                <a16:creationId xmlns:a16="http://schemas.microsoft.com/office/drawing/2014/main" id="{1EAE55A1-FB6B-6141-FCEA-50C1C0732E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7441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D4F84F44-6F11-41C0-2531-B2D8400490BB}"/>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CFFEF418-B406-D0A7-8310-136EE4643B3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b="1"/>
              <a:t>Sustainability and AI</a:t>
            </a:r>
            <a:endParaRPr lang="en-US"/>
          </a:p>
          <a:p>
            <a:r>
              <a:rPr lang="en-US" b="1"/>
              <a:t>Sustainability</a:t>
            </a:r>
            <a:r>
              <a:rPr lang="en-US"/>
              <a:t> is important because it helps meet our needs now and in the future. It includes protecting the environment, reducing pollution, and improving economic and social well-being.</a:t>
            </a:r>
          </a:p>
          <a:p>
            <a:r>
              <a:rPr lang="en-US" b="1"/>
              <a:t>AI can help us achieve sustainability.</a:t>
            </a:r>
            <a:r>
              <a:rPr lang="en-US"/>
              <a:t> AI can process data, make predictions, and optimize systems to solve problems like resource management, environmental conservation, and energy efficiency.</a:t>
            </a:r>
          </a:p>
          <a:p>
            <a:r>
              <a:rPr lang="en-US" b="1"/>
              <a:t>Examples:</a:t>
            </a:r>
            <a:endParaRPr lang="en-US"/>
          </a:p>
          <a:p>
            <a:pPr>
              <a:buFont typeface="Arial" panose="020B0604020202020204" pitchFamily="34" charset="0"/>
              <a:buChar char="•"/>
            </a:pPr>
            <a:r>
              <a:rPr lang="en-US" b="1"/>
              <a:t>Smart grids:</a:t>
            </a:r>
            <a:r>
              <a:rPr lang="en-US"/>
              <a:t> Reduce energy consumption.</a:t>
            </a:r>
          </a:p>
          <a:p>
            <a:pPr>
              <a:buFont typeface="Arial" panose="020B0604020202020204" pitchFamily="34" charset="0"/>
              <a:buChar char="•"/>
            </a:pPr>
            <a:r>
              <a:rPr lang="en-US" b="1"/>
              <a:t>Agriculture:</a:t>
            </a:r>
            <a:r>
              <a:rPr lang="en-US"/>
              <a:t> Optimize water and fertilizer use.</a:t>
            </a:r>
          </a:p>
          <a:p>
            <a:pPr>
              <a:buFont typeface="Arial" panose="020B0604020202020204" pitchFamily="34" charset="0"/>
              <a:buChar char="•"/>
            </a:pPr>
            <a:r>
              <a:rPr lang="en-US" b="1"/>
              <a:t>Biodiversity:</a:t>
            </a:r>
            <a:r>
              <a:rPr lang="en-US"/>
              <a:t> Monitor wildlife to protect biodiversity.</a:t>
            </a:r>
          </a:p>
          <a:p>
            <a:r>
              <a:rPr lang="en-US" b="1"/>
              <a:t>AI is a powerful tool for creating a more sustainable future.</a:t>
            </a:r>
            <a:endParaRPr lang="en-US"/>
          </a:p>
          <a:p>
            <a:pPr marL="0" indent="0">
              <a:buNone/>
            </a:pPr>
            <a:endParaRPr lang="en-US" b="1"/>
          </a:p>
        </p:txBody>
      </p:sp>
      <p:sp>
        <p:nvSpPr>
          <p:cNvPr id="59" name="Google Shape;59;g5fab984687_2_0:notes">
            <a:extLst>
              <a:ext uri="{FF2B5EF4-FFF2-40B4-BE49-F238E27FC236}">
                <a16:creationId xmlns:a16="http://schemas.microsoft.com/office/drawing/2014/main" id="{C7A9698E-E051-C03D-505A-30B549F0D0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060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D2949AFF-78D6-50DA-B607-940763F2C862}"/>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7361DAE3-574F-2869-A475-53A418F0F37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b="1"/>
              <a:t>Sustainability and AI</a:t>
            </a:r>
            <a:endParaRPr lang="en-US"/>
          </a:p>
          <a:p>
            <a:r>
              <a:rPr lang="en-US" b="1"/>
              <a:t>Sustainability</a:t>
            </a:r>
            <a:r>
              <a:rPr lang="en-US"/>
              <a:t> is important because it helps meet our needs now and in the future. It includes protecting the environment, reducing pollution, and improving economic and social well-being.</a:t>
            </a:r>
          </a:p>
          <a:p>
            <a:r>
              <a:rPr lang="en-US" b="1"/>
              <a:t>AI can help us achieve sustainability.</a:t>
            </a:r>
            <a:r>
              <a:rPr lang="en-US"/>
              <a:t> AI can process data, make predictions, and optimize systems to solve problems like resource management, environmental conservation, and energy efficiency.</a:t>
            </a:r>
          </a:p>
          <a:p>
            <a:r>
              <a:rPr lang="en-US" b="1"/>
              <a:t>Examples:</a:t>
            </a:r>
            <a:endParaRPr lang="en-US"/>
          </a:p>
          <a:p>
            <a:pPr>
              <a:buFont typeface="Arial" panose="020B0604020202020204" pitchFamily="34" charset="0"/>
              <a:buChar char="•"/>
            </a:pPr>
            <a:r>
              <a:rPr lang="en-US" b="1"/>
              <a:t>Smart grids:</a:t>
            </a:r>
            <a:r>
              <a:rPr lang="en-US"/>
              <a:t> Reduce energy consumption.</a:t>
            </a:r>
          </a:p>
          <a:p>
            <a:pPr>
              <a:buFont typeface="Arial" panose="020B0604020202020204" pitchFamily="34" charset="0"/>
              <a:buChar char="•"/>
            </a:pPr>
            <a:r>
              <a:rPr lang="en-US" b="1"/>
              <a:t>Agriculture:</a:t>
            </a:r>
            <a:r>
              <a:rPr lang="en-US"/>
              <a:t> Optimize water and fertilizer use.</a:t>
            </a:r>
          </a:p>
          <a:p>
            <a:pPr>
              <a:buFont typeface="Arial" panose="020B0604020202020204" pitchFamily="34" charset="0"/>
              <a:buChar char="•"/>
            </a:pPr>
            <a:r>
              <a:rPr lang="en-US" b="1"/>
              <a:t>Biodiversity:</a:t>
            </a:r>
            <a:r>
              <a:rPr lang="en-US"/>
              <a:t> Monitor wildlife to protect biodiversity.</a:t>
            </a:r>
          </a:p>
          <a:p>
            <a:r>
              <a:rPr lang="en-US" b="1"/>
              <a:t>AI is a powerful tool for creating a more sustainable future.</a:t>
            </a:r>
            <a:endParaRPr lang="en-US"/>
          </a:p>
          <a:p>
            <a:pPr marL="0" indent="0">
              <a:buNone/>
            </a:pPr>
            <a:endParaRPr lang="en-US" b="1"/>
          </a:p>
        </p:txBody>
      </p:sp>
      <p:sp>
        <p:nvSpPr>
          <p:cNvPr id="59" name="Google Shape;59;g5fab984687_2_0:notes">
            <a:extLst>
              <a:ext uri="{FF2B5EF4-FFF2-40B4-BE49-F238E27FC236}">
                <a16:creationId xmlns:a16="http://schemas.microsoft.com/office/drawing/2014/main" id="{4598F59E-E26E-B08C-63A5-3796B21899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4077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2E4CF"/>
          </a:solidFill>
          <a:ln/>
        </p:spPr>
      </p:sp>
      <p:sp>
        <p:nvSpPr>
          <p:cNvPr id="3" name="Shape 1"/>
          <p:cNvSpPr/>
          <p:nvPr/>
        </p:nvSpPr>
        <p:spPr>
          <a:xfrm>
            <a:off x="0" y="0"/>
            <a:ext cx="12192000" cy="68580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2058587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9F4BE"/>
          </a:solidFill>
          <a:ln/>
        </p:spPr>
      </p:sp>
      <p:sp>
        <p:nvSpPr>
          <p:cNvPr id="3" name="Shape 1"/>
          <p:cNvSpPr/>
          <p:nvPr/>
        </p:nvSpPr>
        <p:spPr>
          <a:xfrm>
            <a:off x="0" y="0"/>
            <a:ext cx="12192000" cy="6858000"/>
          </a:xfrm>
          <a:prstGeom prst="rect">
            <a:avLst/>
          </a:prstGeom>
          <a:solidFill>
            <a:srgbClr val="FFFDE6"/>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546151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9F4BE"/>
          </a:solidFill>
          <a:ln/>
        </p:spPr>
      </p:sp>
      <p:sp>
        <p:nvSpPr>
          <p:cNvPr id="3" name="Shape 1"/>
          <p:cNvSpPr/>
          <p:nvPr/>
        </p:nvSpPr>
        <p:spPr>
          <a:xfrm>
            <a:off x="0" y="0"/>
            <a:ext cx="12192000" cy="6858000"/>
          </a:xfrm>
          <a:prstGeom prst="rect">
            <a:avLst/>
          </a:prstGeom>
          <a:solidFill>
            <a:srgbClr val="FFFDE6"/>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324419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9F4BE"/>
          </a:solidFill>
          <a:ln/>
        </p:spPr>
      </p:sp>
      <p:sp>
        <p:nvSpPr>
          <p:cNvPr id="3" name="Shape 1"/>
          <p:cNvSpPr/>
          <p:nvPr/>
        </p:nvSpPr>
        <p:spPr>
          <a:xfrm>
            <a:off x="0" y="0"/>
            <a:ext cx="12192000" cy="6858000"/>
          </a:xfrm>
          <a:prstGeom prst="rect">
            <a:avLst/>
          </a:prstGeom>
          <a:solidFill>
            <a:srgbClr val="FFFDE6"/>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214842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9F4BE"/>
          </a:solidFill>
          <a:ln/>
        </p:spPr>
      </p:sp>
      <p:sp>
        <p:nvSpPr>
          <p:cNvPr id="3" name="Shape 1"/>
          <p:cNvSpPr/>
          <p:nvPr/>
        </p:nvSpPr>
        <p:spPr>
          <a:xfrm>
            <a:off x="0" y="0"/>
            <a:ext cx="12192000" cy="6858000"/>
          </a:xfrm>
          <a:prstGeom prst="rect">
            <a:avLst/>
          </a:prstGeom>
          <a:solidFill>
            <a:srgbClr val="FFFDE6"/>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602083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9F4BE"/>
          </a:solidFill>
          <a:ln/>
        </p:spPr>
      </p:sp>
      <p:sp>
        <p:nvSpPr>
          <p:cNvPr id="3" name="Shape 1"/>
          <p:cNvSpPr/>
          <p:nvPr/>
        </p:nvSpPr>
        <p:spPr>
          <a:xfrm>
            <a:off x="0" y="0"/>
            <a:ext cx="12192000" cy="6858000"/>
          </a:xfrm>
          <a:prstGeom prst="rect">
            <a:avLst/>
          </a:prstGeom>
          <a:solidFill>
            <a:srgbClr val="FFFDE6"/>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06699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58C18A-94E2-AE13-8B06-BA9F6BD6DD31}"/>
              </a:ext>
            </a:extLst>
          </p:cNvPr>
          <p:cNvSpPr>
            <a:spLocks noGrp="1"/>
          </p:cNvSpPr>
          <p:nvPr>
            <p:ph type="dt" sz="half" idx="10"/>
          </p:nvPr>
        </p:nvSpPr>
        <p:spPr/>
        <p:txBody>
          <a:bodyPr/>
          <a:lstStyle/>
          <a:p>
            <a:fld id="{4DE8089E-5BFA-40F0-B876-ADFE03496B7F}" type="datetimeFigureOut">
              <a:rPr lang="en-IN" smtClean="0"/>
              <a:t>03-09-2025</a:t>
            </a:fld>
            <a:endParaRPr lang="en-IN" dirty="0"/>
          </a:p>
        </p:txBody>
      </p:sp>
      <p:sp>
        <p:nvSpPr>
          <p:cNvPr id="3" name="Footer Placeholder 2">
            <a:extLst>
              <a:ext uri="{FF2B5EF4-FFF2-40B4-BE49-F238E27FC236}">
                <a16:creationId xmlns:a16="http://schemas.microsoft.com/office/drawing/2014/main" id="{21E892B4-0FB0-425D-7C43-06BB328A91DE}"/>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8D29878-4D45-882F-621F-195E0CE49B04}"/>
              </a:ext>
            </a:extLst>
          </p:cNvPr>
          <p:cNvSpPr>
            <a:spLocks noGrp="1"/>
          </p:cNvSpPr>
          <p:nvPr>
            <p:ph type="sldNum" sz="quarter" idx="12"/>
          </p:nvPr>
        </p:nvSpPr>
        <p:spPr/>
        <p:txBody>
          <a:bodyPr/>
          <a:lstStyle/>
          <a:p>
            <a:fld id="{CF63122C-94FD-45B7-812A-8C690DBDD321}" type="slidenum">
              <a:rPr lang="en-IN" smtClean="0"/>
              <a:t>‹#›</a:t>
            </a:fld>
            <a:endParaRPr lang="en-IN" dirty="0"/>
          </a:p>
        </p:txBody>
      </p:sp>
    </p:spTree>
    <p:extLst>
      <p:ext uri="{BB962C8B-B14F-4D97-AF65-F5344CB8AC3E}">
        <p14:creationId xmlns:p14="http://schemas.microsoft.com/office/powerpoint/2010/main" val="1509534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2E4CF"/>
          </a:solidFill>
          <a:ln/>
        </p:spPr>
      </p:sp>
      <p:sp>
        <p:nvSpPr>
          <p:cNvPr id="3" name="Shape 1"/>
          <p:cNvSpPr/>
          <p:nvPr/>
        </p:nvSpPr>
        <p:spPr>
          <a:xfrm>
            <a:off x="0" y="0"/>
            <a:ext cx="12192000" cy="68580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012180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2E4CF"/>
          </a:solidFill>
          <a:ln/>
        </p:spPr>
      </p:sp>
      <p:sp>
        <p:nvSpPr>
          <p:cNvPr id="3" name="Shape 1"/>
          <p:cNvSpPr/>
          <p:nvPr/>
        </p:nvSpPr>
        <p:spPr>
          <a:xfrm>
            <a:off x="0" y="0"/>
            <a:ext cx="12192000" cy="68580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2360282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2E4CF"/>
          </a:solidFill>
          <a:ln/>
        </p:spPr>
      </p:sp>
      <p:sp>
        <p:nvSpPr>
          <p:cNvPr id="3" name="Shape 1"/>
          <p:cNvSpPr/>
          <p:nvPr/>
        </p:nvSpPr>
        <p:spPr>
          <a:xfrm>
            <a:off x="0" y="0"/>
            <a:ext cx="12192000" cy="68580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293444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2E4CF"/>
          </a:solidFill>
          <a:ln/>
        </p:spPr>
      </p:sp>
      <p:sp>
        <p:nvSpPr>
          <p:cNvPr id="3" name="Shape 1"/>
          <p:cNvSpPr/>
          <p:nvPr/>
        </p:nvSpPr>
        <p:spPr>
          <a:xfrm>
            <a:off x="0" y="0"/>
            <a:ext cx="12192000" cy="6858000"/>
          </a:xfrm>
          <a:prstGeom prst="rect">
            <a:avLst/>
          </a:prstGeom>
          <a:solidFill>
            <a:srgbClr val="FEF5E7"/>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941693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7">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18">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4"/>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8687544" y="584200"/>
            <a:ext cx="2110444"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E395316D-1E70-9E4D-C82D-DC6493EC4CED}"/>
              </a:ext>
            </a:extLst>
          </p:cNvPr>
          <p:cNvSpPr txBox="1"/>
          <p:nvPr/>
        </p:nvSpPr>
        <p:spPr>
          <a:xfrm>
            <a:off x="4293705" y="1845633"/>
            <a:ext cx="7280118" cy="707886"/>
          </a:xfrm>
          <a:prstGeom prst="rect">
            <a:avLst/>
          </a:prstGeom>
          <a:noFill/>
        </p:spPr>
        <p:txBody>
          <a:bodyPr wrap="square" lIns="91440" tIns="45720" rIns="91440" bIns="45720" rtlCol="0" anchor="t">
            <a:spAutoFit/>
          </a:bodyPr>
          <a:lstStyle/>
          <a:p>
            <a:pPr algn="r"/>
            <a:r>
              <a:rPr lang="en-US" sz="4000" b="1" dirty="0">
                <a:solidFill>
                  <a:schemeClr val="bg1"/>
                </a:solidFill>
              </a:rPr>
              <a:t>Carbon Emissions Prediction</a:t>
            </a:r>
            <a:endParaRPr lang="en-US" dirty="0">
              <a:solidFill>
                <a:schemeClr val="bg1"/>
              </a:solidFill>
            </a:endParaRPr>
          </a:p>
        </p:txBody>
      </p:sp>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1943" y="867733"/>
            <a:ext cx="1263157" cy="410834"/>
          </a:xfrm>
          <a:prstGeom prst="rect">
            <a:avLst/>
          </a:prstGeom>
        </p:spPr>
      </p:pic>
      <p:sp>
        <p:nvSpPr>
          <p:cNvPr id="2" name="TextBox 1">
            <a:extLst>
              <a:ext uri="{FF2B5EF4-FFF2-40B4-BE49-F238E27FC236}">
                <a16:creationId xmlns:a16="http://schemas.microsoft.com/office/drawing/2014/main" id="{7BC3452E-282B-E1CE-1049-3451E4122F16}"/>
              </a:ext>
            </a:extLst>
          </p:cNvPr>
          <p:cNvSpPr txBox="1"/>
          <p:nvPr/>
        </p:nvSpPr>
        <p:spPr>
          <a:xfrm>
            <a:off x="4595667" y="3296837"/>
            <a:ext cx="6347011" cy="2693430"/>
          </a:xfrm>
          <a:prstGeom prst="rect">
            <a:avLst/>
          </a:prstGeom>
          <a:noFill/>
        </p:spPr>
        <p:txBody>
          <a:bodyPr wrap="square" lIns="91440" tIns="45720" rIns="91440" bIns="45720" rtlCol="0" anchor="t">
            <a:spAutoFit/>
          </a:bodyPr>
          <a:lstStyle/>
          <a:p>
            <a:r>
              <a:rPr lang="en-IN" dirty="0">
                <a:solidFill>
                  <a:schemeClr val="bg1"/>
                </a:solidFill>
              </a:rPr>
              <a:t>Om S. </a:t>
            </a:r>
            <a:r>
              <a:rPr lang="en-IN" dirty="0" err="1">
                <a:solidFill>
                  <a:schemeClr val="bg1"/>
                </a:solidFill>
              </a:rPr>
              <a:t>Naringe</a:t>
            </a:r>
            <a:endParaRPr lang="en-IN" dirty="0">
              <a:solidFill>
                <a:schemeClr val="bg1"/>
              </a:solidFill>
            </a:endParaRPr>
          </a:p>
          <a:p>
            <a:r>
              <a:rPr lang="en-IN" dirty="0">
                <a:solidFill>
                  <a:schemeClr val="bg1"/>
                </a:solidFill>
              </a:rPr>
              <a:t>Shrawani Bonde</a:t>
            </a:r>
          </a:p>
          <a:p>
            <a:r>
              <a:rPr lang="en-IN" sz="1850" dirty="0">
                <a:solidFill>
                  <a:schemeClr val="bg1"/>
                </a:solidFill>
              </a:rPr>
              <a:t>Bhumika </a:t>
            </a:r>
            <a:r>
              <a:rPr lang="en-IN" sz="1850" dirty="0" err="1">
                <a:solidFill>
                  <a:schemeClr val="bg1"/>
                </a:solidFill>
              </a:rPr>
              <a:t>Bawane</a:t>
            </a:r>
            <a:endParaRPr lang="en-IN" sz="1850" dirty="0">
              <a:solidFill>
                <a:schemeClr val="bg1"/>
              </a:solidFill>
            </a:endParaRPr>
          </a:p>
          <a:p>
            <a:r>
              <a:rPr lang="en-IN" sz="1850" dirty="0">
                <a:solidFill>
                  <a:schemeClr val="bg1"/>
                </a:solidFill>
              </a:rPr>
              <a:t>Purvesh P. Savalakhe</a:t>
            </a:r>
          </a:p>
          <a:p>
            <a:r>
              <a:rPr lang="en-IN" dirty="0">
                <a:solidFill>
                  <a:schemeClr val="bg1"/>
                </a:solidFill>
              </a:rPr>
              <a:t>  </a:t>
            </a:r>
          </a:p>
          <a:p>
            <a:r>
              <a:rPr lang="en-IN" sz="2000" dirty="0">
                <a:solidFill>
                  <a:schemeClr val="bg1"/>
                </a:solidFill>
              </a:rPr>
              <a:t>Mentor Name: Saurabh  </a:t>
            </a:r>
            <a:r>
              <a:rPr lang="en-IN" sz="2000" dirty="0" err="1">
                <a:solidFill>
                  <a:schemeClr val="bg1"/>
                </a:solidFill>
              </a:rPr>
              <a:t>Tembhurne</a:t>
            </a:r>
            <a:endParaRPr lang="en-IN" sz="2000" dirty="0">
              <a:solidFill>
                <a:schemeClr val="bg1"/>
              </a:solidFill>
            </a:endParaRPr>
          </a:p>
          <a:p>
            <a:endParaRPr lang="en-IN" dirty="0">
              <a:solidFill>
                <a:schemeClr val="bg1"/>
              </a:solidFill>
            </a:endParaRPr>
          </a:p>
          <a:p>
            <a:r>
              <a:rPr lang="en-IN" dirty="0">
                <a:solidFill>
                  <a:schemeClr val="bg1"/>
                </a:solidFill>
              </a:rPr>
              <a:t>College Name -  SIPNA College of Engineering and   </a:t>
            </a:r>
            <a:r>
              <a:rPr lang="en-IN" dirty="0" err="1">
                <a:solidFill>
                  <a:schemeClr val="bg1"/>
                </a:solidFill>
              </a:rPr>
              <a:t>Technolog</a:t>
            </a:r>
            <a:r>
              <a:rPr lang="en-IN" dirty="0">
                <a:solidFill>
                  <a:schemeClr val="bg1"/>
                </a:solidFill>
              </a:rPr>
              <a:t> , Amravati</a:t>
            </a:r>
          </a:p>
        </p:txBody>
      </p:sp>
    </p:spTree>
    <p:custDataLst>
      <p:tags r:id="rId1"/>
    </p:custDataLst>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AD19869F-96B9-5203-AAF3-45AE6C4BE18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90D9D66-F842-8A54-E13C-54231FFCB3A9}"/>
              </a:ext>
            </a:extLst>
          </p:cNvPr>
          <p:cNvSpPr txBox="1"/>
          <p:nvPr/>
        </p:nvSpPr>
        <p:spPr>
          <a:xfrm>
            <a:off x="191909" y="957297"/>
            <a:ext cx="5904091" cy="400110"/>
          </a:xfrm>
          <a:prstGeom prst="rect">
            <a:avLst/>
          </a:prstGeom>
          <a:noFill/>
        </p:spPr>
        <p:txBody>
          <a:bodyPr wrap="square" lIns="91440" tIns="45720" rIns="91440" bIns="45720" anchor="t">
            <a:spAutoFit/>
          </a:bodyPr>
          <a:lstStyle/>
          <a:p>
            <a:r>
              <a:rPr lang="en-IN" sz="2000" b="1" dirty="0">
                <a:solidFill>
                  <a:srgbClr val="213163"/>
                </a:solidFill>
              </a:rPr>
              <a:t>Future Perspective</a:t>
            </a:r>
            <a:endParaRPr lang="en-US" dirty="0"/>
          </a:p>
        </p:txBody>
      </p:sp>
      <p:cxnSp>
        <p:nvCxnSpPr>
          <p:cNvPr id="12" name="Straight Connector 11">
            <a:extLst>
              <a:ext uri="{FF2B5EF4-FFF2-40B4-BE49-F238E27FC236}">
                <a16:creationId xmlns:a16="http://schemas.microsoft.com/office/drawing/2014/main" id="{0775EF88-7E4D-D10C-498C-A7D20A3B78E2}"/>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2">
            <a:extLst>
              <a:ext uri="{FF2B5EF4-FFF2-40B4-BE49-F238E27FC236}">
                <a16:creationId xmlns:a16="http://schemas.microsoft.com/office/drawing/2014/main" id="{F42D23E0-E416-94D8-BA03-1A554B6E6C0D}"/>
              </a:ext>
            </a:extLst>
          </p:cNvPr>
          <p:cNvSpPr>
            <a:spLocks noChangeArrowheads="1"/>
          </p:cNvSpPr>
          <p:nvPr/>
        </p:nvSpPr>
        <p:spPr bwMode="auto">
          <a:xfrm>
            <a:off x="1180617" y="1725970"/>
            <a:ext cx="7720315" cy="170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buClrTx/>
              <a:buFontTx/>
              <a:buChar char="•"/>
            </a:pPr>
            <a:r>
              <a:rPr lang="en-US" altLang="en-US" sz="1800" dirty="0">
                <a:solidFill>
                  <a:schemeClr val="tx1"/>
                </a:solidFill>
                <a:latin typeface="Arial" panose="020B0604020202020204" pitchFamily="34" charset="0"/>
              </a:rPr>
              <a:t>Integrating time-series forecasting for long-term emission trends.</a:t>
            </a:r>
          </a:p>
          <a:p>
            <a:pPr lvl="0" eaLnBrk="0" fontAlgn="base" hangingPunct="0">
              <a:lnSpc>
                <a:spcPct val="150000"/>
              </a:lnSpc>
              <a:spcBef>
                <a:spcPct val="0"/>
              </a:spcBef>
              <a:spcAft>
                <a:spcPct val="0"/>
              </a:spcAft>
              <a:buClrTx/>
              <a:buFontTx/>
              <a:buChar char="•"/>
            </a:pPr>
            <a:r>
              <a:rPr lang="en-US" altLang="en-US" sz="1800" dirty="0">
                <a:solidFill>
                  <a:schemeClr val="tx1"/>
                </a:solidFill>
                <a:latin typeface="Arial" panose="020B0604020202020204" pitchFamily="34" charset="0"/>
              </a:rPr>
              <a:t>Applying advanced models like deep learning and ensemble methods.</a:t>
            </a:r>
          </a:p>
          <a:p>
            <a:pPr lvl="0" eaLnBrk="0" fontAlgn="base" hangingPunct="0">
              <a:lnSpc>
                <a:spcPct val="150000"/>
              </a:lnSpc>
              <a:spcBef>
                <a:spcPct val="0"/>
              </a:spcBef>
              <a:spcAft>
                <a:spcPct val="0"/>
              </a:spcAft>
              <a:buClrTx/>
              <a:buFontTx/>
              <a:buChar char="•"/>
            </a:pPr>
            <a:r>
              <a:rPr lang="en-US" altLang="en-US" sz="1800" dirty="0">
                <a:solidFill>
                  <a:schemeClr val="tx1"/>
                </a:solidFill>
                <a:latin typeface="Arial" panose="020B0604020202020204" pitchFamily="34" charset="0"/>
              </a:rPr>
              <a:t>Expanding datasets with real-time and regional data.</a:t>
            </a:r>
          </a:p>
          <a:p>
            <a:pPr lvl="0" eaLnBrk="0" fontAlgn="base" hangingPunct="0">
              <a:lnSpc>
                <a:spcPct val="150000"/>
              </a:lnSpc>
              <a:spcBef>
                <a:spcPct val="0"/>
              </a:spcBef>
              <a:spcAft>
                <a:spcPct val="0"/>
              </a:spcAft>
              <a:buClrTx/>
              <a:buFontTx/>
              <a:buChar char="•"/>
            </a:pPr>
            <a:r>
              <a:rPr lang="en-US" altLang="en-US" sz="1800" dirty="0">
                <a:solidFill>
                  <a:schemeClr val="tx1"/>
                </a:solidFill>
                <a:latin typeface="Arial" panose="020B0604020202020204" pitchFamily="34" charset="0"/>
              </a:rPr>
              <a:t>Supporting policy simulations to evaluate climate strategies.</a:t>
            </a:r>
          </a:p>
        </p:txBody>
      </p:sp>
    </p:spTree>
    <p:extLst>
      <p:ext uri="{BB962C8B-B14F-4D97-AF65-F5344CB8AC3E}">
        <p14:creationId xmlns:p14="http://schemas.microsoft.com/office/powerpoint/2010/main" val="459288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982100C0-8C1F-4181-DD75-D87774F4B05D}"/>
            </a:ext>
          </a:extLst>
        </p:cNvPr>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55DF1CE7-F465-D81C-97B0-79E3F2480924}"/>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583006E0-F63C-4BA4-389D-C91A4075610B}"/>
              </a:ext>
            </a:extLst>
          </p:cNvPr>
          <p:cNvSpPr txBox="1">
            <a:spLocks noGrp="1"/>
          </p:cNvSpPr>
          <p:nvPr/>
        </p:nvSpPr>
        <p:spPr>
          <a:xfrm>
            <a:off x="407838" y="873305"/>
            <a:ext cx="5025142" cy="6873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lnSpc>
                <a:spcPct val="100000"/>
              </a:lnSpc>
              <a:spcBef>
                <a:spcPts val="0"/>
              </a:spcBef>
              <a:spcAft>
                <a:spcPts val="0"/>
              </a:spcAft>
              <a:buSzPts val="2800"/>
              <a:buNone/>
            </a:pPr>
            <a:r>
              <a:rPr lang="en-GB" sz="2000" b="1">
                <a:solidFill>
                  <a:srgbClr val="213163"/>
                </a:solidFill>
              </a:rPr>
              <a:t>Project Objectives</a:t>
            </a:r>
            <a:endParaRPr lang="en-US" sz="2000"/>
          </a:p>
        </p:txBody>
      </p:sp>
      <p:pic>
        <p:nvPicPr>
          <p:cNvPr id="7" name="Picture 6">
            <a:extLst>
              <a:ext uri="{FF2B5EF4-FFF2-40B4-BE49-F238E27FC236}">
                <a16:creationId xmlns:a16="http://schemas.microsoft.com/office/drawing/2014/main" id="{E14668EA-F609-4C8E-7E33-C8D4F3A311A5}"/>
              </a:ext>
            </a:extLst>
          </p:cNvPr>
          <p:cNvPicPr>
            <a:picLocks noChangeAspect="1"/>
          </p:cNvPicPr>
          <p:nvPr/>
        </p:nvPicPr>
        <p:blipFill>
          <a:blip r:embed="rId3"/>
          <a:stretch>
            <a:fillRect/>
          </a:stretch>
        </p:blipFill>
        <p:spPr>
          <a:xfrm>
            <a:off x="7081265" y="1124611"/>
            <a:ext cx="4602826" cy="4613712"/>
          </a:xfrm>
          <a:prstGeom prst="rect">
            <a:avLst/>
          </a:prstGeom>
        </p:spPr>
      </p:pic>
      <p:sp>
        <p:nvSpPr>
          <p:cNvPr id="8" name="Google Shape;62;g5fab984687_2_0">
            <a:extLst>
              <a:ext uri="{FF2B5EF4-FFF2-40B4-BE49-F238E27FC236}">
                <a16:creationId xmlns:a16="http://schemas.microsoft.com/office/drawing/2014/main" id="{761FE11B-F08F-EA24-6ECA-6D0A1BF1E903}"/>
              </a:ext>
            </a:extLst>
          </p:cNvPr>
          <p:cNvSpPr txBox="1"/>
          <p:nvPr/>
        </p:nvSpPr>
        <p:spPr>
          <a:xfrm>
            <a:off x="407838" y="1715981"/>
            <a:ext cx="5369163" cy="31898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182880" indent="-182880">
              <a:lnSpc>
                <a:spcPct val="150000"/>
              </a:lnSpc>
              <a:buFont typeface="Arial" panose="020B0604020202020204" pitchFamily="34" charset="0"/>
              <a:buChar char="•"/>
            </a:pPr>
            <a:r>
              <a:rPr lang="en-US" sz="1600"/>
              <a:t>Problem Statement</a:t>
            </a:r>
            <a:endParaRPr lang="en-US" sz="1100"/>
          </a:p>
          <a:p>
            <a:pPr marL="182880" indent="-182880">
              <a:lnSpc>
                <a:spcPct val="150000"/>
              </a:lnSpc>
              <a:buFont typeface="Arial" panose="020B0604020202020204" pitchFamily="34" charset="0"/>
              <a:buChar char="•"/>
            </a:pPr>
            <a:r>
              <a:rPr lang="en-US" sz="1600"/>
              <a:t>Project Overview – Introduction</a:t>
            </a:r>
          </a:p>
          <a:p>
            <a:pPr marL="182880" indent="-182880">
              <a:lnSpc>
                <a:spcPct val="150000"/>
              </a:lnSpc>
              <a:buFont typeface="Arial" panose="020B0604020202020204" pitchFamily="34" charset="0"/>
              <a:buChar char="•"/>
            </a:pPr>
            <a:r>
              <a:rPr lang="en-US" sz="1600"/>
              <a:t>End Users</a:t>
            </a:r>
          </a:p>
          <a:p>
            <a:pPr marL="182880" indent="-182880">
              <a:lnSpc>
                <a:spcPct val="150000"/>
              </a:lnSpc>
              <a:buFont typeface="Arial" panose="020B0604020202020204" pitchFamily="34" charset="0"/>
              <a:buChar char="•"/>
            </a:pPr>
            <a:r>
              <a:rPr lang="en-US" sz="1600"/>
              <a:t>Wow Factor in Project</a:t>
            </a:r>
          </a:p>
          <a:p>
            <a:pPr marL="182880" indent="-182880">
              <a:lnSpc>
                <a:spcPct val="150000"/>
              </a:lnSpc>
              <a:buFont typeface="Arial" panose="020B0604020202020204" pitchFamily="34" charset="0"/>
              <a:buChar char="•"/>
            </a:pPr>
            <a:r>
              <a:rPr lang="en-US" sz="1600"/>
              <a:t>Modelling/Block Diagram/Flow of Project</a:t>
            </a:r>
          </a:p>
          <a:p>
            <a:pPr marL="182880" indent="-182880">
              <a:lnSpc>
                <a:spcPct val="150000"/>
              </a:lnSpc>
              <a:buFont typeface="Arial" panose="020B0604020202020204" pitchFamily="34" charset="0"/>
              <a:buChar char="•"/>
            </a:pPr>
            <a:r>
              <a:rPr lang="en-US" sz="1600"/>
              <a:t>Result/outcomes</a:t>
            </a:r>
          </a:p>
          <a:p>
            <a:pPr marL="182880" indent="-182880">
              <a:lnSpc>
                <a:spcPct val="150000"/>
              </a:lnSpc>
              <a:buFont typeface="Arial" panose="020B0604020202020204" pitchFamily="34" charset="0"/>
              <a:buChar char="•"/>
            </a:pPr>
            <a:r>
              <a:rPr lang="en-US" sz="1600"/>
              <a:t>Conclusion</a:t>
            </a:r>
          </a:p>
          <a:p>
            <a:pPr marL="182880" indent="-182880">
              <a:lnSpc>
                <a:spcPct val="150000"/>
              </a:lnSpc>
              <a:buFont typeface="Arial" panose="020B0604020202020204" pitchFamily="34" charset="0"/>
              <a:buChar char="•"/>
            </a:pPr>
            <a:r>
              <a:rPr lang="en-US" sz="1600"/>
              <a:t>Future Perspective</a:t>
            </a:r>
          </a:p>
          <a:p>
            <a:pPr marL="182880" indent="-182880">
              <a:buFont typeface="Arial" panose="020B0604020202020204" pitchFamily="34" charset="0"/>
              <a:buChar char="•"/>
            </a:pPr>
            <a:endParaRPr lang="en-US" sz="1100"/>
          </a:p>
        </p:txBody>
      </p:sp>
    </p:spTree>
    <p:extLst>
      <p:ext uri="{BB962C8B-B14F-4D97-AF65-F5344CB8AC3E}">
        <p14:creationId xmlns:p14="http://schemas.microsoft.com/office/powerpoint/2010/main" val="344266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lIns="91440" tIns="45720" rIns="91440" bIns="45720" anchor="t">
            <a:spAutoFit/>
          </a:bodyPr>
          <a:lstStyle/>
          <a:p>
            <a:r>
              <a:rPr lang="en-IN" sz="2000" b="1">
                <a:solidFill>
                  <a:srgbClr val="213163"/>
                </a:solidFill>
              </a:rPr>
              <a:t>Problem Statement</a:t>
            </a:r>
            <a:endParaRPr lang="en-US" sz="1850"/>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F9DC530-7EED-7652-67A8-C33844C09175}"/>
              </a:ext>
            </a:extLst>
          </p:cNvPr>
          <p:cNvSpPr txBox="1"/>
          <p:nvPr/>
        </p:nvSpPr>
        <p:spPr>
          <a:xfrm>
            <a:off x="640983" y="1940369"/>
            <a:ext cx="10240377" cy="666977"/>
          </a:xfrm>
          <a:prstGeom prst="rect">
            <a:avLst/>
          </a:prstGeom>
          <a:noFill/>
        </p:spPr>
        <p:txBody>
          <a:bodyPr wrap="square" rtlCol="0">
            <a:spAutoFit/>
          </a:bodyPr>
          <a:lstStyle/>
          <a:p>
            <a:r>
              <a:rPr lang="en-US" altLang="en-US" dirty="0"/>
              <a:t>Carbon emissions are a major driver of climate change. There is a need for accurate and timely prediction of emissions to help policymakers and industries plan for a sustainable future.</a:t>
            </a:r>
          </a:p>
        </p:txBody>
      </p:sp>
    </p:spTree>
    <p:extLst>
      <p:ext uri="{BB962C8B-B14F-4D97-AF65-F5344CB8AC3E}">
        <p14:creationId xmlns:p14="http://schemas.microsoft.com/office/powerpoint/2010/main" val="274604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6CFA96E3-C7EB-55DF-2AA8-2936B30AF5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CBEBBBA-5CF4-5202-786C-054FC76F51FF}"/>
              </a:ext>
            </a:extLst>
          </p:cNvPr>
          <p:cNvSpPr txBox="1"/>
          <p:nvPr/>
        </p:nvSpPr>
        <p:spPr>
          <a:xfrm>
            <a:off x="202071" y="972537"/>
            <a:ext cx="5904091" cy="400110"/>
          </a:xfrm>
          <a:prstGeom prst="rect">
            <a:avLst/>
          </a:prstGeom>
          <a:noFill/>
        </p:spPr>
        <p:txBody>
          <a:bodyPr wrap="square" lIns="91440" tIns="45720" rIns="91440" bIns="45720" anchor="t">
            <a:spAutoFit/>
          </a:bodyPr>
          <a:lstStyle/>
          <a:p>
            <a:r>
              <a:rPr lang="en-IN" sz="2000" b="1" dirty="0">
                <a:solidFill>
                  <a:srgbClr val="213163"/>
                </a:solidFill>
              </a:rPr>
              <a:t>Project Overview - Introduction</a:t>
            </a:r>
            <a:endParaRPr lang="en-US" sz="1850" dirty="0"/>
          </a:p>
        </p:txBody>
      </p:sp>
      <p:cxnSp>
        <p:nvCxnSpPr>
          <p:cNvPr id="12" name="Straight Connector 11">
            <a:extLst>
              <a:ext uri="{FF2B5EF4-FFF2-40B4-BE49-F238E27FC236}">
                <a16:creationId xmlns:a16="http://schemas.microsoft.com/office/drawing/2014/main" id="{C9D36B33-2DAC-4F13-4E60-E206B01FE04F}"/>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2D2F284-40D6-1C61-9DBB-CE69D9E112BA}"/>
              </a:ext>
            </a:extLst>
          </p:cNvPr>
          <p:cNvSpPr txBox="1"/>
          <p:nvPr/>
        </p:nvSpPr>
        <p:spPr>
          <a:xfrm>
            <a:off x="202071" y="1369099"/>
            <a:ext cx="11304165" cy="468981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dirty="0"/>
              <a:t>Carbon emissions are a leading cause of climate change and global warming.</a:t>
            </a:r>
          </a:p>
          <a:p>
            <a:pPr marL="342900" indent="-342900" algn="just">
              <a:lnSpc>
                <a:spcPct val="150000"/>
              </a:lnSpc>
              <a:buFont typeface="Arial" panose="020B0604020202020204" pitchFamily="34" charset="0"/>
              <a:buChar char="•"/>
            </a:pPr>
            <a:r>
              <a:rPr lang="en-US" dirty="0"/>
              <a:t>Rapid growth in industries, energy consumption, and transportation has increased emission levels worldwide.</a:t>
            </a:r>
          </a:p>
          <a:p>
            <a:pPr marL="342900" indent="-342900" algn="just">
              <a:lnSpc>
                <a:spcPct val="150000"/>
              </a:lnSpc>
              <a:buFont typeface="Arial" panose="020B0604020202020204" pitchFamily="34" charset="0"/>
              <a:buChar char="•"/>
            </a:pPr>
            <a:r>
              <a:rPr lang="en-US" dirty="0"/>
              <a:t>Predicting future emissions is vital for policy makers, researchers, and industries to design sustainable strategies.</a:t>
            </a:r>
          </a:p>
          <a:p>
            <a:pPr marL="342900" indent="-342900" algn="just">
              <a:lnSpc>
                <a:spcPct val="150000"/>
              </a:lnSpc>
              <a:buFont typeface="Arial" panose="020B0604020202020204" pitchFamily="34" charset="0"/>
              <a:buChar char="•"/>
            </a:pPr>
            <a:r>
              <a:rPr lang="en-US" dirty="0"/>
              <a:t>Traditional estimation methods lack accuracy and adaptability to complex real-world data.</a:t>
            </a:r>
          </a:p>
          <a:p>
            <a:pPr marL="342900" indent="-342900" algn="just">
              <a:lnSpc>
                <a:spcPct val="150000"/>
              </a:lnSpc>
              <a:buFont typeface="Arial" panose="020B0604020202020204" pitchFamily="34" charset="0"/>
              <a:buChar char="•"/>
            </a:pPr>
            <a:r>
              <a:rPr lang="en-US" dirty="0"/>
              <a:t>By applying data analytics and machine learning techniques, we can build models that forecast carbon emissions more reliably.</a:t>
            </a:r>
          </a:p>
          <a:p>
            <a:pPr marL="342900" indent="-342900" algn="just">
              <a:lnSpc>
                <a:spcPct val="150000"/>
              </a:lnSpc>
              <a:buFont typeface="Arial" panose="020B0604020202020204" pitchFamily="34" charset="0"/>
              <a:buChar char="•"/>
            </a:pPr>
            <a:r>
              <a:rPr lang="en-US" dirty="0"/>
              <a:t>The project aims to provide data-driven insights to support sustainable development and climate action.</a:t>
            </a:r>
          </a:p>
          <a:p>
            <a:endParaRPr lang="en-IN" dirty="0"/>
          </a:p>
        </p:txBody>
      </p:sp>
    </p:spTree>
    <p:extLst>
      <p:ext uri="{BB962C8B-B14F-4D97-AF65-F5344CB8AC3E}">
        <p14:creationId xmlns:p14="http://schemas.microsoft.com/office/powerpoint/2010/main" val="409474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82ED5FB8-425A-4665-42F5-5CC706CCA91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B9B8291-8A2E-40AC-9C88-A70F47D7B60C}"/>
              </a:ext>
            </a:extLst>
          </p:cNvPr>
          <p:cNvSpPr txBox="1"/>
          <p:nvPr/>
        </p:nvSpPr>
        <p:spPr>
          <a:xfrm>
            <a:off x="365645" y="934206"/>
            <a:ext cx="5904091" cy="400110"/>
          </a:xfrm>
          <a:prstGeom prst="rect">
            <a:avLst/>
          </a:prstGeom>
          <a:noFill/>
        </p:spPr>
        <p:txBody>
          <a:bodyPr wrap="square" lIns="91440" tIns="45720" rIns="91440" bIns="45720" anchor="t">
            <a:spAutoFit/>
          </a:bodyPr>
          <a:lstStyle/>
          <a:p>
            <a:r>
              <a:rPr lang="en-IN" sz="2000" b="1" dirty="0">
                <a:solidFill>
                  <a:srgbClr val="213163"/>
                </a:solidFill>
              </a:rPr>
              <a:t>End Users</a:t>
            </a:r>
            <a:endParaRPr lang="en-US" dirty="0"/>
          </a:p>
        </p:txBody>
      </p:sp>
      <p:cxnSp>
        <p:nvCxnSpPr>
          <p:cNvPr id="12" name="Straight Connector 11">
            <a:extLst>
              <a:ext uri="{FF2B5EF4-FFF2-40B4-BE49-F238E27FC236}">
                <a16:creationId xmlns:a16="http://schemas.microsoft.com/office/drawing/2014/main" id="{A6FCDAF6-8CC4-501B-E7B6-453DC4924D09}"/>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3">
            <a:extLst>
              <a:ext uri="{FF2B5EF4-FFF2-40B4-BE49-F238E27FC236}">
                <a16:creationId xmlns:a16="http://schemas.microsoft.com/office/drawing/2014/main" id="{4DA8693D-CBA8-0409-516E-0D5D03991828}"/>
              </a:ext>
            </a:extLst>
          </p:cNvPr>
          <p:cNvSpPr>
            <a:spLocks noChangeArrowheads="1"/>
          </p:cNvSpPr>
          <p:nvPr/>
        </p:nvSpPr>
        <p:spPr bwMode="auto">
          <a:xfrm>
            <a:off x="742188" y="1434700"/>
            <a:ext cx="11055096" cy="419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buClrTx/>
              <a:buFontTx/>
              <a:buChar char="•"/>
            </a:pPr>
            <a:r>
              <a:rPr lang="en-US" altLang="en-US" sz="1800" b="1" dirty="0">
                <a:solidFill>
                  <a:schemeClr val="tx1"/>
                </a:solidFill>
                <a:latin typeface="Arial" panose="020B0604020202020204" pitchFamily="34" charset="0"/>
              </a:rPr>
              <a:t>Government &amp; Policy Makers</a:t>
            </a:r>
            <a:endParaRPr lang="en-US" altLang="en-US" sz="1800" dirty="0">
              <a:solidFill>
                <a:schemeClr val="tx1"/>
              </a:solidFill>
              <a:latin typeface="Arial" panose="020B0604020202020204" pitchFamily="34" charset="0"/>
            </a:endParaRPr>
          </a:p>
          <a:p>
            <a:pPr lvl="0" eaLnBrk="0" fontAlgn="base" hangingPunct="0">
              <a:lnSpc>
                <a:spcPct val="150000"/>
              </a:lnSpc>
              <a:spcBef>
                <a:spcPct val="0"/>
              </a:spcBef>
              <a:spcAft>
                <a:spcPct val="0"/>
              </a:spcAft>
              <a:buClrTx/>
            </a:pPr>
            <a:r>
              <a:rPr lang="en-US" altLang="en-US" sz="1800" dirty="0">
                <a:solidFill>
                  <a:schemeClr val="tx1"/>
                </a:solidFill>
                <a:latin typeface="Arial" panose="020B0604020202020204" pitchFamily="34" charset="0"/>
              </a:rPr>
              <a:t>     To design and implement emission reduction policies.</a:t>
            </a:r>
          </a:p>
          <a:p>
            <a:pPr lvl="0" eaLnBrk="0" fontAlgn="base" hangingPunct="0">
              <a:lnSpc>
                <a:spcPct val="150000"/>
              </a:lnSpc>
              <a:spcBef>
                <a:spcPct val="0"/>
              </a:spcBef>
              <a:spcAft>
                <a:spcPct val="0"/>
              </a:spcAft>
              <a:buClrTx/>
              <a:buFontTx/>
              <a:buChar char="•"/>
            </a:pPr>
            <a:r>
              <a:rPr lang="en-US" altLang="en-US" sz="1800" b="1" dirty="0">
                <a:solidFill>
                  <a:schemeClr val="tx1"/>
                </a:solidFill>
                <a:latin typeface="Arial" panose="020B0604020202020204" pitchFamily="34" charset="0"/>
              </a:rPr>
              <a:t>Environmental Agencies &amp; NGOs</a:t>
            </a:r>
            <a:endParaRPr lang="en-US" altLang="en-US" sz="1800" dirty="0">
              <a:solidFill>
                <a:schemeClr val="tx1"/>
              </a:solidFill>
              <a:latin typeface="Arial" panose="020B0604020202020204" pitchFamily="34" charset="0"/>
            </a:endParaRPr>
          </a:p>
          <a:p>
            <a:pPr lvl="0" eaLnBrk="0" fontAlgn="base" hangingPunct="0">
              <a:lnSpc>
                <a:spcPct val="150000"/>
              </a:lnSpc>
              <a:spcBef>
                <a:spcPct val="0"/>
              </a:spcBef>
              <a:spcAft>
                <a:spcPct val="0"/>
              </a:spcAft>
              <a:buClrTx/>
            </a:pPr>
            <a:r>
              <a:rPr lang="en-US" altLang="en-US" sz="1800" dirty="0">
                <a:solidFill>
                  <a:schemeClr val="tx1"/>
                </a:solidFill>
                <a:latin typeface="Arial" panose="020B0604020202020204" pitchFamily="34" charset="0"/>
              </a:rPr>
              <a:t>     For monitoring climate change and sustainability efforts.</a:t>
            </a:r>
          </a:p>
          <a:p>
            <a:pPr lvl="0" eaLnBrk="0" fontAlgn="base" hangingPunct="0">
              <a:lnSpc>
                <a:spcPct val="150000"/>
              </a:lnSpc>
              <a:spcBef>
                <a:spcPct val="0"/>
              </a:spcBef>
              <a:spcAft>
                <a:spcPct val="0"/>
              </a:spcAft>
              <a:buClrTx/>
              <a:buFontTx/>
              <a:buChar char="•"/>
            </a:pPr>
            <a:r>
              <a:rPr lang="en-US" altLang="en-US" sz="1800" b="1" dirty="0">
                <a:solidFill>
                  <a:schemeClr val="tx1"/>
                </a:solidFill>
                <a:latin typeface="Arial" panose="020B0604020202020204" pitchFamily="34" charset="0"/>
              </a:rPr>
              <a:t>Industries &amp; Corporations</a:t>
            </a:r>
            <a:endParaRPr lang="en-US" altLang="en-US" sz="1800" dirty="0">
              <a:solidFill>
                <a:schemeClr val="tx1"/>
              </a:solidFill>
              <a:latin typeface="Arial" panose="020B0604020202020204" pitchFamily="34" charset="0"/>
            </a:endParaRPr>
          </a:p>
          <a:p>
            <a:pPr lvl="0" eaLnBrk="0" fontAlgn="base" hangingPunct="0">
              <a:lnSpc>
                <a:spcPct val="150000"/>
              </a:lnSpc>
              <a:spcBef>
                <a:spcPct val="0"/>
              </a:spcBef>
              <a:spcAft>
                <a:spcPct val="0"/>
              </a:spcAft>
              <a:buClrTx/>
            </a:pPr>
            <a:r>
              <a:rPr lang="en-US" altLang="en-US" sz="1800" dirty="0">
                <a:solidFill>
                  <a:schemeClr val="tx1"/>
                </a:solidFill>
                <a:latin typeface="Arial" panose="020B0604020202020204" pitchFamily="34" charset="0"/>
              </a:rPr>
              <a:t>     To track their carbon footprint and comply with regulations.</a:t>
            </a:r>
          </a:p>
          <a:p>
            <a:pPr lvl="0" eaLnBrk="0" fontAlgn="base" hangingPunct="0">
              <a:lnSpc>
                <a:spcPct val="150000"/>
              </a:lnSpc>
              <a:spcBef>
                <a:spcPct val="0"/>
              </a:spcBef>
              <a:spcAft>
                <a:spcPct val="0"/>
              </a:spcAft>
              <a:buClrTx/>
              <a:buFontTx/>
              <a:buChar char="•"/>
            </a:pPr>
            <a:r>
              <a:rPr lang="en-US" altLang="en-US" sz="1800" b="1" dirty="0">
                <a:solidFill>
                  <a:schemeClr val="tx1"/>
                </a:solidFill>
                <a:latin typeface="Arial" panose="020B0604020202020204" pitchFamily="34" charset="0"/>
              </a:rPr>
              <a:t>Urban Planners &amp; Smart Cities</a:t>
            </a:r>
            <a:endParaRPr lang="en-US" altLang="en-US" sz="1800" dirty="0">
              <a:solidFill>
                <a:schemeClr val="tx1"/>
              </a:solidFill>
              <a:latin typeface="Arial" panose="020B0604020202020204" pitchFamily="34" charset="0"/>
            </a:endParaRPr>
          </a:p>
          <a:p>
            <a:pPr lvl="0" eaLnBrk="0" fontAlgn="base" hangingPunct="0">
              <a:lnSpc>
                <a:spcPct val="150000"/>
              </a:lnSpc>
              <a:spcBef>
                <a:spcPct val="0"/>
              </a:spcBef>
              <a:spcAft>
                <a:spcPct val="0"/>
              </a:spcAft>
              <a:buClrTx/>
            </a:pPr>
            <a:r>
              <a:rPr lang="en-US" altLang="en-US" sz="1800" dirty="0">
                <a:solidFill>
                  <a:schemeClr val="tx1"/>
                </a:solidFill>
                <a:latin typeface="Arial" panose="020B0604020202020204" pitchFamily="34" charset="0"/>
              </a:rPr>
              <a:t>     To plan eco-friendly infrastructure and reduce emissions.</a:t>
            </a:r>
          </a:p>
          <a:p>
            <a:pPr lvl="0" eaLnBrk="0" fontAlgn="base" hangingPunct="0">
              <a:lnSpc>
                <a:spcPct val="150000"/>
              </a:lnSpc>
              <a:spcBef>
                <a:spcPct val="0"/>
              </a:spcBef>
              <a:spcAft>
                <a:spcPct val="0"/>
              </a:spcAft>
              <a:buClrTx/>
              <a:buFontTx/>
              <a:buChar char="•"/>
            </a:pPr>
            <a:r>
              <a:rPr lang="en-US" altLang="en-US" sz="1800" b="1" dirty="0">
                <a:solidFill>
                  <a:schemeClr val="tx1"/>
                </a:solidFill>
                <a:latin typeface="Arial" panose="020B0604020202020204" pitchFamily="34" charset="0"/>
              </a:rPr>
              <a:t>General Public</a:t>
            </a:r>
            <a:endParaRPr lang="en-US" altLang="en-US" sz="1800" dirty="0">
              <a:solidFill>
                <a:schemeClr val="tx1"/>
              </a:solidFill>
              <a:latin typeface="Arial" panose="020B0604020202020204" pitchFamily="34" charset="0"/>
            </a:endParaRPr>
          </a:p>
          <a:p>
            <a:pPr lvl="0" eaLnBrk="0" fontAlgn="base" hangingPunct="0">
              <a:lnSpc>
                <a:spcPct val="150000"/>
              </a:lnSpc>
              <a:spcBef>
                <a:spcPct val="0"/>
              </a:spcBef>
              <a:spcAft>
                <a:spcPct val="0"/>
              </a:spcAft>
              <a:buClrTx/>
            </a:pPr>
            <a:r>
              <a:rPr lang="en-US" altLang="en-US" sz="1800" dirty="0">
                <a:solidFill>
                  <a:schemeClr val="tx1"/>
                </a:solidFill>
                <a:latin typeface="Arial" panose="020B0604020202020204" pitchFamily="34" charset="0"/>
              </a:rPr>
              <a:t>     To raise awareness and encourage sustainable practices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4349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83201705-0A2B-4BCF-297B-D9722E1CC70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15BFC9B-AE6E-0231-F153-9FA6A53336DE}"/>
              </a:ext>
            </a:extLst>
          </p:cNvPr>
          <p:cNvSpPr txBox="1"/>
          <p:nvPr/>
        </p:nvSpPr>
        <p:spPr>
          <a:xfrm>
            <a:off x="202071" y="972537"/>
            <a:ext cx="5904091" cy="400110"/>
          </a:xfrm>
          <a:prstGeom prst="rect">
            <a:avLst/>
          </a:prstGeom>
          <a:noFill/>
        </p:spPr>
        <p:txBody>
          <a:bodyPr wrap="square" lIns="91440" tIns="45720" rIns="91440" bIns="45720" anchor="t">
            <a:spAutoFit/>
          </a:bodyPr>
          <a:lstStyle/>
          <a:p>
            <a:r>
              <a:rPr lang="en-IN" sz="2000" b="1" dirty="0">
                <a:solidFill>
                  <a:srgbClr val="213163"/>
                </a:solidFill>
              </a:rPr>
              <a:t>Wow Factors in Project</a:t>
            </a:r>
            <a:endParaRPr lang="en-US" dirty="0"/>
          </a:p>
        </p:txBody>
      </p:sp>
      <p:cxnSp>
        <p:nvCxnSpPr>
          <p:cNvPr id="12" name="Straight Connector 11">
            <a:extLst>
              <a:ext uri="{FF2B5EF4-FFF2-40B4-BE49-F238E27FC236}">
                <a16:creationId xmlns:a16="http://schemas.microsoft.com/office/drawing/2014/main" id="{13C30159-1BB7-8E93-3ABC-73786A089387}"/>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BAD23A9-98E0-6F13-B967-D43288E5F2B9}"/>
              </a:ext>
            </a:extLst>
          </p:cNvPr>
          <p:cNvSpPr txBox="1"/>
          <p:nvPr/>
        </p:nvSpPr>
        <p:spPr>
          <a:xfrm>
            <a:off x="804672" y="1572768"/>
            <a:ext cx="8523487" cy="2963119"/>
          </a:xfrm>
          <a:prstGeom prst="rect">
            <a:avLst/>
          </a:prstGeom>
          <a:noFill/>
        </p:spPr>
        <p:txBody>
          <a:bodyPr wrap="none" rtlCol="0">
            <a:spAutoFit/>
          </a:bodyPr>
          <a:lstStyle/>
          <a:p>
            <a:pPr algn="just">
              <a:lnSpc>
                <a:spcPct val="150000"/>
              </a:lnSpc>
              <a:defRPr sz="1800"/>
            </a:pPr>
            <a:r>
              <a:rPr lang="en-US" dirty="0"/>
              <a:t>• Data-Driven Insights – Uses machine learning to find hidden patterns</a:t>
            </a:r>
          </a:p>
          <a:p>
            <a:pPr algn="just">
              <a:lnSpc>
                <a:spcPct val="150000"/>
              </a:lnSpc>
              <a:defRPr sz="1800"/>
            </a:pPr>
            <a:r>
              <a:rPr lang="en-US" dirty="0"/>
              <a:t>• High Accuracy Forecasting – Reliable predictions vs. traditional methods</a:t>
            </a:r>
          </a:p>
          <a:p>
            <a:pPr algn="just">
              <a:lnSpc>
                <a:spcPct val="150000"/>
              </a:lnSpc>
              <a:defRPr sz="1800"/>
            </a:pPr>
            <a:r>
              <a:rPr lang="en-US" dirty="0"/>
              <a:t>• Real-World Impact – Helps reduce carbon footprint for governments &amp; industries</a:t>
            </a:r>
          </a:p>
          <a:p>
            <a:pPr algn="just">
              <a:lnSpc>
                <a:spcPct val="150000"/>
              </a:lnSpc>
              <a:defRPr sz="1800"/>
            </a:pPr>
            <a:r>
              <a:rPr lang="en-US" dirty="0"/>
              <a:t>• Scalability – Applicable across regions, sectors, and timelines</a:t>
            </a:r>
          </a:p>
          <a:p>
            <a:pPr algn="just">
              <a:lnSpc>
                <a:spcPct val="150000"/>
              </a:lnSpc>
              <a:defRPr sz="1800"/>
            </a:pPr>
            <a:r>
              <a:rPr lang="en-US" dirty="0"/>
              <a:t>• Visualization &amp; Reporting – Clear dashboards for decision-making</a:t>
            </a:r>
          </a:p>
          <a:p>
            <a:pPr algn="just">
              <a:lnSpc>
                <a:spcPct val="150000"/>
              </a:lnSpc>
              <a:defRPr sz="1800"/>
            </a:pPr>
            <a:r>
              <a:rPr lang="en-US" dirty="0"/>
              <a:t>• Sustainability Contribution – Supports global climate goals</a:t>
            </a:r>
          </a:p>
          <a:p>
            <a:pPr algn="just">
              <a:lnSpc>
                <a:spcPct val="150000"/>
              </a:lnSpc>
            </a:pPr>
            <a:endParaRPr lang="en-IN" dirty="0"/>
          </a:p>
        </p:txBody>
      </p:sp>
    </p:spTree>
    <p:extLst>
      <p:ext uri="{BB962C8B-B14F-4D97-AF65-F5344CB8AC3E}">
        <p14:creationId xmlns:p14="http://schemas.microsoft.com/office/powerpoint/2010/main" val="3937326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2DA83078-77BF-8732-F35D-B5E0418E304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F43A1D2-BA94-C28C-CC33-20F2A8CBF8E6}"/>
              </a:ext>
            </a:extLst>
          </p:cNvPr>
          <p:cNvSpPr txBox="1"/>
          <p:nvPr/>
        </p:nvSpPr>
        <p:spPr>
          <a:xfrm>
            <a:off x="202071" y="972537"/>
            <a:ext cx="5904091" cy="400110"/>
          </a:xfrm>
          <a:prstGeom prst="rect">
            <a:avLst/>
          </a:prstGeom>
          <a:noFill/>
        </p:spPr>
        <p:txBody>
          <a:bodyPr wrap="square" lIns="91440" tIns="45720" rIns="91440" bIns="45720" anchor="t">
            <a:spAutoFit/>
          </a:bodyPr>
          <a:lstStyle/>
          <a:p>
            <a:r>
              <a:rPr lang="en-IN" sz="2000" b="1" dirty="0">
                <a:solidFill>
                  <a:srgbClr val="213163"/>
                </a:solidFill>
              </a:rPr>
              <a:t>Modelling/Block Diagram/Flow of Project</a:t>
            </a:r>
            <a:endParaRPr lang="en-US" dirty="0"/>
          </a:p>
        </p:txBody>
      </p:sp>
      <p:cxnSp>
        <p:nvCxnSpPr>
          <p:cNvPr id="12" name="Straight Connector 11">
            <a:extLst>
              <a:ext uri="{FF2B5EF4-FFF2-40B4-BE49-F238E27FC236}">
                <a16:creationId xmlns:a16="http://schemas.microsoft.com/office/drawing/2014/main" id="{1ADAE0B2-C9ED-491C-8F68-0E6205CBB90D}"/>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A126D34A-FCAF-646E-54AB-FB7795A580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5520" y="1324561"/>
            <a:ext cx="5904090" cy="4560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416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F514D052-F397-BC36-1052-36D19CF59B7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65B80B1-3B59-EA2F-68D8-475020EC920F}"/>
              </a:ext>
            </a:extLst>
          </p:cNvPr>
          <p:cNvSpPr txBox="1"/>
          <p:nvPr/>
        </p:nvSpPr>
        <p:spPr>
          <a:xfrm>
            <a:off x="202071" y="972537"/>
            <a:ext cx="5904091" cy="400110"/>
          </a:xfrm>
          <a:prstGeom prst="rect">
            <a:avLst/>
          </a:prstGeom>
          <a:noFill/>
        </p:spPr>
        <p:txBody>
          <a:bodyPr wrap="square" lIns="91440" tIns="45720" rIns="91440" bIns="45720" anchor="t">
            <a:spAutoFit/>
          </a:bodyPr>
          <a:lstStyle/>
          <a:p>
            <a:r>
              <a:rPr lang="en-IN" sz="2000" b="1" dirty="0">
                <a:solidFill>
                  <a:srgbClr val="213163"/>
                </a:solidFill>
              </a:rPr>
              <a:t>Result/Outcomes</a:t>
            </a:r>
            <a:endParaRPr lang="en-US" dirty="0"/>
          </a:p>
        </p:txBody>
      </p:sp>
      <p:cxnSp>
        <p:nvCxnSpPr>
          <p:cNvPr id="12" name="Straight Connector 11">
            <a:extLst>
              <a:ext uri="{FF2B5EF4-FFF2-40B4-BE49-F238E27FC236}">
                <a16:creationId xmlns:a16="http://schemas.microsoft.com/office/drawing/2014/main" id="{8683DCBC-7A8C-07A8-ECE3-2959C5777DBD}"/>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E3D7105-5739-73F3-6585-C6CE85DE98FE}"/>
              </a:ext>
            </a:extLst>
          </p:cNvPr>
          <p:cNvSpPr txBox="1"/>
          <p:nvPr/>
        </p:nvSpPr>
        <p:spPr>
          <a:xfrm>
            <a:off x="351072" y="870424"/>
            <a:ext cx="6102626" cy="400110"/>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2000" b="1" dirty="0">
                <a:solidFill>
                  <a:srgbClr val="213163"/>
                </a:solidFill>
              </a:rPr>
              <a:t>  </a:t>
            </a:r>
            <a:endParaRPr lang="en-IN" sz="2000" b="1" dirty="0">
              <a:solidFill>
                <a:srgbClr val="213163"/>
              </a:solidFill>
            </a:endParaRPr>
          </a:p>
        </p:txBody>
      </p:sp>
      <p:pic>
        <p:nvPicPr>
          <p:cNvPr id="4" name="Picture 3" descr="2">
            <a:extLst>
              <a:ext uri="{FF2B5EF4-FFF2-40B4-BE49-F238E27FC236}">
                <a16:creationId xmlns:a16="http://schemas.microsoft.com/office/drawing/2014/main" id="{78179F4D-3B10-72F3-020A-1A04F9B72577}"/>
              </a:ext>
            </a:extLst>
          </p:cNvPr>
          <p:cNvPicPr>
            <a:picLocks noChangeAspect="1"/>
          </p:cNvPicPr>
          <p:nvPr/>
        </p:nvPicPr>
        <p:blipFill>
          <a:blip r:embed="rId3"/>
          <a:stretch>
            <a:fillRect/>
          </a:stretch>
        </p:blipFill>
        <p:spPr>
          <a:xfrm>
            <a:off x="202071" y="1502173"/>
            <a:ext cx="5257800" cy="4519295"/>
          </a:xfrm>
          <a:prstGeom prst="rect">
            <a:avLst/>
          </a:prstGeom>
        </p:spPr>
      </p:pic>
      <p:pic>
        <p:nvPicPr>
          <p:cNvPr id="5" name="Picture 4" descr="...">
            <a:extLst>
              <a:ext uri="{FF2B5EF4-FFF2-40B4-BE49-F238E27FC236}">
                <a16:creationId xmlns:a16="http://schemas.microsoft.com/office/drawing/2014/main" id="{81F0BCFD-656B-4980-6696-282F5423DA2D}"/>
              </a:ext>
            </a:extLst>
          </p:cNvPr>
          <p:cNvPicPr>
            <a:picLocks noChangeAspect="1"/>
          </p:cNvPicPr>
          <p:nvPr/>
        </p:nvPicPr>
        <p:blipFill>
          <a:blip r:embed="rId4"/>
          <a:stretch>
            <a:fillRect/>
          </a:stretch>
        </p:blipFill>
        <p:spPr>
          <a:xfrm>
            <a:off x="6096000" y="1270796"/>
            <a:ext cx="5387340" cy="4716780"/>
          </a:xfrm>
          <a:prstGeom prst="rect">
            <a:avLst/>
          </a:prstGeom>
        </p:spPr>
      </p:pic>
    </p:spTree>
    <p:extLst>
      <p:ext uri="{BB962C8B-B14F-4D97-AF65-F5344CB8AC3E}">
        <p14:creationId xmlns:p14="http://schemas.microsoft.com/office/powerpoint/2010/main" val="4151153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42F31CEF-5515-4F5D-1100-281FEB2D194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E7B0A38-E51F-FAB3-43A3-E6F66F53FEEB}"/>
              </a:ext>
            </a:extLst>
          </p:cNvPr>
          <p:cNvSpPr txBox="1"/>
          <p:nvPr/>
        </p:nvSpPr>
        <p:spPr>
          <a:xfrm>
            <a:off x="202071" y="972537"/>
            <a:ext cx="5904091" cy="400110"/>
          </a:xfrm>
          <a:prstGeom prst="rect">
            <a:avLst/>
          </a:prstGeom>
          <a:noFill/>
        </p:spPr>
        <p:txBody>
          <a:bodyPr wrap="square" lIns="91440" tIns="45720" rIns="91440" bIns="45720" anchor="t">
            <a:spAutoFit/>
          </a:bodyPr>
          <a:lstStyle/>
          <a:p>
            <a:r>
              <a:rPr lang="en-IN" sz="2000" b="1">
                <a:solidFill>
                  <a:srgbClr val="213163"/>
                </a:solidFill>
              </a:rPr>
              <a:t>Conclusion</a:t>
            </a:r>
            <a:endParaRPr lang="en-US"/>
          </a:p>
        </p:txBody>
      </p:sp>
      <p:cxnSp>
        <p:nvCxnSpPr>
          <p:cNvPr id="12" name="Straight Connector 11">
            <a:extLst>
              <a:ext uri="{FF2B5EF4-FFF2-40B4-BE49-F238E27FC236}">
                <a16:creationId xmlns:a16="http://schemas.microsoft.com/office/drawing/2014/main" id="{205A772F-AA2F-0824-304C-1925559E5831}"/>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7443CA1-2883-A6F5-3792-0F2A64962EE1}"/>
              </a:ext>
            </a:extLst>
          </p:cNvPr>
          <p:cNvSpPr txBox="1"/>
          <p:nvPr/>
        </p:nvSpPr>
        <p:spPr>
          <a:xfrm>
            <a:off x="687324" y="1581916"/>
            <a:ext cx="10817352" cy="1241622"/>
          </a:xfrm>
          <a:prstGeom prst="rect">
            <a:avLst/>
          </a:prstGeom>
          <a:noFill/>
        </p:spPr>
        <p:txBody>
          <a:bodyPr wrap="square">
            <a:spAutoFit/>
          </a:bodyPr>
          <a:lstStyle/>
          <a:p>
            <a:pPr algn="just">
              <a:buNone/>
            </a:pPr>
            <a:r>
              <a:rPr lang="en-US" dirty="0"/>
              <a:t>The project shows that carbon emissions can be reliably predicted using socio-economic and environmental factors. Key drivers include energy use, GNI per capita, cereal yield, protected areas, and urban growth. The model offers insights to support sustainable policies and future improvements can focus on time-series and deep learning approaches.</a:t>
            </a:r>
          </a:p>
        </p:txBody>
      </p:sp>
    </p:spTree>
    <p:extLst>
      <p:ext uri="{BB962C8B-B14F-4D97-AF65-F5344CB8AC3E}">
        <p14:creationId xmlns:p14="http://schemas.microsoft.com/office/powerpoint/2010/main" val="1547261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TotalTime>
  <Words>1428</Words>
  <Application>Microsoft Office PowerPoint</Application>
  <PresentationFormat>Widescreen</PresentationFormat>
  <Paragraphs>133</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puresh savalakhe</cp:lastModifiedBy>
  <cp:revision>2</cp:revision>
  <dcterms:modified xsi:type="dcterms:W3CDTF">2025-09-03T05:19:49Z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ArticulateGUID">
    <vt:lpwstr>9933309E-0FFA-4A0C-99DC-6F95618B9D68</vt:lpwstr>
  </property>
  <property fmtid="{D5CDD505-2E9C-101B-9397-08002B2CF9AE}" pid="4" name="ArticulatePath">
    <vt:lpwstr>https://edunetfoundationorg-my.sharepoint.com/personal/kaisar_edunetfoundation_org/Documents/Beutified ppt/Microsoft Shell/Skills4Future/Temp</vt:lpwstr>
  </property>
</Properties>
</file>