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256" r:id="rId2"/>
    <p:sldId id="325" r:id="rId3"/>
    <p:sldId id="327" r:id="rId4"/>
    <p:sldId id="328" r:id="rId5"/>
    <p:sldId id="329" r:id="rId6"/>
    <p:sldId id="353" r:id="rId7"/>
    <p:sldId id="354" r:id="rId8"/>
    <p:sldId id="355" r:id="rId9"/>
    <p:sldId id="356" r:id="rId10"/>
    <p:sldId id="369" r:id="rId11"/>
    <p:sldId id="370" r:id="rId12"/>
    <p:sldId id="371" r:id="rId13"/>
    <p:sldId id="372" r:id="rId14"/>
    <p:sldId id="357" r:id="rId15"/>
    <p:sldId id="358" r:id="rId16"/>
    <p:sldId id="359" r:id="rId17"/>
    <p:sldId id="360" r:id="rId18"/>
    <p:sldId id="361" r:id="rId19"/>
    <p:sldId id="362" r:id="rId20"/>
    <p:sldId id="363" r:id="rId21"/>
    <p:sldId id="364" r:id="rId22"/>
    <p:sldId id="365" r:id="rId23"/>
    <p:sldId id="373" r:id="rId24"/>
    <p:sldId id="374" r:id="rId25"/>
    <p:sldId id="366" r:id="rId26"/>
    <p:sldId id="367" r:id="rId27"/>
    <p:sldId id="375" r:id="rId28"/>
    <p:sldId id="377" r:id="rId29"/>
    <p:sldId id="368" r:id="rId30"/>
    <p:sldId id="376" r:id="rId31"/>
    <p:sldId id="324" r:id="rId32"/>
    <p:sldId id="27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86380" autoAdjust="0"/>
  </p:normalViewPr>
  <p:slideViewPr>
    <p:cSldViewPr>
      <p:cViewPr varScale="1">
        <p:scale>
          <a:sx n="40" d="100"/>
          <a:sy n="40" d="100"/>
        </p:scale>
        <p:origin x="6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" y="258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A32BFD-4DAB-4811-8DE0-55F6C7A5F7AE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E9686-6BDD-4E94-8B6E-31BC40A3F5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91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E3A99C-6E92-4EE4-BDBF-943346AC9B78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243EF-BB18-44DE-861A-115B63C28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76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43EF-BB18-44DE-861A-115B63C284A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18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BD264B-ADC1-4627-8FD4-C76BC4BE216F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048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37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DCDD0D1-8032-4FF3-81A8-C07EC256BB63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150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254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38793D9-AF86-4BB8-8E13-EF515D8063F1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252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01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43EF-BB18-44DE-861A-115B63C284A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11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2F3B6D7-BDFA-40BE-BE76-15FEA17397AF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2355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63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BABAF3F-E9F0-45DA-92EE-72926056CAF5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2457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00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EE703D0-8A76-4736-9156-91C33C623787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2560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53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EE703D0-8A76-4736-9156-91C33C623787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2560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30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A1FB3A-2795-44F5-9947-E54EB880598D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04E611-635E-472C-9072-15447A13EC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A1FB3A-2795-44F5-9947-E54EB880598D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04E611-635E-472C-9072-15447A13EC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A1FB3A-2795-44F5-9947-E54EB880598D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04E611-635E-472C-9072-15447A13EC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A1FB3A-2795-44F5-9947-E54EB880598D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04E611-635E-472C-9072-15447A13EC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A1FB3A-2795-44F5-9947-E54EB880598D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04E611-635E-472C-9072-15447A13EC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A1FB3A-2795-44F5-9947-E54EB880598D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04E611-635E-472C-9072-15447A13EC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A1FB3A-2795-44F5-9947-E54EB880598D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04E611-635E-472C-9072-15447A13EC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A1FB3A-2795-44F5-9947-E54EB880598D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04E611-635E-472C-9072-15447A13EC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A1FB3A-2795-44F5-9947-E54EB880598D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04E611-635E-472C-9072-15447A13EC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A1FB3A-2795-44F5-9947-E54EB880598D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04E611-635E-472C-9072-15447A13EC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A1FB3A-2795-44F5-9947-E54EB880598D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04E611-635E-472C-9072-15447A13EC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0A1FB3A-2795-44F5-9947-E54EB880598D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F04E611-635E-472C-9072-15447A13EC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 txBox="1">
            <a:spLocks noChangeArrowheads="1"/>
          </p:cNvSpPr>
          <p:nvPr/>
        </p:nvSpPr>
        <p:spPr>
          <a:xfrm>
            <a:off x="2276475" y="2209800"/>
            <a:ext cx="6867525" cy="1893888"/>
          </a:xfrm>
          <a:prstGeom prst="rect">
            <a:avLst/>
          </a:prstGeom>
          <a:ln/>
        </p:spPr>
        <p:txBody>
          <a:bodyPr anchor="ctr">
            <a:normAutofit fontScale="9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3000" dirty="0" smtClean="0">
                <a:solidFill>
                  <a:srgbClr val="575F6D"/>
                </a:solidFill>
              </a:rPr>
              <a:t/>
            </a:r>
            <a:br>
              <a:rPr lang="en-US" altLang="en-US" sz="3000" dirty="0" smtClean="0">
                <a:solidFill>
                  <a:srgbClr val="575F6D"/>
                </a:solidFill>
              </a:rPr>
            </a:br>
            <a:r>
              <a:rPr lang="en-US" altLang="en-US" sz="3000" dirty="0" smtClean="0">
                <a:solidFill>
                  <a:srgbClr val="575F6D"/>
                </a:solidFill>
              </a:rPr>
              <a:t/>
            </a:r>
            <a:br>
              <a:rPr lang="en-US" altLang="en-US" sz="3000" dirty="0" smtClean="0">
                <a:solidFill>
                  <a:srgbClr val="575F6D"/>
                </a:solidFill>
              </a:rPr>
            </a:br>
            <a:r>
              <a:rPr lang="en-US" altLang="en-US" sz="3000" dirty="0" smtClean="0">
                <a:solidFill>
                  <a:srgbClr val="575F6D"/>
                </a:solidFill>
              </a:rPr>
              <a:t>PROGRAMMING LABORATORY-III</a:t>
            </a:r>
            <a:br>
              <a:rPr lang="en-US" altLang="en-US" sz="3000" dirty="0" smtClean="0">
                <a:solidFill>
                  <a:srgbClr val="575F6D"/>
                </a:solidFill>
              </a:rPr>
            </a:br>
            <a:r>
              <a:rPr lang="en-US" altLang="en-US" sz="3000" dirty="0" smtClean="0">
                <a:solidFill>
                  <a:srgbClr val="575F6D"/>
                </a:solidFill>
              </a:rPr>
              <a:t/>
            </a:r>
            <a:br>
              <a:rPr lang="en-US" altLang="en-US" sz="3000" dirty="0" smtClean="0">
                <a:solidFill>
                  <a:srgbClr val="575F6D"/>
                </a:solidFill>
              </a:rPr>
            </a:br>
            <a:endParaRPr lang="en-US" altLang="en-US" sz="3000" dirty="0">
              <a:solidFill>
                <a:srgbClr val="575F6D"/>
              </a:solidFill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2133600" y="3832017"/>
            <a:ext cx="6172200" cy="1371600"/>
          </a:xfrm>
          <a:ln/>
        </p:spPr>
        <p:txBody>
          <a:bodyPr lIns="90000" tIns="45000" rIns="90000" bIns="45000"/>
          <a:lstStyle/>
          <a:p>
            <a:pPr marL="0" indent="0" algn="ctr">
              <a:lnSpc>
                <a:spcPct val="100000"/>
              </a:lnSpc>
              <a:spcAft>
                <a:spcPct val="0"/>
              </a:spcAft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 sz="3000" dirty="0">
                <a:solidFill>
                  <a:srgbClr val="575F6D"/>
                </a:solidFill>
              </a:rPr>
              <a:t>Embedded operating system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07013"/>
            <a:ext cx="1963737" cy="2697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012" y="5085413"/>
            <a:ext cx="3201988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4502"/>
            <a:ext cx="3284927" cy="1856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Beaglebone Black Pinou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533" y="685800"/>
            <a:ext cx="7876424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705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59648"/>
            <a:ext cx="7498080" cy="1143000"/>
          </a:xfrm>
        </p:spPr>
        <p:txBody>
          <a:bodyPr/>
          <a:lstStyle/>
          <a:p>
            <a:r>
              <a:rPr lang="en-US" dirty="0" smtClean="0"/>
              <a:t>Connectivity Options</a:t>
            </a:r>
            <a:endParaRPr lang="en-US" dirty="0"/>
          </a:p>
        </p:txBody>
      </p:sp>
      <p:pic>
        <p:nvPicPr>
          <p:cNvPr id="6" name="Content Placeholder 5" descr="BBB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61415" y="1676400"/>
            <a:ext cx="7830185" cy="4605991"/>
          </a:xfrm>
          <a:ln>
            <a:solidFill>
              <a:schemeClr val="tx1"/>
            </a:solidFill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91450" y="4010025"/>
            <a:ext cx="135255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beagl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5410200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54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Expansion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Enable cape hardware and includes</a:t>
            </a:r>
          </a:p>
          <a:p>
            <a:pPr lvl="1"/>
            <a:r>
              <a:rPr lang="en-US" dirty="0" smtClean="0"/>
              <a:t>65 digital I/O</a:t>
            </a:r>
          </a:p>
          <a:p>
            <a:pPr lvl="1"/>
            <a:r>
              <a:rPr lang="en-US" dirty="0" smtClean="0"/>
              <a:t>7 analog</a:t>
            </a:r>
          </a:p>
          <a:p>
            <a:pPr lvl="1"/>
            <a:r>
              <a:rPr lang="en-US" dirty="0" smtClean="0"/>
              <a:t>4 serial</a:t>
            </a:r>
          </a:p>
          <a:p>
            <a:pPr lvl="1"/>
            <a:r>
              <a:rPr lang="en-US" dirty="0" smtClean="0"/>
              <a:t>2 SPI</a:t>
            </a:r>
          </a:p>
          <a:p>
            <a:pPr lvl="1"/>
            <a:r>
              <a:rPr lang="en-US" dirty="0" smtClean="0"/>
              <a:t>2 I2C</a:t>
            </a:r>
          </a:p>
          <a:p>
            <a:pPr lvl="1"/>
            <a:r>
              <a:rPr lang="en-US" dirty="0" smtClean="0"/>
              <a:t>8 PWMs</a:t>
            </a:r>
          </a:p>
          <a:p>
            <a:pPr lvl="1"/>
            <a:r>
              <a:rPr lang="en-US" dirty="0" smtClean="0"/>
              <a:t>4 Timers</a:t>
            </a:r>
          </a:p>
          <a:p>
            <a:pPr lvl="1"/>
            <a:r>
              <a:rPr lang="en-US" dirty="0" smtClean="0"/>
              <a:t>And much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13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371600"/>
            <a:ext cx="7498080" cy="4800600"/>
          </a:xfrm>
        </p:spPr>
        <p:txBody>
          <a:bodyPr/>
          <a:lstStyle/>
          <a:p>
            <a:r>
              <a:rPr lang="en-US" dirty="0" smtClean="0"/>
              <a:t>Two Options: </a:t>
            </a:r>
          </a:p>
          <a:p>
            <a:pPr lvl="1"/>
            <a:r>
              <a:rPr lang="en-US" dirty="0" smtClean="0"/>
              <a:t>Tethered to a PC</a:t>
            </a:r>
          </a:p>
          <a:p>
            <a:pPr lvl="1"/>
            <a:r>
              <a:rPr lang="en-US" dirty="0" smtClean="0"/>
              <a:t>Standalone</a:t>
            </a:r>
          </a:p>
          <a:p>
            <a:r>
              <a:rPr lang="en-US" dirty="0" smtClean="0"/>
              <a:t>Tethered to PC</a:t>
            </a:r>
          </a:p>
          <a:p>
            <a:pPr lvl="1"/>
            <a:r>
              <a:rPr lang="en-US" dirty="0" smtClean="0"/>
              <a:t>Host machine (e.g. </a:t>
            </a:r>
            <a:r>
              <a:rPr lang="en-US" dirty="0" err="1" smtClean="0"/>
              <a:t>Ubuntu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Target Board (e.g. BBB)</a:t>
            </a:r>
          </a:p>
          <a:p>
            <a:pPr lvl="1"/>
            <a:r>
              <a:rPr lang="en-US" dirty="0" smtClean="0"/>
              <a:t>Mini USB to USB Type A Cable (P4 port)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5029200"/>
            <a:ext cx="6324600" cy="165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219200" y="2971800"/>
            <a:ext cx="7498080" cy="3429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Standalone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3200" dirty="0" smtClean="0"/>
              <a:t>5VDC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200" dirty="0" smtClean="0"/>
              <a:t>A Power Supply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HDMI monitor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3200" dirty="0" smtClean="0"/>
              <a:t>Micro HDMI to HDMI Cable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USB wireless K/B mouse combo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419225"/>
            <a:ext cx="4876800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beagl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5181600"/>
            <a:ext cx="16764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31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b="1" dirty="0">
                <a:latin typeface="+mn-lt"/>
                <a:ea typeface="+mn-ea"/>
                <a:cs typeface="+mn-cs"/>
              </a:rPr>
              <a:t>Communication between </a:t>
            </a:r>
            <a:r>
              <a:rPr lang="en-US" sz="2400" b="1" dirty="0" err="1">
                <a:latin typeface="+mn-lt"/>
                <a:ea typeface="+mn-ea"/>
                <a:cs typeface="+mn-cs"/>
              </a:rPr>
              <a:t>BeagleBoard</a:t>
            </a:r>
            <a:r>
              <a:rPr lang="en-US" sz="2400" b="1" dirty="0">
                <a:latin typeface="+mn-lt"/>
                <a:ea typeface="+mn-ea"/>
                <a:cs typeface="+mn-cs"/>
              </a:rPr>
              <a:t> and host machine using </a:t>
            </a:r>
            <a:r>
              <a:rPr lang="en-US" sz="2400" b="1" dirty="0" err="1">
                <a:latin typeface="+mn-lt"/>
                <a:ea typeface="+mn-ea"/>
                <a:cs typeface="+mn-cs"/>
              </a:rPr>
              <a:t>Minicom</a:t>
            </a:r>
            <a:r>
              <a:rPr lang="en-US" sz="2400" b="1" dirty="0">
                <a:latin typeface="+mn-lt"/>
                <a:ea typeface="+mn-ea"/>
                <a:cs typeface="+mn-cs"/>
              </a:rPr>
              <a:t/>
            </a:r>
            <a:br>
              <a:rPr lang="en-US" sz="2400" b="1" dirty="0">
                <a:latin typeface="+mn-lt"/>
                <a:ea typeface="+mn-ea"/>
                <a:cs typeface="+mn-cs"/>
              </a:rPr>
            </a:br>
            <a:endParaRPr lang="en-US" sz="2400" b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Objective: A successful communication between Linux and </a:t>
            </a:r>
            <a:r>
              <a:rPr lang="en-US" sz="2400" dirty="0" err="1"/>
              <a:t>BeagleBoard</a:t>
            </a:r>
            <a:r>
              <a:rPr lang="en-US" sz="2400" dirty="0"/>
              <a:t> using </a:t>
            </a:r>
            <a:r>
              <a:rPr lang="en-US" sz="2400" dirty="0" err="1"/>
              <a:t>Minicom</a:t>
            </a:r>
            <a:r>
              <a:rPr lang="en-US" sz="2400" dirty="0"/>
              <a:t> </a:t>
            </a:r>
            <a:r>
              <a:rPr lang="en-US" sz="2400" dirty="0"/>
              <a:t>terminal.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/>
              <a:t>Installation </a:t>
            </a:r>
            <a:r>
              <a:rPr lang="en-US" sz="2400" dirty="0"/>
              <a:t>of </a:t>
            </a:r>
            <a:r>
              <a:rPr lang="en-US" sz="2400" dirty="0" err="1"/>
              <a:t>Minicom</a:t>
            </a:r>
            <a:endParaRPr lang="en-US" sz="2400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/>
              <a:t>Connect </a:t>
            </a:r>
            <a:r>
              <a:rPr lang="en-US" sz="2400" dirty="0"/>
              <a:t>to Beagle </a:t>
            </a:r>
            <a:r>
              <a:rPr lang="en-US" sz="2400" dirty="0"/>
              <a:t>board	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/>
              <a:t>Configure </a:t>
            </a:r>
            <a:r>
              <a:rPr lang="en-US" sz="2400" dirty="0" err="1"/>
              <a:t>Minicom</a:t>
            </a:r>
            <a:endParaRPr lang="en-US" sz="2400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/>
              <a:t>Run </a:t>
            </a:r>
            <a:r>
              <a:rPr lang="en-US" sz="2400" dirty="0" err="1"/>
              <a:t>minicom</a:t>
            </a:r>
            <a:r>
              <a:rPr lang="en-US" sz="2400" dirty="0"/>
              <a:t> as root and test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altLang="en-US" smtClean="0"/>
              <a:t>1/5/17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953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1" indent="0"/>
            <a:r>
              <a:rPr lang="en-US" sz="2800" b="1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entury Schoolbook" panose="02040604050505020304" pitchFamily="18" charset="0"/>
                <a:ea typeface="Microsoft YaHei" panose="020B0503020204020204" pitchFamily="34" charset="-122"/>
                <a:cs typeface="+mj-cs"/>
              </a:rPr>
              <a:t>Installation of </a:t>
            </a:r>
            <a:r>
              <a:rPr lang="en-US" sz="2800" b="1" kern="1200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entury Schoolbook" panose="02040604050505020304" pitchFamily="18" charset="0"/>
                <a:ea typeface="Microsoft YaHei" panose="020B0503020204020204" pitchFamily="34" charset="-122"/>
                <a:cs typeface="+mj-cs"/>
              </a:rPr>
              <a:t>Minicom</a:t>
            </a:r>
            <a:r>
              <a:rPr lang="en-US" sz="2800" b="1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entury Schoolbook" panose="02040604050505020304" pitchFamily="18" charset="0"/>
                <a:ea typeface="Microsoft YaHei" panose="020B0503020204020204" pitchFamily="34" charset="-122"/>
                <a:cs typeface="+mj-cs"/>
              </a:rPr>
              <a:t/>
            </a:r>
            <a:br>
              <a:rPr lang="en-US" sz="2800" b="1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entury Schoolbook" panose="02040604050505020304" pitchFamily="18" charset="0"/>
                <a:ea typeface="Microsoft YaHei" panose="020B0503020204020204" pitchFamily="34" charset="-122"/>
                <a:cs typeface="+mj-cs"/>
              </a:rPr>
            </a:br>
            <a:endParaRPr lang="en-US" sz="2800" b="1" kern="1200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Century Schoolbook" panose="02040604050505020304" pitchFamily="18" charset="0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altLang="en-US" smtClean="0"/>
              <a:t>1/5/17</a:t>
            </a:r>
            <a:endParaRPr lang="en-US" alt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7997" y="1219200"/>
            <a:ext cx="8001000" cy="461972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R="0" lvl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</a:pPr>
            <a:r>
              <a:rPr lang="en-GB" altLang="en-US" sz="2000" dirty="0">
                <a:latin typeface="+mn-lt"/>
                <a:ea typeface="+mn-ea"/>
              </a:rPr>
              <a:t>you need to install </a:t>
            </a:r>
            <a:r>
              <a:rPr lang="en-GB" altLang="en-US" sz="2000" dirty="0" err="1">
                <a:latin typeface="+mn-lt"/>
                <a:ea typeface="+mn-ea"/>
              </a:rPr>
              <a:t>Minicom</a:t>
            </a:r>
            <a:r>
              <a:rPr lang="en-GB" altLang="en-US" sz="2000" dirty="0">
                <a:latin typeface="+mn-lt"/>
                <a:ea typeface="+mn-ea"/>
              </a:rPr>
              <a:t> so you can communicate with Beagle Board. </a:t>
            </a:r>
            <a:r>
              <a:rPr lang="en-GB" altLang="en-US" sz="2000" dirty="0" err="1">
                <a:latin typeface="+mn-lt"/>
                <a:ea typeface="+mn-ea"/>
              </a:rPr>
              <a:t>Minicom</a:t>
            </a:r>
            <a:r>
              <a:rPr lang="en-GB" altLang="en-US" sz="2000" dirty="0">
                <a:latin typeface="+mn-lt"/>
                <a:ea typeface="+mn-ea"/>
              </a:rPr>
              <a:t> is a text-based modem control and terminal emulation program for Unix-like operating </a:t>
            </a:r>
            <a:r>
              <a:rPr lang="en-GB" altLang="en-US" sz="2000" dirty="0" smtClean="0">
                <a:latin typeface="+mn-lt"/>
                <a:ea typeface="+mn-ea"/>
              </a:rPr>
              <a:t>systems.</a:t>
            </a:r>
          </a:p>
          <a:p>
            <a:pPr marR="0" lvl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</a:pPr>
            <a:endParaRPr lang="en-GB" altLang="en-US" sz="2000" dirty="0">
              <a:latin typeface="+mn-lt"/>
              <a:ea typeface="+mn-ea"/>
            </a:endParaRPr>
          </a:p>
          <a:p>
            <a:pPr marR="0" lvl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</a:pPr>
            <a:r>
              <a:rPr lang="en-GB" altLang="en-US" sz="2000" dirty="0" smtClean="0">
                <a:latin typeface="+mn-lt"/>
                <a:ea typeface="+mn-ea"/>
              </a:rPr>
              <a:t>If </a:t>
            </a:r>
            <a:r>
              <a:rPr lang="en-GB" altLang="en-US" sz="2000" dirty="0">
                <a:latin typeface="+mn-lt"/>
                <a:ea typeface="+mn-ea"/>
              </a:rPr>
              <a:t>you are using CentOS or Fedora then you can type following command to install </a:t>
            </a:r>
            <a:r>
              <a:rPr lang="en-GB" altLang="en-US" sz="2000" dirty="0" err="1">
                <a:latin typeface="+mn-lt"/>
                <a:ea typeface="+mn-ea"/>
              </a:rPr>
              <a:t>minicom</a:t>
            </a:r>
            <a:r>
              <a:rPr lang="en-GB" altLang="en-US" sz="2000" dirty="0">
                <a:latin typeface="+mn-lt"/>
                <a:ea typeface="+mn-ea"/>
              </a:rPr>
              <a:t>. You need to perform this installation as a root.</a:t>
            </a:r>
          </a:p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2000" dirty="0">
                <a:latin typeface="+mn-lt"/>
                <a:ea typeface="+mn-ea"/>
              </a:rPr>
              <a:t> </a:t>
            </a:r>
          </a:p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2000" dirty="0" smtClean="0">
                <a:latin typeface="+mn-lt"/>
                <a:ea typeface="+mn-ea"/>
              </a:rPr>
              <a:t>	$ </a:t>
            </a:r>
            <a:r>
              <a:rPr lang="en-GB" altLang="en-US" sz="2000" dirty="0" err="1">
                <a:latin typeface="+mn-lt"/>
                <a:ea typeface="+mn-ea"/>
              </a:rPr>
              <a:t>su</a:t>
            </a:r>
            <a:endParaRPr lang="en-GB" altLang="en-US" sz="2000" dirty="0">
              <a:latin typeface="+mn-lt"/>
              <a:ea typeface="+mn-ea"/>
            </a:endParaRPr>
          </a:p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2000" dirty="0" smtClean="0">
                <a:latin typeface="+mn-lt"/>
                <a:ea typeface="+mn-ea"/>
              </a:rPr>
              <a:t>	$ </a:t>
            </a:r>
            <a:r>
              <a:rPr lang="en-GB" altLang="en-US" sz="2000" dirty="0">
                <a:latin typeface="+mn-lt"/>
                <a:ea typeface="+mn-ea"/>
              </a:rPr>
              <a:t>yum install </a:t>
            </a:r>
            <a:r>
              <a:rPr lang="en-GB" altLang="en-US" sz="2000" dirty="0" err="1" smtClean="0">
                <a:latin typeface="+mn-lt"/>
                <a:ea typeface="+mn-ea"/>
              </a:rPr>
              <a:t>minicom</a:t>
            </a:r>
            <a:endParaRPr lang="en-GB" altLang="en-US" sz="2000" dirty="0" smtClean="0">
              <a:latin typeface="+mn-lt"/>
              <a:ea typeface="+mn-ea"/>
            </a:endParaRPr>
          </a:p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altLang="en-US" sz="2000" dirty="0">
              <a:latin typeface="+mn-lt"/>
              <a:ea typeface="+mn-ea"/>
            </a:endParaRPr>
          </a:p>
          <a:p>
            <a:pPr marR="0" lvl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altLang="en-US" sz="2000" dirty="0" smtClean="0">
                <a:latin typeface="+mn-lt"/>
                <a:ea typeface="+mn-ea"/>
              </a:rPr>
              <a:t>If </a:t>
            </a:r>
            <a:r>
              <a:rPr lang="en-GB" altLang="en-US" sz="2000" dirty="0">
                <a:latin typeface="+mn-lt"/>
                <a:ea typeface="+mn-ea"/>
              </a:rPr>
              <a:t>you are using Ubuntu as a guest Linux OS then you need to type following command.</a:t>
            </a:r>
          </a:p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2000" dirty="0">
                <a:latin typeface="+mn-lt"/>
                <a:ea typeface="+mn-ea"/>
              </a:rPr>
              <a:t> </a:t>
            </a:r>
          </a:p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2000" dirty="0" smtClean="0">
                <a:latin typeface="+mn-lt"/>
                <a:ea typeface="+mn-ea"/>
              </a:rPr>
              <a:t>	$ </a:t>
            </a:r>
            <a:r>
              <a:rPr lang="en-GB" altLang="en-US" sz="2000" dirty="0" err="1">
                <a:latin typeface="+mn-lt"/>
                <a:ea typeface="+mn-ea"/>
              </a:rPr>
              <a:t>sudo</a:t>
            </a:r>
            <a:r>
              <a:rPr lang="en-GB" altLang="en-US" sz="2000" dirty="0">
                <a:latin typeface="+mn-lt"/>
                <a:ea typeface="+mn-ea"/>
              </a:rPr>
              <a:t> </a:t>
            </a:r>
            <a:r>
              <a:rPr lang="en-GB" altLang="en-US" sz="2000" dirty="0" err="1">
                <a:latin typeface="+mn-lt"/>
                <a:ea typeface="+mn-ea"/>
              </a:rPr>
              <a:t>aptget</a:t>
            </a:r>
            <a:r>
              <a:rPr lang="en-GB" altLang="en-US" sz="2000" dirty="0">
                <a:latin typeface="+mn-lt"/>
                <a:ea typeface="+mn-ea"/>
              </a:rPr>
              <a:t> install </a:t>
            </a:r>
            <a:r>
              <a:rPr lang="en-GB" altLang="en-US" sz="2000" dirty="0" err="1">
                <a:latin typeface="+mn-lt"/>
                <a:ea typeface="+mn-ea"/>
              </a:rPr>
              <a:t>minicom</a:t>
            </a:r>
            <a:endParaRPr lang="en-GB" altLang="en-US" sz="20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2240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Century Schoolbook" panose="02040604050505020304" pitchFamily="18" charset="0"/>
                <a:ea typeface="Microsoft YaHei" panose="020B0503020204020204" pitchFamily="34" charset="-122"/>
              </a:rPr>
              <a:t>Connect to Beagle board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altLang="en-US" smtClean="0"/>
              <a:t>1/5/17</a:t>
            </a:r>
            <a:endParaRPr lang="en-US" altLang="en-US"/>
          </a:p>
        </p:txBody>
      </p:sp>
      <p:pic>
        <p:nvPicPr>
          <p:cNvPr id="28674" name="Picture 2" descr="Image result for beaglebone black connection with comput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54" y="1533525"/>
            <a:ext cx="7864746" cy="494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71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1" indent="0"/>
            <a:r>
              <a:rPr lang="en-US" sz="2800" b="1" kern="1200" dirty="0">
                <a:cs typeface="+mj-cs"/>
              </a:rPr>
              <a:t>Configure </a:t>
            </a:r>
            <a:r>
              <a:rPr lang="en-US" sz="2800" b="1" kern="1200" dirty="0" err="1">
                <a:cs typeface="+mj-cs"/>
              </a:rPr>
              <a:t>Minicom</a:t>
            </a:r>
            <a:r>
              <a:rPr lang="en-US" sz="2800" b="1" kern="1200" dirty="0">
                <a:cs typeface="+mj-cs"/>
              </a:rPr>
              <a:t/>
            </a:r>
            <a:br>
              <a:rPr lang="en-US" sz="2800" b="1" kern="1200" dirty="0">
                <a:cs typeface="+mj-cs"/>
              </a:rPr>
            </a:br>
            <a:endParaRPr lang="en-US" sz="2800" b="1" kern="1200" dirty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9841" y="1108623"/>
            <a:ext cx="7913847" cy="519692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If you are using </a:t>
            </a:r>
            <a:r>
              <a:rPr lang="en-US" sz="2400" dirty="0" err="1"/>
              <a:t>Minicom</a:t>
            </a:r>
            <a:r>
              <a:rPr lang="en-US" sz="2400" dirty="0"/>
              <a:t> first time, you need to set up its configuration and save it as a default configuration.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So next time you can directly use default configuration and no need to set all parameters again.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To open </a:t>
            </a:r>
            <a:r>
              <a:rPr lang="en-US" sz="2400" dirty="0" err="1"/>
              <a:t>Minicom</a:t>
            </a:r>
            <a:r>
              <a:rPr lang="en-US" sz="2400" dirty="0"/>
              <a:t> configuration window write following command.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/>
              <a:t>	</a:t>
            </a:r>
            <a:r>
              <a:rPr lang="en-US" sz="2400" dirty="0" smtClean="0"/>
              <a:t>	$ </a:t>
            </a:r>
            <a:r>
              <a:rPr lang="en-US" sz="2400" dirty="0" err="1"/>
              <a:t>minicom</a:t>
            </a:r>
            <a:r>
              <a:rPr lang="en-US" sz="2400" dirty="0"/>
              <a:t> -s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altLang="en-US" smtClean="0"/>
              <a:t>1/5/17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037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28600"/>
            <a:ext cx="7790688" cy="6019800"/>
          </a:xfrm>
        </p:spPr>
        <p:txBody>
          <a:bodyPr/>
          <a:lstStyle/>
          <a:p>
            <a:r>
              <a:rPr lang="en-US" dirty="0" smtClean="0"/>
              <a:t>You will get the screen as below.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altLang="en-US" smtClean="0"/>
              <a:t>1/5/17</a:t>
            </a:r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248" y="990600"/>
            <a:ext cx="7206191" cy="496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66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1027331"/>
            <a:ext cx="6553200" cy="549518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altLang="en-US" smtClean="0"/>
              <a:t>1/5/17</a:t>
            </a:r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1295400" y="381000"/>
            <a:ext cx="762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Serial Port setup: </a:t>
            </a:r>
            <a:r>
              <a:rPr lang="en-US" dirty="0"/>
              <a:t>By using Up and Down arrow key you can select Serial port setup option and you can see the following screen.</a:t>
            </a:r>
          </a:p>
        </p:txBody>
      </p:sp>
    </p:spTree>
    <p:extLst>
      <p:ext uri="{BB962C8B-B14F-4D97-AF65-F5344CB8AC3E}">
        <p14:creationId xmlns:p14="http://schemas.microsoft.com/office/powerpoint/2010/main" val="81105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eag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52400" y="5206584"/>
            <a:ext cx="1676400" cy="1676400"/>
          </a:xfrm>
          <a:prstGeom prst="rect">
            <a:avLst/>
          </a:prstGeom>
        </p:spPr>
      </p:pic>
      <p:sp>
        <p:nvSpPr>
          <p:cNvPr id="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16611" y="4997"/>
            <a:ext cx="7467600" cy="1143000"/>
          </a:xfrm>
          <a:ln/>
        </p:spPr>
        <p:txBody>
          <a:bodyPr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3000" dirty="0">
                <a:solidFill>
                  <a:srgbClr val="575F6D"/>
                </a:solidFill>
              </a:rPr>
              <a:t>Practical List 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116611" y="1330559"/>
            <a:ext cx="7467600" cy="4873625"/>
          </a:xfrm>
          <a:prstGeom prst="rect">
            <a:avLst/>
          </a:prstGeom>
          <a:ln/>
        </p:spPr>
        <p:txBody>
          <a:bodyPr lIns="0" tIns="0" rIns="0" bIns="0"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31800" indent="-320675">
              <a:buClrTx/>
              <a:buSzPct val="45000"/>
              <a:buFontTx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endParaRPr lang="en-US" altLang="en-US" smtClean="0"/>
          </a:p>
          <a:p>
            <a:pPr marL="431800" indent="-320675">
              <a:buClrTx/>
              <a:buSzPct val="45000"/>
              <a:buFontTx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endParaRPr lang="en-US" altLang="en-US"/>
          </a:p>
        </p:txBody>
      </p:sp>
      <p:graphicFrame>
        <p:nvGraphicFramePr>
          <p:cNvPr id="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738184"/>
              </p:ext>
            </p:extLst>
          </p:nvPr>
        </p:nvGraphicFramePr>
        <p:xfrm>
          <a:off x="1371600" y="1806887"/>
          <a:ext cx="7641236" cy="4736697"/>
        </p:xfrm>
        <a:graphic>
          <a:graphicData uri="http://schemas.openxmlformats.org/drawingml/2006/table">
            <a:tbl>
              <a:tblPr/>
              <a:tblGrid>
                <a:gridCol w="1322171"/>
                <a:gridCol w="6319065"/>
              </a:tblGrid>
              <a:tr h="589344">
                <a:tc>
                  <a:txBody>
                    <a:bodyPr/>
                    <a:lstStyle>
                      <a:lvl1pPr>
                        <a:lnSpc>
                          <a:spcPct val="108000"/>
                        </a:lnSpc>
                        <a:spcAft>
                          <a:spcPts val="14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108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108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108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108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10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10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10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10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Assignment No</a:t>
                      </a:r>
                    </a:p>
                  </a:txBody>
                  <a:tcPr marL="90000" marR="90000" marT="13595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DF9F3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8000"/>
                        </a:lnSpc>
                        <a:spcAft>
                          <a:spcPts val="14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108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108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108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108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10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10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10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10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Problem Statement </a:t>
                      </a:r>
                    </a:p>
                  </a:txBody>
                  <a:tcPr marL="90000" marR="90000" marT="13595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DF9F3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798144">
                <a:tc>
                  <a:txBody>
                    <a:bodyPr/>
                    <a:lstStyle>
                      <a:lvl1pPr>
                        <a:lnSpc>
                          <a:spcPct val="108000"/>
                        </a:lnSpc>
                        <a:spcAft>
                          <a:spcPts val="14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108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108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108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108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10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10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10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10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A1</a:t>
                      </a:r>
                    </a:p>
                  </a:txBody>
                  <a:tcPr marL="90000" marR="90000" marT="13595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DF9F3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marL="215900" indent="-212725">
                        <a:lnSpc>
                          <a:spcPct val="108000"/>
                        </a:lnSpc>
                        <a:spcAft>
                          <a:spcPts val="1425"/>
                        </a:spcAft>
                        <a:tabLst>
                          <a:tab pos="215900" algn="l"/>
                          <a:tab pos="663575" algn="l"/>
                          <a:tab pos="1112838" algn="l"/>
                          <a:tab pos="1562100" algn="l"/>
                          <a:tab pos="2011363" algn="l"/>
                          <a:tab pos="2460625" algn="l"/>
                          <a:tab pos="2909888" algn="l"/>
                          <a:tab pos="3359150" algn="l"/>
                          <a:tab pos="3808413" algn="l"/>
                          <a:tab pos="4257675" algn="l"/>
                          <a:tab pos="4706938" algn="l"/>
                          <a:tab pos="5156200" algn="l"/>
                          <a:tab pos="5605463" algn="l"/>
                          <a:tab pos="6054725" algn="l"/>
                          <a:tab pos="6503988" algn="l"/>
                          <a:tab pos="6953250" algn="l"/>
                          <a:tab pos="7402513" algn="l"/>
                          <a:tab pos="7851775" algn="l"/>
                          <a:tab pos="8301038" algn="l"/>
                          <a:tab pos="8750300" algn="l"/>
                          <a:tab pos="9199563" algn="l"/>
                        </a:tabLst>
                        <a:defRPr sz="2000"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108000"/>
                        </a:lnSpc>
                        <a:spcAft>
                          <a:spcPts val="1138"/>
                        </a:spcAft>
                        <a:tabLst>
                          <a:tab pos="215900" algn="l"/>
                          <a:tab pos="663575" algn="l"/>
                          <a:tab pos="1112838" algn="l"/>
                          <a:tab pos="1562100" algn="l"/>
                          <a:tab pos="2011363" algn="l"/>
                          <a:tab pos="2460625" algn="l"/>
                          <a:tab pos="2909888" algn="l"/>
                          <a:tab pos="3359150" algn="l"/>
                          <a:tab pos="3808413" algn="l"/>
                          <a:tab pos="4257675" algn="l"/>
                          <a:tab pos="4706938" algn="l"/>
                          <a:tab pos="5156200" algn="l"/>
                          <a:tab pos="5605463" algn="l"/>
                          <a:tab pos="6054725" algn="l"/>
                          <a:tab pos="6503988" algn="l"/>
                          <a:tab pos="6953250" algn="l"/>
                          <a:tab pos="7402513" algn="l"/>
                          <a:tab pos="7851775" algn="l"/>
                          <a:tab pos="8301038" algn="l"/>
                          <a:tab pos="8750300" algn="l"/>
                          <a:tab pos="9199563" algn="l"/>
                        </a:tabLst>
                        <a:defRPr sz="1600"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108000"/>
                        </a:lnSpc>
                        <a:spcAft>
                          <a:spcPts val="850"/>
                        </a:spcAft>
                        <a:tabLst>
                          <a:tab pos="215900" algn="l"/>
                          <a:tab pos="663575" algn="l"/>
                          <a:tab pos="1112838" algn="l"/>
                          <a:tab pos="1562100" algn="l"/>
                          <a:tab pos="2011363" algn="l"/>
                          <a:tab pos="2460625" algn="l"/>
                          <a:tab pos="2909888" algn="l"/>
                          <a:tab pos="3359150" algn="l"/>
                          <a:tab pos="3808413" algn="l"/>
                          <a:tab pos="4257675" algn="l"/>
                          <a:tab pos="4706938" algn="l"/>
                          <a:tab pos="5156200" algn="l"/>
                          <a:tab pos="5605463" algn="l"/>
                          <a:tab pos="6054725" algn="l"/>
                          <a:tab pos="6503988" algn="l"/>
                          <a:tab pos="6953250" algn="l"/>
                          <a:tab pos="7402513" algn="l"/>
                          <a:tab pos="7851775" algn="l"/>
                          <a:tab pos="8301038" algn="l"/>
                          <a:tab pos="8750300" algn="l"/>
                          <a:tab pos="9199563" algn="l"/>
                        </a:tabLst>
                        <a:defRPr sz="1600"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108000"/>
                        </a:lnSpc>
                        <a:spcAft>
                          <a:spcPts val="575"/>
                        </a:spcAft>
                        <a:tabLst>
                          <a:tab pos="215900" algn="l"/>
                          <a:tab pos="663575" algn="l"/>
                          <a:tab pos="1112838" algn="l"/>
                          <a:tab pos="1562100" algn="l"/>
                          <a:tab pos="2011363" algn="l"/>
                          <a:tab pos="2460625" algn="l"/>
                          <a:tab pos="2909888" algn="l"/>
                          <a:tab pos="3359150" algn="l"/>
                          <a:tab pos="3808413" algn="l"/>
                          <a:tab pos="4257675" algn="l"/>
                          <a:tab pos="4706938" algn="l"/>
                          <a:tab pos="5156200" algn="l"/>
                          <a:tab pos="5605463" algn="l"/>
                          <a:tab pos="6054725" algn="l"/>
                          <a:tab pos="6503988" algn="l"/>
                          <a:tab pos="6953250" algn="l"/>
                          <a:tab pos="7402513" algn="l"/>
                          <a:tab pos="7851775" algn="l"/>
                          <a:tab pos="8301038" algn="l"/>
                          <a:tab pos="8750300" algn="l"/>
                          <a:tab pos="9199563" algn="l"/>
                        </a:tabLst>
                        <a:defRPr sz="1400"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108000"/>
                        </a:lnSpc>
                        <a:spcAft>
                          <a:spcPts val="288"/>
                        </a:spcAft>
                        <a:tabLst>
                          <a:tab pos="215900" algn="l"/>
                          <a:tab pos="663575" algn="l"/>
                          <a:tab pos="1112838" algn="l"/>
                          <a:tab pos="1562100" algn="l"/>
                          <a:tab pos="2011363" algn="l"/>
                          <a:tab pos="2460625" algn="l"/>
                          <a:tab pos="2909888" algn="l"/>
                          <a:tab pos="3359150" algn="l"/>
                          <a:tab pos="3808413" algn="l"/>
                          <a:tab pos="4257675" algn="l"/>
                          <a:tab pos="4706938" algn="l"/>
                          <a:tab pos="5156200" algn="l"/>
                          <a:tab pos="5605463" algn="l"/>
                          <a:tab pos="6054725" algn="l"/>
                          <a:tab pos="6503988" algn="l"/>
                          <a:tab pos="6953250" algn="l"/>
                          <a:tab pos="7402513" algn="l"/>
                          <a:tab pos="7851775" algn="l"/>
                          <a:tab pos="8301038" algn="l"/>
                          <a:tab pos="8750300" algn="l"/>
                          <a:tab pos="9199563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10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215900" algn="l"/>
                          <a:tab pos="663575" algn="l"/>
                          <a:tab pos="1112838" algn="l"/>
                          <a:tab pos="1562100" algn="l"/>
                          <a:tab pos="2011363" algn="l"/>
                          <a:tab pos="2460625" algn="l"/>
                          <a:tab pos="2909888" algn="l"/>
                          <a:tab pos="3359150" algn="l"/>
                          <a:tab pos="3808413" algn="l"/>
                          <a:tab pos="4257675" algn="l"/>
                          <a:tab pos="4706938" algn="l"/>
                          <a:tab pos="5156200" algn="l"/>
                          <a:tab pos="5605463" algn="l"/>
                          <a:tab pos="6054725" algn="l"/>
                          <a:tab pos="6503988" algn="l"/>
                          <a:tab pos="6953250" algn="l"/>
                          <a:tab pos="7402513" algn="l"/>
                          <a:tab pos="7851775" algn="l"/>
                          <a:tab pos="8301038" algn="l"/>
                          <a:tab pos="8750300" algn="l"/>
                          <a:tab pos="9199563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10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215900" algn="l"/>
                          <a:tab pos="663575" algn="l"/>
                          <a:tab pos="1112838" algn="l"/>
                          <a:tab pos="1562100" algn="l"/>
                          <a:tab pos="2011363" algn="l"/>
                          <a:tab pos="2460625" algn="l"/>
                          <a:tab pos="2909888" algn="l"/>
                          <a:tab pos="3359150" algn="l"/>
                          <a:tab pos="3808413" algn="l"/>
                          <a:tab pos="4257675" algn="l"/>
                          <a:tab pos="4706938" algn="l"/>
                          <a:tab pos="5156200" algn="l"/>
                          <a:tab pos="5605463" algn="l"/>
                          <a:tab pos="6054725" algn="l"/>
                          <a:tab pos="6503988" algn="l"/>
                          <a:tab pos="6953250" algn="l"/>
                          <a:tab pos="7402513" algn="l"/>
                          <a:tab pos="7851775" algn="l"/>
                          <a:tab pos="8301038" algn="l"/>
                          <a:tab pos="8750300" algn="l"/>
                          <a:tab pos="9199563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10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215900" algn="l"/>
                          <a:tab pos="663575" algn="l"/>
                          <a:tab pos="1112838" algn="l"/>
                          <a:tab pos="1562100" algn="l"/>
                          <a:tab pos="2011363" algn="l"/>
                          <a:tab pos="2460625" algn="l"/>
                          <a:tab pos="2909888" algn="l"/>
                          <a:tab pos="3359150" algn="l"/>
                          <a:tab pos="3808413" algn="l"/>
                          <a:tab pos="4257675" algn="l"/>
                          <a:tab pos="4706938" algn="l"/>
                          <a:tab pos="5156200" algn="l"/>
                          <a:tab pos="5605463" algn="l"/>
                          <a:tab pos="6054725" algn="l"/>
                          <a:tab pos="6503988" algn="l"/>
                          <a:tab pos="6953250" algn="l"/>
                          <a:tab pos="7402513" algn="l"/>
                          <a:tab pos="7851775" algn="l"/>
                          <a:tab pos="8301038" algn="l"/>
                          <a:tab pos="8750300" algn="l"/>
                          <a:tab pos="9199563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10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215900" algn="l"/>
                          <a:tab pos="663575" algn="l"/>
                          <a:tab pos="1112838" algn="l"/>
                          <a:tab pos="1562100" algn="l"/>
                          <a:tab pos="2011363" algn="l"/>
                          <a:tab pos="2460625" algn="l"/>
                          <a:tab pos="2909888" algn="l"/>
                          <a:tab pos="3359150" algn="l"/>
                          <a:tab pos="3808413" algn="l"/>
                          <a:tab pos="4257675" algn="l"/>
                          <a:tab pos="4706938" algn="l"/>
                          <a:tab pos="5156200" algn="l"/>
                          <a:tab pos="5605463" algn="l"/>
                          <a:tab pos="6054725" algn="l"/>
                          <a:tab pos="6503988" algn="l"/>
                          <a:tab pos="6953250" algn="l"/>
                          <a:tab pos="7402513" algn="l"/>
                          <a:tab pos="7851775" algn="l"/>
                          <a:tab pos="8301038" algn="l"/>
                          <a:tab pos="8750300" algn="l"/>
                          <a:tab pos="9199563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215900" marR="0" lvl="0" indent="-212725" algn="just" defTabSz="449263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5000"/>
                        <a:buFontTx/>
                        <a:buNone/>
                        <a:tabLst>
                          <a:tab pos="215900" algn="l"/>
                          <a:tab pos="663575" algn="l"/>
                          <a:tab pos="1112838" algn="l"/>
                          <a:tab pos="1562100" algn="l"/>
                          <a:tab pos="2011363" algn="l"/>
                          <a:tab pos="2460625" algn="l"/>
                          <a:tab pos="2909888" algn="l"/>
                          <a:tab pos="3359150" algn="l"/>
                          <a:tab pos="3808413" algn="l"/>
                          <a:tab pos="4257675" algn="l"/>
                          <a:tab pos="4706938" algn="l"/>
                          <a:tab pos="5156200" algn="l"/>
                          <a:tab pos="5605463" algn="l"/>
                          <a:tab pos="6054725" algn="l"/>
                          <a:tab pos="6503988" algn="l"/>
                          <a:tab pos="6953250" algn="l"/>
                          <a:tab pos="7402513" algn="l"/>
                          <a:tab pos="7851775" algn="l"/>
                          <a:tab pos="8301038" algn="l"/>
                          <a:tab pos="8750300" algn="l"/>
                          <a:tab pos="9199563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Develop an application using </a:t>
                      </a:r>
                      <a:r>
                        <a:rPr kumimoji="0" lang="en-US" alt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Beaglebone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 Black/ARM Cortex A5 development board to simulate the operations of LIFT.</a:t>
                      </a:r>
                    </a:p>
                  </a:txBody>
                  <a:tcPr marL="90000" marR="90000" marT="13595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DF9F3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799635">
                <a:tc>
                  <a:txBody>
                    <a:bodyPr/>
                    <a:lstStyle>
                      <a:lvl1pPr>
                        <a:lnSpc>
                          <a:spcPct val="108000"/>
                        </a:lnSpc>
                        <a:spcAft>
                          <a:spcPts val="14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108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108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108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108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10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10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10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10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A2</a:t>
                      </a:r>
                    </a:p>
                  </a:txBody>
                  <a:tcPr marL="90000" marR="90000" marT="13595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DF9F3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8000"/>
                        </a:lnSpc>
                        <a:spcAft>
                          <a:spcPts val="14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108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108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108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108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10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10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10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10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Develop an application using </a:t>
                      </a:r>
                      <a:r>
                        <a:rPr kumimoji="0" lang="en-US" alt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Beaglebone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 Black/ ARM Cortex A5 development board to simulate the working of signal lights</a:t>
                      </a:r>
                    </a:p>
                  </a:txBody>
                  <a:tcPr marL="90000" marR="90000" marT="13595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DF9F3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1036841">
                <a:tc>
                  <a:txBody>
                    <a:bodyPr/>
                    <a:lstStyle>
                      <a:lvl1pPr>
                        <a:lnSpc>
                          <a:spcPct val="108000"/>
                        </a:lnSpc>
                        <a:spcAft>
                          <a:spcPts val="14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108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108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108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108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10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10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10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10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B1</a:t>
                      </a:r>
                    </a:p>
                  </a:txBody>
                  <a:tcPr marL="90000" marR="90000" marT="13595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DF9F3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8000"/>
                        </a:lnSpc>
                        <a:spcAft>
                          <a:spcPts val="14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108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108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108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108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10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10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10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10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Write an application to and demonstrate the change in </a:t>
                      </a:r>
                      <a:r>
                        <a:rPr kumimoji="0" lang="en-US" alt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Beagleboard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/ARM Cortex A5/Microprocessor/CPU frequency or square wave of Programmable frequency.</a:t>
                      </a:r>
                    </a:p>
                  </a:txBody>
                  <a:tcPr marL="90000" marR="90000" marT="13595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DF9F3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798144">
                <a:tc>
                  <a:txBody>
                    <a:bodyPr/>
                    <a:lstStyle>
                      <a:lvl1pPr>
                        <a:lnSpc>
                          <a:spcPct val="108000"/>
                        </a:lnSpc>
                        <a:spcAft>
                          <a:spcPts val="14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108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108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108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108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10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10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10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10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B8</a:t>
                      </a:r>
                    </a:p>
                  </a:txBody>
                  <a:tcPr marL="90000" marR="90000" marT="13595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DF9F3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8000"/>
                        </a:lnSpc>
                        <a:spcAft>
                          <a:spcPts val="14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108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108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108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108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10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10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10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10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Develop a network based application by setting IP address on </a:t>
                      </a:r>
                      <a:r>
                        <a:rPr kumimoji="0" lang="en-US" alt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BeagleBoard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/ARM Cortex A5</a:t>
                      </a:r>
                    </a:p>
                  </a:txBody>
                  <a:tcPr marL="90000" marR="90000" marT="13595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DF9F3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589344">
                <a:tc>
                  <a:txBody>
                    <a:bodyPr/>
                    <a:lstStyle>
                      <a:lvl1pPr>
                        <a:lnSpc>
                          <a:spcPct val="108000"/>
                        </a:lnSpc>
                        <a:spcAft>
                          <a:spcPts val="14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108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108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108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108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10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10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10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10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C1</a:t>
                      </a:r>
                    </a:p>
                  </a:txBody>
                  <a:tcPr marL="90000" marR="90000" marT="13595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DF9F3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8000"/>
                        </a:lnSpc>
                        <a:spcAft>
                          <a:spcPts val="14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1pPr>
                      <a:lvl2pPr>
                        <a:lnSpc>
                          <a:spcPct val="108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2pPr>
                      <a:lvl3pPr>
                        <a:lnSpc>
                          <a:spcPct val="108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3pPr>
                      <a:lvl4pPr>
                        <a:lnSpc>
                          <a:spcPct val="108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4pPr>
                      <a:lvl5pPr>
                        <a:lnSpc>
                          <a:spcPct val="108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lnSpc>
                          <a:spcPct val="10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lnSpc>
                          <a:spcPct val="10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lnSpc>
                          <a:spcPct val="10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lnSpc>
                          <a:spcPct val="10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Develop Robotics(Stepper Motor)Application using Beagle Board. </a:t>
                      </a:r>
                    </a:p>
                  </a:txBody>
                  <a:tcPr marL="90000" marR="90000" marT="13595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DF9F3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Selecting Serial Device: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65287"/>
            <a:ext cx="7462838" cy="4640263"/>
          </a:xfrm>
        </p:spPr>
        <p:txBody>
          <a:bodyPr/>
          <a:lstStyle/>
          <a:p>
            <a:pPr algn="just"/>
            <a:r>
              <a:rPr lang="en-US" b="1" dirty="0"/>
              <a:t> </a:t>
            </a:r>
            <a:r>
              <a:rPr lang="en-US" sz="2400" dirty="0"/>
              <a:t>If </a:t>
            </a:r>
            <a:r>
              <a:rPr lang="en-US" sz="2400" dirty="0"/>
              <a:t>you already connected beagle board as shown in Snapshot 1, then you can find USB/Serial (Laptop/PC) port then you can find it using </a:t>
            </a:r>
            <a:r>
              <a:rPr lang="en-US" sz="2400" dirty="0" err="1"/>
              <a:t>dmsg</a:t>
            </a:r>
            <a:r>
              <a:rPr lang="en-US" sz="2400" dirty="0"/>
              <a:t> command. I am experimenting with my notebook so I need to find which USB port is connected to Beagle Board</a:t>
            </a:r>
            <a:r>
              <a:rPr lang="en-US" sz="2400" dirty="0"/>
              <a:t>.</a:t>
            </a:r>
          </a:p>
          <a:p>
            <a:endParaRPr lang="en-US" dirty="0"/>
          </a:p>
          <a:p>
            <a:pPr marL="82296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altLang="en-US" smtClean="0"/>
              <a:t>1/5/17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773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1554" y="597932"/>
            <a:ext cx="7685781" cy="526946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altLang="en-US" smtClean="0"/>
              <a:t>1/5/17</a:t>
            </a:r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1219200" y="228600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Press </a:t>
            </a:r>
            <a:r>
              <a:rPr lang="en-US" b="1" dirty="0"/>
              <a:t>A </a:t>
            </a:r>
            <a:r>
              <a:rPr lang="en-US" dirty="0"/>
              <a:t>to change serial device to ttyUSB0.</a:t>
            </a:r>
          </a:p>
        </p:txBody>
      </p:sp>
    </p:spTree>
    <p:extLst>
      <p:ext uri="{BB962C8B-B14F-4D97-AF65-F5344CB8AC3E}">
        <p14:creationId xmlns:p14="http://schemas.microsoft.com/office/powerpoint/2010/main" val="54511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altLang="en-US" smtClean="0"/>
              <a:t>1/5/17</a:t>
            </a:r>
            <a:endParaRPr lang="en-US" altLang="en-US"/>
          </a:p>
        </p:txBody>
      </p:sp>
      <p:pic>
        <p:nvPicPr>
          <p:cNvPr id="32770" name="Picture 2" descr="https://lh3.googleusercontent.com/VLGU5fydULdo5RTc9qaJnDztkxwZqGoqyYnmtCa0xS-GK0Z_AP4oNDBttGRa2DfG4w-iZzpsud3UoWiLkwUs_Z9H6dVcnhs1S32pU10oGtQCiw8dH8gh4JUOfQwETwK3v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81534"/>
            <a:ext cx="5719385" cy="394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295400" y="5486400"/>
            <a:ext cx="4403770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Then click on 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“Exit from 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Minicom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”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next.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95400" y="626910"/>
            <a:ext cx="701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select </a:t>
            </a:r>
            <a:r>
              <a:rPr lang="en-US" b="1" dirty="0"/>
              <a:t>“Save Setup as </a:t>
            </a:r>
            <a:r>
              <a:rPr lang="en-US" b="1" dirty="0" err="1"/>
              <a:t>dfl</a:t>
            </a:r>
            <a:r>
              <a:rPr lang="en-US" b="1" dirty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06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Boot into BBB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After connection open terminal in </a:t>
            </a:r>
            <a:r>
              <a:rPr lang="en-US" dirty="0" err="1" smtClean="0"/>
              <a:t>Ubuntu</a:t>
            </a:r>
            <a:endParaRPr lang="en-US" dirty="0" smtClean="0"/>
          </a:p>
          <a:p>
            <a:r>
              <a:rPr lang="en-US" dirty="0" smtClean="0"/>
              <a:t>Switch to super user ($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)</a:t>
            </a:r>
          </a:p>
          <a:p>
            <a:r>
              <a:rPr lang="en-US" dirty="0" smtClean="0"/>
              <a:t>It may ask password…</a:t>
            </a:r>
          </a:p>
          <a:p>
            <a:r>
              <a:rPr lang="en-US" dirty="0" smtClean="0"/>
              <a:t>Open </a:t>
            </a:r>
            <a:r>
              <a:rPr lang="en-US" dirty="0" err="1" smtClean="0"/>
              <a:t>minicom</a:t>
            </a:r>
            <a:r>
              <a:rPr lang="en-US" dirty="0" smtClean="0"/>
              <a:t> setup (</a:t>
            </a:r>
            <a:r>
              <a:rPr lang="en-US" dirty="0" err="1" smtClean="0"/>
              <a:t>minicom</a:t>
            </a:r>
            <a:r>
              <a:rPr lang="en-US" dirty="0" smtClean="0"/>
              <a:t> –s)</a:t>
            </a:r>
          </a:p>
          <a:p>
            <a:r>
              <a:rPr lang="en-US" dirty="0" smtClean="0"/>
              <a:t>In serial port setting</a:t>
            </a:r>
          </a:p>
          <a:p>
            <a:pPr lvl="1"/>
            <a:r>
              <a:rPr lang="en-US" dirty="0" smtClean="0"/>
              <a:t>‘A’ setting must be /dev/ttyACM0</a:t>
            </a:r>
          </a:p>
          <a:p>
            <a:pPr lvl="1"/>
            <a:r>
              <a:rPr lang="en-US" dirty="0" smtClean="0"/>
              <a:t>‘G’ &amp; ‘H’ (H/w &amp; S/w flow Control) setting must be ‘NO’</a:t>
            </a:r>
          </a:p>
          <a:p>
            <a:r>
              <a:rPr lang="en-US" dirty="0" smtClean="0"/>
              <a:t>Save setup as default &amp; exit</a:t>
            </a:r>
          </a:p>
          <a:p>
            <a:r>
              <a:rPr lang="en-US" dirty="0" smtClean="0"/>
              <a:t>Target will boot &amp; will ask </a:t>
            </a:r>
            <a:r>
              <a:rPr lang="en-US" dirty="0" err="1" smtClean="0"/>
              <a:t>login&amp;password</a:t>
            </a:r>
            <a:endParaRPr lang="en-US" dirty="0" smtClean="0"/>
          </a:p>
          <a:p>
            <a:r>
              <a:rPr lang="en-US" dirty="0" smtClean="0"/>
              <a:t>After login switch to super user ($ </a:t>
            </a:r>
            <a:r>
              <a:rPr lang="en-US" dirty="0" err="1" smtClean="0"/>
              <a:t>su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 descr="beag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181600"/>
            <a:ext cx="16764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70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steps with BBB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folder for your project</a:t>
            </a:r>
          </a:p>
          <a:p>
            <a:r>
              <a:rPr lang="en-US" dirty="0" smtClean="0"/>
              <a:t>Create source file in the folder, use vim Text Editor create source file</a:t>
            </a:r>
          </a:p>
          <a:p>
            <a:r>
              <a:rPr lang="en-US" dirty="0" smtClean="0"/>
              <a:t>Compile source file (use g++ compiler)</a:t>
            </a:r>
          </a:p>
          <a:p>
            <a:r>
              <a:rPr lang="en-US" dirty="0" smtClean="0"/>
              <a:t>Execute output file</a:t>
            </a:r>
          </a:p>
          <a:p>
            <a:r>
              <a:rPr lang="en-US" dirty="0" smtClean="0"/>
              <a:t>Verify output</a:t>
            </a:r>
            <a:endParaRPr lang="en-US" dirty="0"/>
          </a:p>
        </p:txBody>
      </p:sp>
      <p:pic>
        <p:nvPicPr>
          <p:cNvPr id="4" name="Picture 3" descr="beag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181600"/>
            <a:ext cx="16764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71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1295400" y="8744"/>
            <a:ext cx="7467600" cy="1143000"/>
          </a:xfrm>
          <a:ln/>
        </p:spPr>
        <p:txBody>
          <a:bodyPr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3000" dirty="0">
                <a:solidFill>
                  <a:srgbClr val="7030A0"/>
                </a:solidFill>
              </a:rPr>
              <a:t>Programming </a:t>
            </a:r>
            <a:r>
              <a:rPr lang="en-US" altLang="en-US" sz="3000" dirty="0" err="1">
                <a:solidFill>
                  <a:srgbClr val="7030A0"/>
                </a:solidFill>
              </a:rPr>
              <a:t>Beaglebone</a:t>
            </a:r>
            <a:r>
              <a:rPr lang="en-US" altLang="en-US" sz="3000" dirty="0">
                <a:solidFill>
                  <a:srgbClr val="7030A0"/>
                </a:solidFill>
              </a:rPr>
              <a:t> Black</a:t>
            </a: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447800" y="1371600"/>
            <a:ext cx="7467600" cy="487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74638" indent="-271463">
              <a:tabLst>
                <a:tab pos="274638" algn="l"/>
                <a:tab pos="722313" algn="l"/>
                <a:tab pos="1171575" algn="l"/>
                <a:tab pos="1620838" algn="l"/>
                <a:tab pos="2070100" algn="l"/>
                <a:tab pos="2519363" algn="l"/>
                <a:tab pos="2968625" algn="l"/>
                <a:tab pos="3417888" algn="l"/>
                <a:tab pos="3867150" algn="l"/>
                <a:tab pos="4316413" algn="l"/>
                <a:tab pos="4765675" algn="l"/>
                <a:tab pos="5214938" algn="l"/>
                <a:tab pos="5664200" algn="l"/>
                <a:tab pos="6113463" algn="l"/>
                <a:tab pos="6562725" algn="l"/>
                <a:tab pos="7011988" algn="l"/>
                <a:tab pos="7461250" algn="l"/>
                <a:tab pos="7910513" algn="l"/>
                <a:tab pos="8359775" algn="l"/>
                <a:tab pos="8809038" algn="l"/>
                <a:tab pos="9258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274638" algn="l"/>
                <a:tab pos="722313" algn="l"/>
                <a:tab pos="1171575" algn="l"/>
                <a:tab pos="1620838" algn="l"/>
                <a:tab pos="2070100" algn="l"/>
                <a:tab pos="2519363" algn="l"/>
                <a:tab pos="2968625" algn="l"/>
                <a:tab pos="3417888" algn="l"/>
                <a:tab pos="3867150" algn="l"/>
                <a:tab pos="4316413" algn="l"/>
                <a:tab pos="4765675" algn="l"/>
                <a:tab pos="5214938" algn="l"/>
                <a:tab pos="5664200" algn="l"/>
                <a:tab pos="6113463" algn="l"/>
                <a:tab pos="6562725" algn="l"/>
                <a:tab pos="7011988" algn="l"/>
                <a:tab pos="7461250" algn="l"/>
                <a:tab pos="7910513" algn="l"/>
                <a:tab pos="8359775" algn="l"/>
                <a:tab pos="8809038" algn="l"/>
                <a:tab pos="9258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274638" algn="l"/>
                <a:tab pos="722313" algn="l"/>
                <a:tab pos="1171575" algn="l"/>
                <a:tab pos="1620838" algn="l"/>
                <a:tab pos="2070100" algn="l"/>
                <a:tab pos="2519363" algn="l"/>
                <a:tab pos="2968625" algn="l"/>
                <a:tab pos="3417888" algn="l"/>
                <a:tab pos="3867150" algn="l"/>
                <a:tab pos="4316413" algn="l"/>
                <a:tab pos="4765675" algn="l"/>
                <a:tab pos="5214938" algn="l"/>
                <a:tab pos="5664200" algn="l"/>
                <a:tab pos="6113463" algn="l"/>
                <a:tab pos="6562725" algn="l"/>
                <a:tab pos="7011988" algn="l"/>
                <a:tab pos="7461250" algn="l"/>
                <a:tab pos="7910513" algn="l"/>
                <a:tab pos="8359775" algn="l"/>
                <a:tab pos="8809038" algn="l"/>
                <a:tab pos="9258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274638" algn="l"/>
                <a:tab pos="722313" algn="l"/>
                <a:tab pos="1171575" algn="l"/>
                <a:tab pos="1620838" algn="l"/>
                <a:tab pos="2070100" algn="l"/>
                <a:tab pos="2519363" algn="l"/>
                <a:tab pos="2968625" algn="l"/>
                <a:tab pos="3417888" algn="l"/>
                <a:tab pos="3867150" algn="l"/>
                <a:tab pos="4316413" algn="l"/>
                <a:tab pos="4765675" algn="l"/>
                <a:tab pos="5214938" algn="l"/>
                <a:tab pos="5664200" algn="l"/>
                <a:tab pos="6113463" algn="l"/>
                <a:tab pos="6562725" algn="l"/>
                <a:tab pos="7011988" algn="l"/>
                <a:tab pos="7461250" algn="l"/>
                <a:tab pos="7910513" algn="l"/>
                <a:tab pos="8359775" algn="l"/>
                <a:tab pos="8809038" algn="l"/>
                <a:tab pos="9258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274638" algn="l"/>
                <a:tab pos="722313" algn="l"/>
                <a:tab pos="1171575" algn="l"/>
                <a:tab pos="1620838" algn="l"/>
                <a:tab pos="2070100" algn="l"/>
                <a:tab pos="2519363" algn="l"/>
                <a:tab pos="2968625" algn="l"/>
                <a:tab pos="3417888" algn="l"/>
                <a:tab pos="3867150" algn="l"/>
                <a:tab pos="4316413" algn="l"/>
                <a:tab pos="4765675" algn="l"/>
                <a:tab pos="5214938" algn="l"/>
                <a:tab pos="5664200" algn="l"/>
                <a:tab pos="6113463" algn="l"/>
                <a:tab pos="6562725" algn="l"/>
                <a:tab pos="7011988" algn="l"/>
                <a:tab pos="7461250" algn="l"/>
                <a:tab pos="7910513" algn="l"/>
                <a:tab pos="8359775" algn="l"/>
                <a:tab pos="8809038" algn="l"/>
                <a:tab pos="9258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74638" algn="l"/>
                <a:tab pos="722313" algn="l"/>
                <a:tab pos="1171575" algn="l"/>
                <a:tab pos="1620838" algn="l"/>
                <a:tab pos="2070100" algn="l"/>
                <a:tab pos="2519363" algn="l"/>
                <a:tab pos="2968625" algn="l"/>
                <a:tab pos="3417888" algn="l"/>
                <a:tab pos="3867150" algn="l"/>
                <a:tab pos="4316413" algn="l"/>
                <a:tab pos="4765675" algn="l"/>
                <a:tab pos="5214938" algn="l"/>
                <a:tab pos="5664200" algn="l"/>
                <a:tab pos="6113463" algn="l"/>
                <a:tab pos="6562725" algn="l"/>
                <a:tab pos="7011988" algn="l"/>
                <a:tab pos="7461250" algn="l"/>
                <a:tab pos="7910513" algn="l"/>
                <a:tab pos="8359775" algn="l"/>
                <a:tab pos="8809038" algn="l"/>
                <a:tab pos="9258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74638" algn="l"/>
                <a:tab pos="722313" algn="l"/>
                <a:tab pos="1171575" algn="l"/>
                <a:tab pos="1620838" algn="l"/>
                <a:tab pos="2070100" algn="l"/>
                <a:tab pos="2519363" algn="l"/>
                <a:tab pos="2968625" algn="l"/>
                <a:tab pos="3417888" algn="l"/>
                <a:tab pos="3867150" algn="l"/>
                <a:tab pos="4316413" algn="l"/>
                <a:tab pos="4765675" algn="l"/>
                <a:tab pos="5214938" algn="l"/>
                <a:tab pos="5664200" algn="l"/>
                <a:tab pos="6113463" algn="l"/>
                <a:tab pos="6562725" algn="l"/>
                <a:tab pos="7011988" algn="l"/>
                <a:tab pos="7461250" algn="l"/>
                <a:tab pos="7910513" algn="l"/>
                <a:tab pos="8359775" algn="l"/>
                <a:tab pos="8809038" algn="l"/>
                <a:tab pos="9258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74638" algn="l"/>
                <a:tab pos="722313" algn="l"/>
                <a:tab pos="1171575" algn="l"/>
                <a:tab pos="1620838" algn="l"/>
                <a:tab pos="2070100" algn="l"/>
                <a:tab pos="2519363" algn="l"/>
                <a:tab pos="2968625" algn="l"/>
                <a:tab pos="3417888" algn="l"/>
                <a:tab pos="3867150" algn="l"/>
                <a:tab pos="4316413" algn="l"/>
                <a:tab pos="4765675" algn="l"/>
                <a:tab pos="5214938" algn="l"/>
                <a:tab pos="5664200" algn="l"/>
                <a:tab pos="6113463" algn="l"/>
                <a:tab pos="6562725" algn="l"/>
                <a:tab pos="7011988" algn="l"/>
                <a:tab pos="7461250" algn="l"/>
                <a:tab pos="7910513" algn="l"/>
                <a:tab pos="8359775" algn="l"/>
                <a:tab pos="8809038" algn="l"/>
                <a:tab pos="9258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74638" algn="l"/>
                <a:tab pos="722313" algn="l"/>
                <a:tab pos="1171575" algn="l"/>
                <a:tab pos="1620838" algn="l"/>
                <a:tab pos="2070100" algn="l"/>
                <a:tab pos="2519363" algn="l"/>
                <a:tab pos="2968625" algn="l"/>
                <a:tab pos="3417888" algn="l"/>
                <a:tab pos="3867150" algn="l"/>
                <a:tab pos="4316413" algn="l"/>
                <a:tab pos="4765675" algn="l"/>
                <a:tab pos="5214938" algn="l"/>
                <a:tab pos="5664200" algn="l"/>
                <a:tab pos="6113463" algn="l"/>
                <a:tab pos="6562725" algn="l"/>
                <a:tab pos="7011988" algn="l"/>
                <a:tab pos="7461250" algn="l"/>
                <a:tab pos="7910513" algn="l"/>
                <a:tab pos="8359775" algn="l"/>
                <a:tab pos="8809038" algn="l"/>
                <a:tab pos="9258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 dirty="0">
                <a:latin typeface="Century Schoolbook" panose="02040604050505020304" pitchFamily="18" charset="0"/>
              </a:rPr>
              <a:t>Connecting using </a:t>
            </a:r>
            <a:r>
              <a:rPr lang="en-US" altLang="en-US" sz="2400" dirty="0" err="1">
                <a:latin typeface="Century Schoolbook" panose="02040604050505020304" pitchFamily="18" charset="0"/>
              </a:rPr>
              <a:t>Minicom</a:t>
            </a:r>
            <a:endParaRPr lang="en-US" altLang="en-US" sz="2400" dirty="0">
              <a:latin typeface="Century Schoolbook" panose="02040604050505020304" pitchFamily="18" charset="0"/>
            </a:endParaRPr>
          </a:p>
          <a:p>
            <a:pPr hangingPunct="1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endParaRPr lang="en-US" altLang="en-US" sz="2400" dirty="0">
              <a:latin typeface="Century Schoolbook" panose="02040604050505020304" pitchFamily="18" charset="0"/>
            </a:endParaRPr>
          </a:p>
          <a:p>
            <a:pPr hangingPunct="1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 dirty="0">
                <a:latin typeface="Century Schoolbook" panose="02040604050505020304" pitchFamily="18" charset="0"/>
              </a:rPr>
              <a:t>Type</a:t>
            </a:r>
          </a:p>
          <a:p>
            <a:pPr hangingPunct="1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 dirty="0">
                <a:latin typeface="Century Schoolbook" panose="02040604050505020304" pitchFamily="18" charset="0"/>
              </a:rPr>
              <a:t>$ </a:t>
            </a:r>
            <a:r>
              <a:rPr lang="en-US" altLang="en-US" sz="2400" dirty="0" err="1">
                <a:latin typeface="Century Schoolbook" panose="02040604050505020304" pitchFamily="18" charset="0"/>
              </a:rPr>
              <a:t>minicom</a:t>
            </a:r>
            <a:r>
              <a:rPr lang="en-US" altLang="en-US" sz="2400" dirty="0">
                <a:latin typeface="Century Schoolbook" panose="02040604050505020304" pitchFamily="18" charset="0"/>
              </a:rPr>
              <a:t> –s</a:t>
            </a:r>
          </a:p>
          <a:p>
            <a:pPr hangingPunct="1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 dirty="0">
                <a:latin typeface="Century Schoolbook" panose="02040604050505020304" pitchFamily="18" charset="0"/>
              </a:rPr>
              <a:t>       device name – ttyACM0</a:t>
            </a:r>
          </a:p>
          <a:p>
            <a:pPr hangingPunct="1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endParaRPr lang="en-US" altLang="en-US" sz="2400" dirty="0">
              <a:latin typeface="Century Schoolbook" panose="02040604050505020304" pitchFamily="18" charset="0"/>
            </a:endParaRPr>
          </a:p>
          <a:p>
            <a:pPr hangingPunct="1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endParaRPr lang="en-US" altLang="en-US" sz="2400" dirty="0">
              <a:latin typeface="Century Schoolbook" panose="02040604050505020304" pitchFamily="18" charset="0"/>
            </a:endParaRPr>
          </a:p>
          <a:p>
            <a:pPr hangingPunct="1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endParaRPr lang="en-US" altLang="en-US" sz="2400" dirty="0">
              <a:latin typeface="Century Schoolbook" panose="02040604050505020304" pitchFamily="18" charset="0"/>
            </a:endParaRPr>
          </a:p>
          <a:p>
            <a:pPr hangingPunct="1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endParaRPr lang="en-US" altLang="en-US" sz="2400" dirty="0">
              <a:latin typeface="Century Schoolbook" panose="02040604050505020304" pitchFamily="18" charset="0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21" y="4343400"/>
            <a:ext cx="713422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78619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467600" cy="1143000"/>
          </a:xfrm>
          <a:ln/>
        </p:spPr>
        <p:txBody>
          <a:bodyPr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3000" dirty="0">
                <a:solidFill>
                  <a:srgbClr val="7030A0"/>
                </a:solidFill>
              </a:rPr>
              <a:t>Programming </a:t>
            </a:r>
            <a:r>
              <a:rPr lang="en-US" altLang="en-US" sz="3000" dirty="0" err="1">
                <a:solidFill>
                  <a:srgbClr val="7030A0"/>
                </a:solidFill>
              </a:rPr>
              <a:t>Beaglebone</a:t>
            </a:r>
            <a:r>
              <a:rPr lang="en-US" altLang="en-US" sz="3000" dirty="0">
                <a:solidFill>
                  <a:srgbClr val="7030A0"/>
                </a:solidFill>
              </a:rPr>
              <a:t> Black (Python)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633" y="1524000"/>
            <a:ext cx="7467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23676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Blinking LEDs through GPIO Pins  </a:t>
            </a:r>
            <a:endParaRPr lang="en-US" dirty="0"/>
          </a:p>
        </p:txBody>
      </p:sp>
      <p:pic>
        <p:nvPicPr>
          <p:cNvPr id="24578" name="Picture 2" descr="Beaglebone Black LED Circui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014" y="1143000"/>
            <a:ext cx="6755267" cy="5260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040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467600" cy="1143000"/>
          </a:xfrm>
          <a:ln/>
        </p:spPr>
        <p:txBody>
          <a:bodyPr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3000" dirty="0">
                <a:solidFill>
                  <a:srgbClr val="7030A0"/>
                </a:solidFill>
              </a:rPr>
              <a:t>Programming </a:t>
            </a:r>
            <a:r>
              <a:rPr lang="en-US" altLang="en-US" sz="3000" dirty="0" err="1">
                <a:solidFill>
                  <a:srgbClr val="7030A0"/>
                </a:solidFill>
              </a:rPr>
              <a:t>Beaglebone</a:t>
            </a:r>
            <a:r>
              <a:rPr lang="en-US" altLang="en-US" sz="3000" dirty="0">
                <a:solidFill>
                  <a:srgbClr val="7030A0"/>
                </a:solidFill>
              </a:rPr>
              <a:t> Black (Python) – Blinking LED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275873" y="1371600"/>
            <a:ext cx="7856095" cy="487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74638" indent="-271463">
              <a:tabLst>
                <a:tab pos="274638" algn="l"/>
                <a:tab pos="722313" algn="l"/>
                <a:tab pos="1171575" algn="l"/>
                <a:tab pos="1620838" algn="l"/>
                <a:tab pos="2070100" algn="l"/>
                <a:tab pos="2519363" algn="l"/>
                <a:tab pos="2968625" algn="l"/>
                <a:tab pos="3417888" algn="l"/>
                <a:tab pos="3867150" algn="l"/>
                <a:tab pos="4316413" algn="l"/>
                <a:tab pos="4765675" algn="l"/>
                <a:tab pos="5214938" algn="l"/>
                <a:tab pos="5664200" algn="l"/>
                <a:tab pos="6113463" algn="l"/>
                <a:tab pos="6562725" algn="l"/>
                <a:tab pos="7011988" algn="l"/>
                <a:tab pos="7461250" algn="l"/>
                <a:tab pos="7910513" algn="l"/>
                <a:tab pos="8359775" algn="l"/>
                <a:tab pos="8809038" algn="l"/>
                <a:tab pos="9258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274638" algn="l"/>
                <a:tab pos="722313" algn="l"/>
                <a:tab pos="1171575" algn="l"/>
                <a:tab pos="1620838" algn="l"/>
                <a:tab pos="2070100" algn="l"/>
                <a:tab pos="2519363" algn="l"/>
                <a:tab pos="2968625" algn="l"/>
                <a:tab pos="3417888" algn="l"/>
                <a:tab pos="3867150" algn="l"/>
                <a:tab pos="4316413" algn="l"/>
                <a:tab pos="4765675" algn="l"/>
                <a:tab pos="5214938" algn="l"/>
                <a:tab pos="5664200" algn="l"/>
                <a:tab pos="6113463" algn="l"/>
                <a:tab pos="6562725" algn="l"/>
                <a:tab pos="7011988" algn="l"/>
                <a:tab pos="7461250" algn="l"/>
                <a:tab pos="7910513" algn="l"/>
                <a:tab pos="8359775" algn="l"/>
                <a:tab pos="8809038" algn="l"/>
                <a:tab pos="9258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274638" algn="l"/>
                <a:tab pos="722313" algn="l"/>
                <a:tab pos="1171575" algn="l"/>
                <a:tab pos="1620838" algn="l"/>
                <a:tab pos="2070100" algn="l"/>
                <a:tab pos="2519363" algn="l"/>
                <a:tab pos="2968625" algn="l"/>
                <a:tab pos="3417888" algn="l"/>
                <a:tab pos="3867150" algn="l"/>
                <a:tab pos="4316413" algn="l"/>
                <a:tab pos="4765675" algn="l"/>
                <a:tab pos="5214938" algn="l"/>
                <a:tab pos="5664200" algn="l"/>
                <a:tab pos="6113463" algn="l"/>
                <a:tab pos="6562725" algn="l"/>
                <a:tab pos="7011988" algn="l"/>
                <a:tab pos="7461250" algn="l"/>
                <a:tab pos="7910513" algn="l"/>
                <a:tab pos="8359775" algn="l"/>
                <a:tab pos="8809038" algn="l"/>
                <a:tab pos="9258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274638" algn="l"/>
                <a:tab pos="722313" algn="l"/>
                <a:tab pos="1171575" algn="l"/>
                <a:tab pos="1620838" algn="l"/>
                <a:tab pos="2070100" algn="l"/>
                <a:tab pos="2519363" algn="l"/>
                <a:tab pos="2968625" algn="l"/>
                <a:tab pos="3417888" algn="l"/>
                <a:tab pos="3867150" algn="l"/>
                <a:tab pos="4316413" algn="l"/>
                <a:tab pos="4765675" algn="l"/>
                <a:tab pos="5214938" algn="l"/>
                <a:tab pos="5664200" algn="l"/>
                <a:tab pos="6113463" algn="l"/>
                <a:tab pos="6562725" algn="l"/>
                <a:tab pos="7011988" algn="l"/>
                <a:tab pos="7461250" algn="l"/>
                <a:tab pos="7910513" algn="l"/>
                <a:tab pos="8359775" algn="l"/>
                <a:tab pos="8809038" algn="l"/>
                <a:tab pos="9258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274638" algn="l"/>
                <a:tab pos="722313" algn="l"/>
                <a:tab pos="1171575" algn="l"/>
                <a:tab pos="1620838" algn="l"/>
                <a:tab pos="2070100" algn="l"/>
                <a:tab pos="2519363" algn="l"/>
                <a:tab pos="2968625" algn="l"/>
                <a:tab pos="3417888" algn="l"/>
                <a:tab pos="3867150" algn="l"/>
                <a:tab pos="4316413" algn="l"/>
                <a:tab pos="4765675" algn="l"/>
                <a:tab pos="5214938" algn="l"/>
                <a:tab pos="5664200" algn="l"/>
                <a:tab pos="6113463" algn="l"/>
                <a:tab pos="6562725" algn="l"/>
                <a:tab pos="7011988" algn="l"/>
                <a:tab pos="7461250" algn="l"/>
                <a:tab pos="7910513" algn="l"/>
                <a:tab pos="8359775" algn="l"/>
                <a:tab pos="8809038" algn="l"/>
                <a:tab pos="9258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74638" algn="l"/>
                <a:tab pos="722313" algn="l"/>
                <a:tab pos="1171575" algn="l"/>
                <a:tab pos="1620838" algn="l"/>
                <a:tab pos="2070100" algn="l"/>
                <a:tab pos="2519363" algn="l"/>
                <a:tab pos="2968625" algn="l"/>
                <a:tab pos="3417888" algn="l"/>
                <a:tab pos="3867150" algn="l"/>
                <a:tab pos="4316413" algn="l"/>
                <a:tab pos="4765675" algn="l"/>
                <a:tab pos="5214938" algn="l"/>
                <a:tab pos="5664200" algn="l"/>
                <a:tab pos="6113463" algn="l"/>
                <a:tab pos="6562725" algn="l"/>
                <a:tab pos="7011988" algn="l"/>
                <a:tab pos="7461250" algn="l"/>
                <a:tab pos="7910513" algn="l"/>
                <a:tab pos="8359775" algn="l"/>
                <a:tab pos="8809038" algn="l"/>
                <a:tab pos="9258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74638" algn="l"/>
                <a:tab pos="722313" algn="l"/>
                <a:tab pos="1171575" algn="l"/>
                <a:tab pos="1620838" algn="l"/>
                <a:tab pos="2070100" algn="l"/>
                <a:tab pos="2519363" algn="l"/>
                <a:tab pos="2968625" algn="l"/>
                <a:tab pos="3417888" algn="l"/>
                <a:tab pos="3867150" algn="l"/>
                <a:tab pos="4316413" algn="l"/>
                <a:tab pos="4765675" algn="l"/>
                <a:tab pos="5214938" algn="l"/>
                <a:tab pos="5664200" algn="l"/>
                <a:tab pos="6113463" algn="l"/>
                <a:tab pos="6562725" algn="l"/>
                <a:tab pos="7011988" algn="l"/>
                <a:tab pos="7461250" algn="l"/>
                <a:tab pos="7910513" algn="l"/>
                <a:tab pos="8359775" algn="l"/>
                <a:tab pos="8809038" algn="l"/>
                <a:tab pos="9258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74638" algn="l"/>
                <a:tab pos="722313" algn="l"/>
                <a:tab pos="1171575" algn="l"/>
                <a:tab pos="1620838" algn="l"/>
                <a:tab pos="2070100" algn="l"/>
                <a:tab pos="2519363" algn="l"/>
                <a:tab pos="2968625" algn="l"/>
                <a:tab pos="3417888" algn="l"/>
                <a:tab pos="3867150" algn="l"/>
                <a:tab pos="4316413" algn="l"/>
                <a:tab pos="4765675" algn="l"/>
                <a:tab pos="5214938" algn="l"/>
                <a:tab pos="5664200" algn="l"/>
                <a:tab pos="6113463" algn="l"/>
                <a:tab pos="6562725" algn="l"/>
                <a:tab pos="7011988" algn="l"/>
                <a:tab pos="7461250" algn="l"/>
                <a:tab pos="7910513" algn="l"/>
                <a:tab pos="8359775" algn="l"/>
                <a:tab pos="8809038" algn="l"/>
                <a:tab pos="9258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74638" algn="l"/>
                <a:tab pos="722313" algn="l"/>
                <a:tab pos="1171575" algn="l"/>
                <a:tab pos="1620838" algn="l"/>
                <a:tab pos="2070100" algn="l"/>
                <a:tab pos="2519363" algn="l"/>
                <a:tab pos="2968625" algn="l"/>
                <a:tab pos="3417888" algn="l"/>
                <a:tab pos="3867150" algn="l"/>
                <a:tab pos="4316413" algn="l"/>
                <a:tab pos="4765675" algn="l"/>
                <a:tab pos="5214938" algn="l"/>
                <a:tab pos="5664200" algn="l"/>
                <a:tab pos="6113463" algn="l"/>
                <a:tab pos="6562725" algn="l"/>
                <a:tab pos="7011988" algn="l"/>
                <a:tab pos="7461250" algn="l"/>
                <a:tab pos="7910513" algn="l"/>
                <a:tab pos="8359775" algn="l"/>
                <a:tab pos="8809038" algn="l"/>
                <a:tab pos="9258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 dirty="0" smtClean="0">
                <a:latin typeface="Century Schoolbook" panose="02040604050505020304" pitchFamily="18" charset="0"/>
              </a:rPr>
              <a:t>  import </a:t>
            </a:r>
            <a:r>
              <a:rPr lang="en-US" altLang="en-US" sz="2400" dirty="0" err="1">
                <a:latin typeface="Century Schoolbook" panose="02040604050505020304" pitchFamily="18" charset="0"/>
              </a:rPr>
              <a:t>Adafruit_BBIO.GPIO</a:t>
            </a:r>
            <a:r>
              <a:rPr lang="en-US" altLang="en-US" sz="2400" dirty="0">
                <a:latin typeface="Century Schoolbook" panose="02040604050505020304" pitchFamily="18" charset="0"/>
              </a:rPr>
              <a:t> as </a:t>
            </a:r>
            <a:r>
              <a:rPr lang="en-US" altLang="en-US" sz="2400" dirty="0" smtClean="0">
                <a:latin typeface="Century Schoolbook" panose="02040604050505020304" pitchFamily="18" charset="0"/>
              </a:rPr>
              <a:t>GPIO</a:t>
            </a:r>
          </a:p>
          <a:p>
            <a:pPr hangingPunct="1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 dirty="0" err="1" smtClean="0">
                <a:latin typeface="Century Schoolbook" panose="02040604050505020304" pitchFamily="18" charset="0"/>
              </a:rPr>
              <a:t>LEDTop</a:t>
            </a:r>
            <a:r>
              <a:rPr lang="en-US" altLang="en-US" sz="2400" dirty="0" smtClean="0">
                <a:latin typeface="Century Schoolbook" panose="02040604050505020304" pitchFamily="18" charset="0"/>
              </a:rPr>
              <a:t>=“P8_9”</a:t>
            </a:r>
          </a:p>
          <a:p>
            <a:pPr hangingPunct="1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 dirty="0" err="1" smtClean="0">
                <a:latin typeface="Century Schoolbook" panose="02040604050505020304" pitchFamily="18" charset="0"/>
              </a:rPr>
              <a:t>LEDBottom</a:t>
            </a:r>
            <a:r>
              <a:rPr lang="en-US" altLang="en-US" sz="2400" dirty="0" smtClean="0">
                <a:latin typeface="Century Schoolbook" panose="02040604050505020304" pitchFamily="18" charset="0"/>
              </a:rPr>
              <a:t>=“P8_10”</a:t>
            </a:r>
          </a:p>
          <a:p>
            <a:pPr hangingPunct="1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 dirty="0" err="1" smtClean="0">
                <a:latin typeface="Century Schoolbook" panose="02040604050505020304" pitchFamily="18" charset="0"/>
              </a:rPr>
              <a:t>GPIO.setup</a:t>
            </a:r>
            <a:r>
              <a:rPr lang="en-US" altLang="en-US" sz="2400" dirty="0" smtClean="0">
                <a:latin typeface="Century Schoolbook" panose="02040604050505020304" pitchFamily="18" charset="0"/>
              </a:rPr>
              <a:t>(</a:t>
            </a:r>
            <a:r>
              <a:rPr lang="en-US" altLang="en-US" sz="2400" dirty="0" err="1" smtClean="0">
                <a:latin typeface="Century Schoolbook" panose="02040604050505020304" pitchFamily="18" charset="0"/>
              </a:rPr>
              <a:t>LEDTop</a:t>
            </a:r>
            <a:r>
              <a:rPr lang="en-US" altLang="en-US" sz="2400" dirty="0" smtClean="0">
                <a:latin typeface="Century Schoolbook" panose="02040604050505020304" pitchFamily="18" charset="0"/>
              </a:rPr>
              <a:t>, </a:t>
            </a:r>
            <a:r>
              <a:rPr lang="en-US" altLang="en-US" sz="2400" dirty="0">
                <a:latin typeface="Century Schoolbook" panose="02040604050505020304" pitchFamily="18" charset="0"/>
              </a:rPr>
              <a:t>GPIO.OUT</a:t>
            </a:r>
            <a:r>
              <a:rPr lang="en-US" altLang="en-US" sz="2400" dirty="0" smtClean="0">
                <a:latin typeface="Century Schoolbook" panose="02040604050505020304" pitchFamily="18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altLang="en-US" sz="2400" dirty="0" err="1" smtClean="0">
                <a:latin typeface="Century Schoolbook" panose="02040604050505020304" pitchFamily="18" charset="0"/>
              </a:rPr>
              <a:t>GPIO.setup</a:t>
            </a:r>
            <a:r>
              <a:rPr lang="en-US" altLang="en-US" sz="2400" dirty="0" smtClean="0">
                <a:latin typeface="Century Schoolbook" panose="02040604050505020304" pitchFamily="18" charset="0"/>
              </a:rPr>
              <a:t>(</a:t>
            </a:r>
            <a:r>
              <a:rPr lang="en-US" altLang="en-US" sz="2400" dirty="0" err="1" smtClean="0">
                <a:latin typeface="Century Schoolbook" panose="02040604050505020304" pitchFamily="18" charset="0"/>
              </a:rPr>
              <a:t>LEDBottom</a:t>
            </a:r>
            <a:r>
              <a:rPr lang="en-US" altLang="en-US" sz="2400" dirty="0" smtClean="0">
                <a:latin typeface="Century Schoolbook" panose="02040604050505020304" pitchFamily="18" charset="0"/>
              </a:rPr>
              <a:t>, </a:t>
            </a:r>
            <a:r>
              <a:rPr lang="en-US" altLang="en-US" sz="2400" dirty="0">
                <a:latin typeface="Century Schoolbook" panose="02040604050505020304" pitchFamily="18" charset="0"/>
              </a:rPr>
              <a:t>GPIO.OUT)</a:t>
            </a:r>
            <a:br>
              <a:rPr lang="en-US" altLang="en-US" sz="2400" dirty="0">
                <a:latin typeface="Century Schoolbook" panose="02040604050505020304" pitchFamily="18" charset="0"/>
              </a:rPr>
            </a:br>
            <a:r>
              <a:rPr lang="en-US" altLang="en-US" sz="2400" dirty="0" smtClean="0">
                <a:latin typeface="Century Schoolbook" panose="02040604050505020304" pitchFamily="18" charset="0"/>
              </a:rPr>
              <a:t>from time import sleep</a:t>
            </a:r>
          </a:p>
          <a:p>
            <a:pPr>
              <a:spcBef>
                <a:spcPts val="600"/>
              </a:spcBef>
            </a:pPr>
            <a:r>
              <a:rPr lang="en-US" altLang="en-US" sz="2400" dirty="0">
                <a:latin typeface="Century Schoolbook" panose="02040604050505020304" pitchFamily="18" charset="0"/>
              </a:rPr>
              <a:t>f</a:t>
            </a:r>
            <a:r>
              <a:rPr lang="en-US" altLang="en-US" sz="2400" dirty="0" smtClean="0">
                <a:latin typeface="Century Schoolbook" panose="02040604050505020304" pitchFamily="18" charset="0"/>
              </a:rPr>
              <a:t>or I in range(0,5):</a:t>
            </a:r>
          </a:p>
          <a:p>
            <a:pPr>
              <a:spcBef>
                <a:spcPts val="600"/>
              </a:spcBef>
            </a:pPr>
            <a:r>
              <a:rPr lang="en-US" altLang="en-US" sz="2400" dirty="0" smtClean="0">
                <a:latin typeface="Century Schoolbook" panose="02040604050505020304" pitchFamily="18" charset="0"/>
              </a:rPr>
              <a:t>		</a:t>
            </a:r>
            <a:r>
              <a:rPr lang="en-US" altLang="en-US" sz="2400" dirty="0" err="1" smtClean="0">
                <a:latin typeface="Century Schoolbook" panose="02040604050505020304" pitchFamily="18" charset="0"/>
              </a:rPr>
              <a:t>GPIO.output</a:t>
            </a:r>
            <a:r>
              <a:rPr lang="en-US" altLang="en-US" sz="2400" dirty="0" smtClean="0">
                <a:latin typeface="Century Schoolbook" panose="02040604050505020304" pitchFamily="18" charset="0"/>
              </a:rPr>
              <a:t>(</a:t>
            </a:r>
            <a:r>
              <a:rPr lang="en-US" altLang="en-US" sz="2400" dirty="0" err="1" smtClean="0">
                <a:latin typeface="Century Schoolbook" panose="02040604050505020304" pitchFamily="18" charset="0"/>
              </a:rPr>
              <a:t>LEDTop,GPIO.HIGH</a:t>
            </a:r>
            <a:r>
              <a:rPr lang="en-US" altLang="en-US" sz="2400" dirty="0" smtClean="0">
                <a:latin typeface="Century Schoolbook" panose="02040604050505020304" pitchFamily="18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altLang="en-US" sz="2400" dirty="0">
                <a:latin typeface="Century Schoolbook" panose="02040604050505020304" pitchFamily="18" charset="0"/>
              </a:rPr>
              <a:t>	</a:t>
            </a:r>
            <a:r>
              <a:rPr lang="en-US" altLang="en-US" sz="2400" dirty="0" smtClean="0">
                <a:latin typeface="Century Schoolbook" panose="02040604050505020304" pitchFamily="18" charset="0"/>
              </a:rPr>
              <a:t>	sleep(1)</a:t>
            </a:r>
          </a:p>
          <a:p>
            <a:pPr>
              <a:spcBef>
                <a:spcPts val="600"/>
              </a:spcBef>
            </a:pPr>
            <a:r>
              <a:rPr lang="en-US" altLang="en-US" sz="2400" dirty="0">
                <a:latin typeface="Century Schoolbook" panose="02040604050505020304" pitchFamily="18" charset="0"/>
              </a:rPr>
              <a:t>	</a:t>
            </a:r>
            <a:r>
              <a:rPr lang="en-US" altLang="en-US" sz="2400" dirty="0" smtClean="0">
                <a:latin typeface="Century Schoolbook" panose="02040604050505020304" pitchFamily="18" charset="0"/>
              </a:rPr>
              <a:t>	</a:t>
            </a:r>
            <a:r>
              <a:rPr lang="en-US" altLang="en-US" sz="2400" dirty="0" err="1" smtClean="0">
                <a:latin typeface="Century Schoolbook" panose="02040604050505020304" pitchFamily="18" charset="0"/>
              </a:rPr>
              <a:t>GPIO.output</a:t>
            </a:r>
            <a:r>
              <a:rPr lang="en-US" altLang="en-US" sz="2400" dirty="0" smtClean="0">
                <a:latin typeface="Century Schoolbook" panose="02040604050505020304" pitchFamily="18" charset="0"/>
              </a:rPr>
              <a:t>(</a:t>
            </a:r>
            <a:r>
              <a:rPr lang="en-US" altLang="en-US" sz="2400" dirty="0" err="1" smtClean="0">
                <a:latin typeface="Century Schoolbook" panose="02040604050505020304" pitchFamily="18" charset="0"/>
              </a:rPr>
              <a:t>LEDTop,GPIO.LOW</a:t>
            </a:r>
            <a:r>
              <a:rPr lang="en-US" altLang="en-US" sz="2400" dirty="0" smtClean="0">
                <a:latin typeface="Century Schoolbook" panose="02040604050505020304" pitchFamily="18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altLang="en-US" sz="2400" dirty="0">
                <a:latin typeface="Century Schoolbook" panose="02040604050505020304" pitchFamily="18" charset="0"/>
              </a:rPr>
              <a:t>	</a:t>
            </a:r>
            <a:r>
              <a:rPr lang="en-US" altLang="en-US" sz="2400" dirty="0" smtClean="0">
                <a:latin typeface="Century Schoolbook" panose="02040604050505020304" pitchFamily="18" charset="0"/>
              </a:rPr>
              <a:t>	sleep(1)</a:t>
            </a:r>
          </a:p>
          <a:p>
            <a:pPr>
              <a:spcBef>
                <a:spcPts val="600"/>
              </a:spcBef>
            </a:pPr>
            <a:r>
              <a:rPr lang="en-US" altLang="en-US" sz="2400" dirty="0" err="1" smtClean="0">
                <a:latin typeface="Century Schoolbook" panose="02040604050505020304" pitchFamily="18" charset="0"/>
              </a:rPr>
              <a:t>GPIO.cleanup</a:t>
            </a:r>
            <a:r>
              <a:rPr lang="en-US" altLang="en-US" sz="2400" dirty="0" smtClean="0">
                <a:latin typeface="Century Schoolbook" panose="02040604050505020304" pitchFamily="18" charset="0"/>
              </a:rPr>
              <a:t>()</a:t>
            </a:r>
            <a:r>
              <a:rPr lang="en-US" altLang="en-US" sz="2400" dirty="0">
                <a:latin typeface="Century Schoolbook" panose="02040604050505020304" pitchFamily="18" charset="0"/>
              </a:rPr>
              <a:t>	</a:t>
            </a:r>
            <a:endParaRPr lang="en-US" altLang="en-US" sz="2400" dirty="0" smtClean="0">
              <a:latin typeface="Century Schoolbook" panose="020406040505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en-US" sz="2400" dirty="0">
                <a:latin typeface="Century Schoolbook" panose="02040604050505020304" pitchFamily="18" charset="0"/>
              </a:rPr>
              <a:t/>
            </a:r>
            <a:br>
              <a:rPr lang="en-US" altLang="en-US" sz="2400" dirty="0">
                <a:latin typeface="Century Schoolbook" panose="02040604050505020304" pitchFamily="18" charset="0"/>
              </a:rPr>
            </a:br>
            <a:r>
              <a:rPr lang="en-US" altLang="en-US" sz="2400" dirty="0">
                <a:latin typeface="Century Schoolbook" panose="02040604050505020304" pitchFamily="18" charset="0"/>
              </a:rPr>
              <a:t>     </a:t>
            </a:r>
            <a:br>
              <a:rPr lang="en-US" altLang="en-US" sz="2400" dirty="0">
                <a:latin typeface="Century Schoolbook" panose="02040604050505020304" pitchFamily="18" charset="0"/>
              </a:rPr>
            </a:br>
            <a:r>
              <a:rPr lang="en-US" altLang="en-US" sz="2400" dirty="0">
                <a:latin typeface="Century Schoolbook" panose="02040604050505020304" pitchFamily="18" charset="0"/>
              </a:rPr>
              <a:t> </a:t>
            </a:r>
          </a:p>
          <a:p>
            <a:pPr hangingPunct="1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endParaRPr lang="en-US" altLang="en-US" sz="24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6090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467600" cy="1143000"/>
          </a:xfrm>
          <a:ln/>
        </p:spPr>
        <p:txBody>
          <a:bodyPr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3000" dirty="0">
                <a:solidFill>
                  <a:srgbClr val="7030A0"/>
                </a:solidFill>
              </a:rPr>
              <a:t>Programming </a:t>
            </a:r>
            <a:r>
              <a:rPr lang="en-US" altLang="en-US" sz="3000" dirty="0" err="1">
                <a:solidFill>
                  <a:srgbClr val="7030A0"/>
                </a:solidFill>
              </a:rPr>
              <a:t>Beaglebone</a:t>
            </a:r>
            <a:r>
              <a:rPr lang="en-US" altLang="en-US" sz="3000" dirty="0">
                <a:solidFill>
                  <a:srgbClr val="7030A0"/>
                </a:solidFill>
              </a:rPr>
              <a:t> Black (Python) – Blinking LED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287905" y="1752600"/>
            <a:ext cx="7467600" cy="487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74638" indent="-271463">
              <a:tabLst>
                <a:tab pos="274638" algn="l"/>
                <a:tab pos="722313" algn="l"/>
                <a:tab pos="1171575" algn="l"/>
                <a:tab pos="1620838" algn="l"/>
                <a:tab pos="2070100" algn="l"/>
                <a:tab pos="2519363" algn="l"/>
                <a:tab pos="2968625" algn="l"/>
                <a:tab pos="3417888" algn="l"/>
                <a:tab pos="3867150" algn="l"/>
                <a:tab pos="4316413" algn="l"/>
                <a:tab pos="4765675" algn="l"/>
                <a:tab pos="5214938" algn="l"/>
                <a:tab pos="5664200" algn="l"/>
                <a:tab pos="6113463" algn="l"/>
                <a:tab pos="6562725" algn="l"/>
                <a:tab pos="7011988" algn="l"/>
                <a:tab pos="7461250" algn="l"/>
                <a:tab pos="7910513" algn="l"/>
                <a:tab pos="8359775" algn="l"/>
                <a:tab pos="8809038" algn="l"/>
                <a:tab pos="9258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274638" algn="l"/>
                <a:tab pos="722313" algn="l"/>
                <a:tab pos="1171575" algn="l"/>
                <a:tab pos="1620838" algn="l"/>
                <a:tab pos="2070100" algn="l"/>
                <a:tab pos="2519363" algn="l"/>
                <a:tab pos="2968625" algn="l"/>
                <a:tab pos="3417888" algn="l"/>
                <a:tab pos="3867150" algn="l"/>
                <a:tab pos="4316413" algn="l"/>
                <a:tab pos="4765675" algn="l"/>
                <a:tab pos="5214938" algn="l"/>
                <a:tab pos="5664200" algn="l"/>
                <a:tab pos="6113463" algn="l"/>
                <a:tab pos="6562725" algn="l"/>
                <a:tab pos="7011988" algn="l"/>
                <a:tab pos="7461250" algn="l"/>
                <a:tab pos="7910513" algn="l"/>
                <a:tab pos="8359775" algn="l"/>
                <a:tab pos="8809038" algn="l"/>
                <a:tab pos="9258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274638" algn="l"/>
                <a:tab pos="722313" algn="l"/>
                <a:tab pos="1171575" algn="l"/>
                <a:tab pos="1620838" algn="l"/>
                <a:tab pos="2070100" algn="l"/>
                <a:tab pos="2519363" algn="l"/>
                <a:tab pos="2968625" algn="l"/>
                <a:tab pos="3417888" algn="l"/>
                <a:tab pos="3867150" algn="l"/>
                <a:tab pos="4316413" algn="l"/>
                <a:tab pos="4765675" algn="l"/>
                <a:tab pos="5214938" algn="l"/>
                <a:tab pos="5664200" algn="l"/>
                <a:tab pos="6113463" algn="l"/>
                <a:tab pos="6562725" algn="l"/>
                <a:tab pos="7011988" algn="l"/>
                <a:tab pos="7461250" algn="l"/>
                <a:tab pos="7910513" algn="l"/>
                <a:tab pos="8359775" algn="l"/>
                <a:tab pos="8809038" algn="l"/>
                <a:tab pos="9258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274638" algn="l"/>
                <a:tab pos="722313" algn="l"/>
                <a:tab pos="1171575" algn="l"/>
                <a:tab pos="1620838" algn="l"/>
                <a:tab pos="2070100" algn="l"/>
                <a:tab pos="2519363" algn="l"/>
                <a:tab pos="2968625" algn="l"/>
                <a:tab pos="3417888" algn="l"/>
                <a:tab pos="3867150" algn="l"/>
                <a:tab pos="4316413" algn="l"/>
                <a:tab pos="4765675" algn="l"/>
                <a:tab pos="5214938" algn="l"/>
                <a:tab pos="5664200" algn="l"/>
                <a:tab pos="6113463" algn="l"/>
                <a:tab pos="6562725" algn="l"/>
                <a:tab pos="7011988" algn="l"/>
                <a:tab pos="7461250" algn="l"/>
                <a:tab pos="7910513" algn="l"/>
                <a:tab pos="8359775" algn="l"/>
                <a:tab pos="8809038" algn="l"/>
                <a:tab pos="9258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274638" algn="l"/>
                <a:tab pos="722313" algn="l"/>
                <a:tab pos="1171575" algn="l"/>
                <a:tab pos="1620838" algn="l"/>
                <a:tab pos="2070100" algn="l"/>
                <a:tab pos="2519363" algn="l"/>
                <a:tab pos="2968625" algn="l"/>
                <a:tab pos="3417888" algn="l"/>
                <a:tab pos="3867150" algn="l"/>
                <a:tab pos="4316413" algn="l"/>
                <a:tab pos="4765675" algn="l"/>
                <a:tab pos="5214938" algn="l"/>
                <a:tab pos="5664200" algn="l"/>
                <a:tab pos="6113463" algn="l"/>
                <a:tab pos="6562725" algn="l"/>
                <a:tab pos="7011988" algn="l"/>
                <a:tab pos="7461250" algn="l"/>
                <a:tab pos="7910513" algn="l"/>
                <a:tab pos="8359775" algn="l"/>
                <a:tab pos="8809038" algn="l"/>
                <a:tab pos="9258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74638" algn="l"/>
                <a:tab pos="722313" algn="l"/>
                <a:tab pos="1171575" algn="l"/>
                <a:tab pos="1620838" algn="l"/>
                <a:tab pos="2070100" algn="l"/>
                <a:tab pos="2519363" algn="l"/>
                <a:tab pos="2968625" algn="l"/>
                <a:tab pos="3417888" algn="l"/>
                <a:tab pos="3867150" algn="l"/>
                <a:tab pos="4316413" algn="l"/>
                <a:tab pos="4765675" algn="l"/>
                <a:tab pos="5214938" algn="l"/>
                <a:tab pos="5664200" algn="l"/>
                <a:tab pos="6113463" algn="l"/>
                <a:tab pos="6562725" algn="l"/>
                <a:tab pos="7011988" algn="l"/>
                <a:tab pos="7461250" algn="l"/>
                <a:tab pos="7910513" algn="l"/>
                <a:tab pos="8359775" algn="l"/>
                <a:tab pos="8809038" algn="l"/>
                <a:tab pos="9258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74638" algn="l"/>
                <a:tab pos="722313" algn="l"/>
                <a:tab pos="1171575" algn="l"/>
                <a:tab pos="1620838" algn="l"/>
                <a:tab pos="2070100" algn="l"/>
                <a:tab pos="2519363" algn="l"/>
                <a:tab pos="2968625" algn="l"/>
                <a:tab pos="3417888" algn="l"/>
                <a:tab pos="3867150" algn="l"/>
                <a:tab pos="4316413" algn="l"/>
                <a:tab pos="4765675" algn="l"/>
                <a:tab pos="5214938" algn="l"/>
                <a:tab pos="5664200" algn="l"/>
                <a:tab pos="6113463" algn="l"/>
                <a:tab pos="6562725" algn="l"/>
                <a:tab pos="7011988" algn="l"/>
                <a:tab pos="7461250" algn="l"/>
                <a:tab pos="7910513" algn="l"/>
                <a:tab pos="8359775" algn="l"/>
                <a:tab pos="8809038" algn="l"/>
                <a:tab pos="9258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74638" algn="l"/>
                <a:tab pos="722313" algn="l"/>
                <a:tab pos="1171575" algn="l"/>
                <a:tab pos="1620838" algn="l"/>
                <a:tab pos="2070100" algn="l"/>
                <a:tab pos="2519363" algn="l"/>
                <a:tab pos="2968625" algn="l"/>
                <a:tab pos="3417888" algn="l"/>
                <a:tab pos="3867150" algn="l"/>
                <a:tab pos="4316413" algn="l"/>
                <a:tab pos="4765675" algn="l"/>
                <a:tab pos="5214938" algn="l"/>
                <a:tab pos="5664200" algn="l"/>
                <a:tab pos="6113463" algn="l"/>
                <a:tab pos="6562725" algn="l"/>
                <a:tab pos="7011988" algn="l"/>
                <a:tab pos="7461250" algn="l"/>
                <a:tab pos="7910513" algn="l"/>
                <a:tab pos="8359775" algn="l"/>
                <a:tab pos="8809038" algn="l"/>
                <a:tab pos="9258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74638" algn="l"/>
                <a:tab pos="722313" algn="l"/>
                <a:tab pos="1171575" algn="l"/>
                <a:tab pos="1620838" algn="l"/>
                <a:tab pos="2070100" algn="l"/>
                <a:tab pos="2519363" algn="l"/>
                <a:tab pos="2968625" algn="l"/>
                <a:tab pos="3417888" algn="l"/>
                <a:tab pos="3867150" algn="l"/>
                <a:tab pos="4316413" algn="l"/>
                <a:tab pos="4765675" algn="l"/>
                <a:tab pos="5214938" algn="l"/>
                <a:tab pos="5664200" algn="l"/>
                <a:tab pos="6113463" algn="l"/>
                <a:tab pos="6562725" algn="l"/>
                <a:tab pos="7011988" algn="l"/>
                <a:tab pos="7461250" algn="l"/>
                <a:tab pos="7910513" algn="l"/>
                <a:tab pos="8359775" algn="l"/>
                <a:tab pos="8809038" algn="l"/>
                <a:tab pos="9258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 dirty="0">
                <a:latin typeface="Century Schoolbook" panose="02040604050505020304" pitchFamily="18" charset="0"/>
              </a:rPr>
              <a:t>   import </a:t>
            </a:r>
            <a:r>
              <a:rPr lang="en-US" altLang="en-US" sz="2400" dirty="0" err="1">
                <a:latin typeface="Century Schoolbook" panose="02040604050505020304" pitchFamily="18" charset="0"/>
              </a:rPr>
              <a:t>Adafruit_BBIO.GPIO</a:t>
            </a:r>
            <a:r>
              <a:rPr lang="en-US" altLang="en-US" sz="2400" dirty="0">
                <a:latin typeface="Century Schoolbook" panose="02040604050505020304" pitchFamily="18" charset="0"/>
              </a:rPr>
              <a:t> as GPIO</a:t>
            </a:r>
            <a:br>
              <a:rPr lang="en-US" altLang="en-US" sz="2400" dirty="0">
                <a:latin typeface="Century Schoolbook" panose="02040604050505020304" pitchFamily="18" charset="0"/>
              </a:rPr>
            </a:br>
            <a:r>
              <a:rPr lang="en-US" altLang="en-US" sz="2400" dirty="0">
                <a:latin typeface="Century Schoolbook" panose="02040604050505020304" pitchFamily="18" charset="0"/>
              </a:rPr>
              <a:t>import time</a:t>
            </a:r>
            <a:br>
              <a:rPr lang="en-US" altLang="en-US" sz="2400" dirty="0">
                <a:latin typeface="Century Schoolbook" panose="02040604050505020304" pitchFamily="18" charset="0"/>
              </a:rPr>
            </a:br>
            <a:r>
              <a:rPr lang="en-US" altLang="en-US" sz="2400" dirty="0">
                <a:latin typeface="Century Schoolbook" panose="02040604050505020304" pitchFamily="18" charset="0"/>
              </a:rPr>
              <a:t>     </a:t>
            </a:r>
            <a:br>
              <a:rPr lang="en-US" altLang="en-US" sz="2400" dirty="0">
                <a:latin typeface="Century Schoolbook" panose="02040604050505020304" pitchFamily="18" charset="0"/>
              </a:rPr>
            </a:br>
            <a:r>
              <a:rPr lang="en-US" altLang="en-US" sz="2400" dirty="0" err="1">
                <a:latin typeface="Century Schoolbook" panose="02040604050505020304" pitchFamily="18" charset="0"/>
              </a:rPr>
              <a:t>GPIO.setup</a:t>
            </a:r>
            <a:r>
              <a:rPr lang="en-US" altLang="en-US" sz="2400" dirty="0">
                <a:latin typeface="Century Schoolbook" panose="02040604050505020304" pitchFamily="18" charset="0"/>
              </a:rPr>
              <a:t>("P8_9", GPIO.OUT)</a:t>
            </a:r>
            <a:br>
              <a:rPr lang="en-US" altLang="en-US" sz="2400" dirty="0">
                <a:latin typeface="Century Schoolbook" panose="02040604050505020304" pitchFamily="18" charset="0"/>
              </a:rPr>
            </a:br>
            <a:r>
              <a:rPr lang="en-US" altLang="en-US" sz="2400" dirty="0">
                <a:latin typeface="Century Schoolbook" panose="02040604050505020304" pitchFamily="18" charset="0"/>
              </a:rPr>
              <a:t>     </a:t>
            </a:r>
            <a:br>
              <a:rPr lang="en-US" altLang="en-US" sz="2400" dirty="0">
                <a:latin typeface="Century Schoolbook" panose="02040604050505020304" pitchFamily="18" charset="0"/>
              </a:rPr>
            </a:br>
            <a:r>
              <a:rPr lang="en-US" altLang="en-US" sz="2400" dirty="0">
                <a:latin typeface="Century Schoolbook" panose="02040604050505020304" pitchFamily="18" charset="0"/>
              </a:rPr>
              <a:t>while True:</a:t>
            </a:r>
            <a:br>
              <a:rPr lang="en-US" altLang="en-US" sz="2400" dirty="0">
                <a:latin typeface="Century Schoolbook" panose="02040604050505020304" pitchFamily="18" charset="0"/>
              </a:rPr>
            </a:br>
            <a:r>
              <a:rPr lang="en-US" altLang="en-US" sz="2400" dirty="0">
                <a:latin typeface="Century Schoolbook" panose="02040604050505020304" pitchFamily="18" charset="0"/>
              </a:rPr>
              <a:t>    </a:t>
            </a:r>
            <a:r>
              <a:rPr lang="en-US" altLang="en-US" sz="2400" dirty="0" err="1">
                <a:latin typeface="Century Schoolbook" panose="02040604050505020304" pitchFamily="18" charset="0"/>
              </a:rPr>
              <a:t>GPIO.output</a:t>
            </a:r>
            <a:r>
              <a:rPr lang="en-US" altLang="en-US" sz="2400" dirty="0">
                <a:latin typeface="Century Schoolbook" panose="02040604050505020304" pitchFamily="18" charset="0"/>
              </a:rPr>
              <a:t>("P8_9", GPIO.HIGH)</a:t>
            </a:r>
            <a:br>
              <a:rPr lang="en-US" altLang="en-US" sz="2400" dirty="0">
                <a:latin typeface="Century Schoolbook" panose="02040604050505020304" pitchFamily="18" charset="0"/>
              </a:rPr>
            </a:br>
            <a:r>
              <a:rPr lang="en-US" altLang="en-US" sz="2400" dirty="0">
                <a:latin typeface="Century Schoolbook" panose="02040604050505020304" pitchFamily="18" charset="0"/>
              </a:rPr>
              <a:t>    </a:t>
            </a:r>
            <a:r>
              <a:rPr lang="en-US" altLang="en-US" sz="2400" dirty="0" err="1">
                <a:latin typeface="Century Schoolbook" panose="02040604050505020304" pitchFamily="18" charset="0"/>
              </a:rPr>
              <a:t>time.sleep</a:t>
            </a:r>
            <a:r>
              <a:rPr lang="en-US" altLang="en-US" sz="2400" dirty="0">
                <a:latin typeface="Century Schoolbook" panose="02040604050505020304" pitchFamily="18" charset="0"/>
              </a:rPr>
              <a:t>(0.5)</a:t>
            </a:r>
            <a:br>
              <a:rPr lang="en-US" altLang="en-US" sz="2400" dirty="0">
                <a:latin typeface="Century Schoolbook" panose="02040604050505020304" pitchFamily="18" charset="0"/>
              </a:rPr>
            </a:br>
            <a:r>
              <a:rPr lang="en-US" altLang="en-US" sz="2400" dirty="0">
                <a:latin typeface="Century Schoolbook" panose="02040604050505020304" pitchFamily="18" charset="0"/>
              </a:rPr>
              <a:t>    </a:t>
            </a:r>
            <a:r>
              <a:rPr lang="en-US" altLang="en-US" sz="2400" dirty="0" err="1">
                <a:latin typeface="Century Schoolbook" panose="02040604050505020304" pitchFamily="18" charset="0"/>
              </a:rPr>
              <a:t>GPIO.output</a:t>
            </a:r>
            <a:r>
              <a:rPr lang="en-US" altLang="en-US" sz="2400" dirty="0">
                <a:latin typeface="Century Schoolbook" panose="02040604050505020304" pitchFamily="18" charset="0"/>
              </a:rPr>
              <a:t>("P8_9", GPIO.LOW)</a:t>
            </a:r>
            <a:br>
              <a:rPr lang="en-US" altLang="en-US" sz="2400" dirty="0">
                <a:latin typeface="Century Schoolbook" panose="02040604050505020304" pitchFamily="18" charset="0"/>
              </a:rPr>
            </a:br>
            <a:r>
              <a:rPr lang="en-US" altLang="en-US" sz="2400" dirty="0">
                <a:latin typeface="Century Schoolbook" panose="02040604050505020304" pitchFamily="18" charset="0"/>
              </a:rPr>
              <a:t>    </a:t>
            </a:r>
            <a:r>
              <a:rPr lang="en-US" altLang="en-US" sz="2400" dirty="0" err="1">
                <a:latin typeface="Century Schoolbook" panose="02040604050505020304" pitchFamily="18" charset="0"/>
              </a:rPr>
              <a:t>time.sleep</a:t>
            </a:r>
            <a:r>
              <a:rPr lang="en-US" altLang="en-US" sz="2400" dirty="0">
                <a:latin typeface="Century Schoolbook" panose="02040604050505020304" pitchFamily="18" charset="0"/>
              </a:rPr>
              <a:t>(0.5)</a:t>
            </a:r>
            <a:br>
              <a:rPr lang="en-US" altLang="en-US" sz="2400" dirty="0">
                <a:latin typeface="Century Schoolbook" panose="02040604050505020304" pitchFamily="18" charset="0"/>
              </a:rPr>
            </a:br>
            <a:r>
              <a:rPr lang="en-US" altLang="en-US" sz="2400" dirty="0">
                <a:latin typeface="Century Schoolbook" panose="02040604050505020304" pitchFamily="18" charset="0"/>
              </a:rPr>
              <a:t> </a:t>
            </a:r>
          </a:p>
          <a:p>
            <a:pPr hangingPunct="1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endParaRPr lang="en-US" altLang="en-US" sz="24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2944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Objectives &amp; Outcomes</a:t>
            </a:r>
            <a:endParaRPr lang="en-US" dirty="0"/>
          </a:p>
        </p:txBody>
      </p:sp>
      <p:pic>
        <p:nvPicPr>
          <p:cNvPr id="1026" name="Picture 2" descr="C:\Program Files (x86)\Microsoft Office\MEDIA\CAGCAT10\j0301252.wm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7315200" y="5292547"/>
            <a:ext cx="1829714" cy="1565453"/>
          </a:xfrm>
          <a:prstGeom prst="rect">
            <a:avLst/>
          </a:prstGeom>
          <a:noFill/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435608" y="1447800"/>
            <a:ext cx="2526792" cy="495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28625" indent="-323850">
              <a:buSzPct val="45000"/>
              <a:buFont typeface="Wingdings" panose="05000000000000000000" pitchFamily="2" charset="2"/>
              <a:buChar char="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</a:pPr>
            <a:r>
              <a:rPr lang="en-US" altLang="en-US" sz="2400" dirty="0"/>
              <a:t>Course Objectives: </a:t>
            </a:r>
          </a:p>
          <a:p>
            <a:pPr marL="860425" lvl="1" indent="-320675" algn="just">
              <a:buSzPct val="75000"/>
              <a:buFont typeface="Symbol" panose="05050102010706020507" pitchFamily="18" charset="2"/>
              <a:buChar char="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</a:pPr>
            <a:r>
              <a:rPr lang="en-US" altLang="en-US" sz="2400" dirty="0"/>
              <a:t>To learn Embedded Operating system programming</a:t>
            </a:r>
          </a:p>
          <a:p>
            <a:pPr marL="860425" lvl="1" indent="-320675" algn="just">
              <a:buSzPct val="75000"/>
              <a:buFont typeface="Symbol" panose="05050102010706020507" pitchFamily="18" charset="2"/>
              <a:buChar char="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</a:pPr>
            <a:r>
              <a:rPr lang="en-US" altLang="en-US" sz="2400" dirty="0"/>
              <a:t>To learn writing software engineering document</a:t>
            </a:r>
          </a:p>
          <a:p>
            <a:pPr marL="860425" lvl="1" indent="-320675" algn="just">
              <a:buSzPct val="75000"/>
              <a:buFont typeface="Symbol" panose="05050102010706020507" pitchFamily="18" charset="2"/>
              <a:buChar char="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</a:pPr>
            <a:r>
              <a:rPr lang="en-US" altLang="en-US" sz="2400" dirty="0"/>
              <a:t>To learn Embedded/Concurrent and distributed programming</a:t>
            </a:r>
          </a:p>
          <a:p>
            <a:pPr marL="428625" indent="-323850">
              <a:buSzPct val="45000"/>
              <a:buFont typeface="Wingdings" panose="05000000000000000000" pitchFamily="2" charset="2"/>
              <a:buChar char="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</a:pPr>
            <a:r>
              <a:rPr lang="en-US" altLang="en-US" sz="2400" dirty="0"/>
              <a:t>Course Outcomes:</a:t>
            </a:r>
          </a:p>
          <a:p>
            <a:pPr marL="860425" lvl="1" indent="-320675" algn="just">
              <a:buSzPct val="75000"/>
              <a:buFont typeface="Symbol" panose="05050102010706020507" pitchFamily="18" charset="2"/>
              <a:buChar char="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</a:pPr>
            <a:r>
              <a:rPr lang="en-US" altLang="en-US" sz="2400" dirty="0"/>
              <a:t>Ability to perform embedded operating systems programming</a:t>
            </a:r>
          </a:p>
          <a:p>
            <a:pPr marL="860425" lvl="1" indent="-320675" algn="just">
              <a:buSzPct val="75000"/>
              <a:buFont typeface="Symbol" panose="05050102010706020507" pitchFamily="18" charset="2"/>
              <a:buChar char="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</a:pPr>
            <a:r>
              <a:rPr lang="en-US" altLang="en-US" sz="2400" dirty="0"/>
              <a:t>Ability to write software engineering document</a:t>
            </a:r>
          </a:p>
          <a:p>
            <a:pPr marL="860425" lvl="1" indent="-320675" algn="just">
              <a:buSzPct val="75000"/>
              <a:buFont typeface="Symbol" panose="05050102010706020507" pitchFamily="18" charset="2"/>
              <a:buChar char="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</a:pPr>
            <a:r>
              <a:rPr lang="en-US" altLang="en-US" sz="2400" dirty="0"/>
              <a:t>Ability to perform concurrent and distributed programming. </a:t>
            </a:r>
            <a:endParaRPr lang="en-US" altLang="en-US" sz="2400" dirty="0"/>
          </a:p>
        </p:txBody>
      </p:sp>
      <p:pic>
        <p:nvPicPr>
          <p:cNvPr id="6" name="Picture 5" descr="beag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181600"/>
            <a:ext cx="1676400" cy="167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432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element14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BeagleBone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Black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System Reference Manual, April 2014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beag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181600"/>
            <a:ext cx="1676400" cy="167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eag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0"/>
            <a:ext cx="5029200" cy="5029200"/>
          </a:xfrm>
          <a:prstGeom prst="rect">
            <a:avLst/>
          </a:prstGeom>
        </p:spPr>
      </p:pic>
      <p:sp>
        <p:nvSpPr>
          <p:cNvPr id="4" name="WordArt 4" descr="White marble"/>
          <p:cNvSpPr>
            <a:spLocks noChangeArrowheads="1" noChangeShapeType="1" noTextEdit="1"/>
          </p:cNvSpPr>
          <p:nvPr/>
        </p:nvSpPr>
        <p:spPr bwMode="auto">
          <a:xfrm>
            <a:off x="1230313" y="5357813"/>
            <a:ext cx="7391400" cy="15001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7875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</a:sp3d>
          </a:bodyPr>
          <a:lstStyle/>
          <a:p>
            <a:pPr algn="ctr"/>
            <a:r>
              <a:rPr lang="en-US" sz="3600" kern="10" dirty="0" smtClean="0">
                <a:ln w="9525"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latin typeface="Arial Black"/>
              </a:rPr>
              <a:t>Thank you !</a:t>
            </a:r>
            <a:endParaRPr lang="en-US" sz="3600" kern="10" dirty="0">
              <a:ln w="9525">
                <a:round/>
                <a:headEnd/>
                <a:tailEnd/>
              </a:ln>
              <a:blipFill dpi="0" rotWithShape="0">
                <a:blip r:embed="rId3"/>
                <a:srcRect/>
                <a:tile tx="0" ty="0" sx="100000" sy="100000" flip="none" algn="tl"/>
              </a:blipFill>
              <a:latin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6075" algn="just">
              <a:lnSpc>
                <a:spcPct val="130000"/>
              </a:lnSpc>
              <a:buClrTx/>
              <a:buFont typeface="Arial" panose="020B0604020202020204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/>
              <a:t>was founded to give developers, hobbyists and students robust open-source hardware development platforms</a:t>
            </a:r>
          </a:p>
          <a:p>
            <a:pPr marL="346075" algn="just">
              <a:lnSpc>
                <a:spcPct val="130000"/>
              </a:lnSpc>
              <a:buClrTx/>
              <a:buFont typeface="Arial" panose="020B0604020202020204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/>
              <a:t>so they could quickly and cost effectively assemble systems by leveraging the many advantages of the open-source ecosystem. </a:t>
            </a:r>
          </a:p>
          <a:p>
            <a:pPr marL="346075" algn="just">
              <a:lnSpc>
                <a:spcPct val="130000"/>
              </a:lnSpc>
              <a:buClrTx/>
              <a:buFont typeface="Arial" panose="020B0604020202020204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err="1"/>
              <a:t>BeagleBoard</a:t>
            </a:r>
            <a:r>
              <a:rPr lang="en-US" sz="2400" dirty="0"/>
              <a:t>, </a:t>
            </a:r>
            <a:r>
              <a:rPr lang="en-US" sz="2400" dirty="0" err="1"/>
              <a:t>BeagleBoard-xM</a:t>
            </a:r>
            <a:r>
              <a:rPr lang="en-US" sz="2400" dirty="0"/>
              <a:t>, </a:t>
            </a:r>
            <a:r>
              <a:rPr lang="en-US" sz="2400" dirty="0" err="1"/>
              <a:t>BeagleBone</a:t>
            </a:r>
            <a:r>
              <a:rPr lang="en-US" sz="2400" dirty="0"/>
              <a:t> and now </a:t>
            </a:r>
            <a:r>
              <a:rPr lang="en-US" sz="2400" dirty="0" err="1"/>
              <a:t>BeagleBone</a:t>
            </a:r>
            <a:r>
              <a:rPr lang="en-US" sz="2400" dirty="0"/>
              <a:t> Black provide flexible and expandable </a:t>
            </a:r>
            <a:r>
              <a:rPr lang="en-US" sz="2400" dirty="0" err="1"/>
              <a:t>opensource</a:t>
            </a:r>
            <a:r>
              <a:rPr lang="en-US" sz="2400" dirty="0"/>
              <a:t> platforms for all electronic artists</a:t>
            </a:r>
            <a:endParaRPr lang="en-US" sz="2400" dirty="0"/>
          </a:p>
        </p:txBody>
      </p:sp>
      <p:pic>
        <p:nvPicPr>
          <p:cNvPr id="4" name="Picture 3" descr="beagle_logo_hd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137440"/>
            <a:ext cx="6705600" cy="1234160"/>
          </a:xfrm>
          <a:prstGeom prst="rect">
            <a:avLst/>
          </a:prstGeom>
        </p:spPr>
      </p:pic>
      <p:pic>
        <p:nvPicPr>
          <p:cNvPr id="5" name="Picture 4" descr="beag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181600"/>
            <a:ext cx="1676400" cy="167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BBB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 fontScale="92500" lnSpcReduction="10000"/>
          </a:bodyPr>
          <a:lstStyle/>
          <a:p>
            <a:pPr marL="346075" algn="just">
              <a:lnSpc>
                <a:spcPct val="130000"/>
              </a:lnSpc>
              <a:buClrTx/>
              <a:buFont typeface="Arial" panose="020B0604020202020204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dirty="0"/>
              <a:t>Based on the </a:t>
            </a:r>
            <a:r>
              <a:rPr lang="en-US" sz="2600" dirty="0" err="1"/>
              <a:t>Sitara</a:t>
            </a:r>
            <a:r>
              <a:rPr lang="en-US" sz="2600" dirty="0"/>
              <a:t> AM3358BZCZ100 ARM Cortex-A8 processor from TI</a:t>
            </a:r>
          </a:p>
          <a:p>
            <a:pPr marL="346075" algn="just">
              <a:lnSpc>
                <a:spcPct val="130000"/>
              </a:lnSpc>
              <a:buClrTx/>
              <a:buFont typeface="Arial" panose="020B0604020202020204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dirty="0"/>
              <a:t>1GHz Linux Computer</a:t>
            </a:r>
          </a:p>
          <a:p>
            <a:pPr marL="346075" algn="just">
              <a:lnSpc>
                <a:spcPct val="130000"/>
              </a:lnSpc>
              <a:buClrTx/>
              <a:buFont typeface="Arial" panose="020B0604020202020204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dirty="0"/>
              <a:t>4KB EEPROM</a:t>
            </a:r>
          </a:p>
          <a:p>
            <a:pPr marL="346075" algn="just">
              <a:lnSpc>
                <a:spcPct val="130000"/>
              </a:lnSpc>
              <a:buClrTx/>
              <a:buFont typeface="Arial" panose="020B0604020202020204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dirty="0"/>
              <a:t>512MB of low-power DDR3L RAM</a:t>
            </a:r>
          </a:p>
          <a:p>
            <a:pPr marL="346075" algn="just">
              <a:lnSpc>
                <a:spcPct val="130000"/>
              </a:lnSpc>
              <a:buClrTx/>
              <a:buFont typeface="Arial" panose="020B0604020202020204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dirty="0"/>
              <a:t>4GB 8-bit </a:t>
            </a:r>
            <a:r>
              <a:rPr lang="en-US" sz="2600" dirty="0" err="1"/>
              <a:t>eMMC</a:t>
            </a:r>
            <a:endParaRPr lang="en-US" sz="2600" dirty="0"/>
          </a:p>
          <a:p>
            <a:pPr marL="346075" algn="just">
              <a:lnSpc>
                <a:spcPct val="130000"/>
              </a:lnSpc>
              <a:buClrTx/>
              <a:buFont typeface="Arial" panose="020B0604020202020204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dirty="0" err="1"/>
              <a:t>microSD</a:t>
            </a:r>
            <a:r>
              <a:rPr lang="en-US" sz="2600" dirty="0"/>
              <a:t> card slot: expandable up to 32GB</a:t>
            </a:r>
          </a:p>
          <a:p>
            <a:pPr marL="346075" algn="just">
              <a:lnSpc>
                <a:spcPct val="130000"/>
              </a:lnSpc>
              <a:buClrTx/>
              <a:buFont typeface="Arial" panose="020B0604020202020204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dirty="0"/>
              <a:t>USB Host, Ethernet &amp; HDMI interface</a:t>
            </a:r>
          </a:p>
          <a:p>
            <a:pPr marL="346075" algn="just">
              <a:lnSpc>
                <a:spcPct val="130000"/>
              </a:lnSpc>
              <a:buClrTx/>
              <a:buFont typeface="Arial" panose="020B0604020202020204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dirty="0"/>
              <a:t>2 X 46 pin header</a:t>
            </a:r>
          </a:p>
          <a:p>
            <a:pPr marL="346075" algn="just">
              <a:lnSpc>
                <a:spcPct val="130000"/>
              </a:lnSpc>
              <a:buClrTx/>
              <a:buFont typeface="Arial" panose="020B0604020202020204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600" dirty="0" err="1"/>
              <a:t>Debian</a:t>
            </a:r>
            <a:r>
              <a:rPr lang="en-US" sz="2600" dirty="0"/>
              <a:t> OS</a:t>
            </a:r>
          </a:p>
          <a:p>
            <a:endParaRPr lang="en-US" dirty="0"/>
          </a:p>
        </p:txBody>
      </p:sp>
      <p:pic>
        <p:nvPicPr>
          <p:cNvPr id="4" name="Picture 3" descr="beag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181600"/>
            <a:ext cx="1676400" cy="167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-228600"/>
            <a:ext cx="7466013" cy="1141412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altLang="en-US"/>
              <a:t>Beagleboard 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09600"/>
            <a:ext cx="8235950" cy="561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7349728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7466013" cy="1141412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7466013" cy="4872038"/>
          </a:xfrm>
          <a:ln/>
        </p:spPr>
        <p:txBody>
          <a:bodyPr/>
          <a:lstStyle/>
          <a:p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82133"/>
            <a:ext cx="7784021" cy="6319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7782267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152400"/>
            <a:ext cx="7466013" cy="411162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altLang="en-US" dirty="0"/>
              <a:t>KIT Description 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42999" y="838200"/>
            <a:ext cx="7772401" cy="4872038"/>
          </a:xfrm>
          <a:ln/>
        </p:spPr>
        <p:txBody>
          <a:bodyPr>
            <a:normAutofit/>
          </a:bodyPr>
          <a:lstStyle/>
          <a:p>
            <a:pPr marL="346075" algn="just">
              <a:lnSpc>
                <a:spcPct val="120000"/>
              </a:lnSpc>
              <a:buClrTx/>
              <a:buFont typeface="Arial" panose="020B0604020202020204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altLang="en-US" sz="2400" dirty="0"/>
              <a:t>DC Power is the main DC input that accepts 5V </a:t>
            </a:r>
            <a:r>
              <a:rPr lang="en-IN" altLang="en-US" sz="2400" dirty="0"/>
              <a:t>power.</a:t>
            </a:r>
          </a:p>
          <a:p>
            <a:pPr marL="346075" algn="just">
              <a:lnSpc>
                <a:spcPct val="120000"/>
              </a:lnSpc>
              <a:buClrTx/>
              <a:buFont typeface="Arial" panose="020B0604020202020204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altLang="en-US" sz="2400" dirty="0"/>
              <a:t>Power </a:t>
            </a:r>
            <a:r>
              <a:rPr lang="en-IN" altLang="en-US" sz="2400" dirty="0"/>
              <a:t>Button alerts the processor to initiate the power down </a:t>
            </a:r>
            <a:r>
              <a:rPr lang="en-IN" altLang="en-US" sz="2400" dirty="0"/>
              <a:t>sequence.</a:t>
            </a:r>
          </a:p>
          <a:p>
            <a:pPr marL="346075" algn="just">
              <a:lnSpc>
                <a:spcPct val="120000"/>
              </a:lnSpc>
              <a:buClrTx/>
              <a:buFont typeface="Arial" panose="020B0604020202020204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altLang="en-US" sz="2400" dirty="0"/>
              <a:t>10/100 </a:t>
            </a:r>
            <a:r>
              <a:rPr lang="en-IN" altLang="en-US" sz="2400" dirty="0"/>
              <a:t>Ethernet is the connection to the </a:t>
            </a:r>
            <a:r>
              <a:rPr lang="en-IN" altLang="en-US" sz="2400" dirty="0"/>
              <a:t>LAN.</a:t>
            </a:r>
          </a:p>
          <a:p>
            <a:pPr marL="346075" algn="just">
              <a:lnSpc>
                <a:spcPct val="120000"/>
              </a:lnSpc>
              <a:buClrTx/>
              <a:buFont typeface="Arial" panose="020B0604020202020204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altLang="en-US" sz="2400" dirty="0"/>
              <a:t>Serial </a:t>
            </a:r>
            <a:r>
              <a:rPr lang="en-IN" altLang="en-US" sz="2400" dirty="0"/>
              <a:t>Debug is the serial debug </a:t>
            </a:r>
            <a:r>
              <a:rPr lang="en-IN" altLang="en-US" sz="2400" dirty="0"/>
              <a:t>port.</a:t>
            </a:r>
          </a:p>
          <a:p>
            <a:pPr marL="346075" algn="just">
              <a:lnSpc>
                <a:spcPct val="120000"/>
              </a:lnSpc>
              <a:buClrTx/>
              <a:buFont typeface="Arial" panose="020B0604020202020204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altLang="en-US" sz="2400" dirty="0"/>
              <a:t>USB </a:t>
            </a:r>
            <a:r>
              <a:rPr lang="en-IN" altLang="en-US" sz="2400" dirty="0"/>
              <a:t>Client is a </a:t>
            </a:r>
            <a:r>
              <a:rPr lang="en-IN" altLang="en-US" sz="2400" dirty="0" err="1"/>
              <a:t>miniUSB</a:t>
            </a:r>
            <a:r>
              <a:rPr lang="en-IN" altLang="en-US" sz="2400" dirty="0"/>
              <a:t> connection to a PC that can also power the </a:t>
            </a:r>
            <a:r>
              <a:rPr lang="en-IN" altLang="en-US" sz="2400" dirty="0"/>
              <a:t>board.</a:t>
            </a:r>
          </a:p>
          <a:p>
            <a:pPr marL="346075" algn="just">
              <a:lnSpc>
                <a:spcPct val="120000"/>
              </a:lnSpc>
              <a:buClrTx/>
              <a:buFont typeface="Arial" panose="020B0604020202020204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altLang="en-US" sz="2400" dirty="0"/>
              <a:t>BOOT </a:t>
            </a:r>
            <a:r>
              <a:rPr lang="en-IN" altLang="en-US" sz="2400" dirty="0"/>
              <a:t>switch can be used to force a boot from the SD card</a:t>
            </a:r>
            <a:r>
              <a:rPr lang="en-IN" altLang="en-US" sz="2400" dirty="0"/>
              <a:t>.</a:t>
            </a:r>
            <a:endParaRPr lang="en-I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23275780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6075" algn="just">
              <a:lnSpc>
                <a:spcPct val="150000"/>
              </a:lnSpc>
              <a:buClrTx/>
              <a:buFont typeface="Arial" panose="020B0604020202020204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altLang="en-US" sz="2400" dirty="0"/>
              <a:t>There are four blue LED’S that can be used by the user.</a:t>
            </a:r>
          </a:p>
          <a:p>
            <a:pPr marL="346075" algn="just">
              <a:lnSpc>
                <a:spcPct val="150000"/>
              </a:lnSpc>
              <a:buClrTx/>
              <a:buFont typeface="Arial" panose="020B0604020202020204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altLang="en-US" sz="2400" dirty="0"/>
              <a:t>Reset Button allows the user to reset the processor.</a:t>
            </a:r>
          </a:p>
          <a:p>
            <a:pPr marL="346075" algn="just">
              <a:lnSpc>
                <a:spcPct val="150000"/>
              </a:lnSpc>
              <a:buClrTx/>
              <a:buFont typeface="Arial" panose="020B0604020202020204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altLang="en-US" sz="2400" dirty="0" err="1"/>
              <a:t>uSD</a:t>
            </a:r>
            <a:r>
              <a:rPr lang="en-IN" altLang="en-US" sz="2400" dirty="0"/>
              <a:t> slot is where a </a:t>
            </a:r>
            <a:r>
              <a:rPr lang="en-IN" altLang="en-US" sz="2400" dirty="0" err="1"/>
              <a:t>uSD</a:t>
            </a:r>
            <a:r>
              <a:rPr lang="en-IN" altLang="en-US" sz="2400" dirty="0"/>
              <a:t> card can be installed.</a:t>
            </a:r>
          </a:p>
          <a:p>
            <a:pPr marL="346075" algn="just">
              <a:lnSpc>
                <a:spcPct val="150000"/>
              </a:lnSpc>
              <a:buClrTx/>
              <a:buFont typeface="Arial" panose="020B0604020202020204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altLang="en-US" sz="2400" dirty="0" err="1"/>
              <a:t>microHDMI</a:t>
            </a:r>
            <a:r>
              <a:rPr lang="en-IN" altLang="en-US" sz="2400" dirty="0"/>
              <a:t> connector is where the display is connected to.</a:t>
            </a:r>
          </a:p>
          <a:p>
            <a:pPr marL="346075" algn="just">
              <a:lnSpc>
                <a:spcPct val="150000"/>
              </a:lnSpc>
              <a:buClrTx/>
              <a:buFont typeface="Arial" panose="020B0604020202020204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altLang="en-US" sz="2400" dirty="0"/>
              <a:t>USB Host can be connected different USB interfaces such as Wi-Fi, BT, Keyboard, etc.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alt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altLang="en-US" smtClean="0"/>
              <a:t>1/5/17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535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8464</TotalTime>
  <Words>781</Words>
  <Application>Microsoft Office PowerPoint</Application>
  <PresentationFormat>On-screen Show (4:3)</PresentationFormat>
  <Paragraphs>168</Paragraphs>
  <Slides>32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5" baseType="lpstr">
      <vt:lpstr>Microsoft YaHei</vt:lpstr>
      <vt:lpstr>Arial</vt:lpstr>
      <vt:lpstr>Arial</vt:lpstr>
      <vt:lpstr>Arial Black</vt:lpstr>
      <vt:lpstr>Calibri</vt:lpstr>
      <vt:lpstr>Century Schoolbook</vt:lpstr>
      <vt:lpstr>Gill Sans MT</vt:lpstr>
      <vt:lpstr>Symbol</vt:lpstr>
      <vt:lpstr>Times New Roman</vt:lpstr>
      <vt:lpstr>Verdana</vt:lpstr>
      <vt:lpstr>Wingdings</vt:lpstr>
      <vt:lpstr>Wingdings 2</vt:lpstr>
      <vt:lpstr>Solstice</vt:lpstr>
      <vt:lpstr>PowerPoint Presentation</vt:lpstr>
      <vt:lpstr>Practical List </vt:lpstr>
      <vt:lpstr>Course Objectives &amp; Outcomes</vt:lpstr>
      <vt:lpstr>PowerPoint Presentation</vt:lpstr>
      <vt:lpstr>Features of BBB</vt:lpstr>
      <vt:lpstr>Beagleboard </vt:lpstr>
      <vt:lpstr>PowerPoint Presentation</vt:lpstr>
      <vt:lpstr>KIT Description </vt:lpstr>
      <vt:lpstr>PowerPoint Presentation</vt:lpstr>
      <vt:lpstr>PowerPoint Presentation</vt:lpstr>
      <vt:lpstr>Connectivity Options</vt:lpstr>
      <vt:lpstr>Expansion Header</vt:lpstr>
      <vt:lpstr>Typical Setup</vt:lpstr>
      <vt:lpstr>Communication between BeagleBoard and host machine using Minicom </vt:lpstr>
      <vt:lpstr>Installation of Minicom </vt:lpstr>
      <vt:lpstr>Connect to Beagle board</vt:lpstr>
      <vt:lpstr>Configure Minicom </vt:lpstr>
      <vt:lpstr>PowerPoint Presentation</vt:lpstr>
      <vt:lpstr>PowerPoint Presentation</vt:lpstr>
      <vt:lpstr>Selecting Serial Device:</vt:lpstr>
      <vt:lpstr>PowerPoint Presentation</vt:lpstr>
      <vt:lpstr>PowerPoint Presentation</vt:lpstr>
      <vt:lpstr>Boot into BBB</vt:lpstr>
      <vt:lpstr>Programming steps with BBB</vt:lpstr>
      <vt:lpstr>Programming Beaglebone Black</vt:lpstr>
      <vt:lpstr>Programming Beaglebone Black (Python)</vt:lpstr>
      <vt:lpstr>Blinking LEDs through GPIO Pins  </vt:lpstr>
      <vt:lpstr>Programming Beaglebone Black (Python) – Blinking LED</vt:lpstr>
      <vt:lpstr>Programming Beaglebone Black (Python) – Blinking LED</vt:lpstr>
      <vt:lpstr>PowerPoint Presentation</vt:lpstr>
      <vt:lpstr>Reference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 80386</dc:title>
  <dc:creator>Mahendra</dc:creator>
  <cp:lastModifiedBy>Kranti.Dive</cp:lastModifiedBy>
  <cp:revision>355</cp:revision>
  <dcterms:created xsi:type="dcterms:W3CDTF">2013-06-24T16:56:02Z</dcterms:created>
  <dcterms:modified xsi:type="dcterms:W3CDTF">2017-01-12T03:07:11Z</dcterms:modified>
</cp:coreProperties>
</file>