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3" r:id="rId18"/>
    <p:sldId id="274" r:id="rId19"/>
    <p:sldId id="278" r:id="rId20"/>
    <p:sldId id="272"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14" y="150"/>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DE0F3F-166E-4870-B257-D0DA7D44C9B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26336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DE0F3F-166E-4870-B257-D0DA7D44C9B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409802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DE0F3F-166E-4870-B257-D0DA7D44C9B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116357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DE0F3F-166E-4870-B257-D0DA7D44C9B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326021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E0F3F-166E-4870-B257-D0DA7D44C9B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281514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DE0F3F-166E-4870-B257-D0DA7D44C9B2}"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215428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DE0F3F-166E-4870-B257-D0DA7D44C9B2}"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54555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DE0F3F-166E-4870-B257-D0DA7D44C9B2}"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42487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E0F3F-166E-4870-B257-D0DA7D44C9B2}"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27121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E0F3F-166E-4870-B257-D0DA7D44C9B2}"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33861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E0F3F-166E-4870-B257-D0DA7D44C9B2}"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385DE6-DC26-4C35-B334-E1DC6D78935C}" type="slidenum">
              <a:rPr lang="en-IN" smtClean="0"/>
              <a:t>‹#›</a:t>
            </a:fld>
            <a:endParaRPr lang="en-IN"/>
          </a:p>
        </p:txBody>
      </p:sp>
    </p:spTree>
    <p:extLst>
      <p:ext uri="{BB962C8B-B14F-4D97-AF65-F5344CB8AC3E}">
        <p14:creationId xmlns:p14="http://schemas.microsoft.com/office/powerpoint/2010/main" val="108720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E0F3F-166E-4870-B257-D0DA7D44C9B2}" type="datetimeFigureOut">
              <a:rPr lang="en-IN" smtClean="0"/>
              <a:t>30-01-2024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85DE6-DC26-4C35-B334-E1DC6D78935C}" type="slidenum">
              <a:rPr lang="en-IN" smtClean="0"/>
              <a:t>‹#›</a:t>
            </a:fld>
            <a:endParaRPr lang="en-IN"/>
          </a:p>
        </p:txBody>
      </p:sp>
    </p:spTree>
    <p:extLst>
      <p:ext uri="{BB962C8B-B14F-4D97-AF65-F5344CB8AC3E}">
        <p14:creationId xmlns:p14="http://schemas.microsoft.com/office/powerpoint/2010/main" val="3469074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9"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9376" y="512676"/>
            <a:ext cx="633670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Integral solutions</a:t>
            </a:r>
            <a:endParaRPr lang="en-IN"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7368" y="1376772"/>
            <a:ext cx="1101722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Integral boundary layer equations for momentum and energy</a:t>
            </a:r>
            <a:endParaRPr lang="en-IN"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71364" y="2132856"/>
            <a:ext cx="7236804" cy="1777311"/>
          </a:xfrm>
          <a:prstGeom prst="rect">
            <a:avLst/>
          </a:prstGeom>
        </p:spPr>
      </p:pic>
      <p:sp>
        <p:nvSpPr>
          <p:cNvPr id="3" name="TextBox 2"/>
          <p:cNvSpPr txBox="1"/>
          <p:nvPr/>
        </p:nvSpPr>
        <p:spPr>
          <a:xfrm>
            <a:off x="7572164" y="2348880"/>
            <a:ext cx="10801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572164" y="3212976"/>
            <a:ext cx="10801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987988" y="3900155"/>
            <a:ext cx="6012668" cy="2965769"/>
          </a:xfrm>
          <a:prstGeom prst="rect">
            <a:avLst/>
          </a:prstGeom>
        </p:spPr>
      </p:pic>
    </p:spTree>
    <p:extLst>
      <p:ext uri="{BB962C8B-B14F-4D97-AF65-F5344CB8AC3E}">
        <p14:creationId xmlns:p14="http://schemas.microsoft.com/office/powerpoint/2010/main" val="22048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5460" y="512676"/>
            <a:ext cx="2592288" cy="6117407"/>
          </a:xfrm>
          <a:prstGeom prst="rect">
            <a:avLst/>
          </a:prstGeom>
        </p:spPr>
      </p:pic>
      <p:pic>
        <p:nvPicPr>
          <p:cNvPr id="6" name="Picture 5"/>
          <p:cNvPicPr>
            <a:picLocks noChangeAspect="1"/>
          </p:cNvPicPr>
          <p:nvPr/>
        </p:nvPicPr>
        <p:blipFill>
          <a:blip r:embed="rId3"/>
          <a:stretch>
            <a:fillRect/>
          </a:stretch>
        </p:blipFill>
        <p:spPr>
          <a:xfrm>
            <a:off x="5735960" y="476672"/>
            <a:ext cx="5508612" cy="6148912"/>
          </a:xfrm>
          <a:prstGeom prst="rect">
            <a:avLst/>
          </a:prstGeom>
        </p:spPr>
      </p:pic>
    </p:spTree>
    <p:extLst>
      <p:ext uri="{BB962C8B-B14F-4D97-AF65-F5344CB8AC3E}">
        <p14:creationId xmlns:p14="http://schemas.microsoft.com/office/powerpoint/2010/main" val="263025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376" y="728700"/>
            <a:ext cx="2916324"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Temperature profile</a:t>
            </a:r>
          </a:p>
        </p:txBody>
      </p:sp>
      <p:sp>
        <p:nvSpPr>
          <p:cNvPr id="5" name="Rectangle 4"/>
          <p:cNvSpPr/>
          <p:nvPr/>
        </p:nvSpPr>
        <p:spPr>
          <a:xfrm>
            <a:off x="983432" y="1484784"/>
            <a:ext cx="8928992"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heat transfer part of the problem was solved along similar lines.</a:t>
            </a:r>
          </a:p>
          <a:p>
            <a:r>
              <a:rPr lang="en-IN" sz="2400" dirty="0">
                <a:latin typeface="Times New Roman" panose="02020603050405020304" pitchFamily="18" charset="0"/>
                <a:cs typeface="Times New Roman" panose="02020603050405020304" pitchFamily="18" charset="0"/>
              </a:rPr>
              <a:t>Introducing the dimensionless similarity temperature profile</a:t>
            </a:r>
          </a:p>
        </p:txBody>
      </p:sp>
      <p:pic>
        <p:nvPicPr>
          <p:cNvPr id="6" name="Picture 5"/>
          <p:cNvPicPr>
            <a:picLocks noChangeAspect="1"/>
          </p:cNvPicPr>
          <p:nvPr/>
        </p:nvPicPr>
        <p:blipFill>
          <a:blip r:embed="rId2"/>
          <a:stretch>
            <a:fillRect/>
          </a:stretch>
        </p:blipFill>
        <p:spPr>
          <a:xfrm>
            <a:off x="3395700" y="2636912"/>
            <a:ext cx="2902028" cy="1044116"/>
          </a:xfrm>
          <a:prstGeom prst="rect">
            <a:avLst/>
          </a:prstGeom>
        </p:spPr>
      </p:pic>
      <p:sp>
        <p:nvSpPr>
          <p:cNvPr id="7" name="Rectangle 6"/>
          <p:cNvSpPr/>
          <p:nvPr/>
        </p:nvSpPr>
        <p:spPr>
          <a:xfrm>
            <a:off x="1055440" y="3897052"/>
            <a:ext cx="7488832"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boundary layer energy equation assumes the form</a:t>
            </a:r>
          </a:p>
        </p:txBody>
      </p:sp>
      <p:graphicFrame>
        <p:nvGraphicFramePr>
          <p:cNvPr id="8" name="Object 7"/>
          <p:cNvGraphicFramePr>
            <a:graphicFrameLocks noChangeAspect="1"/>
          </p:cNvGraphicFramePr>
          <p:nvPr>
            <p:extLst>
              <p:ext uri="{D42A27DB-BD31-4B8C-83A1-F6EECF244321}">
                <p14:modId xmlns:p14="http://schemas.microsoft.com/office/powerpoint/2010/main" val="4291132005"/>
              </p:ext>
            </p:extLst>
          </p:nvPr>
        </p:nvGraphicFramePr>
        <p:xfrm>
          <a:off x="1847528" y="4617132"/>
          <a:ext cx="3373437" cy="866775"/>
        </p:xfrm>
        <a:graphic>
          <a:graphicData uri="http://schemas.openxmlformats.org/presentationml/2006/ole">
            <mc:AlternateContent xmlns:mc="http://schemas.openxmlformats.org/markup-compatibility/2006">
              <mc:Choice xmlns:v="urn:schemas-microsoft-com:vml" Requires="v">
                <p:oleObj name="Equation" r:id="rId3" imgW="1536480" imgH="393480" progId="Equation.DSMT4">
                  <p:embed/>
                </p:oleObj>
              </mc:Choice>
              <mc:Fallback>
                <p:oleObj name="Equation" r:id="rId3" imgW="1536480" imgH="393480" progId="Equation.DSMT4">
                  <p:embed/>
                  <p:pic>
                    <p:nvPicPr>
                      <p:cNvPr id="0" name=""/>
                      <p:cNvPicPr/>
                      <p:nvPr/>
                    </p:nvPicPr>
                    <p:blipFill>
                      <a:blip r:embed="rId4"/>
                      <a:stretch>
                        <a:fillRect/>
                      </a:stretch>
                    </p:blipFill>
                    <p:spPr>
                      <a:xfrm>
                        <a:off x="1847528" y="4617132"/>
                        <a:ext cx="3373437" cy="866775"/>
                      </a:xfrm>
                      <a:prstGeom prst="rect">
                        <a:avLst/>
                      </a:prstGeom>
                    </p:spPr>
                  </p:pic>
                </p:oleObj>
              </mc:Fallback>
            </mc:AlternateContent>
          </a:graphicData>
        </a:graphic>
      </p:graphicFrame>
      <p:sp>
        <p:nvSpPr>
          <p:cNvPr id="9" name="TextBox 8"/>
          <p:cNvSpPr txBox="1"/>
          <p:nvPr/>
        </p:nvSpPr>
        <p:spPr>
          <a:xfrm>
            <a:off x="6132004" y="4545124"/>
            <a:ext cx="417646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With, boundary condition as </a:t>
            </a:r>
            <a:endParaRPr lang="en-IN" sz="2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5"/>
          <a:srcRect t="16657" b="8988"/>
          <a:stretch/>
        </p:blipFill>
        <p:spPr>
          <a:xfrm>
            <a:off x="6960096" y="5337212"/>
            <a:ext cx="3377695" cy="936979"/>
          </a:xfrm>
          <a:prstGeom prst="rect">
            <a:avLst/>
          </a:prstGeom>
        </p:spPr>
      </p:pic>
    </p:spTree>
    <p:extLst>
      <p:ext uri="{BB962C8B-B14F-4D97-AF65-F5344CB8AC3E}">
        <p14:creationId xmlns:p14="http://schemas.microsoft.com/office/powerpoint/2010/main" val="392509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3412" y="728700"/>
            <a:ext cx="446449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Solution gives </a:t>
            </a:r>
            <a:endParaRPr lang="en-IN" sz="2400"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68384761"/>
              </p:ext>
            </p:extLst>
          </p:nvPr>
        </p:nvGraphicFramePr>
        <p:xfrm>
          <a:off x="3179676" y="1376772"/>
          <a:ext cx="4795838" cy="1844675"/>
        </p:xfrm>
        <a:graphic>
          <a:graphicData uri="http://schemas.openxmlformats.org/presentationml/2006/ole">
            <mc:AlternateContent xmlns:mc="http://schemas.openxmlformats.org/markup-compatibility/2006">
              <mc:Choice xmlns:v="urn:schemas-microsoft-com:vml" Requires="v">
                <p:oleObj name="Equation" r:id="rId2" imgW="2184120" imgH="838080" progId="Equation.DSMT4">
                  <p:embed/>
                </p:oleObj>
              </mc:Choice>
              <mc:Fallback>
                <p:oleObj name="Equation" r:id="rId2" imgW="2184120" imgH="838080" progId="Equation.DSMT4">
                  <p:embed/>
                  <p:pic>
                    <p:nvPicPr>
                      <p:cNvPr id="0" name=""/>
                      <p:cNvPicPr/>
                      <p:nvPr/>
                    </p:nvPicPr>
                    <p:blipFill>
                      <a:blip r:embed="rId3"/>
                      <a:stretch>
                        <a:fillRect/>
                      </a:stretch>
                    </p:blipFill>
                    <p:spPr>
                      <a:xfrm>
                        <a:off x="3179676" y="1376772"/>
                        <a:ext cx="4795838" cy="1844675"/>
                      </a:xfrm>
                      <a:prstGeom prst="rect">
                        <a:avLst/>
                      </a:prstGeom>
                    </p:spPr>
                  </p:pic>
                </p:oleObj>
              </mc:Fallback>
            </mc:AlternateContent>
          </a:graphicData>
        </a:graphic>
      </p:graphicFrame>
      <p:pic>
        <p:nvPicPr>
          <p:cNvPr id="6" name="Picture 5"/>
          <p:cNvPicPr>
            <a:picLocks noChangeAspect="1"/>
          </p:cNvPicPr>
          <p:nvPr/>
        </p:nvPicPr>
        <p:blipFill>
          <a:blip r:embed="rId4"/>
          <a:stretch>
            <a:fillRect/>
          </a:stretch>
        </p:blipFill>
        <p:spPr>
          <a:xfrm>
            <a:off x="1991544" y="3609020"/>
            <a:ext cx="6086926" cy="72008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177087947"/>
              </p:ext>
            </p:extLst>
          </p:nvPr>
        </p:nvGraphicFramePr>
        <p:xfrm>
          <a:off x="1163452" y="4689140"/>
          <a:ext cx="9953626" cy="1062038"/>
        </p:xfrm>
        <a:graphic>
          <a:graphicData uri="http://schemas.openxmlformats.org/presentationml/2006/ole">
            <mc:AlternateContent xmlns:mc="http://schemas.openxmlformats.org/markup-compatibility/2006">
              <mc:Choice xmlns:v="urn:schemas-microsoft-com:vml" Requires="v">
                <p:oleObj name="Equation" r:id="rId5" imgW="4533840" imgH="482400" progId="Equation.DSMT4">
                  <p:embed/>
                </p:oleObj>
              </mc:Choice>
              <mc:Fallback>
                <p:oleObj name="Equation" r:id="rId5" imgW="4533840" imgH="482400" progId="Equation.DSMT4">
                  <p:embed/>
                  <p:pic>
                    <p:nvPicPr>
                      <p:cNvPr id="0" name=""/>
                      <p:cNvPicPr/>
                      <p:nvPr/>
                    </p:nvPicPr>
                    <p:blipFill>
                      <a:blip r:embed="rId6"/>
                      <a:stretch>
                        <a:fillRect/>
                      </a:stretch>
                    </p:blipFill>
                    <p:spPr>
                      <a:xfrm>
                        <a:off x="1163452" y="4689140"/>
                        <a:ext cx="9953626" cy="1062038"/>
                      </a:xfrm>
                      <a:prstGeom prst="rect">
                        <a:avLst/>
                      </a:prstGeom>
                    </p:spPr>
                  </p:pic>
                </p:oleObj>
              </mc:Fallback>
            </mc:AlternateContent>
          </a:graphicData>
        </a:graphic>
      </p:graphicFrame>
    </p:spTree>
    <p:extLst>
      <p:ext uri="{BB962C8B-B14F-4D97-AF65-F5344CB8AC3E}">
        <p14:creationId xmlns:p14="http://schemas.microsoft.com/office/powerpoint/2010/main" val="316039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9396" y="980728"/>
            <a:ext cx="889298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local </a:t>
            </a:r>
            <a:r>
              <a:rPr lang="en-US" sz="2400" i="1" dirty="0">
                <a:latin typeface="Times New Roman" panose="02020603050405020304" pitchFamily="18" charset="0"/>
                <a:cs typeface="Times New Roman" panose="02020603050405020304" pitchFamily="18" charset="0"/>
              </a:rPr>
              <a:t>Nu</a:t>
            </a:r>
            <a:r>
              <a:rPr lang="en-US" sz="2400" dirty="0">
                <a:latin typeface="Times New Roman" panose="02020603050405020304" pitchFamily="18" charset="0"/>
                <a:cs typeface="Times New Roman" panose="02020603050405020304" pitchFamily="18" charset="0"/>
              </a:rPr>
              <a:t> can be defined as </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231904" y="728700"/>
            <a:ext cx="2628292" cy="861735"/>
          </a:xfrm>
          <a:prstGeom prst="rect">
            <a:avLst/>
          </a:prstGeom>
        </p:spPr>
      </p:pic>
      <p:sp>
        <p:nvSpPr>
          <p:cNvPr id="6" name="Rectangle 5"/>
          <p:cNvSpPr/>
          <p:nvPr/>
        </p:nvSpPr>
        <p:spPr>
          <a:xfrm>
            <a:off x="659396" y="2060848"/>
            <a:ext cx="10801200" cy="461665"/>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Pohlhausen</a:t>
            </a:r>
            <a:r>
              <a:rPr lang="en-US" sz="2400" dirty="0">
                <a:latin typeface="Times New Roman" panose="02020603050405020304" pitchFamily="18" charset="0"/>
                <a:cs typeface="Times New Roman" panose="02020603050405020304" pitchFamily="18" charset="0"/>
              </a:rPr>
              <a:t> calculated several </a:t>
            </a:r>
            <a:r>
              <a:rPr lang="en-US" sz="2400" i="1" dirty="0">
                <a:latin typeface="Times New Roman" panose="02020603050405020304" pitchFamily="18" charset="0"/>
                <a:cs typeface="Times New Roman" panose="02020603050405020304" pitchFamily="18" charset="0"/>
              </a:rPr>
              <a:t>θ'(0)</a:t>
            </a:r>
            <a:r>
              <a:rPr lang="en-US" sz="2400" dirty="0">
                <a:latin typeface="Times New Roman" panose="02020603050405020304" pitchFamily="18" charset="0"/>
                <a:cs typeface="Times New Roman" panose="02020603050405020304" pitchFamily="18" charset="0"/>
              </a:rPr>
              <a:t> values that for </a:t>
            </a:r>
            <a:r>
              <a:rPr lang="en-US" sz="2400" dirty="0" err="1">
                <a:latin typeface="Times New Roman" panose="02020603050405020304" pitchFamily="18" charset="0"/>
                <a:cs typeface="Times New Roman" panose="02020603050405020304" pitchFamily="18" charset="0"/>
              </a:rPr>
              <a:t>Pr</a:t>
            </a:r>
            <a:r>
              <a:rPr lang="en-US" sz="2400" dirty="0">
                <a:latin typeface="Times New Roman" panose="02020603050405020304" pitchFamily="18" charset="0"/>
                <a:cs typeface="Times New Roman" panose="02020603050405020304" pitchFamily="18" charset="0"/>
              </a:rPr>
              <a:t> &gt; 0.5 are </a:t>
            </a:r>
            <a:r>
              <a:rPr lang="en-IN" sz="2400" dirty="0">
                <a:latin typeface="Times New Roman" panose="02020603050405020304" pitchFamily="18" charset="0"/>
                <a:cs typeface="Times New Roman" panose="02020603050405020304" pitchFamily="18" charset="0"/>
              </a:rPr>
              <a:t>correlated accurately by</a:t>
            </a:r>
          </a:p>
        </p:txBody>
      </p:sp>
      <p:pic>
        <p:nvPicPr>
          <p:cNvPr id="7" name="Picture 6"/>
          <p:cNvPicPr>
            <a:picLocks noChangeAspect="1"/>
          </p:cNvPicPr>
          <p:nvPr/>
        </p:nvPicPr>
        <p:blipFill>
          <a:blip r:embed="rId3"/>
          <a:stretch>
            <a:fillRect/>
          </a:stretch>
        </p:blipFill>
        <p:spPr>
          <a:xfrm>
            <a:off x="4727848" y="2672916"/>
            <a:ext cx="2584367" cy="618269"/>
          </a:xfrm>
          <a:prstGeom prst="rect">
            <a:avLst/>
          </a:prstGeom>
        </p:spPr>
      </p:pic>
      <p:pic>
        <p:nvPicPr>
          <p:cNvPr id="8" name="Picture 7"/>
          <p:cNvPicPr>
            <a:picLocks noChangeAspect="1"/>
          </p:cNvPicPr>
          <p:nvPr/>
        </p:nvPicPr>
        <p:blipFill>
          <a:blip r:embed="rId4"/>
          <a:stretch>
            <a:fillRect/>
          </a:stretch>
        </p:blipFill>
        <p:spPr>
          <a:xfrm>
            <a:off x="1955540" y="3681028"/>
            <a:ext cx="4506307" cy="720080"/>
          </a:xfrm>
          <a:prstGeom prst="rect">
            <a:avLst/>
          </a:prstGeom>
        </p:spPr>
      </p:pic>
      <p:sp>
        <p:nvSpPr>
          <p:cNvPr id="9" name="TextBox 8"/>
          <p:cNvSpPr txBox="1"/>
          <p:nvPr/>
        </p:nvSpPr>
        <p:spPr>
          <a:xfrm>
            <a:off x="695400" y="3320988"/>
            <a:ext cx="20522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Gives </a:t>
            </a:r>
            <a:endParaRPr lang="en-IN"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767408" y="4617132"/>
            <a:ext cx="11017224"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average heat flux obtained in this manner can be non-</a:t>
            </a:r>
            <a:r>
              <a:rPr lang="en-US" sz="2400" dirty="0" err="1">
                <a:latin typeface="Times New Roman" panose="02020603050405020304" pitchFamily="18" charset="0"/>
                <a:cs typeface="Times New Roman" panose="02020603050405020304" pitchFamily="18" charset="0"/>
              </a:rPr>
              <a:t>dimensionalized</a:t>
            </a:r>
            <a:r>
              <a:rPr lang="en-US" sz="2400" dirty="0">
                <a:latin typeface="Times New Roman" panose="02020603050405020304" pitchFamily="18" charset="0"/>
                <a:cs typeface="Times New Roman" panose="02020603050405020304" pitchFamily="18" charset="0"/>
              </a:rPr>
              <a:t> as the overall </a:t>
            </a:r>
            <a:r>
              <a:rPr lang="en-US" sz="2400" dirty="0" err="1">
                <a:latin typeface="Times New Roman" panose="02020603050405020304" pitchFamily="18" charset="0"/>
                <a:cs typeface="Times New Roman" panose="02020603050405020304" pitchFamily="18" charset="0"/>
              </a:rPr>
              <a:t>Nusselt</a:t>
            </a:r>
            <a:r>
              <a:rPr lang="en-US" sz="2400" dirty="0">
                <a:latin typeface="Times New Roman" panose="02020603050405020304" pitchFamily="18" charset="0"/>
                <a:cs typeface="Times New Roman" panose="02020603050405020304" pitchFamily="18" charset="0"/>
              </a:rPr>
              <a:t> number:</a:t>
            </a:r>
            <a:endParaRPr lang="en-IN" sz="2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1091444" y="5517232"/>
            <a:ext cx="3720413" cy="900100"/>
          </a:xfrm>
          <a:prstGeom prst="rect">
            <a:avLst/>
          </a:prstGeom>
        </p:spPr>
      </p:pic>
      <p:pic>
        <p:nvPicPr>
          <p:cNvPr id="12" name="Picture 11"/>
          <p:cNvPicPr>
            <a:picLocks noChangeAspect="1"/>
          </p:cNvPicPr>
          <p:nvPr/>
        </p:nvPicPr>
        <p:blipFill>
          <a:blip r:embed="rId6"/>
          <a:stretch>
            <a:fillRect/>
          </a:stretch>
        </p:blipFill>
        <p:spPr>
          <a:xfrm>
            <a:off x="6888088" y="5481228"/>
            <a:ext cx="4438311" cy="864096"/>
          </a:xfrm>
          <a:prstGeom prst="rect">
            <a:avLst/>
          </a:prstGeom>
        </p:spPr>
      </p:pic>
      <p:sp>
        <p:nvSpPr>
          <p:cNvPr id="13" name="TextBox 12"/>
          <p:cNvSpPr txBox="1"/>
          <p:nvPr/>
        </p:nvSpPr>
        <p:spPr>
          <a:xfrm>
            <a:off x="5483932" y="5697252"/>
            <a:ext cx="20522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Gives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9416" y="1448780"/>
            <a:ext cx="10405156" cy="830997"/>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concluding this section, it is worth noting the imperfect character of boundary layer theory and the approximation built into the exact similarity </a:t>
            </a:r>
            <a:r>
              <a:rPr lang="en-IN" sz="2400" dirty="0">
                <a:latin typeface="Times New Roman" panose="02020603050405020304" pitchFamily="18" charset="0"/>
                <a:cs typeface="Times New Roman" panose="02020603050405020304" pitchFamily="18" charset="0"/>
              </a:rPr>
              <a:t>solution.</a:t>
            </a:r>
          </a:p>
        </p:txBody>
      </p:sp>
      <p:sp>
        <p:nvSpPr>
          <p:cNvPr id="5" name="Rectangle 4"/>
          <p:cNvSpPr/>
          <p:nvPr/>
        </p:nvSpPr>
        <p:spPr>
          <a:xfrm>
            <a:off x="875420" y="2600908"/>
            <a:ext cx="10369152" cy="830997"/>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Examination of the </a:t>
            </a:r>
            <a:r>
              <a:rPr lang="en-US" sz="2400" dirty="0" err="1">
                <a:latin typeface="Times New Roman" panose="02020603050405020304" pitchFamily="18" charset="0"/>
                <a:cs typeface="Times New Roman" panose="02020603050405020304" pitchFamily="18" charset="0"/>
              </a:rPr>
              <a:t>Blasius</a:t>
            </a:r>
            <a:r>
              <a:rPr lang="en-US" sz="2400" dirty="0">
                <a:latin typeface="Times New Roman" panose="02020603050405020304" pitchFamily="18" charset="0"/>
                <a:cs typeface="Times New Roman" panose="02020603050405020304" pitchFamily="18" charset="0"/>
              </a:rPr>
              <a:t> solution for the velocity normal to the wall shows that </a:t>
            </a:r>
            <a:r>
              <a:rPr lang="en-US" sz="2400" i="1"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 tends to a finite value, 0.86</a:t>
            </a:r>
            <a:r>
              <a:rPr lang="en-US" sz="2400" i="1" dirty="0">
                <a:latin typeface="Times New Roman" panose="02020603050405020304" pitchFamily="18" charset="0"/>
                <a:cs typeface="Times New Roman" panose="02020603050405020304" pitchFamily="18" charset="0"/>
              </a:rPr>
              <a:t>U</a:t>
            </a:r>
            <a:r>
              <a:rPr lang="en-US" sz="2400" i="1" baseline="-250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t>
            </a:r>
            <a:r>
              <a:rPr lang="en-US" sz="2400" baseline="-250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−1/2</a:t>
            </a:r>
            <a:r>
              <a:rPr lang="en-US" sz="2400" dirty="0">
                <a:latin typeface="Times New Roman" panose="02020603050405020304" pitchFamily="18" charset="0"/>
                <a:cs typeface="Times New Roman" panose="02020603050405020304" pitchFamily="18" charset="0"/>
              </a:rPr>
              <a:t>, as </a:t>
            </a:r>
            <a:r>
              <a:rPr lang="en-US" sz="2400" i="1" dirty="0">
                <a:latin typeface="Times New Roman" panose="02020603050405020304" pitchFamily="18" charset="0"/>
                <a:cs typeface="Times New Roman" panose="02020603050405020304" pitchFamily="18" charset="0"/>
              </a:rPr>
              <a:t>η</a:t>
            </a:r>
            <a:r>
              <a:rPr lang="en-US" sz="2400" dirty="0">
                <a:latin typeface="Times New Roman" panose="02020603050405020304" pitchFamily="18" charset="0"/>
                <a:cs typeface="Times New Roman" panose="02020603050405020304" pitchFamily="18" charset="0"/>
              </a:rPr>
              <a:t> tends to infinity.</a:t>
            </a: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396" y="656692"/>
            <a:ext cx="219624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Limitations </a:t>
            </a:r>
            <a:endParaRPr lang="en-IN" sz="32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75420" y="3897052"/>
            <a:ext cx="10477164" cy="1200329"/>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Because in boundary layer theory v/U</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Re</a:t>
            </a:r>
            <a:r>
              <a:rPr lang="en-US" sz="2400" baseline="-250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−1/2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η → ∞, this theory becomes ‘‘better’’ as Re</a:t>
            </a:r>
            <a:r>
              <a:rPr lang="en-US" sz="2400" baseline="-250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1/2 </a:t>
            </a:r>
            <a:r>
              <a:rPr lang="en-US" sz="2400" dirty="0">
                <a:latin typeface="Times New Roman" panose="02020603050405020304" pitchFamily="18" charset="0"/>
                <a:cs typeface="Times New Roman" panose="02020603050405020304" pitchFamily="18" charset="0"/>
              </a:rPr>
              <a:t>increases, that is, as the boundary layer region becomes more slender.</a:t>
            </a:r>
            <a:endParaRPr lang="en-IN"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947428" y="5301208"/>
            <a:ext cx="10189132" cy="830997"/>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Other limitations of the theory is the breakdown of the slenderness feature in the region near the tip.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91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584684"/>
            <a:ext cx="21602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Assignments</a:t>
            </a:r>
          </a:p>
        </p:txBody>
      </p:sp>
      <p:sp>
        <p:nvSpPr>
          <p:cNvPr id="5" name="TextBox 4"/>
          <p:cNvSpPr txBox="1"/>
          <p:nvPr/>
        </p:nvSpPr>
        <p:spPr>
          <a:xfrm>
            <a:off x="875420" y="1340768"/>
            <a:ext cx="10369152"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Find the hydrodynamic boundary layer thickness (</a:t>
            </a:r>
            <a:r>
              <a:rPr lang="el-GR" sz="2200" i="1" dirty="0">
                <a:latin typeface="Times New Roman" panose="02020603050405020304" pitchFamily="18" charset="0"/>
                <a:cs typeface="Times New Roman" panose="02020603050405020304" pitchFamily="18" charset="0"/>
              </a:rPr>
              <a:t>δ</a:t>
            </a:r>
            <a:r>
              <a:rPr lang="en-US" sz="2200" dirty="0">
                <a:latin typeface="Times New Roman" panose="02020603050405020304" pitchFamily="18" charset="0"/>
                <a:cs typeface="Times New Roman" panose="02020603050405020304" pitchFamily="18" charset="0"/>
              </a:rPr>
              <a:t>), thermal boundary layer thickness (</a:t>
            </a:r>
            <a:r>
              <a:rPr lang="el-GR" sz="2200" i="1" dirty="0">
                <a:latin typeface="Times New Roman" panose="02020603050405020304" pitchFamily="18" charset="0"/>
                <a:cs typeface="Times New Roman" panose="02020603050405020304" pitchFamily="18" charset="0"/>
              </a:rPr>
              <a:t>δ</a:t>
            </a:r>
            <a:r>
              <a:rPr lang="en-US" sz="2200" i="1" baseline="-25000"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wall share stress (</a:t>
            </a:r>
            <a:r>
              <a:rPr lang="el-GR" sz="2200" dirty="0">
                <a:latin typeface="Times New Roman" panose="02020603050405020304" pitchFamily="18" charset="0"/>
                <a:cs typeface="Times New Roman" panose="02020603050405020304" pitchFamily="18" charset="0"/>
              </a:rPr>
              <a:t>τ</a:t>
            </a:r>
            <a:r>
              <a:rPr lang="en-US" sz="2200" dirty="0">
                <a:latin typeface="Times New Roman" panose="02020603050405020304" pitchFamily="18" charset="0"/>
                <a:cs typeface="Times New Roman" panose="02020603050405020304" pitchFamily="18" charset="0"/>
              </a:rPr>
              <a:t>) and heat transfer coefficient for the following cases </a:t>
            </a:r>
            <a:endParaRPr lang="en-IN"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396" y="2420888"/>
            <a:ext cx="1062118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When the flat plate is heated at different sections with uniform temperature difference as presented in the figure 1. </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t="1685" b="-1"/>
          <a:stretch/>
        </p:blipFill>
        <p:spPr>
          <a:xfrm>
            <a:off x="3215680" y="3248980"/>
            <a:ext cx="5743575" cy="2266224"/>
          </a:xfrm>
          <a:prstGeom prst="rect">
            <a:avLst/>
          </a:prstGeom>
        </p:spPr>
      </p:pic>
      <p:sp>
        <p:nvSpPr>
          <p:cNvPr id="8" name="Rectangle 7"/>
          <p:cNvSpPr/>
          <p:nvPr/>
        </p:nvSpPr>
        <p:spPr>
          <a:xfrm>
            <a:off x="3575720" y="5769260"/>
            <a:ext cx="365260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Figure 1. Arbitrary wall temperature </a:t>
            </a:r>
            <a:endParaRPr lang="en-IN" dirty="0"/>
          </a:p>
        </p:txBody>
      </p:sp>
    </p:spTree>
    <p:extLst>
      <p:ext uri="{BB962C8B-B14F-4D97-AF65-F5344CB8AC3E}">
        <p14:creationId xmlns:p14="http://schemas.microsoft.com/office/powerpoint/2010/main" val="98422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5400" y="944724"/>
            <a:ext cx="1015312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The flat plate is heated with an uniform heat flux as presented in figure 2. </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475820" y="3897052"/>
            <a:ext cx="280076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Figure 2. Uniform heat flux </a:t>
            </a:r>
            <a:endParaRPr lang="en-IN" dirty="0"/>
          </a:p>
        </p:txBody>
      </p:sp>
      <p:pic>
        <p:nvPicPr>
          <p:cNvPr id="8" name="Picture 7"/>
          <p:cNvPicPr>
            <a:picLocks noChangeAspect="1"/>
          </p:cNvPicPr>
          <p:nvPr/>
        </p:nvPicPr>
        <p:blipFill>
          <a:blip r:embed="rId2"/>
          <a:stretch>
            <a:fillRect/>
          </a:stretch>
        </p:blipFill>
        <p:spPr>
          <a:xfrm>
            <a:off x="3287688" y="1484784"/>
            <a:ext cx="4724400" cy="2343150"/>
          </a:xfrm>
          <a:prstGeom prst="rect">
            <a:avLst/>
          </a:prstGeom>
        </p:spPr>
      </p:pic>
      <p:sp>
        <p:nvSpPr>
          <p:cNvPr id="9" name="TextBox 8"/>
          <p:cNvSpPr txBox="1"/>
          <p:nvPr/>
        </p:nvSpPr>
        <p:spPr>
          <a:xfrm>
            <a:off x="875420" y="4401108"/>
            <a:ext cx="1015312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A hot flat plate with uniform temperature T</a:t>
            </a:r>
            <a:r>
              <a:rPr lang="en-US" sz="2000" baseline="-25000" dirty="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 (&gt; T</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is placed in a stream of uniform pressure gradient. </a:t>
            </a:r>
            <a:endParaRPr lang="en-IN" sz="2000" dirty="0">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157004470"/>
              </p:ext>
            </p:extLst>
          </p:nvPr>
        </p:nvGraphicFramePr>
        <p:xfrm>
          <a:off x="2603612" y="5193196"/>
          <a:ext cx="1812925" cy="531813"/>
        </p:xfrm>
        <a:graphic>
          <a:graphicData uri="http://schemas.openxmlformats.org/presentationml/2006/ole">
            <mc:AlternateContent xmlns:mc="http://schemas.openxmlformats.org/markup-compatibility/2006">
              <mc:Choice xmlns:v="urn:schemas-microsoft-com:vml" Requires="v">
                <p:oleObj name="Equation" r:id="rId3" imgW="825480" imgH="241200" progId="Equation.DSMT4">
                  <p:embed/>
                </p:oleObj>
              </mc:Choice>
              <mc:Fallback>
                <p:oleObj name="Equation" r:id="rId3" imgW="825480" imgH="241200" progId="Equation.DSMT4">
                  <p:embed/>
                  <p:pic>
                    <p:nvPicPr>
                      <p:cNvPr id="0" name=""/>
                      <p:cNvPicPr/>
                      <p:nvPr/>
                    </p:nvPicPr>
                    <p:blipFill>
                      <a:blip r:embed="rId4"/>
                      <a:stretch>
                        <a:fillRect/>
                      </a:stretch>
                    </p:blipFill>
                    <p:spPr>
                      <a:xfrm>
                        <a:off x="2603612" y="5193196"/>
                        <a:ext cx="1812925" cy="531813"/>
                      </a:xfrm>
                      <a:prstGeom prst="rect">
                        <a:avLst/>
                      </a:prstGeom>
                    </p:spPr>
                  </p:pic>
                </p:oleObj>
              </mc:Fallback>
            </mc:AlternateContent>
          </a:graphicData>
        </a:graphic>
      </p:graphicFrame>
      <p:sp>
        <p:nvSpPr>
          <p:cNvPr id="11" name="TextBox 10"/>
          <p:cNvSpPr txBox="1"/>
          <p:nvPr/>
        </p:nvSpPr>
        <p:spPr>
          <a:xfrm>
            <a:off x="911424" y="5229200"/>
            <a:ext cx="187220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Hint</a:t>
            </a:r>
            <a:r>
              <a:rPr lang="en-US" sz="2000" dirty="0">
                <a:latin typeface="Times New Roman" panose="02020603050405020304" pitchFamily="18" charset="0"/>
                <a:cs typeface="Times New Roman" panose="02020603050405020304" pitchFamily="18" charset="0"/>
              </a:rPr>
              <a:t>: Assume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6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404" y="620688"/>
            <a:ext cx="52565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4. Fluid is flowing into or out of the wall surface. </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55440" y="1160748"/>
            <a:ext cx="10729192"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Hint</a:t>
            </a:r>
            <a:r>
              <a:rPr lang="en-US" sz="2000" dirty="0">
                <a:latin typeface="Times New Roman" panose="02020603050405020304" pitchFamily="18" charset="0"/>
                <a:cs typeface="Times New Roman" panose="02020603050405020304" pitchFamily="18" charset="0"/>
              </a:rPr>
              <a:t>: The wall surface will have normal velocity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That can be positive or negative depending on the situation. </a:t>
            </a:r>
          </a:p>
          <a:p>
            <a:r>
              <a:rPr lang="en-US" sz="2000" dirty="0">
                <a:latin typeface="Times New Roman" panose="02020603050405020304" pitchFamily="18" charset="0"/>
                <a:cs typeface="Times New Roman" panose="02020603050405020304" pitchFamily="18" charset="0"/>
              </a:rPr>
              <a:t>Positive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values indicate blowing, that is, the injection of fluid (the same fluid type as in the free stream) from the wall into the boundary layer. Negative </a:t>
            </a:r>
            <a:r>
              <a:rPr lang="en-US" sz="2000" i="1" dirty="0">
                <a:latin typeface="Times New Roman" panose="02020603050405020304" pitchFamily="18" charset="0"/>
                <a:cs typeface="Times New Roman" panose="02020603050405020304" pitchFamily="18" charset="0"/>
              </a:rPr>
              <a:t>v</a:t>
            </a:r>
            <a:r>
              <a:rPr lang="en-US" sz="2000" i="1"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values represent suction, the removal of some of the boundary layer fluid by forcing it to flow through the porous surface of the wall.</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95400" y="2888940"/>
            <a:ext cx="11053228"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5. The flat plate in is an isothermal wall ( with </a:t>
            </a:r>
            <a:r>
              <a:rPr lang="en-US" sz="2000" i="1" dirty="0">
                <a:latin typeface="Times New Roman" panose="02020603050405020304" pitchFamily="18" charset="0"/>
                <a:cs typeface="Times New Roman" panose="02020603050405020304" pitchFamily="18" charset="0"/>
              </a:rPr>
              <a:t>T</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temperature ) and coated with a layer of solid material of thermal conductivity </a:t>
            </a:r>
            <a:r>
              <a:rPr lang="en-US" sz="2000" i="1" dirty="0">
                <a:latin typeface="Times New Roman" panose="02020603050405020304" pitchFamily="18" charset="0"/>
                <a:cs typeface="Times New Roman" panose="02020603050405020304" pitchFamily="18" charset="0"/>
              </a:rPr>
              <a:t>k</a:t>
            </a:r>
            <a:r>
              <a:rPr lang="en-US" sz="2000" i="1" baseline="-25000" dirty="0">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 The layer thickness may be </a:t>
            </a:r>
            <a:r>
              <a:rPr lang="en-US" sz="2000" dirty="0" err="1">
                <a:latin typeface="Times New Roman" panose="02020603050405020304" pitchFamily="18" charset="0"/>
                <a:cs typeface="Times New Roman" panose="02020603050405020304" pitchFamily="18" charset="0"/>
              </a:rPr>
              <a:t>nonuniform</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however, it is sufficiently smaller than the wall length </a:t>
            </a:r>
            <a:r>
              <a:rPr lang="en-US" sz="2000" i="1" dirty="0">
                <a:latin typeface="Times New Roman" panose="02020603050405020304" pitchFamily="18" charset="0"/>
                <a:cs typeface="Times New Roman" panose="02020603050405020304" pitchFamily="18" charset="0"/>
              </a:rPr>
              <a:t>L </a:t>
            </a:r>
            <a:r>
              <a:rPr lang="en-US" sz="2000" dirty="0">
                <a:latin typeface="Times New Roman" panose="02020603050405020304" pitchFamily="18" charset="0"/>
                <a:cs typeface="Times New Roman" panose="02020603050405020304" pitchFamily="18" charset="0"/>
              </a:rPr>
              <a:t>so that the effect of </a:t>
            </a:r>
            <a:r>
              <a:rPr lang="en-US" sz="2000" i="1" dirty="0">
                <a:latin typeface="Times New Roman" panose="02020603050405020304" pitchFamily="18" charset="0"/>
                <a:cs typeface="Times New Roman" panose="02020603050405020304" pitchFamily="18" charset="0"/>
              </a:rPr>
              <a:t>longitudinal </a:t>
            </a:r>
            <a:r>
              <a:rPr lang="en-US" sz="2000" dirty="0">
                <a:latin typeface="Times New Roman" panose="02020603050405020304" pitchFamily="18" charset="0"/>
                <a:cs typeface="Times New Roman" panose="02020603050405020304" pitchFamily="18" charset="0"/>
              </a:rPr>
              <a:t>conduction through this layer can be neglected. </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559496" y="3897052"/>
            <a:ext cx="6192688" cy="2826406"/>
          </a:xfrm>
          <a:prstGeom prst="rect">
            <a:avLst/>
          </a:prstGeom>
        </p:spPr>
      </p:pic>
      <p:sp>
        <p:nvSpPr>
          <p:cNvPr id="8" name="Rectangle 7"/>
          <p:cNvSpPr/>
          <p:nvPr/>
        </p:nvSpPr>
        <p:spPr>
          <a:xfrm>
            <a:off x="7583488" y="5193196"/>
            <a:ext cx="4608512"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Figure 3. Laminar boundary layer flow over an isothermal wall coated with a solid of variable </a:t>
            </a:r>
            <a:r>
              <a:rPr lang="en-IN" sz="2000" dirty="0">
                <a:latin typeface="Times New Roman" panose="02020603050405020304" pitchFamily="18" charset="0"/>
                <a:cs typeface="Times New Roman" panose="02020603050405020304" pitchFamily="18" charset="0"/>
              </a:rPr>
              <a:t>thickness.</a:t>
            </a:r>
          </a:p>
        </p:txBody>
      </p:sp>
    </p:spTree>
    <p:extLst>
      <p:ext uri="{BB962C8B-B14F-4D97-AF65-F5344CB8AC3E}">
        <p14:creationId xmlns:p14="http://schemas.microsoft.com/office/powerpoint/2010/main" val="395614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5440" y="1448780"/>
            <a:ext cx="11053228"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It has been claimed that a similarity solution does not exist for the laminar thermal boundary layer over a flat plate with uniform heat flux Develop this similarity solution for the flat plate geometry. As a similarity temperature variable, choose </a:t>
            </a:r>
            <a:r>
              <a:rPr lang="el-GR" sz="2400" i="1" dirty="0">
                <a:latin typeface="Times New Roman" panose="02020603050405020304" pitchFamily="18" charset="0"/>
                <a:cs typeface="Times New Roman" panose="02020603050405020304" pitchFamily="18" charset="0"/>
              </a:rPr>
              <a:t>θ(η,</a:t>
            </a:r>
            <a:r>
              <a:rPr lang="en-IN" sz="2400" i="1" dirty="0" err="1">
                <a:latin typeface="Times New Roman" panose="02020603050405020304" pitchFamily="18" charset="0"/>
                <a:cs typeface="Times New Roman" panose="02020603050405020304" pitchFamily="18" charset="0"/>
              </a:rPr>
              <a:t>Pr</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where</a:t>
            </a:r>
          </a:p>
        </p:txBody>
      </p:sp>
      <p:sp>
        <p:nvSpPr>
          <p:cNvPr id="5" name="TextBox 4"/>
          <p:cNvSpPr txBox="1"/>
          <p:nvPr/>
        </p:nvSpPr>
        <p:spPr>
          <a:xfrm>
            <a:off x="551384" y="728700"/>
            <a:ext cx="19442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2</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115780" y="2816932"/>
            <a:ext cx="3068649" cy="1139784"/>
          </a:xfrm>
          <a:prstGeom prst="rect">
            <a:avLst/>
          </a:prstGeom>
        </p:spPr>
      </p:pic>
      <p:sp>
        <p:nvSpPr>
          <p:cNvPr id="7" name="Rectangle 6"/>
          <p:cNvSpPr/>
          <p:nvPr/>
        </p:nvSpPr>
        <p:spPr>
          <a:xfrm>
            <a:off x="1199456" y="4113076"/>
            <a:ext cx="9613068"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Show that the energy equation in the boundary layer reduces to</a:t>
            </a:r>
            <a:endParaRPr lang="en-IN"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23792" y="4797152"/>
            <a:ext cx="3304653" cy="900100"/>
          </a:xfrm>
          <a:prstGeom prst="rect">
            <a:avLst/>
          </a:prstGeom>
        </p:spPr>
      </p:pic>
    </p:spTree>
    <p:extLst>
      <p:ext uri="{BB962C8B-B14F-4D97-AF65-F5344CB8AC3E}">
        <p14:creationId xmlns:p14="http://schemas.microsoft.com/office/powerpoint/2010/main" val="289240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1424" y="1340768"/>
            <a:ext cx="10261140" cy="156966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Consider the flow of air which has a free stream temperature of O°C over the  adiabatic Airplane wing as shown in Figure. If the flow in the boundary layer can be assumed to be laminar, determine how the temperature of the wing surface varies with Mach number. Assume </a:t>
            </a:r>
            <a:r>
              <a:rPr lang="en-US" sz="2400" i="1" dirty="0" err="1">
                <a:latin typeface="Times New Roman" panose="02020603050405020304" pitchFamily="18" charset="0"/>
                <a:cs typeface="Times New Roman" panose="02020603050405020304" pitchFamily="18" charset="0"/>
              </a:rPr>
              <a:t>Pr</a:t>
            </a:r>
            <a:r>
              <a:rPr lang="en-US" sz="2400" i="1" dirty="0">
                <a:latin typeface="Times New Roman" panose="02020603050405020304" pitchFamily="18" charset="0"/>
                <a:cs typeface="Times New Roman" panose="02020603050405020304" pitchFamily="18" charset="0"/>
              </a:rPr>
              <a:t>=0.7, </a:t>
            </a:r>
            <a:r>
              <a:rPr lang="el-GR" sz="2400" i="1" dirty="0">
                <a:latin typeface="Times New Roman" panose="02020603050405020304" pitchFamily="18" charset="0"/>
                <a:cs typeface="Times New Roman" panose="02020603050405020304" pitchFamily="18" charset="0"/>
              </a:rPr>
              <a:t>γ</a:t>
            </a:r>
            <a:r>
              <a:rPr lang="en-US" sz="2400" i="1" dirty="0">
                <a:latin typeface="Times New Roman" panose="02020603050405020304" pitchFamily="18" charset="0"/>
                <a:cs typeface="Times New Roman" panose="02020603050405020304" pitchFamily="18" charset="0"/>
              </a:rPr>
              <a:t>=1.4</a:t>
            </a:r>
            <a:r>
              <a:rPr lang="en-US" sz="2400" dirty="0">
                <a:latin typeface="Times New Roman" panose="02020603050405020304" pitchFamily="18" charset="0"/>
                <a:cs typeface="Times New Roman" panose="02020603050405020304" pitchFamily="18" charset="0"/>
              </a:rPr>
              <a:t> for air. </a:t>
            </a:r>
          </a:p>
        </p:txBody>
      </p:sp>
      <p:sp>
        <p:nvSpPr>
          <p:cNvPr id="5" name="TextBox 4"/>
          <p:cNvSpPr txBox="1"/>
          <p:nvPr/>
        </p:nvSpPr>
        <p:spPr>
          <a:xfrm>
            <a:off x="551384" y="728700"/>
            <a:ext cx="19442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3</a:t>
            </a:r>
            <a:endParaRPr lang="en-IN" sz="2800" b="1" dirty="0">
              <a:latin typeface="Times New Roman" panose="02020603050405020304" pitchFamily="18" charset="0"/>
              <a:cs typeface="Times New Roman" panose="02020603050405020304" pitchFamily="18" charset="0"/>
            </a:endParaRPr>
          </a:p>
        </p:txBody>
      </p:sp>
      <p:pic>
        <p:nvPicPr>
          <p:cNvPr id="9218" name="Picture 2" descr="A350-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3320988"/>
            <a:ext cx="4238625" cy="29622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Oval 6"/>
          <p:cNvSpPr/>
          <p:nvPr/>
        </p:nvSpPr>
        <p:spPr>
          <a:xfrm>
            <a:off x="8904312" y="3320988"/>
            <a:ext cx="540060" cy="4680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a:stCxn id="7" idx="2"/>
          </p:cNvCxnSpPr>
          <p:nvPr/>
        </p:nvCxnSpPr>
        <p:spPr>
          <a:xfrm flipH="1">
            <a:off x="6636060" y="3555014"/>
            <a:ext cx="2268252" cy="77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15480" y="3320988"/>
            <a:ext cx="5220580" cy="2988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3"/>
          <a:stretch>
            <a:fillRect/>
          </a:stretch>
        </p:blipFill>
        <p:spPr>
          <a:xfrm>
            <a:off x="1523492" y="3465004"/>
            <a:ext cx="5038725" cy="2705100"/>
          </a:xfrm>
          <a:prstGeom prst="rect">
            <a:avLst/>
          </a:prstGeom>
        </p:spPr>
      </p:pic>
    </p:spTree>
    <p:extLst>
      <p:ext uri="{BB962C8B-B14F-4D97-AF65-F5344CB8AC3E}">
        <p14:creationId xmlns:p14="http://schemas.microsoft.com/office/powerpoint/2010/main" val="103168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7408" y="1844824"/>
            <a:ext cx="936104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Assume that the shape of the longitudinal velocity profile is described by</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71664" y="2204864"/>
            <a:ext cx="2324100" cy="1371600"/>
          </a:xfrm>
          <a:prstGeom prst="rect">
            <a:avLst/>
          </a:prstGeom>
        </p:spPr>
      </p:pic>
      <p:sp>
        <p:nvSpPr>
          <p:cNvPr id="6" name="TextBox 5"/>
          <p:cNvSpPr txBox="1"/>
          <p:nvPr/>
        </p:nvSpPr>
        <p:spPr>
          <a:xfrm>
            <a:off x="7104112" y="2780928"/>
            <a:ext cx="10801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a:t>
            </a:r>
            <a:endParaRPr lang="en-IN" sz="2400"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817313249"/>
              </p:ext>
            </p:extLst>
          </p:nvPr>
        </p:nvGraphicFramePr>
        <p:xfrm>
          <a:off x="8940316" y="2420888"/>
          <a:ext cx="864096" cy="864096"/>
        </p:xfrm>
        <a:graphic>
          <a:graphicData uri="http://schemas.openxmlformats.org/presentationml/2006/ole">
            <mc:AlternateContent xmlns:mc="http://schemas.openxmlformats.org/markup-compatibility/2006">
              <mc:Choice xmlns:v="urn:schemas-microsoft-com:vml" Requires="v">
                <p:oleObj name="Equation" r:id="rId3" imgW="393480" imgH="393480" progId="Equation.DSMT4">
                  <p:embed/>
                </p:oleObj>
              </mc:Choice>
              <mc:Fallback>
                <p:oleObj name="Equation" r:id="rId3" imgW="393480" imgH="393480" progId="Equation.DSMT4">
                  <p:embed/>
                  <p:pic>
                    <p:nvPicPr>
                      <p:cNvPr id="0" name=""/>
                      <p:cNvPicPr/>
                      <p:nvPr/>
                    </p:nvPicPr>
                    <p:blipFill>
                      <a:blip r:embed="rId4"/>
                      <a:stretch>
                        <a:fillRect/>
                      </a:stretch>
                    </p:blipFill>
                    <p:spPr>
                      <a:xfrm>
                        <a:off x="8940316" y="2420888"/>
                        <a:ext cx="864096" cy="864096"/>
                      </a:xfrm>
                      <a:prstGeom prst="rect">
                        <a:avLst/>
                      </a:prstGeom>
                    </p:spPr>
                  </p:pic>
                </p:oleObj>
              </mc:Fallback>
            </mc:AlternateContent>
          </a:graphicData>
        </a:graphic>
      </p:graphicFrame>
      <p:sp>
        <p:nvSpPr>
          <p:cNvPr id="8" name="Rectangle 7"/>
          <p:cNvSpPr/>
          <p:nvPr/>
        </p:nvSpPr>
        <p:spPr>
          <a:xfrm>
            <a:off x="767408" y="1196752"/>
            <a:ext cx="9001000" cy="46166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Assume uniform flow (</a:t>
            </a:r>
            <a:r>
              <a:rPr lang="en-IN" sz="2400" i="1" dirty="0">
                <a:latin typeface="Times New Roman" panose="02020603050405020304" pitchFamily="18" charset="0"/>
                <a:cs typeface="Times New Roman" panose="02020603050405020304" pitchFamily="18" charset="0"/>
              </a:rPr>
              <a:t>U</a:t>
            </a:r>
            <a:r>
              <a:rPr lang="en-IN" sz="2400" i="1" baseline="-250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P</a:t>
            </a:r>
            <a:r>
              <a:rPr lang="en-IN" sz="2400" i="1" baseline="-250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constants)</a:t>
            </a:r>
          </a:p>
        </p:txBody>
      </p:sp>
      <p:pic>
        <p:nvPicPr>
          <p:cNvPr id="9" name="Picture 8"/>
          <p:cNvPicPr>
            <a:picLocks noChangeAspect="1"/>
          </p:cNvPicPr>
          <p:nvPr/>
        </p:nvPicPr>
        <p:blipFill>
          <a:blip r:embed="rId5"/>
          <a:stretch>
            <a:fillRect/>
          </a:stretch>
        </p:blipFill>
        <p:spPr>
          <a:xfrm>
            <a:off x="2963652" y="4725144"/>
            <a:ext cx="5619750" cy="1114425"/>
          </a:xfrm>
          <a:prstGeom prst="rect">
            <a:avLst/>
          </a:prstGeom>
        </p:spPr>
      </p:pic>
      <p:sp>
        <p:nvSpPr>
          <p:cNvPr id="10" name="TextBox 9"/>
          <p:cNvSpPr txBox="1"/>
          <p:nvPr/>
        </p:nvSpPr>
        <p:spPr>
          <a:xfrm>
            <a:off x="1055440" y="3825044"/>
            <a:ext cx="532859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Substituting into equation (1) gives </a:t>
            </a:r>
            <a:endParaRPr lang="en-IN" sz="2400" dirty="0">
              <a:latin typeface="Times New Roman" panose="02020603050405020304" pitchFamily="18" charset="0"/>
              <a:cs typeface="Times New Roman" panose="02020603050405020304" pitchFamily="18" charset="0"/>
            </a:endParaRPr>
          </a:p>
        </p:txBody>
      </p:sp>
      <p:sp>
        <p:nvSpPr>
          <p:cNvPr id="11" name="Rectangle 10"/>
          <p:cNvSpPr/>
          <p:nvPr/>
        </p:nvSpPr>
        <p:spPr>
          <a:xfrm>
            <a:off x="623392" y="656692"/>
            <a:ext cx="2916324"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Velocity profile</a:t>
            </a:r>
          </a:p>
        </p:txBody>
      </p:sp>
    </p:spTree>
    <p:extLst>
      <p:ext uri="{BB962C8B-B14F-4D97-AF65-F5344CB8AC3E}">
        <p14:creationId xmlns:p14="http://schemas.microsoft.com/office/powerpoint/2010/main" val="317915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9616" y="260648"/>
            <a:ext cx="5776662" cy="5480844"/>
          </a:xfrm>
          <a:prstGeom prst="rect">
            <a:avLst/>
          </a:prstGeom>
        </p:spPr>
      </p:pic>
    </p:spTree>
    <p:extLst>
      <p:ext uri="{BB962C8B-B14F-4D97-AF65-F5344CB8AC3E}">
        <p14:creationId xmlns:p14="http://schemas.microsoft.com/office/powerpoint/2010/main" val="294518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3472" y="1916832"/>
            <a:ext cx="3780420" cy="2551449"/>
          </a:xfrm>
          <a:prstGeom prst="rect">
            <a:avLst/>
          </a:prstGeom>
        </p:spPr>
      </p:pic>
      <p:pic>
        <p:nvPicPr>
          <p:cNvPr id="5" name="Picture 4"/>
          <p:cNvPicPr>
            <a:picLocks noChangeAspect="1"/>
          </p:cNvPicPr>
          <p:nvPr/>
        </p:nvPicPr>
        <p:blipFill>
          <a:blip r:embed="rId3"/>
          <a:stretch>
            <a:fillRect/>
          </a:stretch>
        </p:blipFill>
        <p:spPr>
          <a:xfrm>
            <a:off x="5953056" y="1700808"/>
            <a:ext cx="5488752" cy="3204356"/>
          </a:xfrm>
          <a:prstGeom prst="rect">
            <a:avLst/>
          </a:prstGeom>
        </p:spPr>
      </p:pic>
      <p:sp>
        <p:nvSpPr>
          <p:cNvPr id="6" name="Rectangle 5"/>
          <p:cNvSpPr/>
          <p:nvPr/>
        </p:nvSpPr>
        <p:spPr>
          <a:xfrm>
            <a:off x="5591944" y="5013176"/>
            <a:ext cx="6096000" cy="646331"/>
          </a:xfrm>
          <a:prstGeom prst="rect">
            <a:avLst/>
          </a:prstGeom>
        </p:spPr>
        <p:txBody>
          <a:bodyPr>
            <a:spAutoFit/>
          </a:bodyPr>
          <a:lstStyle/>
          <a:p>
            <a:r>
              <a:rPr lang="en-US" b="1" dirty="0">
                <a:solidFill>
                  <a:srgbClr val="000000"/>
                </a:solidFill>
                <a:latin typeface="Times New Roman" panose="02020603050405020304" pitchFamily="18" charset="0"/>
                <a:cs typeface="Times New Roman" panose="02020603050405020304" pitchFamily="18" charset="0"/>
              </a:rPr>
              <a:t>Temperature distributions in a laminar boundary layer with and without viscous dissipation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65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5420" y="908720"/>
            <a:ext cx="10928236"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resulting expressions for local boundary layer thickness and skin friction </a:t>
            </a:r>
            <a:r>
              <a:rPr lang="en-IN" sz="2400" dirty="0">
                <a:latin typeface="Times New Roman" panose="02020603050405020304" pitchFamily="18" charset="0"/>
                <a:cs typeface="Times New Roman" panose="02020603050405020304" pitchFamily="18" charset="0"/>
              </a:rPr>
              <a:t>coefficient are</a:t>
            </a:r>
          </a:p>
        </p:txBody>
      </p:sp>
      <p:pic>
        <p:nvPicPr>
          <p:cNvPr id="5" name="Picture 4"/>
          <p:cNvPicPr>
            <a:picLocks noChangeAspect="1"/>
          </p:cNvPicPr>
          <p:nvPr/>
        </p:nvPicPr>
        <p:blipFill>
          <a:blip r:embed="rId2"/>
          <a:stretch>
            <a:fillRect/>
          </a:stretch>
        </p:blipFill>
        <p:spPr>
          <a:xfrm>
            <a:off x="3755740" y="1772816"/>
            <a:ext cx="3524250" cy="1695450"/>
          </a:xfrm>
          <a:prstGeom prst="rect">
            <a:avLst/>
          </a:prstGeom>
        </p:spPr>
      </p:pic>
      <p:sp>
        <p:nvSpPr>
          <p:cNvPr id="6" name="Rectangle 5"/>
          <p:cNvSpPr/>
          <p:nvPr/>
        </p:nvSpPr>
        <p:spPr>
          <a:xfrm>
            <a:off x="983432" y="3717032"/>
            <a:ext cx="3624710"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with the following notation:</a:t>
            </a:r>
          </a:p>
        </p:txBody>
      </p:sp>
      <p:pic>
        <p:nvPicPr>
          <p:cNvPr id="7" name="Picture 6"/>
          <p:cNvPicPr>
            <a:picLocks noChangeAspect="1"/>
          </p:cNvPicPr>
          <p:nvPr/>
        </p:nvPicPr>
        <p:blipFill>
          <a:blip r:embed="rId3"/>
          <a:stretch>
            <a:fillRect/>
          </a:stretch>
        </p:blipFill>
        <p:spPr>
          <a:xfrm>
            <a:off x="4439816" y="4221088"/>
            <a:ext cx="3657600" cy="2305050"/>
          </a:xfrm>
          <a:prstGeom prst="rect">
            <a:avLst/>
          </a:prstGeom>
        </p:spPr>
      </p:pic>
    </p:spTree>
    <p:extLst>
      <p:ext uri="{BB962C8B-B14F-4D97-AF65-F5344CB8AC3E}">
        <p14:creationId xmlns:p14="http://schemas.microsoft.com/office/powerpoint/2010/main" val="18410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1424" y="1304764"/>
            <a:ext cx="10477164"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Heat transfer coefficient information is extracted in a similar fashion from </a:t>
            </a:r>
            <a:r>
              <a:rPr lang="en-IN" sz="2400" dirty="0">
                <a:latin typeface="Times New Roman" panose="02020603050405020304" pitchFamily="18" charset="0"/>
                <a:cs typeface="Times New Roman" panose="02020603050405020304" pitchFamily="18" charset="0"/>
              </a:rPr>
              <a:t>eq. (2) with </a:t>
            </a:r>
            <a:r>
              <a:rPr lang="en-IN" sz="2400" dirty="0" err="1">
                <a:latin typeface="Times New Roman" panose="02020603050405020304" pitchFamily="18" charset="0"/>
                <a:cs typeface="Times New Roman" panose="02020603050405020304" pitchFamily="18" charset="0"/>
              </a:rPr>
              <a:t>dT</a:t>
            </a:r>
            <a:r>
              <a:rPr lang="en-IN" sz="2400" baseline="-250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/dx = 0</a:t>
            </a:r>
          </a:p>
        </p:txBody>
      </p:sp>
      <p:pic>
        <p:nvPicPr>
          <p:cNvPr id="5" name="Picture 4"/>
          <p:cNvPicPr>
            <a:picLocks noChangeAspect="1"/>
          </p:cNvPicPr>
          <p:nvPr/>
        </p:nvPicPr>
        <p:blipFill>
          <a:blip r:embed="rId2"/>
          <a:stretch>
            <a:fillRect/>
          </a:stretch>
        </p:blipFill>
        <p:spPr>
          <a:xfrm>
            <a:off x="1307468" y="2492896"/>
            <a:ext cx="6095820" cy="936104"/>
          </a:xfrm>
          <a:prstGeom prst="rect">
            <a:avLst/>
          </a:prstGeom>
        </p:spPr>
      </p:pic>
      <p:sp>
        <p:nvSpPr>
          <p:cNvPr id="6" name="TextBox 5"/>
          <p:cNvSpPr txBox="1"/>
          <p:nvPr/>
        </p:nvSpPr>
        <p:spPr>
          <a:xfrm>
            <a:off x="7824192" y="2744924"/>
            <a:ext cx="10801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a:t>
            </a:r>
            <a:endParaRPr lang="en-IN" sz="2400"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043174415"/>
              </p:ext>
            </p:extLst>
          </p:nvPr>
        </p:nvGraphicFramePr>
        <p:xfrm>
          <a:off x="9156340" y="2420888"/>
          <a:ext cx="1030287" cy="949325"/>
        </p:xfrm>
        <a:graphic>
          <a:graphicData uri="http://schemas.openxmlformats.org/presentationml/2006/ole">
            <mc:AlternateContent xmlns:mc="http://schemas.openxmlformats.org/markup-compatibility/2006">
              <mc:Choice xmlns:v="urn:schemas-microsoft-com:vml" Requires="v">
                <p:oleObj name="Equation" r:id="rId3" imgW="469800" imgH="431640" progId="Equation.DSMT4">
                  <p:embed/>
                </p:oleObj>
              </mc:Choice>
              <mc:Fallback>
                <p:oleObj name="Equation" r:id="rId3" imgW="469800" imgH="431640" progId="Equation.DSMT4">
                  <p:embed/>
                  <p:pic>
                    <p:nvPicPr>
                      <p:cNvPr id="0" name=""/>
                      <p:cNvPicPr/>
                      <p:nvPr/>
                    </p:nvPicPr>
                    <p:blipFill>
                      <a:blip r:embed="rId4"/>
                      <a:stretch>
                        <a:fillRect/>
                      </a:stretch>
                    </p:blipFill>
                    <p:spPr>
                      <a:xfrm>
                        <a:off x="9156340" y="2420888"/>
                        <a:ext cx="1030287" cy="949325"/>
                      </a:xfrm>
                      <a:prstGeom prst="rect">
                        <a:avLst/>
                      </a:prstGeom>
                    </p:spPr>
                  </p:pic>
                </p:oleObj>
              </mc:Fallback>
            </mc:AlternateContent>
          </a:graphicData>
        </a:graphic>
      </p:graphicFrame>
      <p:sp>
        <p:nvSpPr>
          <p:cNvPr id="9" name="Rectangle 8"/>
          <p:cNvSpPr/>
          <p:nvPr/>
        </p:nvSpPr>
        <p:spPr>
          <a:xfrm>
            <a:off x="983432" y="3789040"/>
            <a:ext cx="2877711"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1. For high-</a:t>
            </a:r>
            <a:r>
              <a:rPr lang="en-IN" sz="2400" dirty="0" err="1">
                <a:latin typeface="Times New Roman" panose="02020603050405020304" pitchFamily="18" charset="0"/>
                <a:cs typeface="Times New Roman" panose="02020603050405020304" pitchFamily="18" charset="0"/>
              </a:rPr>
              <a:t>Pr</a:t>
            </a:r>
            <a:r>
              <a:rPr lang="en-IN" sz="2400" dirty="0">
                <a:latin typeface="Times New Roman" panose="02020603050405020304" pitchFamily="18" charset="0"/>
                <a:cs typeface="Times New Roman" panose="02020603050405020304" pitchFamily="18" charset="0"/>
              </a:rPr>
              <a:t> fluids, </a:t>
            </a:r>
          </a:p>
        </p:txBody>
      </p:sp>
      <p:sp>
        <p:nvSpPr>
          <p:cNvPr id="10" name="Rectangle 9"/>
          <p:cNvSpPr/>
          <p:nvPr/>
        </p:nvSpPr>
        <p:spPr>
          <a:xfrm>
            <a:off x="623392" y="656692"/>
            <a:ext cx="2916324"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Temperature profile</a:t>
            </a:r>
          </a:p>
        </p:txBody>
      </p:sp>
      <p:graphicFrame>
        <p:nvGraphicFramePr>
          <p:cNvPr id="11" name="Object 10"/>
          <p:cNvGraphicFramePr>
            <a:graphicFrameLocks noChangeAspect="1"/>
          </p:cNvGraphicFramePr>
          <p:nvPr>
            <p:extLst>
              <p:ext uri="{D42A27DB-BD31-4B8C-83A1-F6EECF244321}">
                <p14:modId xmlns:p14="http://schemas.microsoft.com/office/powerpoint/2010/main" val="3730475655"/>
              </p:ext>
            </p:extLst>
          </p:nvPr>
        </p:nvGraphicFramePr>
        <p:xfrm>
          <a:off x="3791744" y="3789040"/>
          <a:ext cx="1141413" cy="501650"/>
        </p:xfrm>
        <a:graphic>
          <a:graphicData uri="http://schemas.openxmlformats.org/presentationml/2006/ole">
            <mc:AlternateContent xmlns:mc="http://schemas.openxmlformats.org/markup-compatibility/2006">
              <mc:Choice xmlns:v="urn:schemas-microsoft-com:vml" Requires="v">
                <p:oleObj name="Equation" r:id="rId5" imgW="520560" imgH="228600" progId="Equation.DSMT4">
                  <p:embed/>
                </p:oleObj>
              </mc:Choice>
              <mc:Fallback>
                <p:oleObj name="Equation" r:id="rId5" imgW="520560" imgH="228600" progId="Equation.DSMT4">
                  <p:embed/>
                  <p:pic>
                    <p:nvPicPr>
                      <p:cNvPr id="0" name=""/>
                      <p:cNvPicPr/>
                      <p:nvPr/>
                    </p:nvPicPr>
                    <p:blipFill>
                      <a:blip r:embed="rId6"/>
                      <a:stretch>
                        <a:fillRect/>
                      </a:stretch>
                    </p:blipFill>
                    <p:spPr>
                      <a:xfrm>
                        <a:off x="3791744" y="3789040"/>
                        <a:ext cx="1141413" cy="501650"/>
                      </a:xfrm>
                      <a:prstGeom prst="rect">
                        <a:avLst/>
                      </a:prstGeom>
                    </p:spPr>
                  </p:pic>
                </p:oleObj>
              </mc:Fallback>
            </mc:AlternateContent>
          </a:graphicData>
        </a:graphic>
      </p:graphicFrame>
      <p:sp>
        <p:nvSpPr>
          <p:cNvPr id="12" name="Rectangle 11"/>
          <p:cNvSpPr/>
          <p:nvPr/>
        </p:nvSpPr>
        <p:spPr>
          <a:xfrm>
            <a:off x="2315580" y="4293096"/>
            <a:ext cx="6096000" cy="461665"/>
          </a:xfrm>
          <a:prstGeom prst="rect">
            <a:avLst/>
          </a:prstGeom>
        </p:spPr>
        <p:txBody>
          <a:bodyPr>
            <a:spAutoFit/>
          </a:bodyPr>
          <a:lstStyle/>
          <a:p>
            <a:r>
              <a:rPr lang="en-IN" sz="2400" dirty="0">
                <a:latin typeface="Times New Roman" panose="02020603050405020304" pitchFamily="18" charset="0"/>
                <a:cs typeface="Times New Roman" panose="02020603050405020304" pitchFamily="18" charset="0"/>
              </a:rPr>
              <a:t>Integral energy equation (2) reduces to</a:t>
            </a:r>
          </a:p>
        </p:txBody>
      </p:sp>
      <p:pic>
        <p:nvPicPr>
          <p:cNvPr id="13" name="Picture 12"/>
          <p:cNvPicPr>
            <a:picLocks noChangeAspect="1"/>
          </p:cNvPicPr>
          <p:nvPr/>
        </p:nvPicPr>
        <p:blipFill>
          <a:blip r:embed="rId7"/>
          <a:stretch>
            <a:fillRect/>
          </a:stretch>
        </p:blipFill>
        <p:spPr>
          <a:xfrm>
            <a:off x="3215680" y="4869160"/>
            <a:ext cx="5539310" cy="1008112"/>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1968050087"/>
              </p:ext>
            </p:extLst>
          </p:nvPr>
        </p:nvGraphicFramePr>
        <p:xfrm>
          <a:off x="9228348" y="4941168"/>
          <a:ext cx="1030287" cy="866775"/>
        </p:xfrm>
        <a:graphic>
          <a:graphicData uri="http://schemas.openxmlformats.org/presentationml/2006/ole">
            <mc:AlternateContent xmlns:mc="http://schemas.openxmlformats.org/markup-compatibility/2006">
              <mc:Choice xmlns:v="urn:schemas-microsoft-com:vml" Requires="v">
                <p:oleObj name="Equation" r:id="rId8" imgW="469800" imgH="393480" progId="Equation.DSMT4">
                  <p:embed/>
                </p:oleObj>
              </mc:Choice>
              <mc:Fallback>
                <p:oleObj name="Equation" r:id="rId8" imgW="469800" imgH="393480" progId="Equation.DSMT4">
                  <p:embed/>
                  <p:pic>
                    <p:nvPicPr>
                      <p:cNvPr id="0" name=""/>
                      <p:cNvPicPr/>
                      <p:nvPr/>
                    </p:nvPicPr>
                    <p:blipFill>
                      <a:blip r:embed="rId9"/>
                      <a:stretch>
                        <a:fillRect/>
                      </a:stretch>
                    </p:blipFill>
                    <p:spPr>
                      <a:xfrm>
                        <a:off x="9228348" y="4941168"/>
                        <a:ext cx="1030287" cy="866775"/>
                      </a:xfrm>
                      <a:prstGeom prst="rect">
                        <a:avLst/>
                      </a:prstGeom>
                    </p:spPr>
                  </p:pic>
                </p:oleObj>
              </mc:Fallback>
            </mc:AlternateContent>
          </a:graphicData>
        </a:graphic>
      </p:graphicFrame>
    </p:spTree>
    <p:extLst>
      <p:ext uri="{BB962C8B-B14F-4D97-AF65-F5344CB8AC3E}">
        <p14:creationId xmlns:p14="http://schemas.microsoft.com/office/powerpoint/2010/main" val="165188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396" y="1016732"/>
            <a:ext cx="4644220"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1. For low-</a:t>
            </a:r>
            <a:r>
              <a:rPr lang="en-IN" sz="2400" dirty="0" err="1">
                <a:latin typeface="Times New Roman" panose="02020603050405020304" pitchFamily="18" charset="0"/>
                <a:cs typeface="Times New Roman" panose="02020603050405020304" pitchFamily="18" charset="0"/>
              </a:rPr>
              <a:t>Pr</a:t>
            </a:r>
            <a:r>
              <a:rPr lang="en-IN" sz="2400" dirty="0">
                <a:latin typeface="Times New Roman" panose="02020603050405020304" pitchFamily="18" charset="0"/>
                <a:cs typeface="Times New Roman" panose="02020603050405020304" pitchFamily="18" charset="0"/>
              </a:rPr>
              <a:t> fluids (liquid metals), </a:t>
            </a:r>
          </a:p>
        </p:txBody>
      </p:sp>
      <p:graphicFrame>
        <p:nvGraphicFramePr>
          <p:cNvPr id="5" name="Object 4"/>
          <p:cNvGraphicFramePr>
            <a:graphicFrameLocks noChangeAspect="1"/>
          </p:cNvGraphicFramePr>
          <p:nvPr>
            <p:extLst>
              <p:ext uri="{D42A27DB-BD31-4B8C-83A1-F6EECF244321}">
                <p14:modId xmlns:p14="http://schemas.microsoft.com/office/powerpoint/2010/main" val="2916320391"/>
              </p:ext>
            </p:extLst>
          </p:nvPr>
        </p:nvGraphicFramePr>
        <p:xfrm>
          <a:off x="5195900" y="1016732"/>
          <a:ext cx="1141413" cy="501650"/>
        </p:xfrm>
        <a:graphic>
          <a:graphicData uri="http://schemas.openxmlformats.org/presentationml/2006/ole">
            <mc:AlternateContent xmlns:mc="http://schemas.openxmlformats.org/markup-compatibility/2006">
              <mc:Choice xmlns:v="urn:schemas-microsoft-com:vml" Requires="v">
                <p:oleObj name="Equation" r:id="rId2" imgW="520560" imgH="228600" progId="Equation.DSMT4">
                  <p:embed/>
                </p:oleObj>
              </mc:Choice>
              <mc:Fallback>
                <p:oleObj name="Equation" r:id="rId2" imgW="520560" imgH="228600" progId="Equation.DSMT4">
                  <p:embed/>
                  <p:pic>
                    <p:nvPicPr>
                      <p:cNvPr id="0" name=""/>
                      <p:cNvPicPr/>
                      <p:nvPr/>
                    </p:nvPicPr>
                    <p:blipFill>
                      <a:blip r:embed="rId3"/>
                      <a:stretch>
                        <a:fillRect/>
                      </a:stretch>
                    </p:blipFill>
                    <p:spPr>
                      <a:xfrm>
                        <a:off x="5195900" y="1016732"/>
                        <a:ext cx="1141413" cy="501650"/>
                      </a:xfrm>
                      <a:prstGeom prst="rect">
                        <a:avLst/>
                      </a:prstGeom>
                    </p:spPr>
                  </p:pic>
                </p:oleObj>
              </mc:Fallback>
            </mc:AlternateContent>
          </a:graphicData>
        </a:graphic>
      </p:graphicFrame>
      <p:pic>
        <p:nvPicPr>
          <p:cNvPr id="6" name="Picture 5"/>
          <p:cNvPicPr>
            <a:picLocks noChangeAspect="1"/>
          </p:cNvPicPr>
          <p:nvPr/>
        </p:nvPicPr>
        <p:blipFill>
          <a:blip r:embed="rId4"/>
          <a:stretch>
            <a:fillRect/>
          </a:stretch>
        </p:blipFill>
        <p:spPr>
          <a:xfrm>
            <a:off x="1271464" y="2492896"/>
            <a:ext cx="8616958" cy="864096"/>
          </a:xfrm>
          <a:prstGeom prst="rect">
            <a:avLst/>
          </a:prstGeom>
        </p:spPr>
      </p:pic>
      <p:sp>
        <p:nvSpPr>
          <p:cNvPr id="7" name="Rectangle 6"/>
          <p:cNvSpPr/>
          <p:nvPr/>
        </p:nvSpPr>
        <p:spPr>
          <a:xfrm>
            <a:off x="1019436" y="1592796"/>
            <a:ext cx="6096000" cy="461665"/>
          </a:xfrm>
          <a:prstGeom prst="rect">
            <a:avLst/>
          </a:prstGeom>
        </p:spPr>
        <p:txBody>
          <a:bodyPr>
            <a:spAutoFit/>
          </a:bodyPr>
          <a:lstStyle/>
          <a:p>
            <a:r>
              <a:rPr lang="en-IN" sz="2400" dirty="0">
                <a:latin typeface="Times New Roman" panose="02020603050405020304" pitchFamily="18" charset="0"/>
                <a:cs typeface="Times New Roman" panose="02020603050405020304" pitchFamily="18" charset="0"/>
              </a:rPr>
              <a:t>Integral energy equation (2) reduces to</a:t>
            </a:r>
          </a:p>
        </p:txBody>
      </p:sp>
      <p:graphicFrame>
        <p:nvGraphicFramePr>
          <p:cNvPr id="8" name="Object 7"/>
          <p:cNvGraphicFramePr>
            <a:graphicFrameLocks noChangeAspect="1"/>
          </p:cNvGraphicFramePr>
          <p:nvPr>
            <p:extLst>
              <p:ext uri="{D42A27DB-BD31-4B8C-83A1-F6EECF244321}">
                <p14:modId xmlns:p14="http://schemas.microsoft.com/office/powerpoint/2010/main" val="1337431277"/>
              </p:ext>
            </p:extLst>
          </p:nvPr>
        </p:nvGraphicFramePr>
        <p:xfrm>
          <a:off x="10236460" y="2636912"/>
          <a:ext cx="1030287" cy="866775"/>
        </p:xfrm>
        <a:graphic>
          <a:graphicData uri="http://schemas.openxmlformats.org/presentationml/2006/ole">
            <mc:AlternateContent xmlns:mc="http://schemas.openxmlformats.org/markup-compatibility/2006">
              <mc:Choice xmlns:v="urn:schemas-microsoft-com:vml" Requires="v">
                <p:oleObj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10236460" y="2636912"/>
                        <a:ext cx="1030287" cy="866775"/>
                      </a:xfrm>
                      <a:prstGeom prst="rect">
                        <a:avLst/>
                      </a:prstGeom>
                    </p:spPr>
                  </p:pic>
                </p:oleObj>
              </mc:Fallback>
            </mc:AlternateContent>
          </a:graphicData>
        </a:graphic>
      </p:graphicFrame>
      <p:sp>
        <p:nvSpPr>
          <p:cNvPr id="9" name="Rectangle 8"/>
          <p:cNvSpPr/>
          <p:nvPr/>
        </p:nvSpPr>
        <p:spPr>
          <a:xfrm>
            <a:off x="983432" y="3825044"/>
            <a:ext cx="10321824"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sum of two integrals stems from the fact that when </a:t>
            </a:r>
            <a:r>
              <a:rPr lang="en-US" sz="2400" i="1" dirty="0" err="1">
                <a:latin typeface="Times New Roman" panose="02020603050405020304" pitchFamily="18" charset="0"/>
                <a:cs typeface="Times New Roman" panose="02020603050405020304" pitchFamily="18" charset="0"/>
              </a:rPr>
              <a:t>δ</a:t>
            </a:r>
            <a:r>
              <a:rPr lang="en-US" sz="2400" i="1" baseline="-25000" dirty="0" err="1">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&gt;&gt; δ, immediately next to the wall (</a:t>
            </a:r>
            <a:r>
              <a:rPr lang="en-US" sz="2400" i="1" dirty="0">
                <a:latin typeface="Times New Roman" panose="02020603050405020304" pitchFamily="18" charset="0"/>
                <a:cs typeface="Times New Roman" panose="02020603050405020304" pitchFamily="18" charset="0"/>
              </a:rPr>
              <a:t>0 &lt; y &lt; δ</a:t>
            </a:r>
            <a:r>
              <a:rPr lang="en-US" sz="2400" dirty="0">
                <a:latin typeface="Times New Roman" panose="02020603050405020304" pitchFamily="18" charset="0"/>
                <a:cs typeface="Times New Roman" panose="02020603050405020304" pitchFamily="18" charset="0"/>
              </a:rPr>
              <a:t>), the velocity is described by the assumed shape </a:t>
            </a:r>
            <a:r>
              <a:rPr lang="en-US" sz="2400" i="1" dirty="0" err="1">
                <a:latin typeface="Times New Roman" panose="02020603050405020304" pitchFamily="18" charset="0"/>
                <a:cs typeface="Times New Roman" panose="02020603050405020304" pitchFamily="18" charset="0"/>
              </a:rPr>
              <a:t>U</a:t>
            </a:r>
            <a:r>
              <a:rPr lang="en-US" sz="2400" i="1" baseline="-250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whereas for (</a:t>
            </a:r>
            <a:r>
              <a:rPr lang="en-US" sz="2400" i="1" dirty="0">
                <a:latin typeface="Times New Roman" panose="02020603050405020304" pitchFamily="18" charset="0"/>
                <a:cs typeface="Times New Roman" panose="02020603050405020304" pitchFamily="18" charset="0"/>
              </a:rPr>
              <a:t>δ &lt; y &lt; </a:t>
            </a:r>
            <a:r>
              <a:rPr lang="en-US" sz="2400" i="1" dirty="0" err="1">
                <a:latin typeface="Times New Roman" panose="02020603050405020304" pitchFamily="18" charset="0"/>
                <a:cs typeface="Times New Roman" panose="02020603050405020304" pitchFamily="18" charset="0"/>
              </a:rPr>
              <a:t>δ</a:t>
            </a:r>
            <a:r>
              <a:rPr lang="en-US" sz="2400" i="1" baseline="-25000" dirty="0" err="1">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the velocity is uniform, </a:t>
            </a:r>
            <a:r>
              <a:rPr lang="en-US" sz="2400" i="1" dirty="0">
                <a:latin typeface="Times New Roman" panose="02020603050405020304" pitchFamily="18" charset="0"/>
                <a:cs typeface="Times New Roman" panose="02020603050405020304" pitchFamily="18" charset="0"/>
              </a:rPr>
              <a:t>u = U</a:t>
            </a:r>
            <a:r>
              <a:rPr lang="en-US" sz="2400" i="1"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Since </a:t>
            </a:r>
            <a:r>
              <a:rPr lang="el-GR" sz="2400" dirty="0">
                <a:latin typeface="Times New Roman" panose="02020603050405020304" pitchFamily="18" charset="0"/>
                <a:cs typeface="Times New Roman" panose="02020603050405020304" pitchFamily="18" charset="0"/>
              </a:rPr>
              <a:t>Δ</a:t>
            </a:r>
            <a:r>
              <a:rPr lang="en-US" sz="2400" dirty="0">
                <a:latin typeface="Times New Roman" panose="02020603050405020304" pitchFamily="18" charset="0"/>
                <a:cs typeface="Times New Roman" panose="02020603050405020304" pitchFamily="18" charset="0"/>
              </a:rPr>
              <a:t> is much greater than unity, the second integral dominates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7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9416" y="1232756"/>
            <a:ext cx="10685351" cy="4320480"/>
          </a:xfrm>
          <a:prstGeom prst="rect">
            <a:avLst/>
          </a:prstGeom>
        </p:spPr>
      </p:pic>
      <p:sp>
        <p:nvSpPr>
          <p:cNvPr id="5" name="Rectangle 4"/>
          <p:cNvSpPr/>
          <p:nvPr/>
        </p:nvSpPr>
        <p:spPr>
          <a:xfrm>
            <a:off x="911424" y="1340768"/>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569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396" y="692696"/>
            <a:ext cx="2739853"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Similarity solutions</a:t>
            </a:r>
          </a:p>
        </p:txBody>
      </p:sp>
      <p:sp>
        <p:nvSpPr>
          <p:cNvPr id="5" name="Rectangle 4"/>
          <p:cNvSpPr/>
          <p:nvPr/>
        </p:nvSpPr>
        <p:spPr>
          <a:xfrm>
            <a:off x="803412" y="1520788"/>
            <a:ext cx="9613068" cy="1200329"/>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basic idea in the construction of these solutions is the observation that from one location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to another, the </a:t>
            </a:r>
            <a:r>
              <a:rPr lang="en-US" sz="2400" i="1" dirty="0">
                <a:latin typeface="Times New Roman" panose="02020603050405020304" pitchFamily="18" charset="0"/>
                <a:cs typeface="Times New Roman" panose="02020603050405020304" pitchFamily="18" charset="0"/>
              </a:rPr>
              <a:t>u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profiles look similar (hence, the name </a:t>
            </a:r>
            <a:r>
              <a:rPr lang="en-IN" sz="2400" dirty="0">
                <a:latin typeface="Times New Roman" panose="02020603050405020304" pitchFamily="18" charset="0"/>
                <a:cs typeface="Times New Roman" panose="02020603050405020304" pitchFamily="18" charset="0"/>
              </a:rPr>
              <a:t>similarity solutions)</a:t>
            </a:r>
          </a:p>
        </p:txBody>
      </p:sp>
      <p:sp>
        <p:nvSpPr>
          <p:cNvPr id="6" name="Rectangle 5"/>
          <p:cNvSpPr/>
          <p:nvPr/>
        </p:nvSpPr>
        <p:spPr>
          <a:xfrm>
            <a:off x="839416" y="2996952"/>
            <a:ext cx="9871677" cy="830997"/>
          </a:xfrm>
          <a:prstGeom prst="rect">
            <a:avLst/>
          </a:prstGeom>
        </p:spPr>
        <p:txBody>
          <a:bodyPr wrap="non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Geometry, similarity, pattern and design (drawing) are at the core of science</a:t>
            </a:r>
          </a:p>
          <a:p>
            <a:endParaRPr lang="en-US" sz="2400"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578011299"/>
              </p:ext>
            </p:extLst>
          </p:nvPr>
        </p:nvGraphicFramePr>
        <p:xfrm>
          <a:off x="4655840" y="4869160"/>
          <a:ext cx="2479675" cy="950912"/>
        </p:xfrm>
        <a:graphic>
          <a:graphicData uri="http://schemas.openxmlformats.org/presentationml/2006/ole">
            <mc:AlternateContent xmlns:mc="http://schemas.openxmlformats.org/markup-compatibility/2006">
              <mc:Choice xmlns:v="urn:schemas-microsoft-com:vml" Requires="v">
                <p:oleObj name="Equation" r:id="rId2" imgW="1130040" imgH="431640" progId="Equation.DSMT4">
                  <p:embed/>
                </p:oleObj>
              </mc:Choice>
              <mc:Fallback>
                <p:oleObj name="Equation" r:id="rId2" imgW="1130040" imgH="431640" progId="Equation.DSMT4">
                  <p:embed/>
                  <p:pic>
                    <p:nvPicPr>
                      <p:cNvPr id="0" name=""/>
                      <p:cNvPicPr/>
                      <p:nvPr/>
                    </p:nvPicPr>
                    <p:blipFill>
                      <a:blip r:embed="rId3"/>
                      <a:stretch>
                        <a:fillRect/>
                      </a:stretch>
                    </p:blipFill>
                    <p:spPr>
                      <a:xfrm>
                        <a:off x="4655840" y="4869160"/>
                        <a:ext cx="2479675" cy="950912"/>
                      </a:xfrm>
                      <a:prstGeom prst="rect">
                        <a:avLst/>
                      </a:prstGeom>
                    </p:spPr>
                  </p:pic>
                </p:oleObj>
              </mc:Fallback>
            </mc:AlternateContent>
          </a:graphicData>
        </a:graphic>
      </p:graphicFrame>
      <p:sp>
        <p:nvSpPr>
          <p:cNvPr id="8" name="Rectangle 7"/>
          <p:cNvSpPr/>
          <p:nvPr/>
        </p:nvSpPr>
        <p:spPr>
          <a:xfrm>
            <a:off x="1307468" y="5913276"/>
            <a:ext cx="1015312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where the similarity variable η is proportional to y and the proportionality factor</a:t>
            </a:r>
          </a:p>
          <a:p>
            <a:r>
              <a:rPr lang="en-IN" sz="2000" dirty="0">
                <a:latin typeface="Times New Roman" panose="02020603050405020304" pitchFamily="18" charset="0"/>
                <a:cs typeface="Times New Roman" panose="02020603050405020304" pitchFamily="18" charset="0"/>
              </a:rPr>
              <a:t>depends on x.</a:t>
            </a:r>
          </a:p>
        </p:txBody>
      </p:sp>
      <p:sp>
        <p:nvSpPr>
          <p:cNvPr id="9" name="Rectangle 8"/>
          <p:cNvSpPr/>
          <p:nvPr/>
        </p:nvSpPr>
        <p:spPr>
          <a:xfrm>
            <a:off x="839416" y="4257092"/>
            <a:ext cx="10657184" cy="461665"/>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Mathematically, the stretching of a master velocity profile amounts to writing</a:t>
            </a:r>
            <a:endParaRPr lang="en-IN"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803412" y="3717032"/>
            <a:ext cx="2916324"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Velocity profile</a:t>
            </a:r>
          </a:p>
        </p:txBody>
      </p:sp>
    </p:spTree>
    <p:extLst>
      <p:ext uri="{BB962C8B-B14F-4D97-AF65-F5344CB8AC3E}">
        <p14:creationId xmlns:p14="http://schemas.microsoft.com/office/powerpoint/2010/main" val="393217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7632"/>
          <a:stretch/>
        </p:blipFill>
        <p:spPr>
          <a:xfrm>
            <a:off x="1739516" y="1196752"/>
            <a:ext cx="8460940" cy="4137019"/>
          </a:xfrm>
          <a:prstGeom prst="rect">
            <a:avLst/>
          </a:prstGeom>
        </p:spPr>
      </p:pic>
      <p:sp>
        <p:nvSpPr>
          <p:cNvPr id="5" name="Rectangle 4"/>
          <p:cNvSpPr/>
          <p:nvPr/>
        </p:nvSpPr>
        <p:spPr>
          <a:xfrm>
            <a:off x="1271464" y="5769260"/>
            <a:ext cx="9505056"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Construction of similar profiles in the analysis of velocity boundary layers.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23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454020803"/>
              </p:ext>
            </p:extLst>
          </p:nvPr>
        </p:nvGraphicFramePr>
        <p:xfrm>
          <a:off x="1390650" y="765175"/>
          <a:ext cx="2481263" cy="950913"/>
        </p:xfrm>
        <a:graphic>
          <a:graphicData uri="http://schemas.openxmlformats.org/presentationml/2006/ole">
            <mc:AlternateContent xmlns:mc="http://schemas.openxmlformats.org/markup-compatibility/2006">
              <mc:Choice xmlns:v="urn:schemas-microsoft-com:vml" Requires="v">
                <p:oleObj name="Equation" r:id="rId2" imgW="1130040" imgH="431640" progId="Equation.DSMT4">
                  <p:embed/>
                </p:oleObj>
              </mc:Choice>
              <mc:Fallback>
                <p:oleObj name="Equation" r:id="rId2" imgW="1130040" imgH="431640" progId="Equation.DSMT4">
                  <p:embed/>
                  <p:pic>
                    <p:nvPicPr>
                      <p:cNvPr id="0" name=""/>
                      <p:cNvPicPr/>
                      <p:nvPr/>
                    </p:nvPicPr>
                    <p:blipFill>
                      <a:blip r:embed="rId3"/>
                      <a:stretch>
                        <a:fillRect/>
                      </a:stretch>
                    </p:blipFill>
                    <p:spPr>
                      <a:xfrm>
                        <a:off x="1390650" y="765175"/>
                        <a:ext cx="2481263" cy="950913"/>
                      </a:xfrm>
                      <a:prstGeom prst="rect">
                        <a:avLst/>
                      </a:prstGeom>
                    </p:spPr>
                  </p:pic>
                </p:oleObj>
              </mc:Fallback>
            </mc:AlternateContent>
          </a:graphicData>
        </a:graphic>
      </p:graphicFrame>
      <p:sp>
        <p:nvSpPr>
          <p:cNvPr id="5" name="Rectangle 4"/>
          <p:cNvSpPr/>
          <p:nvPr/>
        </p:nvSpPr>
        <p:spPr>
          <a:xfrm>
            <a:off x="983432" y="1916832"/>
            <a:ext cx="10153128"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where the similarity variable η is proportional to y and the proportionality factor </a:t>
            </a:r>
            <a:r>
              <a:rPr lang="en-IN" sz="2000" dirty="0">
                <a:latin typeface="Times New Roman" panose="02020603050405020304" pitchFamily="18" charset="0"/>
                <a:cs typeface="Times New Roman" panose="02020603050405020304" pitchFamily="18" charset="0"/>
              </a:rPr>
              <a:t>depends on x.</a:t>
            </a:r>
          </a:p>
        </p:txBody>
      </p:sp>
      <p:sp>
        <p:nvSpPr>
          <p:cNvPr id="6" name="TextBox 5"/>
          <p:cNvSpPr txBox="1"/>
          <p:nvPr/>
        </p:nvSpPr>
        <p:spPr>
          <a:xfrm>
            <a:off x="1019436" y="2348880"/>
            <a:ext cx="64807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Let</a:t>
            </a:r>
            <a:r>
              <a:rPr lang="en-US" dirty="0"/>
              <a:t>, </a:t>
            </a:r>
            <a:endParaRPr lang="en-IN" dirty="0"/>
          </a:p>
        </p:txBody>
      </p:sp>
      <p:graphicFrame>
        <p:nvGraphicFramePr>
          <p:cNvPr id="8" name="Object 7"/>
          <p:cNvGraphicFramePr>
            <a:graphicFrameLocks noChangeAspect="1"/>
          </p:cNvGraphicFramePr>
          <p:nvPr>
            <p:extLst>
              <p:ext uri="{D42A27DB-BD31-4B8C-83A1-F6EECF244321}">
                <p14:modId xmlns:p14="http://schemas.microsoft.com/office/powerpoint/2010/main" val="2911056815"/>
              </p:ext>
            </p:extLst>
          </p:nvPr>
        </p:nvGraphicFramePr>
        <p:xfrm>
          <a:off x="3215680" y="2816932"/>
          <a:ext cx="2257425" cy="447675"/>
        </p:xfrm>
        <a:graphic>
          <a:graphicData uri="http://schemas.openxmlformats.org/presentationml/2006/ole">
            <mc:AlternateContent xmlns:mc="http://schemas.openxmlformats.org/markup-compatibility/2006">
              <mc:Choice xmlns:v="urn:schemas-microsoft-com:vml" Requires="v">
                <p:oleObj name="Equation" r:id="rId4" imgW="1028520" imgH="203040" progId="Equation.DSMT4">
                  <p:embed/>
                </p:oleObj>
              </mc:Choice>
              <mc:Fallback>
                <p:oleObj name="Equation" r:id="rId4" imgW="1028520" imgH="203040" progId="Equation.DSMT4">
                  <p:embed/>
                  <p:pic>
                    <p:nvPicPr>
                      <p:cNvPr id="0" name=""/>
                      <p:cNvPicPr/>
                      <p:nvPr/>
                    </p:nvPicPr>
                    <p:blipFill>
                      <a:blip r:embed="rId5"/>
                      <a:stretch>
                        <a:fillRect/>
                      </a:stretch>
                    </p:blipFill>
                    <p:spPr>
                      <a:xfrm>
                        <a:off x="3215680" y="2816932"/>
                        <a:ext cx="2257425" cy="447675"/>
                      </a:xfrm>
                      <a:prstGeom prst="rect">
                        <a:avLst/>
                      </a:prstGeom>
                    </p:spPr>
                  </p:pic>
                </p:oleObj>
              </mc:Fallback>
            </mc:AlternateContent>
          </a:graphicData>
        </a:graphic>
      </p:graphicFrame>
      <p:sp>
        <p:nvSpPr>
          <p:cNvPr id="9" name="TextBox 8"/>
          <p:cNvSpPr txBox="1"/>
          <p:nvPr/>
        </p:nvSpPr>
        <p:spPr>
          <a:xfrm>
            <a:off x="1055440" y="3573016"/>
            <a:ext cx="100451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Substituting into momentum BL equation we will eventually get the </a:t>
            </a:r>
            <a:r>
              <a:rPr lang="en-IN" sz="2000" b="1" dirty="0" err="1">
                <a:latin typeface="Times New Roman" panose="02020603050405020304" pitchFamily="18" charset="0"/>
                <a:cs typeface="Times New Roman" panose="02020603050405020304" pitchFamily="18" charset="0"/>
              </a:rPr>
              <a:t>Blasius</a:t>
            </a:r>
            <a:r>
              <a:rPr lang="en-IN" sz="2000" b="1" dirty="0">
                <a:latin typeface="Times New Roman" panose="02020603050405020304" pitchFamily="18" charset="0"/>
                <a:cs typeface="Times New Roman" panose="02020603050405020304" pitchFamily="18" charset="0"/>
              </a:rPr>
              <a:t> equation </a:t>
            </a:r>
            <a:r>
              <a:rPr lang="en-IN" sz="2000" dirty="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505278520"/>
              </p:ext>
            </p:extLst>
          </p:nvPr>
        </p:nvGraphicFramePr>
        <p:xfrm>
          <a:off x="1883532" y="4221088"/>
          <a:ext cx="3314700" cy="866775"/>
        </p:xfrm>
        <a:graphic>
          <a:graphicData uri="http://schemas.openxmlformats.org/presentationml/2006/ole">
            <mc:AlternateContent xmlns:mc="http://schemas.openxmlformats.org/markup-compatibility/2006">
              <mc:Choice xmlns:v="urn:schemas-microsoft-com:vml" Requires="v">
                <p:oleObj name="Equation" r:id="rId6" imgW="1511280" imgH="393480" progId="Equation.DSMT4">
                  <p:embed/>
                </p:oleObj>
              </mc:Choice>
              <mc:Fallback>
                <p:oleObj name="Equation" r:id="rId6" imgW="1511280" imgH="393480" progId="Equation.DSMT4">
                  <p:embed/>
                  <p:pic>
                    <p:nvPicPr>
                      <p:cNvPr id="0" name=""/>
                      <p:cNvPicPr/>
                      <p:nvPr/>
                    </p:nvPicPr>
                    <p:blipFill>
                      <a:blip r:embed="rId7"/>
                      <a:stretch>
                        <a:fillRect/>
                      </a:stretch>
                    </p:blipFill>
                    <p:spPr>
                      <a:xfrm>
                        <a:off x="1883532" y="4221088"/>
                        <a:ext cx="3314700" cy="866775"/>
                      </a:xfrm>
                      <a:prstGeom prst="rect">
                        <a:avLst/>
                      </a:prstGeom>
                    </p:spPr>
                  </p:pic>
                </p:oleObj>
              </mc:Fallback>
            </mc:AlternateContent>
          </a:graphicData>
        </a:graphic>
      </p:graphicFrame>
      <p:sp>
        <p:nvSpPr>
          <p:cNvPr id="11" name="TextBox 10"/>
          <p:cNvSpPr txBox="1"/>
          <p:nvPr/>
        </p:nvSpPr>
        <p:spPr>
          <a:xfrm>
            <a:off x="6059996" y="4149080"/>
            <a:ext cx="4572508"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With boundary condition as , </a:t>
            </a:r>
          </a:p>
          <a:p>
            <a:r>
              <a:rPr lang="en-US" sz="2000" i="1"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=0 </a:t>
            </a:r>
            <a:r>
              <a:rPr lang="en-US" sz="2000" i="1" dirty="0">
                <a:latin typeface="Times New Roman" panose="02020603050405020304" pitchFamily="18" charset="0"/>
                <a:cs typeface="Times New Roman" panose="02020603050405020304" pitchFamily="18" charset="0"/>
              </a:rPr>
              <a:t>at</a:t>
            </a:r>
            <a:r>
              <a:rPr lang="en-US" sz="2000" dirty="0">
                <a:latin typeface="Times New Roman" panose="02020603050405020304" pitchFamily="18" charset="0"/>
                <a:cs typeface="Times New Roman" panose="02020603050405020304" pitchFamily="18" charset="0"/>
              </a:rPr>
              <a:t> y=0</a:t>
            </a:r>
          </a:p>
          <a:p>
            <a:r>
              <a:rPr lang="en-US" sz="2000" i="1"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=0 </a:t>
            </a:r>
            <a:r>
              <a:rPr lang="en-US" sz="2000" i="1" dirty="0">
                <a:latin typeface="Times New Roman" panose="02020603050405020304" pitchFamily="18" charset="0"/>
                <a:cs typeface="Times New Roman" panose="02020603050405020304" pitchFamily="18" charset="0"/>
              </a:rPr>
              <a:t>at</a:t>
            </a:r>
            <a:r>
              <a:rPr lang="en-US" sz="2000" dirty="0">
                <a:latin typeface="Times New Roman" panose="02020603050405020304" pitchFamily="18" charset="0"/>
                <a:cs typeface="Times New Roman" panose="02020603050405020304" pitchFamily="18" charset="0"/>
              </a:rPr>
              <a:t> y=0</a:t>
            </a:r>
          </a:p>
          <a:p>
            <a:r>
              <a:rPr lang="en-US" sz="2000" i="1" dirty="0" err="1">
                <a:latin typeface="Times New Roman" panose="02020603050405020304" pitchFamily="18" charset="0"/>
                <a:cs typeface="Times New Roman" panose="02020603050405020304" pitchFamily="18" charset="0"/>
              </a:rPr>
              <a:t>u</a:t>
            </a:r>
            <a:r>
              <a:rPr lang="en-US" sz="2000" dirty="0" err="1">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u</a:t>
            </a:r>
            <a:r>
              <a:rPr lang="en-US" sz="2000" i="1" baseline="-25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at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endParaRPr lang="en-IN" i="1" dirty="0"/>
          </a:p>
        </p:txBody>
      </p:sp>
      <p:sp>
        <p:nvSpPr>
          <p:cNvPr id="12" name="TextBox 11"/>
          <p:cNvSpPr txBox="1"/>
          <p:nvPr/>
        </p:nvSpPr>
        <p:spPr>
          <a:xfrm>
            <a:off x="1127448" y="5301208"/>
            <a:ext cx="93610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 </a:t>
            </a:r>
            <a:endParaRPr lang="en-IN" sz="2000" dirty="0">
              <a:latin typeface="Times New Roman" panose="02020603050405020304" pitchFamily="18" charset="0"/>
              <a:cs typeface="Times New Roman" panose="02020603050405020304"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559366959"/>
              </p:ext>
            </p:extLst>
          </p:nvPr>
        </p:nvGraphicFramePr>
        <p:xfrm>
          <a:off x="3107668" y="5553236"/>
          <a:ext cx="1895475" cy="1008063"/>
        </p:xfrm>
        <a:graphic>
          <a:graphicData uri="http://schemas.openxmlformats.org/presentationml/2006/ole">
            <mc:AlternateContent xmlns:mc="http://schemas.openxmlformats.org/markup-compatibility/2006">
              <mc:Choice xmlns:v="urn:schemas-microsoft-com:vml" Requires="v">
                <p:oleObj name="Equation" r:id="rId8" imgW="863280" imgH="457200" progId="Equation.DSMT4">
                  <p:embed/>
                </p:oleObj>
              </mc:Choice>
              <mc:Fallback>
                <p:oleObj name="Equation" r:id="rId8" imgW="863280" imgH="457200" progId="Equation.DSMT4">
                  <p:embed/>
                  <p:pic>
                    <p:nvPicPr>
                      <p:cNvPr id="0" name=""/>
                      <p:cNvPicPr/>
                      <p:nvPr/>
                    </p:nvPicPr>
                    <p:blipFill>
                      <a:blip r:embed="rId9"/>
                      <a:stretch>
                        <a:fillRect/>
                      </a:stretch>
                    </p:blipFill>
                    <p:spPr>
                      <a:xfrm>
                        <a:off x="3107668" y="5553236"/>
                        <a:ext cx="1895475" cy="1008063"/>
                      </a:xfrm>
                      <a:prstGeom prst="rect">
                        <a:avLst/>
                      </a:prstGeom>
                    </p:spPr>
                  </p:pic>
                </p:oleObj>
              </mc:Fallback>
            </mc:AlternateContent>
          </a:graphicData>
        </a:graphic>
      </p:graphicFrame>
      <p:sp>
        <p:nvSpPr>
          <p:cNvPr id="14" name="TextBox 13"/>
          <p:cNvSpPr txBox="1"/>
          <p:nvPr/>
        </p:nvSpPr>
        <p:spPr>
          <a:xfrm>
            <a:off x="5411924" y="5877272"/>
            <a:ext cx="93610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and </a:t>
            </a:r>
            <a:endParaRPr lang="en-IN" sz="2000" dirty="0">
              <a:latin typeface="Times New Roman" panose="02020603050405020304" pitchFamily="18" charset="0"/>
              <a:cs typeface="Times New Roman" panose="02020603050405020304"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3530396032"/>
              </p:ext>
            </p:extLst>
          </p:nvPr>
        </p:nvGraphicFramePr>
        <p:xfrm>
          <a:off x="6456040" y="5661248"/>
          <a:ext cx="1589088" cy="950912"/>
        </p:xfrm>
        <a:graphic>
          <a:graphicData uri="http://schemas.openxmlformats.org/presentationml/2006/ole">
            <mc:AlternateContent xmlns:mc="http://schemas.openxmlformats.org/markup-compatibility/2006">
              <mc:Choice xmlns:v="urn:schemas-microsoft-com:vml" Requires="v">
                <p:oleObj name="Equation" r:id="rId10" imgW="723600" imgH="431640" progId="Equation.DSMT4">
                  <p:embed/>
                </p:oleObj>
              </mc:Choice>
              <mc:Fallback>
                <p:oleObj name="Equation" r:id="rId10" imgW="723600" imgH="431640" progId="Equation.DSMT4">
                  <p:embed/>
                  <p:pic>
                    <p:nvPicPr>
                      <p:cNvPr id="0" name=""/>
                      <p:cNvPicPr/>
                      <p:nvPr/>
                    </p:nvPicPr>
                    <p:blipFill>
                      <a:blip r:embed="rId11"/>
                      <a:stretch>
                        <a:fillRect/>
                      </a:stretch>
                    </p:blipFill>
                    <p:spPr>
                      <a:xfrm>
                        <a:off x="6456040" y="5661248"/>
                        <a:ext cx="1589088" cy="950912"/>
                      </a:xfrm>
                      <a:prstGeom prst="rect">
                        <a:avLst/>
                      </a:prstGeom>
                    </p:spPr>
                  </p:pic>
                </p:oleObj>
              </mc:Fallback>
            </mc:AlternateContent>
          </a:graphicData>
        </a:graphic>
      </p:graphicFrame>
    </p:spTree>
    <p:extLst>
      <p:ext uri="{BB962C8B-B14F-4D97-AF65-F5344CB8AC3E}">
        <p14:creationId xmlns:p14="http://schemas.microsoft.com/office/powerpoint/2010/main" val="397459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3000972E8BDF49A2F9AB46E0B0E777" ma:contentTypeVersion="4" ma:contentTypeDescription="Create a new document." ma:contentTypeScope="" ma:versionID="ae4ee211cf61566f9f63684ac00e9936">
  <xsd:schema xmlns:xsd="http://www.w3.org/2001/XMLSchema" xmlns:xs="http://www.w3.org/2001/XMLSchema" xmlns:p="http://schemas.microsoft.com/office/2006/metadata/properties" xmlns:ns2="66db69af-212f-4fef-b597-7fc4f9d9a4c3" targetNamespace="http://schemas.microsoft.com/office/2006/metadata/properties" ma:root="true" ma:fieldsID="60e183d288fe088424731e756675fb10" ns2:_="">
    <xsd:import namespace="66db69af-212f-4fef-b597-7fc4f9d9a4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b69af-212f-4fef-b597-7fc4f9d9a4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6809D3-034C-46AC-A629-FDA94255A8E0}">
  <ds:schemaRefs>
    <ds:schemaRef ds:uri="http://schemas.microsoft.com/sharepoint/v3/contenttype/forms"/>
  </ds:schemaRefs>
</ds:datastoreItem>
</file>

<file path=customXml/itemProps2.xml><?xml version="1.0" encoding="utf-8"?>
<ds:datastoreItem xmlns:ds="http://schemas.openxmlformats.org/officeDocument/2006/customXml" ds:itemID="{8E5146FB-3910-4068-96CD-4F61B52212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b69af-212f-4fef-b597-7fc4f9d9a4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5808</TotalTime>
  <Words>966</Words>
  <Application>Microsoft Office PowerPoint</Application>
  <PresentationFormat>Widescreen</PresentationFormat>
  <Paragraphs>72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Monojit Chakraborty</dc:creator>
  <cp:lastModifiedBy>Monojit</cp:lastModifiedBy>
  <cp:revision>54</cp:revision>
  <dcterms:created xsi:type="dcterms:W3CDTF">2020-01-27T13:09:14Z</dcterms:created>
  <dcterms:modified xsi:type="dcterms:W3CDTF">2024-01-30T14:59:30Z</dcterms:modified>
</cp:coreProperties>
</file>