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5" r:id="rId5"/>
    <p:sldId id="307" r:id="rId6"/>
    <p:sldId id="296" r:id="rId7"/>
    <p:sldId id="306" r:id="rId8"/>
    <p:sldId id="259" r:id="rId9"/>
    <p:sldId id="318" r:id="rId10"/>
    <p:sldId id="314" r:id="rId11"/>
    <p:sldId id="317" r:id="rId12"/>
    <p:sldId id="321" r:id="rId13"/>
    <p:sldId id="322" r:id="rId14"/>
    <p:sldId id="323" r:id="rId15"/>
    <p:sldId id="325" r:id="rId16"/>
    <p:sldId id="326" r:id="rId17"/>
    <p:sldId id="324" r:id="rId18"/>
    <p:sldId id="319" r:id="rId19"/>
    <p:sldId id="327" r:id="rId20"/>
    <p:sldId id="328" r:id="rId21"/>
    <p:sldId id="320" r:id="rId22"/>
    <p:sldId id="310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84" d="100"/>
          <a:sy n="84" d="100"/>
        </p:scale>
        <p:origin x="39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Sentimental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263" y="2706065"/>
            <a:ext cx="6693408" cy="1088136"/>
          </a:xfrm>
        </p:spPr>
        <p:txBody>
          <a:bodyPr/>
          <a:lstStyle/>
          <a:p>
            <a:r>
              <a:rPr lang="en-US" dirty="0"/>
              <a:t>IMDB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3A801-F5C2-D2CD-8307-68C001BADC13}"/>
              </a:ext>
            </a:extLst>
          </p:cNvPr>
          <p:cNvSpPr txBox="1"/>
          <p:nvPr/>
        </p:nvSpPr>
        <p:spPr>
          <a:xfrm>
            <a:off x="5365102" y="3721621"/>
            <a:ext cx="27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Sentimental Analysis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854A6F-BCA9-2CDE-C75B-3831C1F30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85" y="517719"/>
            <a:ext cx="10209995" cy="574312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D1501-419A-471D-8A3B-D42621E1B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3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1263-E739-A090-F6BF-A35C1600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3195" y="446624"/>
            <a:ext cx="10515600" cy="1325880"/>
          </a:xfrm>
        </p:spPr>
        <p:txBody>
          <a:bodyPr/>
          <a:lstStyle/>
          <a:p>
            <a:r>
              <a:rPr lang="en-US" dirty="0" err="1"/>
              <a:t>TextBlob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40DC3-5B1C-5C27-D4CD-F9161F80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58" t="29081" r="29719" b="21531"/>
          <a:stretch/>
        </p:blipFill>
        <p:spPr>
          <a:xfrm>
            <a:off x="838200" y="1838129"/>
            <a:ext cx="6509300" cy="362960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4F766-AE9B-8385-B1AE-AA91928EE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BCA96-7BBE-08E5-9C0B-5E66DDE59BB9}"/>
              </a:ext>
            </a:extLst>
          </p:cNvPr>
          <p:cNvSpPr txBox="1"/>
          <p:nvPr/>
        </p:nvSpPr>
        <p:spPr>
          <a:xfrm>
            <a:off x="7585788" y="1043939"/>
            <a:ext cx="42734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code snippet show  how we performed sentiment analysis using the </a:t>
            </a:r>
            <a:r>
              <a:rPr lang="en-US" dirty="0" err="1"/>
              <a:t>TextBlob</a:t>
            </a:r>
            <a:r>
              <a:rPr lang="en-US" dirty="0"/>
              <a:t> library in Python. </a:t>
            </a:r>
          </a:p>
          <a:p>
            <a:endParaRPr lang="en-US" dirty="0"/>
          </a:p>
          <a:p>
            <a:r>
              <a:rPr lang="en-US" dirty="0"/>
              <a:t>After importing </a:t>
            </a:r>
            <a:r>
              <a:rPr lang="en-US" dirty="0" err="1"/>
              <a:t>TextBlob</a:t>
            </a:r>
            <a:r>
              <a:rPr lang="en-US" dirty="0"/>
              <a:t>, a custom function `</a:t>
            </a:r>
            <a:r>
              <a:rPr lang="en-US" dirty="0" err="1"/>
              <a:t>get_sentiment</a:t>
            </a:r>
            <a:r>
              <a:rPr lang="en-US" dirty="0"/>
              <a:t>(text)` is defined to categorize the sentiment of each text input. </a:t>
            </a:r>
          </a:p>
          <a:p>
            <a:endParaRPr lang="en-US" dirty="0"/>
          </a:p>
          <a:p>
            <a:r>
              <a:rPr lang="en-US" dirty="0"/>
              <a:t>Within this function, the </a:t>
            </a:r>
            <a:r>
              <a:rPr lang="en-US" dirty="0" err="1"/>
              <a:t>TextBlob</a:t>
            </a:r>
            <a:r>
              <a:rPr lang="en-US" dirty="0"/>
              <a:t> object is created for the input text, allowing analysis of its sentiment polarity. </a:t>
            </a:r>
          </a:p>
          <a:p>
            <a:endParaRPr lang="en-US" dirty="0"/>
          </a:p>
          <a:p>
            <a:r>
              <a:rPr lang="en-US" dirty="0"/>
              <a:t>If the polarity is greater than 0, the sentiment is categorized as 'positive'; if it equals 0, it is categorized as 'neutral'; and if it's less than 0, it is categorized as 'negative’. </a:t>
            </a:r>
          </a:p>
          <a:p>
            <a:endParaRPr lang="en-US" dirty="0"/>
          </a:p>
          <a:p>
            <a:r>
              <a:rPr lang="en-US" dirty="0"/>
              <a:t>Finally, this function is applied to the 'review' column of the whole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2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58AA-B67B-5CE2-C4A1-F8E74C65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582" y="555357"/>
            <a:ext cx="4179740" cy="5705483"/>
          </a:xfrm>
        </p:spPr>
        <p:txBody>
          <a:bodyPr>
            <a:normAutofit/>
          </a:bodyPr>
          <a:lstStyle/>
          <a:p>
            <a:r>
              <a:rPr lang="en-US" sz="1600" dirty="0"/>
              <a:t>With this code we upload a CSV file to Azure Blob Storage using Python with the Azure Storage Blob SDK. </a:t>
            </a:r>
          </a:p>
          <a:p>
            <a:r>
              <a:rPr lang="en-US" sz="1600" dirty="0"/>
              <a:t>First, the Azure Blob Storage account details are defined. </a:t>
            </a:r>
          </a:p>
          <a:p>
            <a:r>
              <a:rPr lang="en-US" sz="1600" dirty="0"/>
              <a:t>The code opens the local CSV file ("output.csv") in binary mode, uploads it to Azure Blob Storage using the </a:t>
            </a:r>
            <a:r>
              <a:rPr lang="en-US" sz="1600" dirty="0" err="1"/>
              <a:t>upload_blob</a:t>
            </a:r>
            <a:r>
              <a:rPr lang="en-US" sz="1600" dirty="0"/>
              <a:t> method of the blob client, and overwrites any existing file with the same name. </a:t>
            </a:r>
          </a:p>
          <a:p>
            <a:r>
              <a:rPr lang="en-US" sz="1600" dirty="0"/>
              <a:t>This code is crucial for integrating the output of sentiment analysis into cloud storage, facilitating further analysis or sharing of results across different platforms.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3E947-9124-57F5-5CAD-C2BFB2962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2" t="32653" r="23775" b="22449"/>
          <a:stretch/>
        </p:blipFill>
        <p:spPr>
          <a:xfrm>
            <a:off x="326572" y="2011680"/>
            <a:ext cx="5384430" cy="2774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00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B88C-C972-D679-FE72-3742194F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157649"/>
            <a:ext cx="10515600" cy="1325880"/>
          </a:xfrm>
        </p:spPr>
        <p:txBody>
          <a:bodyPr/>
          <a:lstStyle/>
          <a:p>
            <a:r>
              <a:rPr lang="en-US" dirty="0"/>
              <a:t>Azure Blob Storage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273874-4392-1690-916C-A9CA712B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3" r="42888"/>
          <a:stretch/>
        </p:blipFill>
        <p:spPr>
          <a:xfrm>
            <a:off x="718458" y="1382033"/>
            <a:ext cx="4320074" cy="4373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ACAE-7EE6-14C5-0717-593D48AF8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9DAAC8C-815A-61F1-DE8D-94F4D120345E}"/>
              </a:ext>
            </a:extLst>
          </p:cNvPr>
          <p:cNvSpPr>
            <a:spLocks noGrp="1"/>
          </p:cNvSpPr>
          <p:nvPr/>
        </p:nvSpPr>
        <p:spPr>
          <a:xfrm>
            <a:off x="3721359" y="62350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 created a pipeline to Data Factory.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68DF3-B717-7292-3CA4-5A0A5527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15" y="1382033"/>
            <a:ext cx="6586543" cy="4373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45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ral leaf accent">
            <a:extLst>
              <a:ext uri="{FF2B5EF4-FFF2-40B4-BE49-F238E27FC236}">
                <a16:creationId xmlns:a16="http://schemas.microsoft.com/office/drawing/2014/main" id="{9A753FFB-51B7-1ADA-8A57-AC514E9B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3282" y="1500439"/>
            <a:ext cx="1250823" cy="794641"/>
          </a:xfrm>
          <a:prstGeom prst="rect">
            <a:avLst/>
          </a:prstGeom>
        </p:spPr>
      </p:pic>
      <p:pic>
        <p:nvPicPr>
          <p:cNvPr id="11" name="Picture 10" descr="Floral leaf accent">
            <a:extLst>
              <a:ext uri="{FF2B5EF4-FFF2-40B4-BE49-F238E27FC236}">
                <a16:creationId xmlns:a16="http://schemas.microsoft.com/office/drawing/2014/main" id="{FC176C3F-C8F7-79F6-7662-2BB1A38F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54196" y="4843714"/>
            <a:ext cx="1250823" cy="794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A776F-90BB-6CC8-6242-AD732DE4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6"/>
            <a:ext cx="10515600" cy="1325880"/>
          </a:xfrm>
        </p:spPr>
        <p:txBody>
          <a:bodyPr/>
          <a:lstStyle/>
          <a:p>
            <a:r>
              <a:rPr lang="en-US" dirty="0"/>
              <a:t>Azure Data Factory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AAC8C-815A-61F1-DE8D-94F4D1203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5294" y="5874591"/>
            <a:ext cx="4114800" cy="365125"/>
          </a:xfrm>
        </p:spPr>
        <p:txBody>
          <a:bodyPr/>
          <a:lstStyle/>
          <a:p>
            <a:r>
              <a:rPr lang="en-US" sz="1800" b="1" dirty="0"/>
              <a:t>We created a connection to SQL Database.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AD300-9A58-8081-DE4A-0965AE384C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4F9D1C8-A72F-56F3-7B76-594AD3C6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8694" y="1143000"/>
            <a:ext cx="8128000" cy="4572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294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loral leaf accent">
            <a:extLst>
              <a:ext uri="{FF2B5EF4-FFF2-40B4-BE49-F238E27FC236}">
                <a16:creationId xmlns:a16="http://schemas.microsoft.com/office/drawing/2014/main" id="{4EBFFF41-B49C-A554-0951-EA146199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1651" y="1674239"/>
            <a:ext cx="1250823" cy="794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417D0-128B-2F4D-7355-7EEFFF1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880"/>
          </a:xfrm>
        </p:spPr>
        <p:txBody>
          <a:bodyPr/>
          <a:lstStyle/>
          <a:p>
            <a:r>
              <a:rPr lang="en-IN" dirty="0"/>
              <a:t>Azure SQL Database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F741-065A-02CB-3222-7A01D109B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5A87D3-B45E-CEC2-5829-2D85B1070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6494" y="1143000"/>
            <a:ext cx="8128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55E6B-F000-A9BD-3CF0-FDA7F0E862AE}"/>
              </a:ext>
            </a:extLst>
          </p:cNvPr>
          <p:cNvSpPr txBox="1"/>
          <p:nvPr/>
        </p:nvSpPr>
        <p:spPr>
          <a:xfrm>
            <a:off x="3131717" y="58510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Table was created </a:t>
            </a:r>
            <a:r>
              <a:rPr lang="en-US" b="1" dirty="0"/>
              <a:t>in </a:t>
            </a:r>
            <a:r>
              <a:rPr lang="en-US" b="1" dirty="0" err="1"/>
              <a:t>sql</a:t>
            </a:r>
            <a:r>
              <a:rPr lang="en-US" b="1" dirty="0"/>
              <a:t> database to fetch data from data-factory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17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182-C593-8559-F793-EF95C68C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7457" y="337898"/>
            <a:ext cx="10515600" cy="1325880"/>
          </a:xfrm>
        </p:spPr>
        <p:txBody>
          <a:bodyPr/>
          <a:lstStyle/>
          <a:p>
            <a:r>
              <a:rPr lang="en-US" dirty="0"/>
              <a:t>Power BI</a:t>
            </a:r>
            <a:br>
              <a:rPr lang="en-US" dirty="0"/>
            </a:br>
            <a:r>
              <a:rPr lang="en-US" dirty="0"/>
              <a:t>       </a:t>
            </a:r>
            <a:r>
              <a:rPr lang="en-US" sz="3200" dirty="0"/>
              <a:t>Connecting Azure SQL to Power BI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599AE-613C-3347-21D1-2B7BFA8BB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5E7A44-4D87-4E6A-80E1-7D70200CC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76" y="1663778"/>
            <a:ext cx="7165361" cy="4572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9144-CFC1-2267-A511-C56F471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212" y="1493708"/>
            <a:ext cx="4526565" cy="47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B182-C593-8559-F793-EF95C68C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7457" y="337898"/>
            <a:ext cx="10515600" cy="1325880"/>
          </a:xfrm>
        </p:spPr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79912A-67CF-AFBF-1290-A35190A7D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600200"/>
            <a:ext cx="7522548" cy="42314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599AE-613C-3347-21D1-2B7BFA8BB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CB225-4A1C-BFAD-270B-C68A6465E905}"/>
              </a:ext>
            </a:extLst>
          </p:cNvPr>
          <p:cNvSpPr txBox="1"/>
          <p:nvPr/>
        </p:nvSpPr>
        <p:spPr>
          <a:xfrm>
            <a:off x="8287657" y="1525555"/>
            <a:ext cx="3368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connected power BI to azure SQL Database for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1" dirty="0"/>
              <a:t>We found total positive count of 5287 and Negative Sentiment1899, which is 73.6%, 26.4% respectively.</a:t>
            </a:r>
          </a:p>
          <a:p>
            <a:endParaRPr lang="en-IN" b="1" dirty="0"/>
          </a:p>
          <a:p>
            <a:r>
              <a:rPr lang="en-US" b="1" dirty="0"/>
              <a:t>The sentiment analysis suggests that a significant portion of the IMDB reviews are positive.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184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B44D-BEC1-7DC2-2B13-F61BDAD3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334" y="2667249"/>
            <a:ext cx="3749040" cy="1325880"/>
          </a:xfrm>
        </p:spPr>
        <p:txBody>
          <a:bodyPr/>
          <a:lstStyle/>
          <a:p>
            <a:r>
              <a:rPr lang="en-US" b="1" dirty="0"/>
              <a:t>Challenges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1C83-965C-4151-3A38-1914596C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8FA64-1A96-B782-E13C-E9D78E91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5422" y="766976"/>
            <a:ext cx="3992569" cy="5241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Preventing corruption or loss during transfer. 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Ensuring secure access to Azure Blob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Troubled with transient errors, network interruptions due to firewall rule and public network, as well as timeouts during the upload process.</a:t>
            </a:r>
          </a:p>
        </p:txBody>
      </p:sp>
    </p:spTree>
    <p:extLst>
      <p:ext uri="{BB962C8B-B14F-4D97-AF65-F5344CB8AC3E}">
        <p14:creationId xmlns:p14="http://schemas.microsoft.com/office/powerpoint/2010/main" val="37026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We performed tasks like uploading a CSV file to Azure Blob Storage using Python with the Azure Storage Blob SDK. Utilizing a text blob python library, and perform sentiment analysis on the acquired data. Azure Data Factory (ADF) was used to ingest the data into a preferred SQL database for storage. Finally,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PowerBI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 was used to analyze and gain insights into the sentiment analysis results.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200522745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B78A704-3F4C-BA60-E2A0-78C04422C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Purvi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Rajubhai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Patel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569593-FAD4-3D3C-5FB2-6E9C7B4A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200566953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455CD5-CB03-E684-FC3F-FE70DF6C4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Bhanu Bhakta Bhattarai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C41E278-E51B-E762-5BAA-A234E3A3E3A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t="-196" r="218" b="22244"/>
          <a:stretch/>
        </p:blipFill>
        <p:spPr>
          <a:xfrm>
            <a:off x="6280150" y="1797050"/>
            <a:ext cx="2057400" cy="2058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F6C9BAB1-E71C-0A6A-386B-D267BCFAC0E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t="-149" r="155" b="26073"/>
          <a:stretch/>
        </p:blipFill>
        <p:spPr>
          <a:xfrm>
            <a:off x="3829050" y="1797050"/>
            <a:ext cx="2057400" cy="2058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How to perform?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Challenges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is a powerful tool used to analyze the sentiment behind textual data, providing insights into the emotions, opinions, and attitudes expressed within the text. It plays a crucial role in understanding public opinion, customer feedback, and social media sentiment, providing valuable insights for decision-making.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perform?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Sentiment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BAFC-694B-970D-AD62-5790425B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63EB57-AE51-3289-F87E-E127872C19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" y="62475"/>
            <a:ext cx="7165910" cy="665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5F637-D081-7A4E-0A83-CACB996D63A5}"/>
              </a:ext>
            </a:extLst>
          </p:cNvPr>
          <p:cNvSpPr txBox="1"/>
          <p:nvPr/>
        </p:nvSpPr>
        <p:spPr>
          <a:xfrm>
            <a:off x="7165910" y="654633"/>
            <a:ext cx="45813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CSV : </a:t>
            </a:r>
            <a:r>
              <a:rPr lang="en-US" dirty="0"/>
              <a:t>It’s a CSV file that contains reviews which need to be analyzed for sentiment.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Python</a:t>
            </a:r>
            <a:r>
              <a:rPr lang="en-US" dirty="0"/>
              <a:t>: This file involves code for processing the reviews using a sentiment analysis algorithm.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Azure Storage: </a:t>
            </a:r>
            <a:r>
              <a:rPr lang="en-US" dirty="0"/>
              <a:t>The sentiment scores are then uploaded in Azure Blob Storage, which is a service for storing large amounts of unstructured data, such as text or binary data.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Azure Data Factory: </a:t>
            </a:r>
            <a:r>
              <a:rPr lang="en-US" dirty="0"/>
              <a:t>This is a cloud-based data integration service that allows to create data-driven workflows for orchestrating and automating data movement and data transformation. In this architecture, it’s used to process the sentiment scores in preparation for visualization.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Power BI: </a:t>
            </a:r>
            <a:r>
              <a:rPr lang="en-US" dirty="0"/>
              <a:t>We will use to visualize the sentiment 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97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Sentiment Analysis Solutions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D94-6A7A-6CED-A27E-7D33647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1CBA-A80F-3691-28D6-A4B20DD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begins with gathering textual data from sources such as social media, customer reviews, surveys, and news articles. For this sentimental analysis we have selected datastore from IMDB Review.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4F9D-365A-BCF2-AC3F-E8CA55C3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125C-5AFF-6E78-20C1-C1BC21F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E3A2-4D88-FDB2-0276-5D213E3E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437156"/>
            <a:ext cx="7744968" cy="26974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bellow code segment utilizes the Natural Language Toolkit (NLTK) library in Python to preprocess textual data for sentiment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begins by downloading necessary NLTK resources such as tokenizers, WordNet for lemmatization, and a list of </a:t>
            </a:r>
            <a:r>
              <a:rPr lang="en-US" dirty="0" err="1"/>
              <a:t>stopwords</a:t>
            </a:r>
            <a:r>
              <a:rPr lang="en-US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function is then defined to clean and standardize the text. It removes punctuation, special characters, and </a:t>
            </a:r>
            <a:r>
              <a:rPr lang="en-US" dirty="0" err="1"/>
              <a:t>stopwords</a:t>
            </a:r>
            <a:r>
              <a:rPr lang="en-US" dirty="0"/>
              <a:t>, while also performing lemmatization to reduce words to their base forms.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ensures that the text is in a consistent format suitable for sentiment analysis.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10F3B-B810-EE61-3A19-7FFB7A3B3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9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{483FE876-F77A-44C9-9EDC-E02569211AD6}tf56410444_win32</Template>
  <TotalTime>144</TotalTime>
  <Words>792</Words>
  <Application>Microsoft Office PowerPoint</Application>
  <PresentationFormat>Widescreen</PresentationFormat>
  <Paragraphs>88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Baskerville</vt:lpstr>
      <vt:lpstr>Baskerville Old Face</vt:lpstr>
      <vt:lpstr>Calibri</vt:lpstr>
      <vt:lpstr>Cambria</vt:lpstr>
      <vt:lpstr>Gill Sans Light</vt:lpstr>
      <vt:lpstr>Gill Sans Nova</vt:lpstr>
      <vt:lpstr>Gill Sans Nova Light</vt:lpstr>
      <vt:lpstr>Office Theme</vt:lpstr>
      <vt:lpstr>IMDB Review</vt:lpstr>
      <vt:lpstr>Meet our team</vt:lpstr>
      <vt:lpstr>Agenda</vt:lpstr>
      <vt:lpstr>Introduction</vt:lpstr>
      <vt:lpstr>How to perform?</vt:lpstr>
      <vt:lpstr>PowerPoint Presentation</vt:lpstr>
      <vt:lpstr>Implementing Sentiment Analysis Solutions</vt:lpstr>
      <vt:lpstr>Data Source</vt:lpstr>
      <vt:lpstr>Text Pre-processing </vt:lpstr>
      <vt:lpstr>PowerPoint Presentation</vt:lpstr>
      <vt:lpstr>TextBlob</vt:lpstr>
      <vt:lpstr>PowerPoint Presentation</vt:lpstr>
      <vt:lpstr>Azure Blob Storage</vt:lpstr>
      <vt:lpstr>Azure Data Factory</vt:lpstr>
      <vt:lpstr>Azure SQL Database </vt:lpstr>
      <vt:lpstr>Power BI        Connecting Azure SQL to Power BI</vt:lpstr>
      <vt:lpstr>Power BI</vt:lpstr>
      <vt:lpstr>Challenges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</dc:title>
  <dc:creator>Purvi Patel</dc:creator>
  <cp:lastModifiedBy>Bhanu Bhattarai</cp:lastModifiedBy>
  <cp:revision>11</cp:revision>
  <dcterms:created xsi:type="dcterms:W3CDTF">2024-04-04T23:21:44Z</dcterms:created>
  <dcterms:modified xsi:type="dcterms:W3CDTF">2024-04-05T01:54:19Z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