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aleway"/>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7D6115-6F3D-4930-AE7D-48F364E64C64}">
  <a:tblStyle styleId="{857D6115-6F3D-4930-AE7D-48F364E64C6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1DD0F7-91C2-4633-91A5-A90350451616}" styleName="Table_1">
    <a:wholeTbl>
      <a:tcTxStyle>
        <a:font>
          <a:latin typeface="Arial"/>
          <a:ea typeface="Arial"/>
          <a:cs typeface="Arial"/>
        </a:font>
        <a:srgbClr val="000000"/>
      </a:tcTxStyle>
      <a:tcStyle>
        <a:tcBdr>
          <a:left>
            <a:ln cap="flat" cmpd="sng" w="9475">
              <a:solidFill>
                <a:srgbClr val="808080"/>
              </a:solidFill>
              <a:prstDash val="solid"/>
              <a:round/>
              <a:headEnd len="sm" w="sm" type="none"/>
              <a:tailEnd len="sm" w="sm" type="none"/>
            </a:ln>
          </a:left>
          <a:right>
            <a:ln cap="flat" cmpd="sng" w="9475">
              <a:solidFill>
                <a:srgbClr val="808080"/>
              </a:solidFill>
              <a:prstDash val="solid"/>
              <a:round/>
              <a:headEnd len="sm" w="sm" type="none"/>
              <a:tailEnd len="sm" w="sm" type="none"/>
            </a:ln>
          </a:right>
          <a:top>
            <a:ln cap="flat" cmpd="sng" w="9475">
              <a:solidFill>
                <a:srgbClr val="808080"/>
              </a:solidFill>
              <a:prstDash val="solid"/>
              <a:round/>
              <a:headEnd len="sm" w="sm" type="none"/>
              <a:tailEnd len="sm" w="sm" type="none"/>
            </a:ln>
          </a:top>
          <a:bottom>
            <a:ln cap="flat" cmpd="sng" w="9475">
              <a:solidFill>
                <a:srgbClr val="808080"/>
              </a:solidFill>
              <a:prstDash val="solid"/>
              <a:round/>
              <a:headEnd len="sm" w="sm" type="none"/>
              <a:tailEnd len="sm" w="sm" type="none"/>
            </a:ln>
          </a:bottom>
          <a:insideH>
            <a:ln cap="flat" cmpd="sng" w="9475">
              <a:solidFill>
                <a:srgbClr val="808080"/>
              </a:solidFill>
              <a:prstDash val="solid"/>
              <a:round/>
              <a:headEnd len="sm" w="sm" type="none"/>
              <a:tailEnd len="sm" w="sm" type="none"/>
            </a:ln>
          </a:insideH>
          <a:insideV>
            <a:ln cap="flat" cmpd="sng" w="9475">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regular.fntdata"/><Relationship Id="rId47" Type="http://schemas.openxmlformats.org/officeDocument/2006/relationships/slide" Target="slides/slide41.xml"/><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c8925e56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c8925e56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b4f882f0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b4f882f0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b4f882f0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b4f882f0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4f882f0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b4f882f0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a3b0d45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a3b0d45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a3b0d459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a3b0d459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a3b0d459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a3b0d459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a3b0d459d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a3b0d459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a3b0d459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a3b0d459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b4f882f0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b4f882f0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a3b0d45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a3b0d45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b4f882f0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b4f882f0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17ac9d8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17ac9d8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17ac9d88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17ac9d88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17ac9d88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17ac9d88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17ac9d88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17ac9d88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17ac9d88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17ac9d88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17ac9d88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17ac9d88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17ac9d88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17ac9d88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17ac9d88c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17ac9d88c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17ac9d88c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17ac9d88c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17ac9d88c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17ac9d88c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17ac9d88c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17ac9d88c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17ac9d88c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17ac9d88c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17ac9d88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17ac9d88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b4f882f0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b4f882f0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17ac9d88c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17ac9d88c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17ac9d88c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17ac9d88c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b4f882f0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b4f882f0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b4f882f0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b4f882f0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b4f882f0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b4f882f0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b4f882f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b4f882f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b4f882f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b4f882f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4f882f0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b4f882f0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b4f882f0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b4f882f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colab.research.google.com/drive/1Jgn0uP2frisa9GS1AaI5iUlsHnt9ziO5?usp=sharing" TargetMode="Externa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36.png"/><Relationship Id="rId7" Type="http://schemas.openxmlformats.org/officeDocument/2006/relationships/image" Target="../media/image34.png"/><Relationship Id="rId8"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30.png"/><Relationship Id="rId7" Type="http://schemas.openxmlformats.org/officeDocument/2006/relationships/image" Target="../media/image35.png"/><Relationship Id="rId8"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6.png"/><Relationship Id="rId4" Type="http://schemas.openxmlformats.org/officeDocument/2006/relationships/image" Target="../media/image37.png"/><Relationship Id="rId5" Type="http://schemas.openxmlformats.org/officeDocument/2006/relationships/image" Target="../media/image39.png"/><Relationship Id="rId6" Type="http://schemas.openxmlformats.org/officeDocument/2006/relationships/image" Target="../media/image56.png"/><Relationship Id="rId7" Type="http://schemas.openxmlformats.org/officeDocument/2006/relationships/image" Target="../media/image48.png"/><Relationship Id="rId8"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52.png"/><Relationship Id="rId8"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51.png"/><Relationship Id="rId5"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4.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uvic.ca/ecs/ece/isot/datasets/index.ph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colab.research.google.com/drive/1Jgn0uP2frisa9GS1AaI5iUlsHnt9ziO5?usp=shar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Fake News Detection using Machine Learning</a:t>
            </a:r>
            <a:endParaRPr/>
          </a:p>
        </p:txBody>
      </p:sp>
      <p:sp>
        <p:nvSpPr>
          <p:cNvPr id="87" name="Google Shape;87;p13"/>
          <p:cNvSpPr txBox="1"/>
          <p:nvPr>
            <p:ph idx="1" type="subTitle"/>
          </p:nvPr>
        </p:nvSpPr>
        <p:spPr>
          <a:xfrm>
            <a:off x="729452" y="2613825"/>
            <a:ext cx="7688100" cy="5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400"/>
              <a:t>Machine Learning DE-3 IA-2</a:t>
            </a:r>
            <a:endParaRPr sz="2400"/>
          </a:p>
        </p:txBody>
      </p:sp>
      <p:sp>
        <p:nvSpPr>
          <p:cNvPr id="88" name="Google Shape;88;p13"/>
          <p:cNvSpPr txBox="1"/>
          <p:nvPr/>
        </p:nvSpPr>
        <p:spPr>
          <a:xfrm>
            <a:off x="6804450" y="4086525"/>
            <a:ext cx="208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-Purvi Harniya 1814023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-Neelay Jagani 1814024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-Esha Gupta 1814025</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650" y="1193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In-depth text pre-processing</a:t>
            </a:r>
            <a:endParaRPr/>
          </a:p>
        </p:txBody>
      </p:sp>
      <p:sp>
        <p:nvSpPr>
          <p:cNvPr id="146" name="Google Shape;146;p22"/>
          <p:cNvSpPr txBox="1"/>
          <p:nvPr>
            <p:ph idx="1" type="body"/>
          </p:nvPr>
        </p:nvSpPr>
        <p:spPr>
          <a:xfrm>
            <a:off x="386700" y="1828950"/>
            <a:ext cx="5323800" cy="3235800"/>
          </a:xfrm>
          <a:prstGeom prst="rect">
            <a:avLst/>
          </a:prstGeom>
        </p:spPr>
        <p:txBody>
          <a:bodyPr anchorCtr="0" anchor="t" bIns="91425" lIns="91425" spcFirstLastPara="1" rIns="91425" wrap="square" tIns="91425">
            <a:normAutofit lnSpcReduction="10000"/>
          </a:bodyPr>
          <a:lstStyle/>
          <a:p>
            <a:pPr indent="-171450" lvl="0" marL="171450" rtl="0" algn="just">
              <a:lnSpc>
                <a:spcPct val="100000"/>
              </a:lnSpc>
              <a:spcBef>
                <a:spcPts val="0"/>
              </a:spcBef>
              <a:spcAft>
                <a:spcPts val="0"/>
              </a:spcAft>
              <a:buClr>
                <a:schemeClr val="dk2"/>
              </a:buClr>
              <a:buSzPts val="900"/>
              <a:buFont typeface="Times New Roman"/>
              <a:buChar char="●"/>
            </a:pPr>
            <a:r>
              <a:rPr b="1" lang="en" sz="1100">
                <a:solidFill>
                  <a:schemeClr val="dk2"/>
                </a:solidFill>
              </a:rPr>
              <a:t>Textual data</a:t>
            </a:r>
            <a:r>
              <a:rPr lang="en" sz="1100">
                <a:solidFill>
                  <a:schemeClr val="dk2"/>
                </a:solidFill>
              </a:rPr>
              <a:t>: Text written by the author in a news, pre-processed by the following operations: </a:t>
            </a:r>
            <a:endParaRPr sz="1100">
              <a:solidFill>
                <a:schemeClr val="dk2"/>
              </a:solidFill>
            </a:endParaRPr>
          </a:p>
          <a:p>
            <a:pPr indent="0" lvl="0" marL="285750" rtl="0" algn="just">
              <a:lnSpc>
                <a:spcPct val="100000"/>
              </a:lnSpc>
              <a:spcBef>
                <a:spcPts val="0"/>
              </a:spcBef>
              <a:spcAft>
                <a:spcPts val="0"/>
              </a:spcAft>
              <a:buNone/>
            </a:pPr>
            <a:r>
              <a:rPr lang="en" sz="1100">
                <a:solidFill>
                  <a:schemeClr val="dk2"/>
                </a:solidFill>
              </a:rPr>
              <a:t>1. Cleaning: eliminating stop words and special characters. </a:t>
            </a:r>
            <a:endParaRPr sz="1100">
              <a:solidFill>
                <a:schemeClr val="dk2"/>
              </a:solidFill>
            </a:endParaRPr>
          </a:p>
          <a:p>
            <a:pPr indent="0" lvl="0" marL="285750" rtl="0" algn="just">
              <a:lnSpc>
                <a:spcPct val="100000"/>
              </a:lnSpc>
              <a:spcBef>
                <a:spcPts val="0"/>
              </a:spcBef>
              <a:spcAft>
                <a:spcPts val="0"/>
              </a:spcAft>
              <a:buNone/>
            </a:pPr>
            <a:r>
              <a:rPr lang="en" sz="1100">
                <a:solidFill>
                  <a:schemeClr val="dk2"/>
                </a:solidFill>
              </a:rPr>
              <a:t>2. Stemming: transforming the useful words into roots. </a:t>
            </a:r>
            <a:endParaRPr sz="1100">
              <a:solidFill>
                <a:schemeClr val="dk2"/>
              </a:solidFill>
            </a:endParaRPr>
          </a:p>
          <a:p>
            <a:pPr indent="0" lvl="0" marL="285750" rtl="0" algn="just">
              <a:lnSpc>
                <a:spcPct val="100000"/>
              </a:lnSpc>
              <a:spcBef>
                <a:spcPts val="0"/>
              </a:spcBef>
              <a:spcAft>
                <a:spcPts val="0"/>
              </a:spcAft>
              <a:buNone/>
            </a:pPr>
            <a:r>
              <a:rPr lang="en" sz="1100">
                <a:solidFill>
                  <a:schemeClr val="dk2"/>
                </a:solidFill>
              </a:rPr>
              <a:t>3. Encoding: transforming all the words into a numerical vector. This needs two steps: bag of words and N-grams, then the application of the TF-IDF method on the result.</a:t>
            </a:r>
            <a:endParaRPr sz="1100">
              <a:solidFill>
                <a:schemeClr val="dk2"/>
              </a:solidFill>
            </a:endParaRPr>
          </a:p>
          <a:p>
            <a:pPr indent="0" lvl="0" marL="285750" rtl="0" algn="just">
              <a:lnSpc>
                <a:spcPct val="100000"/>
              </a:lnSpc>
              <a:spcBef>
                <a:spcPts val="0"/>
              </a:spcBef>
              <a:spcAft>
                <a:spcPts val="0"/>
              </a:spcAft>
              <a:buNone/>
            </a:pPr>
            <a:r>
              <a:t/>
            </a:r>
            <a:endParaRPr sz="1100">
              <a:solidFill>
                <a:schemeClr val="dk2"/>
              </a:solidFill>
            </a:endParaRPr>
          </a:p>
          <a:p>
            <a:pPr indent="-171450" lvl="0" marL="171450" rtl="0" algn="just">
              <a:lnSpc>
                <a:spcPct val="100000"/>
              </a:lnSpc>
              <a:spcBef>
                <a:spcPts val="0"/>
              </a:spcBef>
              <a:spcAft>
                <a:spcPts val="0"/>
              </a:spcAft>
              <a:buClr>
                <a:schemeClr val="dk2"/>
              </a:buClr>
              <a:buSzPts val="900"/>
              <a:buFont typeface="Times New Roman"/>
              <a:buChar char="●"/>
            </a:pPr>
            <a:r>
              <a:rPr b="1" lang="en" sz="1100">
                <a:solidFill>
                  <a:schemeClr val="dk2"/>
                </a:solidFill>
              </a:rPr>
              <a:t>Categorical data</a:t>
            </a:r>
            <a:r>
              <a:rPr lang="en" sz="1100">
                <a:solidFill>
                  <a:schemeClr val="dk2"/>
                </a:solidFill>
              </a:rPr>
              <a:t>: Source of the news- TV channel, newspaper or magazine; its author. The pre-treatment of these data is performed through two steps: </a:t>
            </a:r>
            <a:endParaRPr sz="1100">
              <a:solidFill>
                <a:schemeClr val="dk2"/>
              </a:solidFill>
            </a:endParaRPr>
          </a:p>
          <a:p>
            <a:pPr indent="0" lvl="0" marL="285750" rtl="0" algn="just">
              <a:lnSpc>
                <a:spcPct val="100000"/>
              </a:lnSpc>
              <a:spcBef>
                <a:spcPts val="0"/>
              </a:spcBef>
              <a:spcAft>
                <a:spcPts val="0"/>
              </a:spcAft>
              <a:buNone/>
            </a:pPr>
            <a:r>
              <a:rPr lang="en" sz="1100">
                <a:solidFill>
                  <a:schemeClr val="dk2"/>
                </a:solidFill>
              </a:rPr>
              <a:t>– Cleaning: eliminating special characters and transforming letters into lowercase. </a:t>
            </a:r>
            <a:endParaRPr sz="1100">
              <a:solidFill>
                <a:schemeClr val="dk2"/>
              </a:solidFill>
            </a:endParaRPr>
          </a:p>
          <a:p>
            <a:pPr indent="0" lvl="0" marL="285750" rtl="0" algn="just">
              <a:lnSpc>
                <a:spcPct val="100000"/>
              </a:lnSpc>
              <a:spcBef>
                <a:spcPts val="0"/>
              </a:spcBef>
              <a:spcAft>
                <a:spcPts val="0"/>
              </a:spcAft>
              <a:buNone/>
            </a:pPr>
            <a:r>
              <a:rPr lang="en" sz="1100">
                <a:solidFill>
                  <a:schemeClr val="dk2"/>
                </a:solidFill>
              </a:rPr>
              <a:t>– Encoding: for sources we used a label encoding. For authors, the names were </a:t>
            </a:r>
            <a:r>
              <a:rPr lang="en" sz="1100">
                <a:solidFill>
                  <a:schemeClr val="dk2"/>
                </a:solidFill>
              </a:rPr>
              <a:t>encoded into numerics</a:t>
            </a:r>
            <a:r>
              <a:rPr lang="en" sz="1100">
                <a:solidFill>
                  <a:schemeClr val="dk2"/>
                </a:solidFill>
              </a:rPr>
              <a:t>. A list containing two fields was created, the first for the source and the second for its authors, then we replaced each author by its index number.</a:t>
            </a:r>
            <a:endParaRPr sz="1100">
              <a:solidFill>
                <a:schemeClr val="dk2"/>
              </a:solidFill>
            </a:endParaRPr>
          </a:p>
          <a:p>
            <a:pPr indent="0" lvl="0" marL="285750" rtl="0" algn="just">
              <a:lnSpc>
                <a:spcPct val="100000"/>
              </a:lnSpc>
              <a:spcBef>
                <a:spcPts val="0"/>
              </a:spcBef>
              <a:spcAft>
                <a:spcPts val="0"/>
              </a:spcAft>
              <a:buNone/>
            </a:pPr>
            <a:r>
              <a:t/>
            </a:r>
            <a:endParaRPr sz="1100">
              <a:solidFill>
                <a:schemeClr val="dk2"/>
              </a:solidFill>
            </a:endParaRPr>
          </a:p>
          <a:p>
            <a:pPr indent="-171450" lvl="0" marL="171450" rtl="0" algn="just">
              <a:lnSpc>
                <a:spcPct val="100000"/>
              </a:lnSpc>
              <a:spcBef>
                <a:spcPts val="0"/>
              </a:spcBef>
              <a:spcAft>
                <a:spcPts val="0"/>
              </a:spcAft>
              <a:buClr>
                <a:schemeClr val="dk2"/>
              </a:buClr>
              <a:buSzPts val="900"/>
              <a:buFont typeface="Times New Roman"/>
              <a:buChar char="●"/>
            </a:pPr>
            <a:r>
              <a:rPr b="1" lang="en" sz="1100">
                <a:solidFill>
                  <a:schemeClr val="dk2"/>
                </a:solidFill>
              </a:rPr>
              <a:t>Numerical data</a:t>
            </a:r>
            <a:r>
              <a:rPr lang="en" sz="1100">
                <a:solidFill>
                  <a:schemeClr val="dk2"/>
                </a:solidFill>
              </a:rPr>
              <a:t>: The date of posting and the sentiment given by the text. Split the date into three unique values: day, month and year. For the sentiment given by the text, we calculate the sum of the sentiment degrees of the words. </a:t>
            </a:r>
            <a:endParaRPr>
              <a:solidFill>
                <a:schemeClr val="dk2"/>
              </a:solidFill>
            </a:endParaRPr>
          </a:p>
        </p:txBody>
      </p:sp>
      <p:pic>
        <p:nvPicPr>
          <p:cNvPr id="147" name="Google Shape;147;p22"/>
          <p:cNvPicPr preferRelativeResize="0"/>
          <p:nvPr/>
        </p:nvPicPr>
        <p:blipFill>
          <a:blip r:embed="rId3">
            <a:alphaModFix/>
          </a:blip>
          <a:stretch>
            <a:fillRect/>
          </a:stretch>
        </p:blipFill>
        <p:spPr>
          <a:xfrm>
            <a:off x="5801550" y="1792113"/>
            <a:ext cx="3086100" cy="24098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p:txBody>
      </p:sp>
      <p:sp>
        <p:nvSpPr>
          <p:cNvPr id="153" name="Google Shape;153;p23"/>
          <p:cNvSpPr txBox="1"/>
          <p:nvPr>
            <p:ph idx="1" type="body"/>
          </p:nvPr>
        </p:nvSpPr>
        <p:spPr>
          <a:xfrm>
            <a:off x="729450" y="1810875"/>
            <a:ext cx="8192400" cy="321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2"/>
                </a:solidFill>
              </a:rPr>
              <a:t>Before feeding the text into the machine learning algorithm, the text must be parsed in order to evaluate words, and words must be encoded as integers or floating-point values.</a:t>
            </a:r>
            <a:endParaRPr>
              <a:solidFill>
                <a:schemeClr val="dk2"/>
              </a:solidFill>
            </a:endParaRPr>
          </a:p>
          <a:p>
            <a:pPr indent="-311150" lvl="0" marL="457200" rtl="0" algn="l">
              <a:spcBef>
                <a:spcPts val="1200"/>
              </a:spcBef>
              <a:spcAft>
                <a:spcPts val="0"/>
              </a:spcAft>
              <a:buClr>
                <a:schemeClr val="dk2"/>
              </a:buClr>
              <a:buSzPts val="1300"/>
              <a:buAutoNum type="arabicPeriod"/>
            </a:pPr>
            <a:r>
              <a:rPr b="1" lang="en">
                <a:solidFill>
                  <a:schemeClr val="dk2"/>
                </a:solidFill>
              </a:rPr>
              <a:t>Bag of Words:</a:t>
            </a:r>
            <a:r>
              <a:rPr lang="en">
                <a:solidFill>
                  <a:schemeClr val="dk2"/>
                </a:solidFill>
              </a:rPr>
              <a:t> Machine learning from text employs a technique known as the bag of words, which takes any text and counts the frequency of words after removing all stop words.</a:t>
            </a:r>
            <a:endParaRPr>
              <a:solidFill>
                <a:schemeClr val="dk2"/>
              </a:solidFill>
            </a:endParaRPr>
          </a:p>
          <a:p>
            <a:pPr indent="-311150" lvl="0" marL="457200" rtl="0" algn="l">
              <a:spcBef>
                <a:spcPts val="0"/>
              </a:spcBef>
              <a:spcAft>
                <a:spcPts val="0"/>
              </a:spcAft>
              <a:buClr>
                <a:schemeClr val="dk2"/>
              </a:buClr>
              <a:buSzPts val="1300"/>
              <a:buAutoNum type="arabicPeriod"/>
            </a:pPr>
            <a:r>
              <a:rPr b="1" lang="en">
                <a:solidFill>
                  <a:schemeClr val="dk2"/>
                </a:solidFill>
              </a:rPr>
              <a:t>Countvectorizer: </a:t>
            </a:r>
            <a:r>
              <a:rPr lang="en">
                <a:solidFill>
                  <a:schemeClr val="dk2"/>
                </a:solidFill>
              </a:rPr>
              <a:t>The Count Vectorizer provides an easy way to tokenize a group of content archives or documents and create a jargon of known words, as well as encode new reports using that jargon.</a:t>
            </a:r>
            <a:endParaRPr>
              <a:solidFill>
                <a:schemeClr val="dk2"/>
              </a:solidFill>
            </a:endParaRPr>
          </a:p>
          <a:p>
            <a:pPr indent="-311150" lvl="0" marL="457200" rtl="0" algn="l">
              <a:spcBef>
                <a:spcPts val="0"/>
              </a:spcBef>
              <a:spcAft>
                <a:spcPts val="0"/>
              </a:spcAft>
              <a:buClr>
                <a:schemeClr val="dk2"/>
              </a:buClr>
              <a:buSzPts val="1300"/>
              <a:buAutoNum type="arabicPeriod"/>
            </a:pPr>
            <a:r>
              <a:rPr b="1" lang="en">
                <a:solidFill>
                  <a:schemeClr val="dk2"/>
                </a:solidFill>
              </a:rPr>
              <a:t>TF-IDF:</a:t>
            </a:r>
            <a:r>
              <a:rPr lang="en">
                <a:solidFill>
                  <a:schemeClr val="dk2"/>
                </a:solidFill>
              </a:rPr>
              <a:t> This is used to convert content to vectors while keeping the semantics of the word in mind. TF is a typical tokenization technique that calculates document similarity by counting the number of words in the documents. Using the TF approach, each document is represented by a vector containing the word counts. Then, for each vector, the sum of its elements will be one, converting the word counts into probabilities. The TF-IDF metric is a weighting metric that is extensively used in text classification problems. </a:t>
            </a:r>
            <a:endParaRPr>
              <a:solidFill>
                <a:schemeClr val="dk2"/>
              </a:solidFill>
            </a:endParaRPr>
          </a:p>
          <a:p>
            <a:pPr indent="-311150" lvl="0" marL="457200" rtl="0" algn="l">
              <a:spcBef>
                <a:spcPts val="0"/>
              </a:spcBef>
              <a:spcAft>
                <a:spcPts val="0"/>
              </a:spcAft>
              <a:buClr>
                <a:schemeClr val="dk2"/>
              </a:buClr>
              <a:buSzPts val="1300"/>
              <a:buAutoNum type="arabicPeriod"/>
            </a:pPr>
            <a:r>
              <a:rPr b="1" lang="en">
                <a:solidFill>
                  <a:schemeClr val="dk2"/>
                </a:solidFill>
              </a:rPr>
              <a:t>Word </a:t>
            </a:r>
            <a:r>
              <a:rPr b="1" lang="en">
                <a:solidFill>
                  <a:schemeClr val="dk2"/>
                </a:solidFill>
              </a:rPr>
              <a:t>Embedding</a:t>
            </a:r>
            <a:r>
              <a:rPr b="1" lang="en">
                <a:solidFill>
                  <a:schemeClr val="dk2"/>
                </a:solidFill>
              </a:rPr>
              <a:t> using Spacy: </a:t>
            </a:r>
            <a:r>
              <a:rPr lang="en">
                <a:solidFill>
                  <a:schemeClr val="dk2"/>
                </a:solidFill>
              </a:rPr>
              <a:t>To generate a vector, this concept of feature representation is used. A dense matrix with a low dimension is obtained here. Spacy is a Natural Language Processing library that generates numeric vectors that represent words for word embedding.</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353000" y="337200"/>
            <a:ext cx="2848875" cy="2127150"/>
          </a:xfrm>
          <a:prstGeom prst="rect">
            <a:avLst/>
          </a:prstGeom>
          <a:noFill/>
          <a:ln cap="flat" cmpd="sng" w="9525">
            <a:solidFill>
              <a:schemeClr val="dk2"/>
            </a:solidFill>
            <a:prstDash val="solid"/>
            <a:round/>
            <a:headEnd len="sm" w="sm" type="none"/>
            <a:tailEnd len="sm" w="sm" type="none"/>
          </a:ln>
        </p:spPr>
      </p:pic>
      <p:pic>
        <p:nvPicPr>
          <p:cNvPr id="159" name="Google Shape;159;p24"/>
          <p:cNvPicPr preferRelativeResize="0"/>
          <p:nvPr/>
        </p:nvPicPr>
        <p:blipFill>
          <a:blip r:embed="rId4">
            <a:alphaModFix/>
          </a:blip>
          <a:stretch>
            <a:fillRect/>
          </a:stretch>
        </p:blipFill>
        <p:spPr>
          <a:xfrm>
            <a:off x="288713" y="3149150"/>
            <a:ext cx="8454226" cy="1380275"/>
          </a:xfrm>
          <a:prstGeom prst="rect">
            <a:avLst/>
          </a:prstGeom>
          <a:noFill/>
          <a:ln cap="flat" cmpd="sng" w="9525">
            <a:solidFill>
              <a:schemeClr val="dk2"/>
            </a:solidFill>
            <a:prstDash val="solid"/>
            <a:round/>
            <a:headEnd len="sm" w="sm" type="none"/>
            <a:tailEnd len="sm" w="sm" type="none"/>
          </a:ln>
        </p:spPr>
      </p:pic>
      <p:pic>
        <p:nvPicPr>
          <p:cNvPr id="160" name="Google Shape;160;p24"/>
          <p:cNvPicPr preferRelativeResize="0"/>
          <p:nvPr/>
        </p:nvPicPr>
        <p:blipFill>
          <a:blip r:embed="rId5">
            <a:alphaModFix/>
          </a:blip>
          <a:stretch>
            <a:fillRect/>
          </a:stretch>
        </p:blipFill>
        <p:spPr>
          <a:xfrm>
            <a:off x="4899375" y="636500"/>
            <a:ext cx="3843575" cy="1594750"/>
          </a:xfrm>
          <a:prstGeom prst="rect">
            <a:avLst/>
          </a:prstGeom>
          <a:noFill/>
          <a:ln cap="flat" cmpd="sng" w="9525">
            <a:solidFill>
              <a:schemeClr val="dk2"/>
            </a:solidFill>
            <a:prstDash val="solid"/>
            <a:round/>
            <a:headEnd len="sm" w="sm" type="none"/>
            <a:tailEnd len="sm" w="sm" type="none"/>
          </a:ln>
        </p:spPr>
      </p:pic>
      <p:sp>
        <p:nvSpPr>
          <p:cNvPr id="161" name="Google Shape;161;p24"/>
          <p:cNvSpPr txBox="1"/>
          <p:nvPr/>
        </p:nvSpPr>
        <p:spPr>
          <a:xfrm>
            <a:off x="1219850" y="2464350"/>
            <a:ext cx="1308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Bag of words</a:t>
            </a:r>
            <a:endParaRPr b="1" sz="1100">
              <a:latin typeface="Lato"/>
              <a:ea typeface="Lato"/>
              <a:cs typeface="Lato"/>
              <a:sym typeface="Lato"/>
            </a:endParaRPr>
          </a:p>
        </p:txBody>
      </p:sp>
      <p:sp>
        <p:nvSpPr>
          <p:cNvPr id="162" name="Google Shape;162;p24"/>
          <p:cNvSpPr txBox="1"/>
          <p:nvPr/>
        </p:nvSpPr>
        <p:spPr>
          <a:xfrm>
            <a:off x="3866850" y="4604900"/>
            <a:ext cx="149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Countvectorizer</a:t>
            </a:r>
            <a:endParaRPr b="1" sz="1200">
              <a:latin typeface="Lato"/>
              <a:ea typeface="Lato"/>
              <a:cs typeface="Lato"/>
              <a:sym typeface="Lato"/>
            </a:endParaRPr>
          </a:p>
        </p:txBody>
      </p:sp>
      <p:sp>
        <p:nvSpPr>
          <p:cNvPr id="163" name="Google Shape;163;p24"/>
          <p:cNvSpPr txBox="1"/>
          <p:nvPr/>
        </p:nvSpPr>
        <p:spPr>
          <a:xfrm>
            <a:off x="6252950" y="2294950"/>
            <a:ext cx="188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TF-IDF vectorizer</a:t>
            </a:r>
            <a:endParaRPr b="1" sz="11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657225" y="363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Classifiers</a:t>
            </a:r>
            <a:endParaRPr/>
          </a:p>
        </p:txBody>
      </p:sp>
      <p:sp>
        <p:nvSpPr>
          <p:cNvPr id="169" name="Google Shape;169;p25"/>
          <p:cNvSpPr txBox="1"/>
          <p:nvPr>
            <p:ph idx="1" type="body"/>
          </p:nvPr>
        </p:nvSpPr>
        <p:spPr>
          <a:xfrm>
            <a:off x="368375" y="1407775"/>
            <a:ext cx="7688700" cy="348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AutoNum type="arabicPeriod"/>
            </a:pPr>
            <a:r>
              <a:rPr lang="en">
                <a:solidFill>
                  <a:schemeClr val="dk2"/>
                </a:solidFill>
              </a:rPr>
              <a:t>Support Vector Machine:</a:t>
            </a:r>
            <a:endParaRPr>
              <a:solidFill>
                <a:schemeClr val="dk2"/>
              </a:solidFill>
            </a:endParaRPr>
          </a:p>
          <a:p>
            <a:pPr indent="0" lvl="0" marL="0" rtl="0" algn="l">
              <a:spcBef>
                <a:spcPts val="1200"/>
              </a:spcBef>
              <a:spcAft>
                <a:spcPts val="0"/>
              </a:spcAft>
              <a:buNone/>
            </a:pPr>
            <a:r>
              <a:rPr lang="en" sz="1100">
                <a:solidFill>
                  <a:schemeClr val="dk2"/>
                </a:solidFill>
              </a:rPr>
              <a:t>-One of the most widely used models for binary and multi-classification tasks.</a:t>
            </a:r>
            <a:endParaRPr sz="1100">
              <a:solidFill>
                <a:schemeClr val="dk2"/>
              </a:solidFill>
            </a:endParaRPr>
          </a:p>
          <a:p>
            <a:pPr indent="0" lvl="0" marL="0" rtl="0" algn="l">
              <a:spcBef>
                <a:spcPts val="1200"/>
              </a:spcBef>
              <a:spcAft>
                <a:spcPts val="0"/>
              </a:spcAft>
              <a:buNone/>
            </a:pPr>
            <a:r>
              <a:rPr lang="en" sz="1100">
                <a:solidFill>
                  <a:schemeClr val="dk2"/>
                </a:solidFill>
              </a:rPr>
              <a:t>-Supervised machine learning classifier that has been used by numerous academics to solve binary and multi-classification issues. </a:t>
            </a:r>
            <a:endParaRPr sz="1100">
              <a:solidFill>
                <a:schemeClr val="dk2"/>
              </a:solidFill>
            </a:endParaRPr>
          </a:p>
          <a:p>
            <a:pPr indent="0" lvl="0" marL="0" rtl="0" algn="l">
              <a:spcBef>
                <a:spcPts val="1200"/>
              </a:spcBef>
              <a:spcAft>
                <a:spcPts val="0"/>
              </a:spcAft>
              <a:buNone/>
            </a:pPr>
            <a:r>
              <a:t/>
            </a:r>
            <a:endParaRPr sz="1100">
              <a:solidFill>
                <a:schemeClr val="dk2"/>
              </a:solidFill>
            </a:endParaRPr>
          </a:p>
          <a:p>
            <a:pPr indent="0" lvl="0" marL="0" rtl="0" algn="l">
              <a:spcBef>
                <a:spcPts val="1200"/>
              </a:spcBef>
              <a:spcAft>
                <a:spcPts val="0"/>
              </a:spcAft>
              <a:buNone/>
            </a:pPr>
            <a:r>
              <a:t/>
            </a:r>
            <a:endParaRPr sz="1100">
              <a:solidFill>
                <a:schemeClr val="dk2"/>
              </a:solidFill>
            </a:endParaRPr>
          </a:p>
          <a:p>
            <a:pPr indent="0" lvl="0" marL="0" rtl="0" algn="l">
              <a:spcBef>
                <a:spcPts val="1200"/>
              </a:spcBef>
              <a:spcAft>
                <a:spcPts val="0"/>
              </a:spcAft>
              <a:buNone/>
            </a:pPr>
            <a:r>
              <a:rPr lang="en" sz="1100">
                <a:solidFill>
                  <a:schemeClr val="dk2"/>
                </a:solidFill>
              </a:rPr>
              <a:t>In a binary classification issue, the instances are separated by a hyperplane in such a way that wTx + b = 0, where w is a dimensional coefficient weight vector that is normal to the hyperplane. The bias term b represents the values offset from the origin, while data points are represented by x. The fundamental job of SVM is to determine the values of w and b.</a:t>
            </a:r>
            <a:r>
              <a:rPr lang="en" sz="1100">
                <a:solidFill>
                  <a:schemeClr val="dk2"/>
                </a:solidFill>
              </a:rPr>
              <a:t>  </a:t>
            </a:r>
            <a:endParaRPr sz="1100">
              <a:solidFill>
                <a:schemeClr val="dk2"/>
              </a:solidFill>
            </a:endParaRPr>
          </a:p>
          <a:p>
            <a:pPr indent="0" lvl="0" marL="0" rtl="0" algn="l">
              <a:spcBef>
                <a:spcPts val="1200"/>
              </a:spcBef>
              <a:spcAft>
                <a:spcPts val="1200"/>
              </a:spcAft>
              <a:buNone/>
            </a:pPr>
            <a:r>
              <a:rPr lang="en" sz="1100">
                <a:solidFill>
                  <a:schemeClr val="dk2"/>
                </a:solidFill>
              </a:rPr>
              <a:t>Drawing decision boundaries is known as creating a hyperplane that separates two classes. Unoptimized decision boundaries may result in misclassification; to overcome this, SVM are regarded as important by examining extreme cases. </a:t>
            </a:r>
            <a:endParaRPr sz="1100">
              <a:solidFill>
                <a:schemeClr val="dk2"/>
              </a:solidFill>
            </a:endParaRPr>
          </a:p>
        </p:txBody>
      </p:sp>
      <p:pic>
        <p:nvPicPr>
          <p:cNvPr id="170" name="Google Shape;170;p25"/>
          <p:cNvPicPr preferRelativeResize="0"/>
          <p:nvPr/>
        </p:nvPicPr>
        <p:blipFill>
          <a:blip r:embed="rId3">
            <a:alphaModFix/>
          </a:blip>
          <a:stretch>
            <a:fillRect/>
          </a:stretch>
        </p:blipFill>
        <p:spPr>
          <a:xfrm>
            <a:off x="3155738" y="2676175"/>
            <a:ext cx="1323975"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 type="body"/>
          </p:nvPr>
        </p:nvSpPr>
        <p:spPr>
          <a:xfrm>
            <a:off x="393350" y="819000"/>
            <a:ext cx="8369100" cy="427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AutoNum type="arabicPeriod" startAt="2"/>
            </a:pPr>
            <a:r>
              <a:rPr lang="en">
                <a:solidFill>
                  <a:schemeClr val="dk2"/>
                </a:solidFill>
              </a:rPr>
              <a:t>Logistic Regression:</a:t>
            </a:r>
            <a:endParaRPr>
              <a:solidFill>
                <a:schemeClr val="dk2"/>
              </a:solidFill>
            </a:endParaRPr>
          </a:p>
          <a:p>
            <a:pPr indent="0" lvl="0" marL="0" rtl="0" algn="just">
              <a:lnSpc>
                <a:spcPct val="100000"/>
              </a:lnSpc>
              <a:spcBef>
                <a:spcPts val="1200"/>
              </a:spcBef>
              <a:spcAft>
                <a:spcPts val="0"/>
              </a:spcAft>
              <a:buNone/>
            </a:pPr>
            <a:r>
              <a:rPr lang="en" sz="1100">
                <a:solidFill>
                  <a:srgbClr val="000000"/>
                </a:solidFill>
                <a:latin typeface="Times New Roman"/>
                <a:ea typeface="Times New Roman"/>
                <a:cs typeface="Times New Roman"/>
                <a:sym typeface="Times New Roman"/>
              </a:rPr>
              <a:t>- </a:t>
            </a:r>
            <a:r>
              <a:rPr lang="en" sz="1100">
                <a:solidFill>
                  <a:schemeClr val="dk2"/>
                </a:solidFill>
              </a:rPr>
              <a:t>popular classification approach in machine learning to predict the values of the predictive variable y in a binary classification issue, where y = [0, 1]. </a:t>
            </a:r>
            <a:endParaRPr sz="1100">
              <a:solidFill>
                <a:schemeClr val="dk2"/>
              </a:solidFill>
            </a:endParaRPr>
          </a:p>
          <a:p>
            <a:pPr indent="0" lvl="0" marL="0" rtl="0" algn="l">
              <a:lnSpc>
                <a:spcPct val="100000"/>
              </a:lnSpc>
              <a:spcBef>
                <a:spcPts val="0"/>
              </a:spcBef>
              <a:spcAft>
                <a:spcPts val="0"/>
              </a:spcAft>
              <a:buNone/>
            </a:pPr>
            <a:r>
              <a:rPr lang="en" sz="1100">
                <a:solidFill>
                  <a:schemeClr val="dk2"/>
                </a:solidFill>
              </a:rPr>
              <a:t>- The negative class is represented by 0 and the positive class by 1.</a:t>
            </a:r>
            <a:endParaRPr sz="1100">
              <a:solidFill>
                <a:schemeClr val="dk2"/>
              </a:solidFill>
            </a:endParaRPr>
          </a:p>
          <a:p>
            <a:pPr indent="0" lvl="0" marL="0" rtl="0" algn="l">
              <a:lnSpc>
                <a:spcPct val="100000"/>
              </a:lnSpc>
              <a:spcBef>
                <a:spcPts val="1200"/>
              </a:spcBef>
              <a:spcAft>
                <a:spcPts val="0"/>
              </a:spcAft>
              <a:buNone/>
            </a:pPr>
            <a:r>
              <a:rPr lang="en" sz="1100">
                <a:solidFill>
                  <a:schemeClr val="dk2"/>
                </a:solidFill>
              </a:rPr>
              <a:t>- To classify two classes, 0 and 1, a hypothesis h(𝛩) = θ</a:t>
            </a:r>
            <a:r>
              <a:rPr baseline="30000" lang="en" sz="1100">
                <a:solidFill>
                  <a:schemeClr val="dk2"/>
                </a:solidFill>
              </a:rPr>
              <a:t>T</a:t>
            </a:r>
            <a:r>
              <a:rPr lang="en" sz="1100">
                <a:solidFill>
                  <a:schemeClr val="dk2"/>
                </a:solidFill>
              </a:rPr>
              <a:t>X will be constructed, and the classifier's output threshold is when h(x) = 0.5. </a:t>
            </a:r>
            <a:endParaRPr sz="1100">
              <a:solidFill>
                <a:schemeClr val="dk2"/>
              </a:solidFill>
            </a:endParaRPr>
          </a:p>
          <a:p>
            <a:pPr indent="0" lvl="0" marL="0" rtl="0" algn="l">
              <a:lnSpc>
                <a:spcPct val="100000"/>
              </a:lnSpc>
              <a:spcBef>
                <a:spcPts val="1200"/>
              </a:spcBef>
              <a:spcAft>
                <a:spcPts val="0"/>
              </a:spcAft>
              <a:buNone/>
            </a:pPr>
            <a:r>
              <a:rPr lang="en" sz="1100">
                <a:solidFill>
                  <a:schemeClr val="dk2"/>
                </a:solidFill>
              </a:rPr>
              <a:t>- If the value of hypothesis h(x) ≥ 0.5, it predicts y = 1, indicating that the news is true. </a:t>
            </a:r>
            <a:endParaRPr sz="1100">
              <a:solidFill>
                <a:schemeClr val="dk2"/>
              </a:solidFill>
            </a:endParaRPr>
          </a:p>
          <a:p>
            <a:pPr indent="0" lvl="0" marL="0" rtl="0" algn="l">
              <a:lnSpc>
                <a:spcPct val="100000"/>
              </a:lnSpc>
              <a:spcBef>
                <a:spcPts val="1200"/>
              </a:spcBef>
              <a:spcAft>
                <a:spcPts val="0"/>
              </a:spcAft>
              <a:buNone/>
            </a:pPr>
            <a:r>
              <a:rPr lang="en" sz="1100">
                <a:solidFill>
                  <a:schemeClr val="dk2"/>
                </a:solidFill>
              </a:rPr>
              <a:t>- If the value of hypothesis h(x) &lt; 0.5, it predicts y = 0, indicating that the news is false.</a:t>
            </a:r>
            <a:endParaRPr sz="1100">
              <a:solidFill>
                <a:schemeClr val="dk2"/>
              </a:solidFill>
            </a:endParaRPr>
          </a:p>
          <a:p>
            <a:pPr indent="0" lvl="0" marL="0" rtl="0" algn="l">
              <a:lnSpc>
                <a:spcPct val="100000"/>
              </a:lnSpc>
              <a:spcBef>
                <a:spcPts val="1200"/>
              </a:spcBef>
              <a:spcAft>
                <a:spcPts val="0"/>
              </a:spcAft>
              <a:buNone/>
            </a:pPr>
            <a:r>
              <a:rPr lang="en" sz="1100">
                <a:solidFill>
                  <a:schemeClr val="dk2"/>
                </a:solidFill>
              </a:rPr>
              <a:t>- Hence, the prediction of logistic regression under the condition 0 ≤ hθ(x) ≤ 1 is done. </a:t>
            </a:r>
            <a:endParaRPr sz="1100">
              <a:solidFill>
                <a:schemeClr val="dk2"/>
              </a:solidFill>
            </a:endParaRPr>
          </a:p>
          <a:p>
            <a:pPr indent="0" lvl="0" marL="0" rtl="0" algn="l">
              <a:lnSpc>
                <a:spcPct val="100000"/>
              </a:lnSpc>
              <a:spcBef>
                <a:spcPts val="1200"/>
              </a:spcBef>
              <a:spcAft>
                <a:spcPts val="0"/>
              </a:spcAft>
              <a:buNone/>
            </a:pPr>
            <a:r>
              <a:rPr lang="en" sz="1100">
                <a:solidFill>
                  <a:schemeClr val="dk2"/>
                </a:solidFill>
              </a:rPr>
              <a:t>- Logistic regression sigmoid function can be written in equation 5 as follows:</a:t>
            </a:r>
            <a:endParaRPr sz="1100">
              <a:solidFill>
                <a:schemeClr val="dk2"/>
              </a:solidFill>
            </a:endParaRPr>
          </a:p>
          <a:p>
            <a:pPr indent="0" lvl="0" marL="0" rtl="0" algn="l">
              <a:lnSpc>
                <a:spcPct val="100000"/>
              </a:lnSpc>
              <a:spcBef>
                <a:spcPts val="1200"/>
              </a:spcBef>
              <a:spcAft>
                <a:spcPts val="0"/>
              </a:spcAft>
              <a:buNone/>
            </a:pPr>
            <a:r>
              <a:t/>
            </a:r>
            <a:endParaRPr sz="1100">
              <a:solidFill>
                <a:schemeClr val="dk2"/>
              </a:solidFill>
            </a:endParaRPr>
          </a:p>
          <a:p>
            <a:pPr indent="0" lvl="0" marL="0" rtl="0" algn="l">
              <a:lnSpc>
                <a:spcPct val="100000"/>
              </a:lnSpc>
              <a:spcBef>
                <a:spcPts val="1200"/>
              </a:spcBef>
              <a:spcAft>
                <a:spcPts val="0"/>
              </a:spcAft>
              <a:buNone/>
            </a:pPr>
            <a:r>
              <a:t/>
            </a:r>
            <a:endParaRPr sz="1100">
              <a:solidFill>
                <a:schemeClr val="dk2"/>
              </a:solidFill>
            </a:endParaRPr>
          </a:p>
          <a:p>
            <a:pPr indent="0" lvl="0" marL="0" rtl="0" algn="l">
              <a:lnSpc>
                <a:spcPct val="100000"/>
              </a:lnSpc>
              <a:spcBef>
                <a:spcPts val="1200"/>
              </a:spcBef>
              <a:spcAft>
                <a:spcPts val="0"/>
              </a:spcAft>
              <a:buNone/>
            </a:pPr>
            <a:r>
              <a:rPr lang="en" sz="1100">
                <a:solidFill>
                  <a:schemeClr val="dk2"/>
                </a:solidFill>
              </a:rPr>
              <a:t>- here: </a:t>
            </a:r>
            <a:endParaRPr sz="1100">
              <a:solidFill>
                <a:schemeClr val="dk2"/>
              </a:solidFill>
            </a:endParaRPr>
          </a:p>
          <a:p>
            <a:pPr indent="0" lvl="0" marL="0" rtl="0" algn="l">
              <a:lnSpc>
                <a:spcPct val="100000"/>
              </a:lnSpc>
              <a:spcBef>
                <a:spcPts val="1200"/>
              </a:spcBef>
              <a:spcAft>
                <a:spcPts val="1200"/>
              </a:spcAft>
              <a:buNone/>
            </a:pPr>
            <a:r>
              <a:rPr lang="en" sz="1100">
                <a:solidFill>
                  <a:schemeClr val="dk2"/>
                </a:solidFill>
              </a:rPr>
              <a:t>- Logistic regression Cost function: </a:t>
            </a:r>
            <a:endParaRPr sz="1100">
              <a:solidFill>
                <a:schemeClr val="dk2"/>
              </a:solidFill>
            </a:endParaRPr>
          </a:p>
        </p:txBody>
      </p:sp>
      <p:pic>
        <p:nvPicPr>
          <p:cNvPr id="176" name="Google Shape;176;p26"/>
          <p:cNvPicPr preferRelativeResize="0"/>
          <p:nvPr/>
        </p:nvPicPr>
        <p:blipFill>
          <a:blip r:embed="rId3">
            <a:alphaModFix/>
          </a:blip>
          <a:stretch>
            <a:fillRect/>
          </a:stretch>
        </p:blipFill>
        <p:spPr>
          <a:xfrm>
            <a:off x="3521600" y="3548600"/>
            <a:ext cx="1314450" cy="438150"/>
          </a:xfrm>
          <a:prstGeom prst="rect">
            <a:avLst/>
          </a:prstGeom>
          <a:noFill/>
          <a:ln>
            <a:noFill/>
          </a:ln>
        </p:spPr>
      </p:pic>
      <p:pic>
        <p:nvPicPr>
          <p:cNvPr id="177" name="Google Shape;177;p26"/>
          <p:cNvPicPr preferRelativeResize="0"/>
          <p:nvPr/>
        </p:nvPicPr>
        <p:blipFill rotWithShape="1">
          <a:blip r:embed="rId4">
            <a:alphaModFix/>
          </a:blip>
          <a:srcRect b="17871" l="0" r="0" t="0"/>
          <a:stretch/>
        </p:blipFill>
        <p:spPr>
          <a:xfrm>
            <a:off x="1088650" y="4126988"/>
            <a:ext cx="2857500" cy="250325"/>
          </a:xfrm>
          <a:prstGeom prst="rect">
            <a:avLst/>
          </a:prstGeom>
          <a:noFill/>
          <a:ln>
            <a:noFill/>
          </a:ln>
        </p:spPr>
      </p:pic>
      <p:pic>
        <p:nvPicPr>
          <p:cNvPr id="178" name="Google Shape;178;p26"/>
          <p:cNvPicPr preferRelativeResize="0"/>
          <p:nvPr/>
        </p:nvPicPr>
        <p:blipFill>
          <a:blip r:embed="rId5">
            <a:alphaModFix/>
          </a:blip>
          <a:stretch>
            <a:fillRect/>
          </a:stretch>
        </p:blipFill>
        <p:spPr>
          <a:xfrm>
            <a:off x="3057225" y="4517550"/>
            <a:ext cx="1885950" cy="46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idx="1" type="body"/>
          </p:nvPr>
        </p:nvSpPr>
        <p:spPr>
          <a:xfrm>
            <a:off x="200775" y="1276375"/>
            <a:ext cx="8778300" cy="3683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AutoNum type="arabicPeriod" startAt="3"/>
            </a:pPr>
            <a:r>
              <a:rPr lang="en">
                <a:solidFill>
                  <a:schemeClr val="dk2"/>
                </a:solidFill>
              </a:rPr>
              <a:t>Decision Trees:</a:t>
            </a:r>
            <a:endParaRPr>
              <a:solidFill>
                <a:schemeClr val="dk2"/>
              </a:solidFill>
            </a:endParaRPr>
          </a:p>
          <a:p>
            <a:pPr indent="0" lvl="0" marL="0" rtl="0" algn="just">
              <a:lnSpc>
                <a:spcPct val="100000"/>
              </a:lnSpc>
              <a:spcBef>
                <a:spcPts val="1200"/>
              </a:spcBef>
              <a:spcAft>
                <a:spcPts val="0"/>
              </a:spcAft>
              <a:buNone/>
            </a:pPr>
            <a:r>
              <a:rPr lang="en" sz="1100">
                <a:solidFill>
                  <a:srgbClr val="000000"/>
                </a:solidFill>
              </a:rPr>
              <a:t>- well-known supervised learning algorithm. </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The primary principle behind DT is that it creates a model to forecast the value of a dependent component by learning numerous decision rules derived from the entire set of data. </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Decision Tree features a top-down structure and tree-like shapes, with nodes that can only be a leaf node that is bound with a label class or a decision node that is responsible for making decisions. </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because it is a slow learner, it may perform poorly on small datasets.</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The most important learning process in DT is choosing the right attribute. To tackle this problem, different trees employ different measures, such as information gain in the ID3 algorithm and gain ratio in the C4.5 algorithm. </a:t>
            </a:r>
            <a:endParaRPr>
              <a:solidFill>
                <a:schemeClr val="dk2"/>
              </a:solidFill>
            </a:endParaRPr>
          </a:p>
          <a:p>
            <a:pPr indent="0" lvl="0" marL="0" rtl="0" algn="just">
              <a:lnSpc>
                <a:spcPct val="100000"/>
              </a:lnSpc>
              <a:spcBef>
                <a:spcPts val="0"/>
              </a:spcBef>
              <a:spcAft>
                <a:spcPts val="0"/>
              </a:spcAft>
              <a:buNone/>
            </a:pPr>
            <a:r>
              <a:rPr lang="en" sz="1100">
                <a:solidFill>
                  <a:srgbClr val="000000"/>
                </a:solidFill>
              </a:rPr>
              <a:t>- For attribute A, the gain ratio and information gain can be calculated as follows:</a:t>
            </a:r>
            <a:endParaRPr sz="1100">
              <a:solidFill>
                <a:srgbClr val="000000"/>
              </a:solidFill>
            </a:endParaRPr>
          </a:p>
          <a:p>
            <a:pPr indent="0" lvl="0" marL="0" rtl="0" algn="just">
              <a:lnSpc>
                <a:spcPct val="100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just">
              <a:lnSpc>
                <a:spcPct val="100000"/>
              </a:lnSpc>
              <a:spcBef>
                <a:spcPts val="1200"/>
              </a:spcBef>
              <a:spcAft>
                <a:spcPts val="0"/>
              </a:spcAft>
              <a:buNone/>
            </a:pPr>
            <a:r>
              <a:rPr lang="en" sz="1100">
                <a:solidFill>
                  <a:srgbClr val="000000"/>
                </a:solidFill>
              </a:rPr>
              <a:t>where intrinsic value of attribute A can be calculated as: </a:t>
            </a:r>
            <a:endParaRPr sz="1100">
              <a:solidFill>
                <a:srgbClr val="000000"/>
              </a:solidFill>
            </a:endParaRPr>
          </a:p>
          <a:p>
            <a:pPr indent="0" lvl="0" marL="0" rtl="0" algn="l">
              <a:spcBef>
                <a:spcPts val="0"/>
              </a:spcBef>
              <a:spcAft>
                <a:spcPts val="1200"/>
              </a:spcAft>
              <a:buNone/>
            </a:pPr>
            <a:r>
              <a:t/>
            </a:r>
            <a:endParaRPr/>
          </a:p>
        </p:txBody>
      </p:sp>
      <p:pic>
        <p:nvPicPr>
          <p:cNvPr id="184" name="Google Shape;184;p27"/>
          <p:cNvPicPr preferRelativeResize="0"/>
          <p:nvPr/>
        </p:nvPicPr>
        <p:blipFill rotWithShape="1">
          <a:blip r:embed="rId3">
            <a:alphaModFix/>
          </a:blip>
          <a:srcRect b="7952" l="0" r="2276" t="0"/>
          <a:stretch/>
        </p:blipFill>
        <p:spPr>
          <a:xfrm>
            <a:off x="3594800" y="3313900"/>
            <a:ext cx="2969150" cy="859200"/>
          </a:xfrm>
          <a:prstGeom prst="rect">
            <a:avLst/>
          </a:prstGeom>
          <a:noFill/>
          <a:ln>
            <a:noFill/>
          </a:ln>
        </p:spPr>
      </p:pic>
      <p:pic>
        <p:nvPicPr>
          <p:cNvPr id="185" name="Google Shape;185;p27"/>
          <p:cNvPicPr preferRelativeResize="0"/>
          <p:nvPr/>
        </p:nvPicPr>
        <p:blipFill rotWithShape="1">
          <a:blip r:embed="rId4">
            <a:alphaModFix/>
          </a:blip>
          <a:srcRect b="15633" l="0" r="0" t="0"/>
          <a:stretch/>
        </p:blipFill>
        <p:spPr>
          <a:xfrm>
            <a:off x="3683050" y="4389175"/>
            <a:ext cx="1885950" cy="39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idx="1" type="body"/>
          </p:nvPr>
        </p:nvSpPr>
        <p:spPr>
          <a:xfrm>
            <a:off x="232850" y="830050"/>
            <a:ext cx="5199600" cy="4092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2"/>
              </a:buClr>
              <a:buSzPts val="1300"/>
              <a:buAutoNum type="arabicPeriod" startAt="4"/>
            </a:pPr>
            <a:r>
              <a:rPr lang="en">
                <a:solidFill>
                  <a:schemeClr val="dk2"/>
                </a:solidFill>
              </a:rPr>
              <a:t>Random Forest:</a:t>
            </a:r>
            <a:endParaRPr>
              <a:solidFill>
                <a:schemeClr val="dk2"/>
              </a:solidFill>
            </a:endParaRPr>
          </a:p>
          <a:p>
            <a:pPr indent="0" lvl="0" marL="0" rtl="0" algn="l">
              <a:lnSpc>
                <a:spcPct val="115000"/>
              </a:lnSpc>
              <a:spcBef>
                <a:spcPts val="1200"/>
              </a:spcBef>
              <a:spcAft>
                <a:spcPts val="0"/>
              </a:spcAft>
              <a:buNone/>
            </a:pPr>
            <a:r>
              <a:rPr lang="en">
                <a:solidFill>
                  <a:schemeClr val="dk2"/>
                </a:solidFill>
              </a:rPr>
              <a:t>-</a:t>
            </a:r>
            <a:r>
              <a:rPr lang="en" sz="1079">
                <a:solidFill>
                  <a:srgbClr val="000000"/>
                </a:solidFill>
              </a:rPr>
              <a:t> an ensemble of unpruned decision trees bagged with a randomised set of features at each split. Each tree in the random forest makes a forecast and the forecast with the highest number of votes becomes our final prediction. According to the No Free Lunch theorem, no algorithm is always the most accurate; hence, RF is more accurate and robust than individual classifiers.</a:t>
            </a:r>
            <a:endParaRPr sz="1079">
              <a:solidFill>
                <a:srgbClr val="000000"/>
              </a:solidFill>
            </a:endParaRPr>
          </a:p>
          <a:p>
            <a:pPr indent="0" lvl="0" marL="0" rtl="0" algn="just">
              <a:lnSpc>
                <a:spcPct val="115000"/>
              </a:lnSpc>
              <a:spcBef>
                <a:spcPts val="1200"/>
              </a:spcBef>
              <a:spcAft>
                <a:spcPts val="0"/>
              </a:spcAft>
              <a:buNone/>
            </a:pPr>
            <a:r>
              <a:rPr lang="en" sz="1079">
                <a:solidFill>
                  <a:srgbClr val="000000"/>
                </a:solidFill>
              </a:rPr>
              <a:t>The decision tree's high variance was reduced to a low variance by using row sampling and feature sampling. The number of decision trees could be determined using hyperparameters. It's an ensemble algorithm that combines more than one calculation of the same or distinguishing kind for characterizing objects.</a:t>
            </a:r>
            <a:endParaRPr sz="1079">
              <a:solidFill>
                <a:srgbClr val="000000"/>
              </a:solidFill>
            </a:endParaRPr>
          </a:p>
          <a:p>
            <a:pPr indent="0" lvl="0" marL="0" rtl="0" algn="just">
              <a:lnSpc>
                <a:spcPct val="115000"/>
              </a:lnSpc>
              <a:spcBef>
                <a:spcPts val="0"/>
              </a:spcBef>
              <a:spcAft>
                <a:spcPts val="0"/>
              </a:spcAft>
              <a:buNone/>
            </a:pPr>
            <a:r>
              <a:t/>
            </a:r>
            <a:endParaRPr sz="1079">
              <a:solidFill>
                <a:srgbClr val="000000"/>
              </a:solidFill>
            </a:endParaRPr>
          </a:p>
          <a:p>
            <a:pPr indent="0" lvl="0" marL="0" rtl="0" algn="just">
              <a:lnSpc>
                <a:spcPct val="115000"/>
              </a:lnSpc>
              <a:spcBef>
                <a:spcPts val="0"/>
              </a:spcBef>
              <a:spcAft>
                <a:spcPts val="0"/>
              </a:spcAft>
              <a:buNone/>
            </a:pPr>
            <a:r>
              <a:rPr lang="en" sz="1079">
                <a:solidFill>
                  <a:srgbClr val="000000"/>
                </a:solidFill>
              </a:rPr>
              <a:t>The random forest algorithm can be expressed as:</a:t>
            </a:r>
            <a:endParaRPr sz="1079">
              <a:solidFill>
                <a:srgbClr val="000000"/>
              </a:solidFill>
            </a:endParaRPr>
          </a:p>
          <a:p>
            <a:pPr indent="0" lvl="0" marL="0" rtl="0" algn="just">
              <a:lnSpc>
                <a:spcPct val="115000"/>
              </a:lnSpc>
              <a:spcBef>
                <a:spcPts val="0"/>
              </a:spcBef>
              <a:spcAft>
                <a:spcPts val="0"/>
              </a:spcAft>
              <a:buNone/>
            </a:pPr>
            <a:r>
              <a:t/>
            </a:r>
            <a:endParaRPr sz="1079">
              <a:solidFill>
                <a:srgbClr val="000000"/>
              </a:solidFill>
            </a:endParaRPr>
          </a:p>
          <a:p>
            <a:pPr indent="0" lvl="0" marL="0" rtl="0" algn="just">
              <a:lnSpc>
                <a:spcPct val="115000"/>
              </a:lnSpc>
              <a:spcBef>
                <a:spcPts val="0"/>
              </a:spcBef>
              <a:spcAft>
                <a:spcPts val="0"/>
              </a:spcAft>
              <a:buNone/>
            </a:pPr>
            <a:r>
              <a:t/>
            </a:r>
            <a:endParaRPr sz="1079">
              <a:solidFill>
                <a:srgbClr val="000000"/>
              </a:solidFill>
            </a:endParaRPr>
          </a:p>
          <a:p>
            <a:pPr indent="0" lvl="0" marL="0" rtl="0" algn="just">
              <a:lnSpc>
                <a:spcPct val="115000"/>
              </a:lnSpc>
              <a:spcBef>
                <a:spcPts val="0"/>
              </a:spcBef>
              <a:spcAft>
                <a:spcPts val="0"/>
              </a:spcAft>
              <a:buNone/>
            </a:pPr>
            <a:r>
              <a:t/>
            </a:r>
            <a:endParaRPr sz="1079">
              <a:solidFill>
                <a:srgbClr val="000000"/>
              </a:solidFill>
            </a:endParaRPr>
          </a:p>
          <a:p>
            <a:pPr indent="0" lvl="0" marL="0" rtl="0" algn="just">
              <a:lnSpc>
                <a:spcPct val="115000"/>
              </a:lnSpc>
              <a:spcBef>
                <a:spcPts val="0"/>
              </a:spcBef>
              <a:spcAft>
                <a:spcPts val="0"/>
              </a:spcAft>
              <a:buNone/>
            </a:pPr>
            <a:r>
              <a:t/>
            </a:r>
            <a:endParaRPr sz="1079">
              <a:solidFill>
                <a:srgbClr val="000000"/>
              </a:solidFill>
            </a:endParaRPr>
          </a:p>
          <a:p>
            <a:pPr indent="0" lvl="0" marL="0" rtl="0" algn="just">
              <a:lnSpc>
                <a:spcPct val="115000"/>
              </a:lnSpc>
              <a:spcBef>
                <a:spcPts val="0"/>
              </a:spcBef>
              <a:spcAft>
                <a:spcPts val="0"/>
              </a:spcAft>
              <a:buNone/>
            </a:pPr>
            <a:r>
              <a:t/>
            </a:r>
            <a:endParaRPr sz="1079">
              <a:solidFill>
                <a:srgbClr val="000000"/>
              </a:solidFill>
            </a:endParaRPr>
          </a:p>
          <a:p>
            <a:pPr indent="0" lvl="0" marL="0" rtl="0" algn="just">
              <a:lnSpc>
                <a:spcPct val="115000"/>
              </a:lnSpc>
              <a:spcBef>
                <a:spcPts val="0"/>
              </a:spcBef>
              <a:spcAft>
                <a:spcPts val="0"/>
              </a:spcAft>
              <a:buNone/>
            </a:pPr>
            <a:r>
              <a:rPr lang="en" sz="1079">
                <a:solidFill>
                  <a:srgbClr val="000000"/>
                </a:solidFill>
              </a:rPr>
              <a:t>If F(x) represents the random forest model, j represents the target category variable, and F represents the characteristic function. To ensure the decision tree's diversity, the sample selection of random forest and the candidate attributes of node splitting are both random. </a:t>
            </a:r>
            <a:endParaRPr sz="1279">
              <a:solidFill>
                <a:schemeClr val="dk2"/>
              </a:solidFill>
            </a:endParaRPr>
          </a:p>
          <a:p>
            <a:pPr indent="0" lvl="0" marL="0" rtl="0" algn="l">
              <a:spcBef>
                <a:spcPts val="0"/>
              </a:spcBef>
              <a:spcAft>
                <a:spcPts val="1200"/>
              </a:spcAft>
              <a:buNone/>
            </a:pPr>
            <a:r>
              <a:t/>
            </a:r>
            <a:endParaRPr/>
          </a:p>
        </p:txBody>
      </p:sp>
      <p:graphicFrame>
        <p:nvGraphicFramePr>
          <p:cNvPr id="191" name="Google Shape;191;p28"/>
          <p:cNvGraphicFramePr/>
          <p:nvPr/>
        </p:nvGraphicFramePr>
        <p:xfrm>
          <a:off x="5681050" y="1292450"/>
          <a:ext cx="3000000" cy="3000000"/>
        </p:xfrm>
        <a:graphic>
          <a:graphicData uri="http://schemas.openxmlformats.org/drawingml/2006/table">
            <a:tbl>
              <a:tblPr>
                <a:noFill/>
                <a:tableStyleId>{857D6115-6F3D-4930-AE7D-48F364E64C64}</a:tableStyleId>
              </a:tblPr>
              <a:tblGrid>
                <a:gridCol w="599900"/>
                <a:gridCol w="2515600"/>
              </a:tblGrid>
              <a:tr h="199875">
                <a:tc gridSpan="2">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Algorithm: Random Forest </a:t>
                      </a:r>
                      <a:endParaRPr b="1" sz="1000">
                        <a:latin typeface="Times New Roman"/>
                        <a:ea typeface="Times New Roman"/>
                        <a:cs typeface="Times New Roman"/>
                        <a:sym typeface="Times New Roman"/>
                      </a:endParaRPr>
                    </a:p>
                  </a:txBody>
                  <a:tcPr marT="9150" marB="9150" marR="9150" marL="9150"/>
                </a:tc>
                <a:tc hMerge="1"/>
              </a:tr>
              <a:tr h="363100">
                <a:tc>
                  <a:txBody>
                    <a:bodyPr/>
                    <a:lstStyle/>
                    <a:p>
                      <a:pPr indent="0" lvl="0" marL="0" rtl="0" algn="just">
                        <a:spcBef>
                          <a:spcPts val="0"/>
                        </a:spcBef>
                        <a:spcAft>
                          <a:spcPts val="0"/>
                        </a:spcAft>
                        <a:buNone/>
                      </a:pPr>
                      <a:r>
                        <a:rPr b="1" lang="en" sz="1000">
                          <a:latin typeface="Times New Roman"/>
                          <a:ea typeface="Times New Roman"/>
                          <a:cs typeface="Times New Roman"/>
                          <a:sym typeface="Times New Roman"/>
                        </a:rPr>
                        <a:t>Require:</a:t>
                      </a:r>
                      <a:endParaRPr b="1" sz="1000">
                        <a:latin typeface="Times New Roman"/>
                        <a:ea typeface="Times New Roman"/>
                        <a:cs typeface="Times New Roman"/>
                        <a:sym typeface="Times New Roman"/>
                      </a:endParaRPr>
                    </a:p>
                  </a:txBody>
                  <a:tcPr marT="9150" marB="9150" marR="9150" marL="9150"/>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Training set (m is the number of training set, f is the feature set)</a:t>
                      </a:r>
                      <a:endParaRPr sz="1000">
                        <a:latin typeface="Times New Roman"/>
                        <a:ea typeface="Times New Roman"/>
                        <a:cs typeface="Times New Roman"/>
                        <a:sym typeface="Times New Roman"/>
                      </a:endParaRPr>
                    </a:p>
                  </a:txBody>
                  <a:tcPr marT="18300" marB="18300" marR="18300" marL="18300"/>
                </a:tc>
              </a:tr>
              <a:tr h="201025">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Ensure:</a:t>
                      </a:r>
                      <a:endParaRPr b="1" sz="1000">
                        <a:latin typeface="Times New Roman"/>
                        <a:ea typeface="Times New Roman"/>
                        <a:cs typeface="Times New Roman"/>
                        <a:sym typeface="Times New Roman"/>
                      </a:endParaRPr>
                    </a:p>
                  </a:txBody>
                  <a:tcPr marT="9150" marB="9150" marR="9150" marL="9150"/>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Random forest with msub CART trees</a:t>
                      </a:r>
                      <a:endParaRPr sz="1000">
                        <a:latin typeface="Times New Roman"/>
                        <a:ea typeface="Times New Roman"/>
                        <a:cs typeface="Times New Roman"/>
                        <a:sym typeface="Times New Roman"/>
                      </a:endParaRPr>
                    </a:p>
                  </a:txBody>
                  <a:tcPr marT="18300" marB="18300" marR="18300" marL="18300"/>
                </a:tc>
              </a:tr>
              <a:tr h="363100">
                <a:tc>
                  <a:txBody>
                    <a:bodyPr/>
                    <a:lstStyle/>
                    <a:p>
                      <a:pPr indent="0" lvl="0" marL="0" rtl="0" algn="r">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Draw Bootstrap sample sets msub with replacement</a:t>
                      </a:r>
                      <a:endParaRPr sz="1000">
                        <a:latin typeface="Times New Roman"/>
                        <a:ea typeface="Times New Roman"/>
                        <a:cs typeface="Times New Roman"/>
                        <a:sym typeface="Times New Roman"/>
                      </a:endParaRPr>
                    </a:p>
                  </a:txBody>
                  <a:tcPr marT="18300" marB="18300" marR="18300" marL="18300"/>
                </a:tc>
              </a:tr>
              <a:tr h="363100">
                <a:tc>
                  <a:txBody>
                    <a:bodyPr/>
                    <a:lstStyle/>
                    <a:p>
                      <a:pPr indent="0" lvl="0" marL="0" rtl="0" algn="r">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Choose a sample set as the root node and train in a completely split way </a:t>
                      </a:r>
                      <a:endParaRPr sz="1000">
                        <a:latin typeface="Times New Roman"/>
                        <a:ea typeface="Times New Roman"/>
                        <a:cs typeface="Times New Roman"/>
                        <a:sym typeface="Times New Roman"/>
                      </a:endParaRPr>
                    </a:p>
                  </a:txBody>
                  <a:tcPr marT="18300" marB="18300" marR="18300" marL="18300"/>
                </a:tc>
              </a:tr>
              <a:tr h="525200">
                <a:tc>
                  <a:txBody>
                    <a:bodyPr/>
                    <a:lstStyle/>
                    <a:p>
                      <a:pPr indent="0" lvl="0" marL="0" rtl="0" algn="r">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Select fsub randomly from f and choose the best feature to split the node by using minimum principle of Gini impurities </a:t>
                      </a:r>
                      <a:endParaRPr sz="1000">
                        <a:latin typeface="Times New Roman"/>
                        <a:ea typeface="Times New Roman"/>
                        <a:cs typeface="Times New Roman"/>
                        <a:sym typeface="Times New Roman"/>
                      </a:endParaRPr>
                    </a:p>
                  </a:txBody>
                  <a:tcPr marT="18300" marB="18300" marR="18300" marL="18300"/>
                </a:tc>
              </a:tr>
              <a:tr h="525200">
                <a:tc>
                  <a:txBody>
                    <a:bodyPr/>
                    <a:lstStyle/>
                    <a:p>
                      <a:pPr indent="0" lvl="0" marL="0" rtl="0" algn="r">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Let the nodes grow to the maximum extent. Label the nodes with a minimum impurity as leaf node </a:t>
                      </a:r>
                      <a:endParaRPr sz="1000">
                        <a:latin typeface="Times New Roman"/>
                        <a:ea typeface="Times New Roman"/>
                        <a:cs typeface="Times New Roman"/>
                        <a:sym typeface="Times New Roman"/>
                      </a:endParaRPr>
                    </a:p>
                  </a:txBody>
                  <a:tcPr marT="18300" marB="18300" marR="18300" marL="18300"/>
                </a:tc>
              </a:tr>
              <a:tr h="363100">
                <a:tc>
                  <a:txBody>
                    <a:bodyPr/>
                    <a:lstStyle/>
                    <a:p>
                      <a:pPr indent="0" lvl="0" marL="0" rtl="0" algn="r">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Repeat steps 2-4 until all nodes have been trained or labeled as leaf nodes. </a:t>
                      </a:r>
                      <a:endParaRPr sz="1000">
                        <a:latin typeface="Times New Roman"/>
                        <a:ea typeface="Times New Roman"/>
                        <a:cs typeface="Times New Roman"/>
                        <a:sym typeface="Times New Roman"/>
                      </a:endParaRPr>
                    </a:p>
                  </a:txBody>
                  <a:tcPr marT="18300" marB="18300" marR="18300" marL="18300"/>
                </a:tc>
              </a:tr>
              <a:tr h="363100">
                <a:tc>
                  <a:txBody>
                    <a:bodyPr/>
                    <a:lstStyle/>
                    <a:p>
                      <a:pPr indent="0" lvl="0" marL="0" rtl="0" algn="r">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Repeat steps 2-5 until all CART has been trained </a:t>
                      </a:r>
                      <a:endParaRPr sz="1000">
                        <a:latin typeface="Times New Roman"/>
                        <a:ea typeface="Times New Roman"/>
                        <a:cs typeface="Times New Roman"/>
                        <a:sym typeface="Times New Roman"/>
                      </a:endParaRPr>
                    </a:p>
                  </a:txBody>
                  <a:tcPr marT="18300" marB="18300" marR="18300" marL="18300"/>
                </a:tc>
              </a:tr>
              <a:tr h="363100">
                <a:tc>
                  <a:txBody>
                    <a:bodyPr/>
                    <a:lstStyle/>
                    <a:p>
                      <a:pPr indent="0" lvl="0" marL="0" rtl="0" algn="r">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Output the random forest with msub CART trees</a:t>
                      </a:r>
                      <a:endParaRPr sz="1000">
                        <a:latin typeface="Times New Roman"/>
                        <a:ea typeface="Times New Roman"/>
                        <a:cs typeface="Times New Roman"/>
                        <a:sym typeface="Times New Roman"/>
                      </a:endParaRPr>
                    </a:p>
                  </a:txBody>
                  <a:tcPr marT="18300" marB="18300" marR="18300" marL="18300"/>
                </a:tc>
              </a:tr>
            </a:tbl>
          </a:graphicData>
        </a:graphic>
      </p:graphicFrame>
      <p:pic>
        <p:nvPicPr>
          <p:cNvPr id="192" name="Google Shape;192;p28"/>
          <p:cNvPicPr preferRelativeResize="0"/>
          <p:nvPr/>
        </p:nvPicPr>
        <p:blipFill>
          <a:blip r:embed="rId3">
            <a:alphaModFix/>
          </a:blip>
          <a:stretch>
            <a:fillRect/>
          </a:stretch>
        </p:blipFill>
        <p:spPr>
          <a:xfrm>
            <a:off x="1917700" y="3307850"/>
            <a:ext cx="2447925" cy="52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idx="1" type="body"/>
          </p:nvPr>
        </p:nvSpPr>
        <p:spPr>
          <a:xfrm>
            <a:off x="569875" y="1436850"/>
            <a:ext cx="7848300" cy="341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AutoNum type="arabicPeriod" startAt="5"/>
            </a:pPr>
            <a:r>
              <a:rPr lang="en">
                <a:solidFill>
                  <a:schemeClr val="dk2"/>
                </a:solidFill>
              </a:rPr>
              <a:t>Gradient Boosting</a:t>
            </a:r>
            <a:endParaRPr>
              <a:solidFill>
                <a:schemeClr val="dk2"/>
              </a:solidFill>
            </a:endParaRPr>
          </a:p>
          <a:p>
            <a:pPr indent="0" lvl="0" marL="0" rtl="0" algn="just">
              <a:lnSpc>
                <a:spcPct val="100000"/>
              </a:lnSpc>
              <a:spcBef>
                <a:spcPts val="1200"/>
              </a:spcBef>
              <a:spcAft>
                <a:spcPts val="0"/>
              </a:spcAft>
              <a:buNone/>
            </a:pPr>
            <a:r>
              <a:rPr lang="en" sz="1100">
                <a:solidFill>
                  <a:srgbClr val="000000"/>
                </a:solidFill>
              </a:rPr>
              <a:t>Gradient boosting in machine learning is used for regression and classification. It's a way for boosting. Leaf indicates an initial prediction, which is log(odds) for classification; this is turned into a probability using the logistic function (10).</a:t>
            </a:r>
            <a:endParaRPr sz="1100">
              <a:solidFill>
                <a:srgbClr val="000000"/>
              </a:solidFill>
            </a:endParaRPr>
          </a:p>
          <a:p>
            <a:pPr indent="0" lvl="0" marL="0" rtl="0" algn="just">
              <a:lnSpc>
                <a:spcPct val="100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solidFill>
                <a:schemeClr val="dk2"/>
              </a:solidFill>
            </a:endParaRPr>
          </a:p>
          <a:p>
            <a:pPr indent="0" lvl="0" marL="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AutoNum type="arabicPeriod" startAt="5"/>
            </a:pPr>
            <a:r>
              <a:rPr lang="en">
                <a:solidFill>
                  <a:schemeClr val="dk2"/>
                </a:solidFill>
              </a:rPr>
              <a:t>XG-Boost:</a:t>
            </a:r>
            <a:endParaRPr>
              <a:solidFill>
                <a:schemeClr val="dk2"/>
              </a:solidFill>
            </a:endParaRPr>
          </a:p>
          <a:p>
            <a:pPr indent="0" lvl="0" marL="0" rtl="0" algn="l">
              <a:lnSpc>
                <a:spcPct val="100000"/>
              </a:lnSpc>
              <a:spcBef>
                <a:spcPts val="1200"/>
              </a:spcBef>
              <a:spcAft>
                <a:spcPts val="0"/>
              </a:spcAft>
              <a:buNone/>
            </a:pPr>
            <a:r>
              <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It's a very strong Gradient boosting classifier. Designed for usage with large, complex datasets. It is an ensemble strategy that prevents overfitting and thereby regularizes boosting. In all circumstances, it is scalable. It can handle sparse data as well as parallel and distributed processing, making learning faster and more efficient.</a:t>
            </a:r>
            <a:endParaRPr sz="1100">
              <a:solidFill>
                <a:srgbClr val="000000"/>
              </a:solidFill>
            </a:endParaRPr>
          </a:p>
          <a:p>
            <a:pPr indent="0" lvl="0" marL="0" rtl="0" algn="l">
              <a:spcBef>
                <a:spcPts val="0"/>
              </a:spcBef>
              <a:spcAft>
                <a:spcPts val="1200"/>
              </a:spcAft>
              <a:buNone/>
            </a:pPr>
            <a:r>
              <a:t/>
            </a:r>
            <a:endParaRPr/>
          </a:p>
        </p:txBody>
      </p:sp>
      <p:pic>
        <p:nvPicPr>
          <p:cNvPr id="198" name="Google Shape;198;p29"/>
          <p:cNvPicPr preferRelativeResize="0"/>
          <p:nvPr/>
        </p:nvPicPr>
        <p:blipFill>
          <a:blip r:embed="rId3">
            <a:alphaModFix/>
          </a:blip>
          <a:stretch>
            <a:fillRect/>
          </a:stretch>
        </p:blipFill>
        <p:spPr>
          <a:xfrm>
            <a:off x="3362075" y="2347913"/>
            <a:ext cx="1876425" cy="447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idx="1" type="body"/>
          </p:nvPr>
        </p:nvSpPr>
        <p:spPr>
          <a:xfrm>
            <a:off x="560950" y="1549200"/>
            <a:ext cx="5048100" cy="335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AutoNum type="arabicPeriod" startAt="7"/>
            </a:pPr>
            <a:r>
              <a:rPr lang="en">
                <a:solidFill>
                  <a:schemeClr val="dk2"/>
                </a:solidFill>
              </a:rPr>
              <a:t>K-NN:</a:t>
            </a:r>
            <a:endParaRPr>
              <a:solidFill>
                <a:schemeClr val="dk2"/>
              </a:solidFill>
            </a:endParaRPr>
          </a:p>
          <a:p>
            <a:pPr indent="0" lvl="0" marL="0" rtl="0" algn="just">
              <a:lnSpc>
                <a:spcPct val="100000"/>
              </a:lnSpc>
              <a:spcBef>
                <a:spcPts val="1200"/>
              </a:spcBef>
              <a:spcAft>
                <a:spcPts val="0"/>
              </a:spcAft>
              <a:buNone/>
            </a:pPr>
            <a:r>
              <a:rPr lang="en" sz="1100">
                <a:solidFill>
                  <a:srgbClr val="000000"/>
                </a:solidFill>
              </a:rPr>
              <a:t>- K-NN is a well-known machine learning algorithm. </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The K-NN techniques are extremely straightforward. </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Given a test sample, it initially determines the k nearest neighbours based on a distance measure. </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Then, using the major vote strategy, it predicts the class label of the test instance.</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Sometimes the classification performance of K-NN is poor, owing to the curse of dimensionality. </a:t>
            </a:r>
            <a:endParaRPr sz="1100">
              <a:solidFill>
                <a:srgbClr val="000000"/>
              </a:solidFill>
            </a:endParaRPr>
          </a:p>
          <a:p>
            <a:pPr indent="0" lvl="0" marL="0" rtl="0" algn="just">
              <a:lnSpc>
                <a:spcPct val="100000"/>
              </a:lnSpc>
              <a:spcBef>
                <a:spcPts val="0"/>
              </a:spcBef>
              <a:spcAft>
                <a:spcPts val="0"/>
              </a:spcAft>
              <a:buNone/>
            </a:pPr>
            <a:r>
              <a:rPr lang="en" sz="1100">
                <a:solidFill>
                  <a:srgbClr val="000000"/>
                </a:solidFill>
              </a:rPr>
              <a:t>- K-NN is also a lazy learning method that can take a long time to classify data.</a:t>
            </a:r>
            <a:endParaRPr>
              <a:solidFill>
                <a:schemeClr val="dk2"/>
              </a:solidFill>
            </a:endParaRPr>
          </a:p>
        </p:txBody>
      </p:sp>
      <p:graphicFrame>
        <p:nvGraphicFramePr>
          <p:cNvPr id="204" name="Google Shape;204;p30"/>
          <p:cNvGraphicFramePr/>
          <p:nvPr/>
        </p:nvGraphicFramePr>
        <p:xfrm>
          <a:off x="5713150" y="1706200"/>
          <a:ext cx="3000000" cy="3000000"/>
        </p:xfrm>
        <a:graphic>
          <a:graphicData uri="http://schemas.openxmlformats.org/drawingml/2006/table">
            <a:tbl>
              <a:tblPr>
                <a:noFill/>
                <a:tableStyleId>{857D6115-6F3D-4930-AE7D-48F364E64C64}</a:tableStyleId>
              </a:tblPr>
              <a:tblGrid>
                <a:gridCol w="337850"/>
                <a:gridCol w="2861750"/>
              </a:tblGrid>
              <a:tr h="328650">
                <a:tc gridSpan="2">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Algorithm: KNN Algorithm </a:t>
                      </a:r>
                      <a:endParaRPr sz="1100">
                        <a:latin typeface="Times New Roman"/>
                        <a:ea typeface="Times New Roman"/>
                        <a:cs typeface="Times New Roman"/>
                        <a:sym typeface="Times New Roman"/>
                      </a:endParaRPr>
                    </a:p>
                  </a:txBody>
                  <a:tcPr marT="27425" marB="27425" marR="27425" marL="27425"/>
                </a:tc>
                <a:tc hMerge="1"/>
              </a:tr>
              <a:tr h="2788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for all unlabeled data u do </a:t>
                      </a:r>
                      <a:endParaRPr sz="1100">
                        <a:latin typeface="Times New Roman"/>
                        <a:ea typeface="Times New Roman"/>
                        <a:cs typeface="Times New Roman"/>
                        <a:sym typeface="Times New Roman"/>
                      </a:endParaRPr>
                    </a:p>
                  </a:txBody>
                  <a:tcPr marT="27425" marB="27425" marR="27425" marL="27425"/>
                </a:tc>
              </a:tr>
              <a:tr h="2788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27425" marB="27425" marR="27425" marL="27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      for all labeled data v do</a:t>
                      </a:r>
                      <a:endParaRPr sz="1100">
                        <a:latin typeface="Times New Roman"/>
                        <a:ea typeface="Times New Roman"/>
                        <a:cs typeface="Times New Roman"/>
                        <a:sym typeface="Times New Roman"/>
                      </a:endParaRPr>
                    </a:p>
                  </a:txBody>
                  <a:tcPr marT="27425" marB="27425" marR="27425" marL="27425"/>
                </a:tc>
              </a:tr>
              <a:tr h="2788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27425" marB="27425" marR="27425" marL="27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           compute the distance between u and v</a:t>
                      </a:r>
                      <a:endParaRPr sz="1100">
                        <a:latin typeface="Times New Roman"/>
                        <a:ea typeface="Times New Roman"/>
                        <a:cs typeface="Times New Roman"/>
                        <a:sym typeface="Times New Roman"/>
                      </a:endParaRPr>
                    </a:p>
                  </a:txBody>
                  <a:tcPr marT="27425" marB="27425" marR="27425" marL="27425"/>
                </a:tc>
              </a:tr>
              <a:tr h="4901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27425" marB="27425" marR="27425" marL="27425"/>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          find k smallest distances and locate the</a:t>
                      </a:r>
                      <a:endParaRPr sz="1100">
                        <a:latin typeface="Times New Roman"/>
                        <a:ea typeface="Times New Roman"/>
                        <a:cs typeface="Times New Roman"/>
                        <a:sym typeface="Times New Roman"/>
                      </a:endParaRPr>
                    </a:p>
                    <a:p>
                      <a:pPr indent="0" lvl="0" marL="0" rtl="0" algn="just">
                        <a:spcBef>
                          <a:spcPts val="0"/>
                        </a:spcBef>
                        <a:spcAft>
                          <a:spcPts val="0"/>
                        </a:spcAft>
                        <a:buNone/>
                      </a:pPr>
                      <a:r>
                        <a:rPr lang="en" sz="1100">
                          <a:latin typeface="Times New Roman"/>
                          <a:ea typeface="Times New Roman"/>
                          <a:cs typeface="Times New Roman"/>
                          <a:sym typeface="Times New Roman"/>
                        </a:rPr>
                        <a:t>          corresponding labeled instances v1,.. vk</a:t>
                      </a:r>
                      <a:endParaRPr sz="1100">
                        <a:latin typeface="Times New Roman"/>
                        <a:ea typeface="Times New Roman"/>
                        <a:cs typeface="Times New Roman"/>
                        <a:sym typeface="Times New Roman"/>
                      </a:endParaRPr>
                    </a:p>
                  </a:txBody>
                  <a:tcPr marT="27425" marB="27425" marR="27425" marL="27425"/>
                </a:tc>
              </a:tr>
              <a:tr h="7014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27425" marB="27425" marR="27425" marL="27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          assign unlabeled data u to the label</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appearing most frequently in the located            ‘         labeled instances</a:t>
                      </a:r>
                      <a:endParaRPr sz="1100">
                        <a:latin typeface="Times New Roman"/>
                        <a:ea typeface="Times New Roman"/>
                        <a:cs typeface="Times New Roman"/>
                        <a:sym typeface="Times New Roman"/>
                      </a:endParaRPr>
                    </a:p>
                  </a:txBody>
                  <a:tcPr marT="27425" marB="27425" marR="27425" marL="27425"/>
                </a:tc>
              </a:tr>
              <a:tr h="2788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T="27425" marB="27425" marR="27425" marL="27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      end for</a:t>
                      </a:r>
                      <a:endParaRPr sz="1100">
                        <a:latin typeface="Times New Roman"/>
                        <a:ea typeface="Times New Roman"/>
                        <a:cs typeface="Times New Roman"/>
                        <a:sym typeface="Times New Roman"/>
                      </a:endParaRPr>
                    </a:p>
                  </a:txBody>
                  <a:tcPr marT="27425" marB="27425" marR="27425" marL="27425"/>
                </a:tc>
              </a:tr>
              <a:tr h="2788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7:</a:t>
                      </a:r>
                      <a:endParaRPr sz="1100">
                        <a:latin typeface="Times New Roman"/>
                        <a:ea typeface="Times New Roman"/>
                        <a:cs typeface="Times New Roman"/>
                        <a:sym typeface="Times New Roman"/>
                      </a:endParaRPr>
                    </a:p>
                  </a:txBody>
                  <a:tcPr marT="27425" marB="27425" marR="27425" marL="27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end for</a:t>
                      </a:r>
                      <a:endParaRPr sz="1100">
                        <a:latin typeface="Times New Roman"/>
                        <a:ea typeface="Times New Roman"/>
                        <a:cs typeface="Times New Roman"/>
                        <a:sym typeface="Times New Roman"/>
                      </a:endParaRPr>
                    </a:p>
                  </a:txBody>
                  <a:tcPr marT="27425" marB="27425" marR="27425" marL="27425"/>
                </a:tc>
              </a:tr>
              <a:tr h="2788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8:</a:t>
                      </a:r>
                      <a:endParaRPr sz="1100">
                        <a:latin typeface="Times New Roman"/>
                        <a:ea typeface="Times New Roman"/>
                        <a:cs typeface="Times New Roman"/>
                        <a:sym typeface="Times New Roman"/>
                      </a:endParaRPr>
                    </a:p>
                  </a:txBody>
                  <a:tcPr marT="27425" marB="27425" marR="27425" marL="27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End</a:t>
                      </a:r>
                      <a:endParaRPr sz="1100">
                        <a:latin typeface="Times New Roman"/>
                        <a:ea typeface="Times New Roman"/>
                        <a:cs typeface="Times New Roman"/>
                        <a:sym typeface="Times New Roman"/>
                      </a:endParaRPr>
                    </a:p>
                  </a:txBody>
                  <a:tcPr marT="27425" marB="27425" marR="27425" marL="27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Approaches</a:t>
            </a:r>
            <a:endParaRPr/>
          </a:p>
        </p:txBody>
      </p:sp>
      <p:sp>
        <p:nvSpPr>
          <p:cNvPr id="210" name="Google Shape;210;p31"/>
          <p:cNvSpPr txBox="1"/>
          <p:nvPr>
            <p:ph idx="1" type="body"/>
          </p:nvPr>
        </p:nvSpPr>
        <p:spPr>
          <a:xfrm>
            <a:off x="729450" y="1853850"/>
            <a:ext cx="7688700" cy="30294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None/>
            </a:pPr>
            <a:r>
              <a:rPr b="1" lang="en" sz="1400">
                <a:solidFill>
                  <a:srgbClr val="000000"/>
                </a:solidFill>
              </a:rPr>
              <a:t>Neural Networks</a:t>
            </a:r>
            <a:endParaRPr b="1" sz="1400">
              <a:solidFill>
                <a:srgbClr val="000000"/>
              </a:solidFill>
            </a:endParaRPr>
          </a:p>
          <a:p>
            <a:pPr indent="0" lvl="0" marL="457200" rtl="0" algn="just">
              <a:lnSpc>
                <a:spcPct val="100000"/>
              </a:lnSpc>
              <a:spcBef>
                <a:spcPts val="0"/>
              </a:spcBef>
              <a:spcAft>
                <a:spcPts val="0"/>
              </a:spcAft>
              <a:buNone/>
            </a:pPr>
            <a:r>
              <a:t/>
            </a:r>
            <a:endParaRPr b="1" sz="1400">
              <a:solidFill>
                <a:srgbClr val="000000"/>
              </a:solidFill>
            </a:endParaRPr>
          </a:p>
          <a:p>
            <a:pPr indent="-311150" lvl="0" marL="457200" rtl="0" algn="just">
              <a:lnSpc>
                <a:spcPct val="100000"/>
              </a:lnSpc>
              <a:spcBef>
                <a:spcPts val="0"/>
              </a:spcBef>
              <a:spcAft>
                <a:spcPts val="0"/>
              </a:spcAft>
              <a:buClr>
                <a:srgbClr val="000000"/>
              </a:buClr>
              <a:buSzPts val="1300"/>
              <a:buChar char="●"/>
            </a:pPr>
            <a:r>
              <a:rPr lang="en">
                <a:solidFill>
                  <a:srgbClr val="000000"/>
                </a:solidFill>
              </a:rPr>
              <a:t>A neural network is made up of densely interconnected processing pieces called neurons that cooperate to solve very specific problems. </a:t>
            </a:r>
            <a:endParaRPr>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a:p>
            <a:pPr indent="-311150" lvl="0" marL="457200" rtl="0" algn="just">
              <a:lnSpc>
                <a:spcPct val="100000"/>
              </a:lnSpc>
              <a:spcBef>
                <a:spcPts val="0"/>
              </a:spcBef>
              <a:spcAft>
                <a:spcPts val="0"/>
              </a:spcAft>
              <a:buClr>
                <a:srgbClr val="000000"/>
              </a:buClr>
              <a:buSzPts val="1300"/>
              <a:buChar char="●"/>
            </a:pPr>
            <a:r>
              <a:rPr lang="en">
                <a:solidFill>
                  <a:srgbClr val="000000"/>
                </a:solidFill>
              </a:rPr>
              <a:t>Deep neural networks are one of the most popular deep learning techniques in machine learning.</a:t>
            </a:r>
            <a:endParaRPr>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a:p>
            <a:pPr indent="-311150" lvl="0" marL="457200" rtl="0" algn="just">
              <a:lnSpc>
                <a:spcPct val="100000"/>
              </a:lnSpc>
              <a:spcBef>
                <a:spcPts val="0"/>
              </a:spcBef>
              <a:spcAft>
                <a:spcPts val="0"/>
              </a:spcAft>
              <a:buClr>
                <a:srgbClr val="000000"/>
              </a:buClr>
              <a:buSzPts val="1300"/>
              <a:buChar char="●"/>
            </a:pPr>
            <a:r>
              <a:rPr lang="en">
                <a:solidFill>
                  <a:srgbClr val="000000"/>
                </a:solidFill>
              </a:rPr>
              <a:t>Deep neural networks and advances in pre-trained word embedding have become a source of fresh creative ideas in recent years. </a:t>
            </a:r>
            <a:endParaRPr>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a:p>
            <a:pPr indent="-311150" lvl="0" marL="457200" rtl="0" algn="just">
              <a:lnSpc>
                <a:spcPct val="100000"/>
              </a:lnSpc>
              <a:spcBef>
                <a:spcPts val="0"/>
              </a:spcBef>
              <a:spcAft>
                <a:spcPts val="0"/>
              </a:spcAft>
              <a:buClr>
                <a:srgbClr val="000000"/>
              </a:buClr>
              <a:buSzPts val="1300"/>
              <a:buChar char="●"/>
            </a:pPr>
            <a:r>
              <a:rPr lang="en">
                <a:solidFill>
                  <a:srgbClr val="000000"/>
                </a:solidFill>
              </a:rPr>
              <a:t>However, the entire model ignores the importance of key words and instead treats all words as a network of input, with no particular consideration given to significant words.</a:t>
            </a:r>
            <a:endParaRPr>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a:p>
            <a:pPr indent="-311150" lvl="0" marL="457200" rtl="0" algn="just">
              <a:lnSpc>
                <a:spcPct val="100000"/>
              </a:lnSpc>
              <a:spcBef>
                <a:spcPts val="0"/>
              </a:spcBef>
              <a:spcAft>
                <a:spcPts val="0"/>
              </a:spcAft>
              <a:buClr>
                <a:srgbClr val="000000"/>
              </a:buClr>
              <a:buSzPts val="1300"/>
              <a:buChar char="●"/>
            </a:pPr>
            <a:r>
              <a:rPr lang="en">
                <a:solidFill>
                  <a:srgbClr val="000000"/>
                </a:solidFill>
              </a:rPr>
              <a:t>As a result of integrating the benefits of the two methods, redesigning the neural network model, and boosting the weight keywords in the network, the final text classification results should increase significantly</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1783025"/>
            <a:ext cx="7688700" cy="25569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rgbClr val="000000"/>
              </a:buClr>
              <a:buSzPts val="1300"/>
              <a:buChar char="●"/>
            </a:pPr>
            <a:r>
              <a:rPr lang="en">
                <a:solidFill>
                  <a:srgbClr val="000000"/>
                </a:solidFill>
              </a:rPr>
              <a:t>Data has been increasing at an unprecedented range in an exponential manner and is producing 2.7 quintillion bytes of data everyday.</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The definition of fake news is information that pushes people down the wrong road. Fake news is spreading like wildfire these days, and people are sharing it without confirming it. This is frequently done to promote or impose specific views, and it is frequently accomplished through political agendas.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As a result, it is vital to recognise phoney news.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32"/>
          <p:cNvGraphicFramePr/>
          <p:nvPr/>
        </p:nvGraphicFramePr>
        <p:xfrm>
          <a:off x="2394613" y="805625"/>
          <a:ext cx="3000000" cy="3000000"/>
        </p:xfrm>
        <a:graphic>
          <a:graphicData uri="http://schemas.openxmlformats.org/drawingml/2006/table">
            <a:tbl>
              <a:tblPr>
                <a:noFill/>
                <a:tableStyleId>{857D6115-6F3D-4930-AE7D-48F364E64C64}</a:tableStyleId>
              </a:tblPr>
              <a:tblGrid>
                <a:gridCol w="481725"/>
                <a:gridCol w="3873050"/>
              </a:tblGrid>
              <a:tr h="263400">
                <a:tc gridSpan="2">
                  <a:txBody>
                    <a:bodyPr/>
                    <a:lstStyle/>
                    <a:p>
                      <a:pPr indent="0" lvl="0" marL="0" rtl="0" algn="ctr">
                        <a:spcBef>
                          <a:spcPts val="0"/>
                        </a:spcBef>
                        <a:spcAft>
                          <a:spcPts val="0"/>
                        </a:spcAft>
                        <a:buNone/>
                      </a:pPr>
                      <a:r>
                        <a:rPr lang="en" sz="900">
                          <a:latin typeface="Lato"/>
                          <a:ea typeface="Lato"/>
                          <a:cs typeface="Lato"/>
                          <a:sym typeface="Lato"/>
                        </a:rPr>
                        <a:t>Algorithm</a:t>
                      </a:r>
                      <a:endParaRPr sz="900">
                        <a:latin typeface="Lato"/>
                        <a:ea typeface="Lato"/>
                        <a:cs typeface="Lato"/>
                        <a:sym typeface="Lato"/>
                      </a:endParaRPr>
                    </a:p>
                  </a:txBody>
                  <a:tcPr marT="27425" marB="27425" marR="27425" marL="27425"/>
                </a:tc>
                <a:tc hMerge="1"/>
              </a:tr>
              <a:tr h="134675">
                <a:tc>
                  <a:txBody>
                    <a:bodyPr/>
                    <a:lstStyle/>
                    <a:p>
                      <a:pPr indent="0" lvl="0" marL="0" rtl="0" algn="l">
                        <a:spcBef>
                          <a:spcPts val="0"/>
                        </a:spcBef>
                        <a:spcAft>
                          <a:spcPts val="0"/>
                        </a:spcAft>
                        <a:buNone/>
                      </a:pPr>
                      <a:r>
                        <a:rPr lang="en" sz="900">
                          <a:latin typeface="Lato"/>
                          <a:ea typeface="Lato"/>
                          <a:cs typeface="Lato"/>
                          <a:sym typeface="Lato"/>
                        </a:rPr>
                        <a:t>Input:</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News Content</a:t>
                      </a:r>
                      <a:endParaRPr sz="900">
                        <a:latin typeface="Lato"/>
                        <a:ea typeface="Lato"/>
                        <a:cs typeface="Lato"/>
                        <a:sym typeface="Lato"/>
                      </a:endParaRPr>
                    </a:p>
                  </a:txBody>
                  <a:tcPr marT="27425" marB="27425" marR="27425" marL="27425"/>
                </a:tc>
              </a:tr>
              <a:tr h="134675">
                <a:tc>
                  <a:txBody>
                    <a:bodyPr/>
                    <a:lstStyle/>
                    <a:p>
                      <a:pPr indent="0" lvl="0" marL="0" rtl="0" algn="l">
                        <a:spcBef>
                          <a:spcPts val="0"/>
                        </a:spcBef>
                        <a:spcAft>
                          <a:spcPts val="0"/>
                        </a:spcAft>
                        <a:buNone/>
                      </a:pPr>
                      <a:r>
                        <a:rPr lang="en" sz="900">
                          <a:latin typeface="Lato"/>
                          <a:ea typeface="Lato"/>
                          <a:cs typeface="Lato"/>
                          <a:sym typeface="Lato"/>
                        </a:rPr>
                        <a:t>1.</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Convert text to lowercase</a:t>
                      </a:r>
                      <a:endParaRPr sz="900">
                        <a:latin typeface="Lato"/>
                        <a:ea typeface="Lato"/>
                        <a:cs typeface="Lato"/>
                        <a:sym typeface="Lato"/>
                      </a:endParaRPr>
                    </a:p>
                  </a:txBody>
                  <a:tcPr marT="27425" marB="27425" marR="27425" marL="27425"/>
                </a:tc>
              </a:tr>
              <a:tr h="134675">
                <a:tc>
                  <a:txBody>
                    <a:bodyPr/>
                    <a:lstStyle/>
                    <a:p>
                      <a:pPr indent="0" lvl="0" marL="0" rtl="0" algn="l">
                        <a:spcBef>
                          <a:spcPts val="0"/>
                        </a:spcBef>
                        <a:spcAft>
                          <a:spcPts val="0"/>
                        </a:spcAft>
                        <a:buNone/>
                      </a:pPr>
                      <a:r>
                        <a:rPr lang="en" sz="900">
                          <a:latin typeface="Lato"/>
                          <a:ea typeface="Lato"/>
                          <a:cs typeface="Lato"/>
                          <a:sym typeface="Lato"/>
                        </a:rPr>
                        <a:t>2. </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Remove punctuations, digits, stop words from text</a:t>
                      </a:r>
                      <a:endParaRPr sz="900">
                        <a:latin typeface="Lato"/>
                        <a:ea typeface="Lato"/>
                        <a:cs typeface="Lato"/>
                        <a:sym typeface="Lato"/>
                      </a:endParaRPr>
                    </a:p>
                  </a:txBody>
                  <a:tcPr marT="27425" marB="27425" marR="27425" marL="27425"/>
                </a:tc>
              </a:tr>
              <a:tr h="629775">
                <a:tc>
                  <a:txBody>
                    <a:bodyPr/>
                    <a:lstStyle/>
                    <a:p>
                      <a:pPr indent="0" lvl="0" marL="0" rtl="0" algn="l">
                        <a:spcBef>
                          <a:spcPts val="0"/>
                        </a:spcBef>
                        <a:spcAft>
                          <a:spcPts val="0"/>
                        </a:spcAft>
                        <a:buNone/>
                      </a:pPr>
                      <a:r>
                        <a:rPr lang="en" sz="900">
                          <a:latin typeface="Lato"/>
                          <a:ea typeface="Lato"/>
                          <a:cs typeface="Lato"/>
                          <a:sym typeface="Lato"/>
                        </a:rPr>
                        <a:t>3.</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Repeat:</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Input: Receive each news article</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Calculate count vector for it</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Append the count vector to count_feature</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vector </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Until the end of news article</a:t>
                      </a:r>
                      <a:endParaRPr sz="900">
                        <a:latin typeface="Lato"/>
                        <a:ea typeface="Lato"/>
                        <a:cs typeface="Lato"/>
                        <a:sym typeface="Lato"/>
                      </a:endParaRPr>
                    </a:p>
                  </a:txBody>
                  <a:tcPr marT="27425" marB="27425" marR="27425" marL="27425"/>
                </a:tc>
              </a:tr>
              <a:tr h="629775">
                <a:tc>
                  <a:txBody>
                    <a:bodyPr/>
                    <a:lstStyle/>
                    <a:p>
                      <a:pPr indent="0" lvl="0" marL="0" rtl="0" algn="l">
                        <a:spcBef>
                          <a:spcPts val="0"/>
                        </a:spcBef>
                        <a:spcAft>
                          <a:spcPts val="0"/>
                        </a:spcAft>
                        <a:buNone/>
                      </a:pPr>
                      <a:r>
                        <a:rPr lang="en" sz="900">
                          <a:latin typeface="Lato"/>
                          <a:ea typeface="Lato"/>
                          <a:cs typeface="Lato"/>
                          <a:sym typeface="Lato"/>
                        </a:rPr>
                        <a:t>4.</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Repeat</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Input: Receive each news article</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Calculate the TF-IDF vector for it</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Append the count vector to tfidf_feature</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vector </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Until the end of news article</a:t>
                      </a:r>
                      <a:endParaRPr sz="900">
                        <a:latin typeface="Lato"/>
                        <a:ea typeface="Lato"/>
                        <a:cs typeface="Lato"/>
                        <a:sym typeface="Lato"/>
                      </a:endParaRPr>
                    </a:p>
                  </a:txBody>
                  <a:tcPr marT="27425" marB="27425" marR="27425" marL="27425"/>
                </a:tc>
              </a:tr>
              <a:tr h="629775">
                <a:tc>
                  <a:txBody>
                    <a:bodyPr/>
                    <a:lstStyle/>
                    <a:p>
                      <a:pPr indent="0" lvl="0" marL="0" rtl="0" algn="l">
                        <a:spcBef>
                          <a:spcPts val="0"/>
                        </a:spcBef>
                        <a:spcAft>
                          <a:spcPts val="0"/>
                        </a:spcAft>
                        <a:buNone/>
                      </a:pPr>
                      <a:r>
                        <a:rPr lang="en" sz="900">
                          <a:latin typeface="Lato"/>
                          <a:ea typeface="Lato"/>
                          <a:cs typeface="Lato"/>
                          <a:sym typeface="Lato"/>
                        </a:rPr>
                        <a:t>5.</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Repeat </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Input: Receive each news article</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Calculate the Spacy vector for it</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Append the spacy vector to Spacy_feature</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       vector </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Until the end of news article</a:t>
                      </a:r>
                      <a:endParaRPr sz="900">
                        <a:latin typeface="Lato"/>
                        <a:ea typeface="Lato"/>
                        <a:cs typeface="Lato"/>
                        <a:sym typeface="Lato"/>
                      </a:endParaRPr>
                    </a:p>
                  </a:txBody>
                  <a:tcPr marT="27425" marB="27425" marR="27425" marL="27425"/>
                </a:tc>
              </a:tr>
              <a:tr h="233700">
                <a:tc>
                  <a:txBody>
                    <a:bodyPr/>
                    <a:lstStyle/>
                    <a:p>
                      <a:pPr indent="0" lvl="0" marL="0" rtl="0" algn="l">
                        <a:spcBef>
                          <a:spcPts val="0"/>
                        </a:spcBef>
                        <a:spcAft>
                          <a:spcPts val="0"/>
                        </a:spcAft>
                        <a:buNone/>
                      </a:pPr>
                      <a:r>
                        <a:rPr lang="en" sz="900">
                          <a:latin typeface="Lato"/>
                          <a:ea typeface="Lato"/>
                          <a:cs typeface="Lato"/>
                          <a:sym typeface="Lato"/>
                        </a:rPr>
                        <a:t>6.</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Parse count_feature vector, tfidf_feature vector and spacy_feature vector into classifier</a:t>
                      </a:r>
                      <a:endParaRPr sz="9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Return feature vector gives us highest accuracy</a:t>
                      </a:r>
                      <a:endParaRPr sz="900">
                        <a:latin typeface="Lato"/>
                        <a:ea typeface="Lato"/>
                        <a:cs typeface="Lato"/>
                        <a:sym typeface="Lato"/>
                      </a:endParaRPr>
                    </a:p>
                  </a:txBody>
                  <a:tcPr marT="27425" marB="27425" marR="27425" marL="27425"/>
                </a:tc>
              </a:tr>
              <a:tr h="134675">
                <a:tc>
                  <a:txBody>
                    <a:bodyPr/>
                    <a:lstStyle/>
                    <a:p>
                      <a:pPr indent="0" lvl="0" marL="0" rtl="0" algn="l">
                        <a:spcBef>
                          <a:spcPts val="0"/>
                        </a:spcBef>
                        <a:spcAft>
                          <a:spcPts val="0"/>
                        </a:spcAft>
                        <a:buNone/>
                      </a:pPr>
                      <a:r>
                        <a:rPr lang="en" sz="900">
                          <a:latin typeface="Lato"/>
                          <a:ea typeface="Lato"/>
                          <a:cs typeface="Lato"/>
                          <a:sym typeface="Lato"/>
                        </a:rPr>
                        <a:t>7.</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Build model with the feature vector</a:t>
                      </a:r>
                      <a:endParaRPr sz="900">
                        <a:latin typeface="Lato"/>
                        <a:ea typeface="Lato"/>
                        <a:cs typeface="Lato"/>
                        <a:sym typeface="Lato"/>
                      </a:endParaRPr>
                    </a:p>
                  </a:txBody>
                  <a:tcPr marT="27425" marB="27425" marR="27425" marL="27425"/>
                </a:tc>
              </a:tr>
              <a:tr h="134675">
                <a:tc>
                  <a:txBody>
                    <a:bodyPr/>
                    <a:lstStyle/>
                    <a:p>
                      <a:pPr indent="0" lvl="0" marL="0" rtl="0" algn="l">
                        <a:spcBef>
                          <a:spcPts val="0"/>
                        </a:spcBef>
                        <a:spcAft>
                          <a:spcPts val="0"/>
                        </a:spcAft>
                        <a:buNone/>
                      </a:pPr>
                      <a:r>
                        <a:rPr lang="en" sz="900">
                          <a:latin typeface="Lato"/>
                          <a:ea typeface="Lato"/>
                          <a:cs typeface="Lato"/>
                          <a:sym typeface="Lato"/>
                        </a:rPr>
                        <a:t>Output:</a:t>
                      </a:r>
                      <a:endParaRPr sz="900">
                        <a:latin typeface="Lato"/>
                        <a:ea typeface="Lato"/>
                        <a:cs typeface="Lato"/>
                        <a:sym typeface="Lato"/>
                      </a:endParaRPr>
                    </a:p>
                  </a:txBody>
                  <a:tcPr marT="27425" marB="27425" marR="27425" marL="27425"/>
                </a:tc>
                <a:tc>
                  <a:txBody>
                    <a:bodyPr/>
                    <a:lstStyle/>
                    <a:p>
                      <a:pPr indent="0" lvl="0" marL="0" rtl="0" algn="l">
                        <a:spcBef>
                          <a:spcPts val="0"/>
                        </a:spcBef>
                        <a:spcAft>
                          <a:spcPts val="0"/>
                        </a:spcAft>
                        <a:buNone/>
                      </a:pPr>
                      <a:r>
                        <a:rPr lang="en" sz="900">
                          <a:latin typeface="Lato"/>
                          <a:ea typeface="Lato"/>
                          <a:cs typeface="Lato"/>
                          <a:sym typeface="Lato"/>
                        </a:rPr>
                        <a:t>Predict label of news - Fake or Real</a:t>
                      </a:r>
                      <a:endParaRPr sz="900">
                        <a:latin typeface="Lato"/>
                        <a:ea typeface="Lato"/>
                        <a:cs typeface="Lato"/>
                        <a:sym typeface="Lato"/>
                      </a:endParaRPr>
                    </a:p>
                  </a:txBody>
                  <a:tcPr marT="27425" marB="27425" marR="27425" marL="27425"/>
                </a:tc>
              </a:tr>
            </a:tbl>
          </a:graphicData>
        </a:graphic>
      </p:graphicFrame>
      <p:sp>
        <p:nvSpPr>
          <p:cNvPr id="216" name="Google Shape;216;p32"/>
          <p:cNvSpPr txBox="1"/>
          <p:nvPr>
            <p:ph idx="4294967295" type="title"/>
          </p:nvPr>
        </p:nvSpPr>
        <p:spPr>
          <a:xfrm>
            <a:off x="350525" y="172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steps and procedure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a:t>
            </a:r>
            <a:endParaRPr/>
          </a:p>
        </p:txBody>
      </p:sp>
      <p:sp>
        <p:nvSpPr>
          <p:cNvPr id="222" name="Google Shape;222;p33"/>
          <p:cNvSpPr txBox="1"/>
          <p:nvPr>
            <p:ph idx="1" type="body"/>
          </p:nvPr>
        </p:nvSpPr>
        <p:spPr>
          <a:xfrm>
            <a:off x="293050" y="1779375"/>
            <a:ext cx="8576100" cy="32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We can evaluate machine learning algorithms using various metrics like:</a:t>
            </a:r>
            <a:endParaRPr>
              <a:solidFill>
                <a:schemeClr val="dk2"/>
              </a:solidFill>
            </a:endParaRPr>
          </a:p>
          <a:p>
            <a:pPr indent="-311150" lvl="0" marL="457200" rtl="0" algn="l">
              <a:spcBef>
                <a:spcPts val="1200"/>
              </a:spcBef>
              <a:spcAft>
                <a:spcPts val="0"/>
              </a:spcAft>
              <a:buClr>
                <a:schemeClr val="dk2"/>
              </a:buClr>
              <a:buSzPts val="1300"/>
              <a:buAutoNum type="arabicPeriod"/>
            </a:pPr>
            <a:r>
              <a:rPr lang="en">
                <a:solidFill>
                  <a:schemeClr val="dk2"/>
                </a:solidFill>
              </a:rPr>
              <a:t>Accuracy</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Precision</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Recall</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F1-Score</a:t>
            </a:r>
            <a:endParaRPr>
              <a:solidFill>
                <a:schemeClr val="dk2"/>
              </a:solidFill>
            </a:endParaRPr>
          </a:p>
          <a:p>
            <a:pPr indent="0" lvl="0" marL="0" rtl="0" algn="l">
              <a:spcBef>
                <a:spcPts val="1200"/>
              </a:spcBef>
              <a:spcAft>
                <a:spcPts val="0"/>
              </a:spcAft>
              <a:buNone/>
            </a:pPr>
            <a:r>
              <a:rPr lang="en">
                <a:solidFill>
                  <a:schemeClr val="dk2"/>
                </a:solidFill>
              </a:rPr>
              <a:t>Hence we evaluate and analyse the result based on these </a:t>
            </a:r>
            <a:endParaRPr>
              <a:solidFill>
                <a:schemeClr val="dk2"/>
              </a:solidFill>
            </a:endParaRPr>
          </a:p>
          <a:p>
            <a:pPr indent="0" lvl="0" marL="0" rtl="0" algn="l">
              <a:spcBef>
                <a:spcPts val="1200"/>
              </a:spcBef>
              <a:spcAft>
                <a:spcPts val="0"/>
              </a:spcAft>
              <a:buNone/>
            </a:pPr>
            <a:r>
              <a:rPr lang="en">
                <a:solidFill>
                  <a:schemeClr val="dk2"/>
                </a:solidFill>
              </a:rPr>
              <a:t>metrics for different datasets, classifiers and different methods of </a:t>
            </a:r>
            <a:endParaRPr>
              <a:solidFill>
                <a:schemeClr val="dk2"/>
              </a:solidFill>
            </a:endParaRPr>
          </a:p>
          <a:p>
            <a:pPr indent="0" lvl="0" marL="0" rtl="0" algn="l">
              <a:spcBef>
                <a:spcPts val="1200"/>
              </a:spcBef>
              <a:spcAft>
                <a:spcPts val="1200"/>
              </a:spcAft>
              <a:buNone/>
            </a:pPr>
            <a:r>
              <a:rPr lang="en">
                <a:solidFill>
                  <a:schemeClr val="dk2"/>
                </a:solidFill>
              </a:rPr>
              <a:t>f</a:t>
            </a:r>
            <a:r>
              <a:rPr lang="en">
                <a:solidFill>
                  <a:schemeClr val="dk2"/>
                </a:solidFill>
              </a:rPr>
              <a:t>eature</a:t>
            </a:r>
            <a:r>
              <a:rPr lang="en">
                <a:solidFill>
                  <a:schemeClr val="dk2"/>
                </a:solidFill>
              </a:rPr>
              <a:t> ex</a:t>
            </a:r>
            <a:r>
              <a:rPr lang="en">
                <a:solidFill>
                  <a:schemeClr val="dk2"/>
                </a:solidFill>
              </a:rPr>
              <a:t>traction methodology.</a:t>
            </a:r>
            <a:endParaRPr>
              <a:solidFill>
                <a:schemeClr val="dk2"/>
              </a:solidFill>
            </a:endParaRPr>
          </a:p>
        </p:txBody>
      </p:sp>
      <p:pic>
        <p:nvPicPr>
          <p:cNvPr id="223" name="Google Shape;223;p33"/>
          <p:cNvPicPr preferRelativeResize="0"/>
          <p:nvPr/>
        </p:nvPicPr>
        <p:blipFill>
          <a:blip r:embed="rId3">
            <a:alphaModFix/>
          </a:blip>
          <a:stretch>
            <a:fillRect/>
          </a:stretch>
        </p:blipFill>
        <p:spPr>
          <a:xfrm>
            <a:off x="5561950" y="2119450"/>
            <a:ext cx="3307200" cy="1832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601100" y="37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229" name="Google Shape;229;p34"/>
          <p:cNvSpPr txBox="1"/>
          <p:nvPr>
            <p:ph idx="1" type="body"/>
          </p:nvPr>
        </p:nvSpPr>
        <p:spPr>
          <a:xfrm>
            <a:off x="568975" y="1509150"/>
            <a:ext cx="7688700" cy="617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7">
                <a:solidFill>
                  <a:srgbClr val="434343"/>
                </a:solidFill>
              </a:rPr>
              <a:t>Google Colab link- </a:t>
            </a:r>
            <a:r>
              <a:rPr lang="en" sz="5207" u="sng">
                <a:solidFill>
                  <a:srgbClr val="434343"/>
                </a:solidFill>
                <a:hlinkClick r:id="rId3">
                  <a:extLst>
                    <a:ext uri="{A12FA001-AC4F-418D-AE19-62706E023703}">
                      <ahyp:hlinkClr val="tx"/>
                    </a:ext>
                  </a:extLst>
                </a:hlinkClick>
              </a:rPr>
              <a:t>https://colab.research.google.com/drive/1Jgn0uP2frisa9GS1AaI5iUlsHnt9ziO5?usp=sharing</a:t>
            </a:r>
            <a:r>
              <a:rPr lang="en" sz="5207">
                <a:solidFill>
                  <a:srgbClr val="434343"/>
                </a:solidFill>
              </a:rPr>
              <a:t> </a:t>
            </a:r>
            <a:endParaRPr sz="5207">
              <a:solidFill>
                <a:srgbClr val="434343"/>
              </a:solidFill>
            </a:endParaRPr>
          </a:p>
          <a:p>
            <a:pPr indent="0" lvl="0" marL="0" rtl="0" algn="l">
              <a:spcBef>
                <a:spcPts val="1200"/>
              </a:spcBef>
              <a:spcAft>
                <a:spcPts val="0"/>
              </a:spcAft>
              <a:buNone/>
            </a:pPr>
            <a:r>
              <a:t/>
            </a:r>
            <a:endParaRPr>
              <a:solidFill>
                <a:srgbClr val="434343"/>
              </a:solidFill>
            </a:endParaRPr>
          </a:p>
          <a:p>
            <a:pPr indent="0" lvl="0" marL="0" rtl="0" algn="l">
              <a:spcBef>
                <a:spcPts val="1200"/>
              </a:spcBef>
              <a:spcAft>
                <a:spcPts val="1200"/>
              </a:spcAft>
              <a:buNone/>
            </a:pPr>
            <a:r>
              <a:t/>
            </a:r>
            <a:endParaRPr>
              <a:solidFill>
                <a:srgbClr val="434343"/>
              </a:solidFill>
            </a:endParaRPr>
          </a:p>
        </p:txBody>
      </p:sp>
      <p:pic>
        <p:nvPicPr>
          <p:cNvPr id="230" name="Google Shape;230;p34"/>
          <p:cNvPicPr preferRelativeResize="0"/>
          <p:nvPr/>
        </p:nvPicPr>
        <p:blipFill>
          <a:blip r:embed="rId4">
            <a:alphaModFix/>
          </a:blip>
          <a:stretch>
            <a:fillRect/>
          </a:stretch>
        </p:blipFill>
        <p:spPr>
          <a:xfrm>
            <a:off x="4052375" y="2405075"/>
            <a:ext cx="4951000" cy="2546275"/>
          </a:xfrm>
          <a:prstGeom prst="rect">
            <a:avLst/>
          </a:prstGeom>
          <a:noFill/>
          <a:ln>
            <a:noFill/>
          </a:ln>
        </p:spPr>
      </p:pic>
      <p:sp>
        <p:nvSpPr>
          <p:cNvPr id="231" name="Google Shape;231;p34"/>
          <p:cNvSpPr txBox="1"/>
          <p:nvPr/>
        </p:nvSpPr>
        <p:spPr>
          <a:xfrm>
            <a:off x="568975" y="2383350"/>
            <a:ext cx="34512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rgbClr val="434343"/>
                </a:solidFill>
                <a:latin typeface="Lato"/>
                <a:ea typeface="Lato"/>
                <a:cs typeface="Lato"/>
                <a:sym typeface="Lato"/>
              </a:rPr>
              <a:t>After loading the dataset, we check for null values and the distribution of fake and true news in the dataset:</a:t>
            </a:r>
            <a:endParaRPr>
              <a:solidFill>
                <a:srgbClr val="43434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pic>
        <p:nvPicPr>
          <p:cNvPr id="237" name="Google Shape;237;p35"/>
          <p:cNvPicPr preferRelativeResize="0"/>
          <p:nvPr/>
        </p:nvPicPr>
        <p:blipFill>
          <a:blip r:embed="rId3">
            <a:alphaModFix/>
          </a:blip>
          <a:stretch>
            <a:fillRect/>
          </a:stretch>
        </p:blipFill>
        <p:spPr>
          <a:xfrm>
            <a:off x="336975" y="1653175"/>
            <a:ext cx="3939725" cy="3266150"/>
          </a:xfrm>
          <a:prstGeom prst="rect">
            <a:avLst/>
          </a:prstGeom>
          <a:noFill/>
          <a:ln>
            <a:noFill/>
          </a:ln>
        </p:spPr>
      </p:pic>
      <p:pic>
        <p:nvPicPr>
          <p:cNvPr id="238" name="Google Shape;238;p35"/>
          <p:cNvPicPr preferRelativeResize="0"/>
          <p:nvPr/>
        </p:nvPicPr>
        <p:blipFill>
          <a:blip r:embed="rId4">
            <a:alphaModFix/>
          </a:blip>
          <a:stretch>
            <a:fillRect/>
          </a:stretch>
        </p:blipFill>
        <p:spPr>
          <a:xfrm>
            <a:off x="4501300" y="1633500"/>
            <a:ext cx="3939725" cy="3229675"/>
          </a:xfrm>
          <a:prstGeom prst="rect">
            <a:avLst/>
          </a:prstGeom>
          <a:noFill/>
          <a:ln>
            <a:noFill/>
          </a:ln>
        </p:spPr>
      </p:pic>
      <p:sp>
        <p:nvSpPr>
          <p:cNvPr id="239" name="Google Shape;239;p35"/>
          <p:cNvSpPr txBox="1"/>
          <p:nvPr/>
        </p:nvSpPr>
        <p:spPr>
          <a:xfrm>
            <a:off x="1231488" y="1308475"/>
            <a:ext cx="21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Lato"/>
                <a:ea typeface="Lato"/>
                <a:cs typeface="Lato"/>
                <a:sym typeface="Lato"/>
              </a:rPr>
              <a:t>WordCloud of true news:</a:t>
            </a:r>
            <a:endParaRPr>
              <a:solidFill>
                <a:srgbClr val="434343"/>
              </a:solidFill>
              <a:latin typeface="Lato"/>
              <a:ea typeface="Lato"/>
              <a:cs typeface="Lato"/>
              <a:sym typeface="Lato"/>
            </a:endParaRPr>
          </a:p>
        </p:txBody>
      </p:sp>
      <p:sp>
        <p:nvSpPr>
          <p:cNvPr id="240" name="Google Shape;240;p35"/>
          <p:cNvSpPr txBox="1"/>
          <p:nvPr/>
        </p:nvSpPr>
        <p:spPr>
          <a:xfrm>
            <a:off x="5418000" y="1233300"/>
            <a:ext cx="218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Lato"/>
                <a:ea typeface="Lato"/>
                <a:cs typeface="Lato"/>
                <a:sym typeface="Lato"/>
              </a:rPr>
              <a:t>WordCloud of fake news:</a:t>
            </a:r>
            <a:endParaRPr>
              <a:solidFill>
                <a:srgbClr val="434343"/>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246" name="Google Shape;246;p36"/>
          <p:cNvSpPr txBox="1"/>
          <p:nvPr/>
        </p:nvSpPr>
        <p:spPr>
          <a:xfrm>
            <a:off x="665270" y="1468950"/>
            <a:ext cx="5661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Lato"/>
                <a:ea typeface="Lato"/>
                <a:cs typeface="Lato"/>
                <a:sym typeface="Lato"/>
              </a:rPr>
              <a:t>We preprocess the news text by using NLP techniques as follows:</a:t>
            </a:r>
            <a:endParaRPr>
              <a:solidFill>
                <a:srgbClr val="434343"/>
              </a:solidFill>
              <a:latin typeface="Lato"/>
              <a:ea typeface="Lato"/>
              <a:cs typeface="Lato"/>
              <a:sym typeface="Lato"/>
            </a:endParaRPr>
          </a:p>
          <a:p>
            <a:pPr indent="0" lvl="0" marL="0" rtl="0" algn="l">
              <a:spcBef>
                <a:spcPts val="0"/>
              </a:spcBef>
              <a:spcAft>
                <a:spcPts val="0"/>
              </a:spcAft>
              <a:buNone/>
            </a:pPr>
            <a:r>
              <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We iterate through each row and do the following:</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We first normalize the text by removing any non-words and extra spaces using regex</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Tokenize the text and remove stopwords</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Lemmatize the text so that the words are converted to their base forms.</a:t>
            </a:r>
            <a:endParaRPr>
              <a:solidFill>
                <a:srgbClr val="434343"/>
              </a:solidFill>
              <a:latin typeface="Lato"/>
              <a:ea typeface="Lato"/>
              <a:cs typeface="Lato"/>
              <a:sym typeface="Lato"/>
            </a:endParaRPr>
          </a:p>
        </p:txBody>
      </p:sp>
      <p:pic>
        <p:nvPicPr>
          <p:cNvPr id="247" name="Google Shape;247;p36"/>
          <p:cNvPicPr preferRelativeResize="0"/>
          <p:nvPr/>
        </p:nvPicPr>
        <p:blipFill>
          <a:blip r:embed="rId3">
            <a:alphaModFix/>
          </a:blip>
          <a:stretch>
            <a:fillRect/>
          </a:stretch>
        </p:blipFill>
        <p:spPr>
          <a:xfrm>
            <a:off x="4164475" y="3025675"/>
            <a:ext cx="4620397" cy="183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253" name="Google Shape;253;p37"/>
          <p:cNvSpPr txBox="1"/>
          <p:nvPr/>
        </p:nvSpPr>
        <p:spPr>
          <a:xfrm>
            <a:off x="1491776" y="1740450"/>
            <a:ext cx="347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We then use Count Vectorizer to convert the text documents to a matrix of token counts.</a:t>
            </a:r>
            <a:endParaRPr>
              <a:solidFill>
                <a:srgbClr val="666666"/>
              </a:solidFill>
              <a:latin typeface="Lato"/>
              <a:ea typeface="Lato"/>
              <a:cs typeface="Lato"/>
              <a:sym typeface="Lato"/>
            </a:endParaRPr>
          </a:p>
        </p:txBody>
      </p:sp>
      <p:pic>
        <p:nvPicPr>
          <p:cNvPr id="254" name="Google Shape;254;p37"/>
          <p:cNvPicPr preferRelativeResize="0"/>
          <p:nvPr/>
        </p:nvPicPr>
        <p:blipFill rotWithShape="1">
          <a:blip r:embed="rId3">
            <a:alphaModFix/>
          </a:blip>
          <a:srcRect b="51573" l="0" r="9624" t="0"/>
          <a:stretch/>
        </p:blipFill>
        <p:spPr>
          <a:xfrm>
            <a:off x="5925000" y="1346600"/>
            <a:ext cx="1658000" cy="1819326"/>
          </a:xfrm>
          <a:prstGeom prst="rect">
            <a:avLst/>
          </a:prstGeom>
          <a:noFill/>
          <a:ln>
            <a:noFill/>
          </a:ln>
        </p:spPr>
      </p:pic>
      <p:pic>
        <p:nvPicPr>
          <p:cNvPr id="255" name="Google Shape;255;p37"/>
          <p:cNvPicPr preferRelativeResize="0"/>
          <p:nvPr/>
        </p:nvPicPr>
        <p:blipFill rotWithShape="1">
          <a:blip r:embed="rId4">
            <a:alphaModFix/>
          </a:blip>
          <a:srcRect b="59299" l="0" r="0" t="0"/>
          <a:stretch/>
        </p:blipFill>
        <p:spPr>
          <a:xfrm>
            <a:off x="1452525" y="3158725"/>
            <a:ext cx="2904775" cy="1819300"/>
          </a:xfrm>
          <a:prstGeom prst="rect">
            <a:avLst/>
          </a:prstGeom>
          <a:noFill/>
          <a:ln>
            <a:noFill/>
          </a:ln>
        </p:spPr>
      </p:pic>
      <p:sp>
        <p:nvSpPr>
          <p:cNvPr id="256" name="Google Shape;256;p37"/>
          <p:cNvSpPr txBox="1"/>
          <p:nvPr/>
        </p:nvSpPr>
        <p:spPr>
          <a:xfrm>
            <a:off x="4518425" y="3613550"/>
            <a:ext cx="336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We transform the count vectorizer matrix using tf-idf vectorizer to get a matrix of tf-idf features. </a:t>
            </a:r>
            <a:endParaRPr>
              <a:solidFill>
                <a:srgbClr val="66666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257" name="Google Shape;257;p37"/>
          <p:cNvCxnSpPr/>
          <p:nvPr/>
        </p:nvCxnSpPr>
        <p:spPr>
          <a:xfrm flipH="1">
            <a:off x="4068425" y="4136900"/>
            <a:ext cx="450000" cy="18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37"/>
          <p:cNvCxnSpPr/>
          <p:nvPr/>
        </p:nvCxnSpPr>
        <p:spPr>
          <a:xfrm flipH="1" rot="10800000">
            <a:off x="4758500" y="2116950"/>
            <a:ext cx="1099500" cy="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264" name="Google Shape;264;p38"/>
          <p:cNvSpPr txBox="1"/>
          <p:nvPr/>
        </p:nvSpPr>
        <p:spPr>
          <a:xfrm>
            <a:off x="665274" y="1451575"/>
            <a:ext cx="797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After splitting the data into testing and training, we use the training data to train various models and testing data to </a:t>
            </a:r>
            <a:r>
              <a:rPr lang="en">
                <a:solidFill>
                  <a:srgbClr val="666666"/>
                </a:solidFill>
                <a:latin typeface="Lato"/>
                <a:ea typeface="Lato"/>
                <a:cs typeface="Lato"/>
                <a:sym typeface="Lato"/>
              </a:rPr>
              <a:t>evaluate</a:t>
            </a:r>
            <a:r>
              <a:rPr lang="en">
                <a:solidFill>
                  <a:srgbClr val="666666"/>
                </a:solidFill>
                <a:latin typeface="Lato"/>
                <a:ea typeface="Lato"/>
                <a:cs typeface="Lato"/>
                <a:sym typeface="Lato"/>
              </a:rPr>
              <a:t> their performance. The following are the models and their performance measures. </a:t>
            </a:r>
            <a:endParaRPr>
              <a:solidFill>
                <a:srgbClr val="666666"/>
              </a:solidFill>
              <a:latin typeface="Lato"/>
              <a:ea typeface="Lato"/>
              <a:cs typeface="Lato"/>
              <a:sym typeface="Lato"/>
            </a:endParaRPr>
          </a:p>
        </p:txBody>
      </p:sp>
      <p:sp>
        <p:nvSpPr>
          <p:cNvPr id="265" name="Google Shape;265;p38"/>
          <p:cNvSpPr txBox="1"/>
          <p:nvPr/>
        </p:nvSpPr>
        <p:spPr>
          <a:xfrm>
            <a:off x="802575" y="2504075"/>
            <a:ext cx="6652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Logistic Regression: </a:t>
            </a:r>
            <a:endParaRPr>
              <a:latin typeface="Lato"/>
              <a:ea typeface="Lato"/>
              <a:cs typeface="Lato"/>
              <a:sym typeface="Lato"/>
            </a:endParaRPr>
          </a:p>
        </p:txBody>
      </p:sp>
      <p:pic>
        <p:nvPicPr>
          <p:cNvPr id="266" name="Google Shape;266;p38"/>
          <p:cNvPicPr preferRelativeResize="0"/>
          <p:nvPr/>
        </p:nvPicPr>
        <p:blipFill>
          <a:blip r:embed="rId3">
            <a:alphaModFix/>
          </a:blip>
          <a:stretch>
            <a:fillRect/>
          </a:stretch>
        </p:blipFill>
        <p:spPr>
          <a:xfrm>
            <a:off x="392450" y="3150125"/>
            <a:ext cx="3363025" cy="1352550"/>
          </a:xfrm>
          <a:prstGeom prst="rect">
            <a:avLst/>
          </a:prstGeom>
          <a:noFill/>
          <a:ln>
            <a:noFill/>
          </a:ln>
        </p:spPr>
      </p:pic>
      <p:pic>
        <p:nvPicPr>
          <p:cNvPr id="267" name="Google Shape;267;p38"/>
          <p:cNvPicPr preferRelativeResize="0"/>
          <p:nvPr/>
        </p:nvPicPr>
        <p:blipFill rotWithShape="1">
          <a:blip r:embed="rId4">
            <a:alphaModFix/>
          </a:blip>
          <a:srcRect b="0" l="0" r="61578" t="0"/>
          <a:stretch/>
        </p:blipFill>
        <p:spPr>
          <a:xfrm>
            <a:off x="3955650" y="3534625"/>
            <a:ext cx="1540700" cy="733425"/>
          </a:xfrm>
          <a:prstGeom prst="rect">
            <a:avLst/>
          </a:prstGeom>
          <a:noFill/>
          <a:ln>
            <a:noFill/>
          </a:ln>
        </p:spPr>
      </p:pic>
      <p:pic>
        <p:nvPicPr>
          <p:cNvPr id="268" name="Google Shape;268;p38"/>
          <p:cNvPicPr preferRelativeResize="0"/>
          <p:nvPr/>
        </p:nvPicPr>
        <p:blipFill>
          <a:blip r:embed="rId5">
            <a:alphaModFix/>
          </a:blip>
          <a:stretch>
            <a:fillRect/>
          </a:stretch>
        </p:blipFill>
        <p:spPr>
          <a:xfrm>
            <a:off x="6050350" y="2835475"/>
            <a:ext cx="2760376" cy="1844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274" name="Google Shape;274;p39"/>
          <p:cNvSpPr txBox="1"/>
          <p:nvPr/>
        </p:nvSpPr>
        <p:spPr>
          <a:xfrm>
            <a:off x="537875" y="1356625"/>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    ADABoost Classifier</a:t>
            </a:r>
            <a:r>
              <a:rPr lang="en">
                <a:latin typeface="Lato"/>
                <a:ea typeface="Lato"/>
                <a:cs typeface="Lato"/>
                <a:sym typeface="Lato"/>
              </a:rPr>
              <a:t> </a:t>
            </a:r>
            <a:endParaRPr>
              <a:latin typeface="Lato"/>
              <a:ea typeface="Lato"/>
              <a:cs typeface="Lato"/>
              <a:sym typeface="Lato"/>
            </a:endParaRPr>
          </a:p>
        </p:txBody>
      </p:sp>
      <p:pic>
        <p:nvPicPr>
          <p:cNvPr id="275" name="Google Shape;275;p39"/>
          <p:cNvPicPr preferRelativeResize="0"/>
          <p:nvPr/>
        </p:nvPicPr>
        <p:blipFill>
          <a:blip r:embed="rId3">
            <a:alphaModFix/>
          </a:blip>
          <a:stretch>
            <a:fillRect/>
          </a:stretch>
        </p:blipFill>
        <p:spPr>
          <a:xfrm>
            <a:off x="537875" y="1875425"/>
            <a:ext cx="2776275" cy="1110075"/>
          </a:xfrm>
          <a:prstGeom prst="rect">
            <a:avLst/>
          </a:prstGeom>
          <a:noFill/>
          <a:ln>
            <a:noFill/>
          </a:ln>
        </p:spPr>
      </p:pic>
      <p:pic>
        <p:nvPicPr>
          <p:cNvPr id="276" name="Google Shape;276;p39"/>
          <p:cNvPicPr preferRelativeResize="0"/>
          <p:nvPr/>
        </p:nvPicPr>
        <p:blipFill>
          <a:blip r:embed="rId4">
            <a:alphaModFix/>
          </a:blip>
          <a:stretch>
            <a:fillRect/>
          </a:stretch>
        </p:blipFill>
        <p:spPr>
          <a:xfrm>
            <a:off x="3767150" y="2152025"/>
            <a:ext cx="1609725" cy="733425"/>
          </a:xfrm>
          <a:prstGeom prst="rect">
            <a:avLst/>
          </a:prstGeom>
          <a:noFill/>
          <a:ln>
            <a:noFill/>
          </a:ln>
        </p:spPr>
      </p:pic>
      <p:pic>
        <p:nvPicPr>
          <p:cNvPr id="277" name="Google Shape;277;p39"/>
          <p:cNvPicPr preferRelativeResize="0"/>
          <p:nvPr/>
        </p:nvPicPr>
        <p:blipFill rotWithShape="1">
          <a:blip r:embed="rId5">
            <a:alphaModFix/>
          </a:blip>
          <a:srcRect b="0" l="2305" r="0" t="0"/>
          <a:stretch/>
        </p:blipFill>
        <p:spPr>
          <a:xfrm>
            <a:off x="5829875" y="1170959"/>
            <a:ext cx="2776275" cy="1903953"/>
          </a:xfrm>
          <a:prstGeom prst="rect">
            <a:avLst/>
          </a:prstGeom>
          <a:noFill/>
          <a:ln>
            <a:noFill/>
          </a:ln>
        </p:spPr>
      </p:pic>
      <p:sp>
        <p:nvSpPr>
          <p:cNvPr id="278" name="Google Shape;278;p39"/>
          <p:cNvSpPr txBox="1"/>
          <p:nvPr/>
        </p:nvSpPr>
        <p:spPr>
          <a:xfrm>
            <a:off x="537875" y="3280650"/>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a:t>
            </a:r>
            <a:r>
              <a:rPr lang="en">
                <a:latin typeface="Lato"/>
                <a:ea typeface="Lato"/>
                <a:cs typeface="Lato"/>
                <a:sym typeface="Lato"/>
              </a:rPr>
              <a:t>.    Passive Aggressive Classifier </a:t>
            </a:r>
            <a:endParaRPr>
              <a:latin typeface="Lato"/>
              <a:ea typeface="Lato"/>
              <a:cs typeface="Lato"/>
              <a:sym typeface="Lato"/>
            </a:endParaRPr>
          </a:p>
        </p:txBody>
      </p:sp>
      <p:pic>
        <p:nvPicPr>
          <p:cNvPr id="279" name="Google Shape;279;p39"/>
          <p:cNvPicPr preferRelativeResize="0"/>
          <p:nvPr/>
        </p:nvPicPr>
        <p:blipFill>
          <a:blip r:embed="rId6">
            <a:alphaModFix/>
          </a:blip>
          <a:stretch>
            <a:fillRect/>
          </a:stretch>
        </p:blipFill>
        <p:spPr>
          <a:xfrm>
            <a:off x="537875" y="3779925"/>
            <a:ext cx="3225626" cy="1067025"/>
          </a:xfrm>
          <a:prstGeom prst="rect">
            <a:avLst/>
          </a:prstGeom>
          <a:noFill/>
          <a:ln>
            <a:noFill/>
          </a:ln>
        </p:spPr>
      </p:pic>
      <p:pic>
        <p:nvPicPr>
          <p:cNvPr id="280" name="Google Shape;280;p39"/>
          <p:cNvPicPr preferRelativeResize="0"/>
          <p:nvPr/>
        </p:nvPicPr>
        <p:blipFill rotWithShape="1">
          <a:blip r:embed="rId7">
            <a:alphaModFix/>
          </a:blip>
          <a:srcRect b="0" l="0" r="6603" t="0"/>
          <a:stretch/>
        </p:blipFill>
        <p:spPr>
          <a:xfrm>
            <a:off x="3875800" y="3956250"/>
            <a:ext cx="1556750" cy="714375"/>
          </a:xfrm>
          <a:prstGeom prst="rect">
            <a:avLst/>
          </a:prstGeom>
          <a:noFill/>
          <a:ln>
            <a:noFill/>
          </a:ln>
        </p:spPr>
      </p:pic>
      <p:pic>
        <p:nvPicPr>
          <p:cNvPr id="281" name="Google Shape;281;p39"/>
          <p:cNvPicPr preferRelativeResize="0"/>
          <p:nvPr/>
        </p:nvPicPr>
        <p:blipFill>
          <a:blip r:embed="rId8">
            <a:alphaModFix/>
          </a:blip>
          <a:stretch>
            <a:fillRect/>
          </a:stretch>
        </p:blipFill>
        <p:spPr>
          <a:xfrm>
            <a:off x="5907100" y="3280650"/>
            <a:ext cx="2534500" cy="1796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287" name="Google Shape;287;p40"/>
          <p:cNvSpPr txBox="1"/>
          <p:nvPr/>
        </p:nvSpPr>
        <p:spPr>
          <a:xfrm>
            <a:off x="537875" y="1356625"/>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a:t>
            </a:r>
            <a:r>
              <a:rPr lang="en">
                <a:latin typeface="Lato"/>
                <a:ea typeface="Lato"/>
                <a:cs typeface="Lato"/>
                <a:sym typeface="Lato"/>
              </a:rPr>
              <a:t>.    XGBoost Classifier </a:t>
            </a:r>
            <a:endParaRPr>
              <a:latin typeface="Lato"/>
              <a:ea typeface="Lato"/>
              <a:cs typeface="Lato"/>
              <a:sym typeface="Lato"/>
            </a:endParaRPr>
          </a:p>
        </p:txBody>
      </p:sp>
      <p:sp>
        <p:nvSpPr>
          <p:cNvPr id="288" name="Google Shape;288;p40"/>
          <p:cNvSpPr txBox="1"/>
          <p:nvPr/>
        </p:nvSpPr>
        <p:spPr>
          <a:xfrm>
            <a:off x="537875" y="3280650"/>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a:t>
            </a:r>
            <a:r>
              <a:rPr lang="en">
                <a:latin typeface="Lato"/>
                <a:ea typeface="Lato"/>
                <a:cs typeface="Lato"/>
                <a:sym typeface="Lato"/>
              </a:rPr>
              <a:t>.     Random Forest Classifier </a:t>
            </a:r>
            <a:endParaRPr>
              <a:latin typeface="Lato"/>
              <a:ea typeface="Lato"/>
              <a:cs typeface="Lato"/>
              <a:sym typeface="Lato"/>
            </a:endParaRPr>
          </a:p>
        </p:txBody>
      </p:sp>
      <p:pic>
        <p:nvPicPr>
          <p:cNvPr id="289" name="Google Shape;289;p40"/>
          <p:cNvPicPr preferRelativeResize="0"/>
          <p:nvPr/>
        </p:nvPicPr>
        <p:blipFill>
          <a:blip r:embed="rId3">
            <a:alphaModFix/>
          </a:blip>
          <a:stretch>
            <a:fillRect/>
          </a:stretch>
        </p:blipFill>
        <p:spPr>
          <a:xfrm>
            <a:off x="665275" y="1929925"/>
            <a:ext cx="1966825" cy="1003675"/>
          </a:xfrm>
          <a:prstGeom prst="rect">
            <a:avLst/>
          </a:prstGeom>
          <a:noFill/>
          <a:ln>
            <a:noFill/>
          </a:ln>
        </p:spPr>
      </p:pic>
      <p:pic>
        <p:nvPicPr>
          <p:cNvPr id="290" name="Google Shape;290;p40"/>
          <p:cNvPicPr preferRelativeResize="0"/>
          <p:nvPr/>
        </p:nvPicPr>
        <p:blipFill>
          <a:blip r:embed="rId4">
            <a:alphaModFix/>
          </a:blip>
          <a:stretch>
            <a:fillRect/>
          </a:stretch>
        </p:blipFill>
        <p:spPr>
          <a:xfrm>
            <a:off x="3257925" y="1838325"/>
            <a:ext cx="1590675" cy="733425"/>
          </a:xfrm>
          <a:prstGeom prst="rect">
            <a:avLst/>
          </a:prstGeom>
          <a:noFill/>
          <a:ln>
            <a:noFill/>
          </a:ln>
        </p:spPr>
      </p:pic>
      <p:pic>
        <p:nvPicPr>
          <p:cNvPr id="291" name="Google Shape;291;p40"/>
          <p:cNvPicPr preferRelativeResize="0"/>
          <p:nvPr/>
        </p:nvPicPr>
        <p:blipFill>
          <a:blip r:embed="rId5">
            <a:alphaModFix/>
          </a:blip>
          <a:stretch>
            <a:fillRect/>
          </a:stretch>
        </p:blipFill>
        <p:spPr>
          <a:xfrm>
            <a:off x="5861958" y="1191513"/>
            <a:ext cx="2282742" cy="1796600"/>
          </a:xfrm>
          <a:prstGeom prst="rect">
            <a:avLst/>
          </a:prstGeom>
          <a:noFill/>
          <a:ln>
            <a:noFill/>
          </a:ln>
        </p:spPr>
      </p:pic>
      <p:pic>
        <p:nvPicPr>
          <p:cNvPr id="292" name="Google Shape;292;p40"/>
          <p:cNvPicPr preferRelativeResize="0"/>
          <p:nvPr/>
        </p:nvPicPr>
        <p:blipFill>
          <a:blip r:embed="rId6">
            <a:alphaModFix/>
          </a:blip>
          <a:stretch>
            <a:fillRect/>
          </a:stretch>
        </p:blipFill>
        <p:spPr>
          <a:xfrm>
            <a:off x="714425" y="3838625"/>
            <a:ext cx="2142350" cy="949625"/>
          </a:xfrm>
          <a:prstGeom prst="rect">
            <a:avLst/>
          </a:prstGeom>
          <a:noFill/>
          <a:ln>
            <a:noFill/>
          </a:ln>
        </p:spPr>
      </p:pic>
      <p:pic>
        <p:nvPicPr>
          <p:cNvPr id="293" name="Google Shape;293;p40"/>
          <p:cNvPicPr preferRelativeResize="0"/>
          <p:nvPr/>
        </p:nvPicPr>
        <p:blipFill>
          <a:blip r:embed="rId7">
            <a:alphaModFix/>
          </a:blip>
          <a:stretch>
            <a:fillRect/>
          </a:stretch>
        </p:blipFill>
        <p:spPr>
          <a:xfrm>
            <a:off x="3362225" y="3720900"/>
            <a:ext cx="1743075" cy="809625"/>
          </a:xfrm>
          <a:prstGeom prst="rect">
            <a:avLst/>
          </a:prstGeom>
          <a:noFill/>
          <a:ln>
            <a:noFill/>
          </a:ln>
        </p:spPr>
      </p:pic>
      <p:pic>
        <p:nvPicPr>
          <p:cNvPr id="294" name="Google Shape;294;p40"/>
          <p:cNvPicPr preferRelativeResize="0"/>
          <p:nvPr/>
        </p:nvPicPr>
        <p:blipFill>
          <a:blip r:embed="rId8">
            <a:alphaModFix/>
          </a:blip>
          <a:stretch>
            <a:fillRect/>
          </a:stretch>
        </p:blipFill>
        <p:spPr>
          <a:xfrm>
            <a:off x="5768450" y="3087788"/>
            <a:ext cx="2533950" cy="1979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300" name="Google Shape;300;p41"/>
          <p:cNvSpPr txBox="1"/>
          <p:nvPr/>
        </p:nvSpPr>
        <p:spPr>
          <a:xfrm>
            <a:off x="537875" y="1356625"/>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a:t>
            </a:r>
            <a:r>
              <a:rPr lang="en">
                <a:latin typeface="Lato"/>
                <a:ea typeface="Lato"/>
                <a:cs typeface="Lato"/>
                <a:sym typeface="Lato"/>
              </a:rPr>
              <a:t>.    Naive Bayes Classifier </a:t>
            </a:r>
            <a:endParaRPr>
              <a:latin typeface="Lato"/>
              <a:ea typeface="Lato"/>
              <a:cs typeface="Lato"/>
              <a:sym typeface="Lato"/>
            </a:endParaRPr>
          </a:p>
        </p:txBody>
      </p:sp>
      <p:sp>
        <p:nvSpPr>
          <p:cNvPr id="301" name="Google Shape;301;p41"/>
          <p:cNvSpPr txBox="1"/>
          <p:nvPr/>
        </p:nvSpPr>
        <p:spPr>
          <a:xfrm>
            <a:off x="537875" y="3311800"/>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7</a:t>
            </a:r>
            <a:r>
              <a:rPr lang="en">
                <a:latin typeface="Lato"/>
                <a:ea typeface="Lato"/>
                <a:cs typeface="Lato"/>
                <a:sym typeface="Lato"/>
              </a:rPr>
              <a:t>.     SVM Classifier </a:t>
            </a:r>
            <a:endParaRPr>
              <a:latin typeface="Lato"/>
              <a:ea typeface="Lato"/>
              <a:cs typeface="Lato"/>
              <a:sym typeface="Lato"/>
            </a:endParaRPr>
          </a:p>
        </p:txBody>
      </p:sp>
      <p:pic>
        <p:nvPicPr>
          <p:cNvPr id="302" name="Google Shape;302;p41"/>
          <p:cNvPicPr preferRelativeResize="0"/>
          <p:nvPr/>
        </p:nvPicPr>
        <p:blipFill>
          <a:blip r:embed="rId3">
            <a:alphaModFix/>
          </a:blip>
          <a:stretch>
            <a:fillRect/>
          </a:stretch>
        </p:blipFill>
        <p:spPr>
          <a:xfrm>
            <a:off x="932725" y="1826075"/>
            <a:ext cx="2538935" cy="1219025"/>
          </a:xfrm>
          <a:prstGeom prst="rect">
            <a:avLst/>
          </a:prstGeom>
          <a:noFill/>
          <a:ln>
            <a:noFill/>
          </a:ln>
        </p:spPr>
      </p:pic>
      <p:pic>
        <p:nvPicPr>
          <p:cNvPr id="303" name="Google Shape;303;p41"/>
          <p:cNvPicPr preferRelativeResize="0"/>
          <p:nvPr/>
        </p:nvPicPr>
        <p:blipFill>
          <a:blip r:embed="rId4">
            <a:alphaModFix/>
          </a:blip>
          <a:stretch>
            <a:fillRect/>
          </a:stretch>
        </p:blipFill>
        <p:spPr>
          <a:xfrm>
            <a:off x="932725" y="3843625"/>
            <a:ext cx="2789173" cy="1126700"/>
          </a:xfrm>
          <a:prstGeom prst="rect">
            <a:avLst/>
          </a:prstGeom>
          <a:noFill/>
          <a:ln>
            <a:noFill/>
          </a:ln>
        </p:spPr>
      </p:pic>
      <p:pic>
        <p:nvPicPr>
          <p:cNvPr id="304" name="Google Shape;304;p41"/>
          <p:cNvPicPr preferRelativeResize="0"/>
          <p:nvPr/>
        </p:nvPicPr>
        <p:blipFill>
          <a:blip r:embed="rId5">
            <a:alphaModFix/>
          </a:blip>
          <a:stretch>
            <a:fillRect/>
          </a:stretch>
        </p:blipFill>
        <p:spPr>
          <a:xfrm>
            <a:off x="3603275" y="1826075"/>
            <a:ext cx="1710600" cy="832200"/>
          </a:xfrm>
          <a:prstGeom prst="rect">
            <a:avLst/>
          </a:prstGeom>
          <a:noFill/>
          <a:ln>
            <a:noFill/>
          </a:ln>
        </p:spPr>
      </p:pic>
      <p:pic>
        <p:nvPicPr>
          <p:cNvPr id="305" name="Google Shape;305;p41"/>
          <p:cNvPicPr preferRelativeResize="0"/>
          <p:nvPr/>
        </p:nvPicPr>
        <p:blipFill>
          <a:blip r:embed="rId6">
            <a:alphaModFix/>
          </a:blip>
          <a:stretch>
            <a:fillRect/>
          </a:stretch>
        </p:blipFill>
        <p:spPr>
          <a:xfrm>
            <a:off x="5902700" y="898985"/>
            <a:ext cx="2860175" cy="2200725"/>
          </a:xfrm>
          <a:prstGeom prst="rect">
            <a:avLst/>
          </a:prstGeom>
          <a:noFill/>
          <a:ln>
            <a:noFill/>
          </a:ln>
        </p:spPr>
      </p:pic>
      <p:pic>
        <p:nvPicPr>
          <p:cNvPr id="306" name="Google Shape;306;p41"/>
          <p:cNvPicPr preferRelativeResize="0"/>
          <p:nvPr/>
        </p:nvPicPr>
        <p:blipFill>
          <a:blip r:embed="rId7">
            <a:alphaModFix/>
          </a:blip>
          <a:stretch>
            <a:fillRect/>
          </a:stretch>
        </p:blipFill>
        <p:spPr>
          <a:xfrm>
            <a:off x="3721901" y="3916350"/>
            <a:ext cx="1710600" cy="723715"/>
          </a:xfrm>
          <a:prstGeom prst="rect">
            <a:avLst/>
          </a:prstGeom>
          <a:noFill/>
          <a:ln>
            <a:noFill/>
          </a:ln>
        </p:spPr>
      </p:pic>
      <p:pic>
        <p:nvPicPr>
          <p:cNvPr id="307" name="Google Shape;307;p41"/>
          <p:cNvPicPr preferRelativeResize="0"/>
          <p:nvPr/>
        </p:nvPicPr>
        <p:blipFill>
          <a:blip r:embed="rId8">
            <a:alphaModFix/>
          </a:blip>
          <a:stretch>
            <a:fillRect/>
          </a:stretch>
        </p:blipFill>
        <p:spPr>
          <a:xfrm>
            <a:off x="6039050" y="3099697"/>
            <a:ext cx="2587475" cy="202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5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100" name="Google Shape;100;p15"/>
          <p:cNvSpPr txBox="1"/>
          <p:nvPr/>
        </p:nvSpPr>
        <p:spPr>
          <a:xfrm>
            <a:off x="729450" y="1940700"/>
            <a:ext cx="79731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Fake News have become more prevalent in recent years and with great amount of dynamism in internet and social media, differentiating between facts and opinions, relating to commercial or political upheavals has become more difficult than ever.</a:t>
            </a:r>
            <a:endParaRPr>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Fake information is purposely or unintentionally spread throughout the internet. The massive dissemination of fake news has left an indelible mark on people and culture.</a:t>
            </a:r>
            <a:endParaRPr>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use various NLP and preprocessing methodologies like tokenization, stop words removal, lemmatization, stemming and machine learning classification algorithms - logistic regression, pac, ada, naive bayes, svm, random forest, xgboost, decision trees and rnn, to build a model that differentiates between fake news and real news and also analyze the performance of these various classification methodologies to choose the best classifier on out dataset.</a:t>
            </a:r>
            <a:endParaRPr>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313" name="Google Shape;313;p42"/>
          <p:cNvSpPr txBox="1"/>
          <p:nvPr/>
        </p:nvSpPr>
        <p:spPr>
          <a:xfrm>
            <a:off x="537875" y="1356625"/>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8</a:t>
            </a:r>
            <a:r>
              <a:rPr lang="en">
                <a:latin typeface="Lato"/>
                <a:ea typeface="Lato"/>
                <a:cs typeface="Lato"/>
                <a:sym typeface="Lato"/>
              </a:rPr>
              <a:t>.    Decision Tree Classifier </a:t>
            </a:r>
            <a:endParaRPr>
              <a:latin typeface="Lato"/>
              <a:ea typeface="Lato"/>
              <a:cs typeface="Lato"/>
              <a:sym typeface="Lato"/>
            </a:endParaRPr>
          </a:p>
        </p:txBody>
      </p:sp>
      <p:sp>
        <p:nvSpPr>
          <p:cNvPr id="314" name="Google Shape;314;p42"/>
          <p:cNvSpPr txBox="1"/>
          <p:nvPr/>
        </p:nvSpPr>
        <p:spPr>
          <a:xfrm>
            <a:off x="537875" y="3280650"/>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9</a:t>
            </a:r>
            <a:r>
              <a:rPr lang="en">
                <a:latin typeface="Lato"/>
                <a:ea typeface="Lato"/>
                <a:cs typeface="Lato"/>
                <a:sym typeface="Lato"/>
              </a:rPr>
              <a:t>.     RNN </a:t>
            </a:r>
            <a:endParaRPr>
              <a:latin typeface="Lato"/>
              <a:ea typeface="Lato"/>
              <a:cs typeface="Lato"/>
              <a:sym typeface="Lato"/>
            </a:endParaRPr>
          </a:p>
        </p:txBody>
      </p:sp>
      <p:pic>
        <p:nvPicPr>
          <p:cNvPr id="315" name="Google Shape;315;p42"/>
          <p:cNvPicPr preferRelativeResize="0"/>
          <p:nvPr/>
        </p:nvPicPr>
        <p:blipFill>
          <a:blip r:embed="rId3">
            <a:alphaModFix/>
          </a:blip>
          <a:stretch>
            <a:fillRect/>
          </a:stretch>
        </p:blipFill>
        <p:spPr>
          <a:xfrm>
            <a:off x="900525" y="1815725"/>
            <a:ext cx="2429280" cy="1219025"/>
          </a:xfrm>
          <a:prstGeom prst="rect">
            <a:avLst/>
          </a:prstGeom>
          <a:noFill/>
          <a:ln>
            <a:noFill/>
          </a:ln>
        </p:spPr>
      </p:pic>
      <p:pic>
        <p:nvPicPr>
          <p:cNvPr id="316" name="Google Shape;316;p42"/>
          <p:cNvPicPr preferRelativeResize="0"/>
          <p:nvPr/>
        </p:nvPicPr>
        <p:blipFill>
          <a:blip r:embed="rId4">
            <a:alphaModFix/>
          </a:blip>
          <a:stretch>
            <a:fillRect/>
          </a:stretch>
        </p:blipFill>
        <p:spPr>
          <a:xfrm>
            <a:off x="3581375" y="1815725"/>
            <a:ext cx="1624450" cy="806125"/>
          </a:xfrm>
          <a:prstGeom prst="rect">
            <a:avLst/>
          </a:prstGeom>
          <a:noFill/>
          <a:ln>
            <a:noFill/>
          </a:ln>
        </p:spPr>
      </p:pic>
      <p:pic>
        <p:nvPicPr>
          <p:cNvPr id="317" name="Google Shape;317;p42"/>
          <p:cNvPicPr preferRelativeResize="0"/>
          <p:nvPr/>
        </p:nvPicPr>
        <p:blipFill>
          <a:blip r:embed="rId5">
            <a:alphaModFix/>
          </a:blip>
          <a:stretch>
            <a:fillRect/>
          </a:stretch>
        </p:blipFill>
        <p:spPr>
          <a:xfrm>
            <a:off x="6036699" y="950775"/>
            <a:ext cx="2887200" cy="2384725"/>
          </a:xfrm>
          <a:prstGeom prst="rect">
            <a:avLst/>
          </a:prstGeom>
          <a:noFill/>
          <a:ln>
            <a:noFill/>
          </a:ln>
        </p:spPr>
      </p:pic>
      <p:pic>
        <p:nvPicPr>
          <p:cNvPr id="318" name="Google Shape;318;p42"/>
          <p:cNvPicPr preferRelativeResize="0"/>
          <p:nvPr/>
        </p:nvPicPr>
        <p:blipFill>
          <a:blip r:embed="rId6">
            <a:alphaModFix/>
          </a:blip>
          <a:stretch>
            <a:fillRect/>
          </a:stretch>
        </p:blipFill>
        <p:spPr>
          <a:xfrm>
            <a:off x="862025" y="3745500"/>
            <a:ext cx="2117025" cy="1269500"/>
          </a:xfrm>
          <a:prstGeom prst="rect">
            <a:avLst/>
          </a:prstGeom>
          <a:noFill/>
          <a:ln>
            <a:noFill/>
          </a:ln>
        </p:spPr>
      </p:pic>
      <p:pic>
        <p:nvPicPr>
          <p:cNvPr id="319" name="Google Shape;319;p42"/>
          <p:cNvPicPr preferRelativeResize="0"/>
          <p:nvPr/>
        </p:nvPicPr>
        <p:blipFill>
          <a:blip r:embed="rId7">
            <a:alphaModFix/>
          </a:blip>
          <a:stretch>
            <a:fillRect/>
          </a:stretch>
        </p:blipFill>
        <p:spPr>
          <a:xfrm>
            <a:off x="3564925" y="3913500"/>
            <a:ext cx="1657350" cy="819150"/>
          </a:xfrm>
          <a:prstGeom prst="rect">
            <a:avLst/>
          </a:prstGeom>
          <a:noFill/>
          <a:ln>
            <a:noFill/>
          </a:ln>
        </p:spPr>
      </p:pic>
      <p:pic>
        <p:nvPicPr>
          <p:cNvPr id="320" name="Google Shape;320;p42"/>
          <p:cNvPicPr preferRelativeResize="0"/>
          <p:nvPr/>
        </p:nvPicPr>
        <p:blipFill>
          <a:blip r:embed="rId8">
            <a:alphaModFix/>
          </a:blip>
          <a:stretch>
            <a:fillRect/>
          </a:stretch>
        </p:blipFill>
        <p:spPr>
          <a:xfrm>
            <a:off x="6281837" y="3335496"/>
            <a:ext cx="2396925" cy="172600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sp>
        <p:nvSpPr>
          <p:cNvPr id="326" name="Google Shape;326;p43"/>
          <p:cNvSpPr txBox="1"/>
          <p:nvPr/>
        </p:nvSpPr>
        <p:spPr>
          <a:xfrm>
            <a:off x="529850" y="1507300"/>
            <a:ext cx="66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9</a:t>
            </a:r>
            <a:r>
              <a:rPr lang="en">
                <a:latin typeface="Lato"/>
                <a:ea typeface="Lato"/>
                <a:cs typeface="Lato"/>
                <a:sym typeface="Lato"/>
              </a:rPr>
              <a:t>.     RNN </a:t>
            </a:r>
            <a:endParaRPr>
              <a:latin typeface="Lato"/>
              <a:ea typeface="Lato"/>
              <a:cs typeface="Lato"/>
              <a:sym typeface="Lato"/>
            </a:endParaRPr>
          </a:p>
        </p:txBody>
      </p:sp>
      <p:pic>
        <p:nvPicPr>
          <p:cNvPr id="327" name="Google Shape;327;p43"/>
          <p:cNvPicPr preferRelativeResize="0"/>
          <p:nvPr/>
        </p:nvPicPr>
        <p:blipFill>
          <a:blip r:embed="rId3">
            <a:alphaModFix/>
          </a:blip>
          <a:stretch>
            <a:fillRect/>
          </a:stretch>
        </p:blipFill>
        <p:spPr>
          <a:xfrm>
            <a:off x="706274" y="2261100"/>
            <a:ext cx="3310926" cy="2537475"/>
          </a:xfrm>
          <a:prstGeom prst="rect">
            <a:avLst/>
          </a:prstGeom>
          <a:noFill/>
          <a:ln>
            <a:noFill/>
          </a:ln>
        </p:spPr>
      </p:pic>
      <p:pic>
        <p:nvPicPr>
          <p:cNvPr id="328" name="Google Shape;328;p43"/>
          <p:cNvPicPr preferRelativeResize="0"/>
          <p:nvPr/>
        </p:nvPicPr>
        <p:blipFill>
          <a:blip r:embed="rId4">
            <a:alphaModFix/>
          </a:blip>
          <a:stretch>
            <a:fillRect/>
          </a:stretch>
        </p:blipFill>
        <p:spPr>
          <a:xfrm>
            <a:off x="5144500" y="2261100"/>
            <a:ext cx="3283776" cy="2537475"/>
          </a:xfrm>
          <a:prstGeom prst="rect">
            <a:avLst/>
          </a:prstGeom>
          <a:noFill/>
          <a:ln>
            <a:noFill/>
          </a:ln>
        </p:spPr>
      </p:pic>
      <p:pic>
        <p:nvPicPr>
          <p:cNvPr id="329" name="Google Shape;329;p43"/>
          <p:cNvPicPr preferRelativeResize="0"/>
          <p:nvPr/>
        </p:nvPicPr>
        <p:blipFill>
          <a:blip r:embed="rId5">
            <a:alphaModFix/>
          </a:blip>
          <a:stretch>
            <a:fillRect/>
          </a:stretch>
        </p:blipFill>
        <p:spPr>
          <a:xfrm>
            <a:off x="2686425" y="1403850"/>
            <a:ext cx="5972500" cy="783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pic>
        <p:nvPicPr>
          <p:cNvPr id="335" name="Google Shape;335;p44"/>
          <p:cNvPicPr preferRelativeResize="0"/>
          <p:nvPr/>
        </p:nvPicPr>
        <p:blipFill>
          <a:blip r:embed="rId3">
            <a:alphaModFix/>
          </a:blip>
          <a:stretch>
            <a:fillRect/>
          </a:stretch>
        </p:blipFill>
        <p:spPr>
          <a:xfrm>
            <a:off x="3346225" y="1473650"/>
            <a:ext cx="5204926" cy="3309300"/>
          </a:xfrm>
          <a:prstGeom prst="rect">
            <a:avLst/>
          </a:prstGeom>
          <a:noFill/>
          <a:ln>
            <a:noFill/>
          </a:ln>
        </p:spPr>
      </p:pic>
      <p:sp>
        <p:nvSpPr>
          <p:cNvPr id="336" name="Google Shape;336;p44"/>
          <p:cNvSpPr txBox="1"/>
          <p:nvPr/>
        </p:nvSpPr>
        <p:spPr>
          <a:xfrm>
            <a:off x="665275" y="1789925"/>
            <a:ext cx="235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Summary of all the model </a:t>
            </a:r>
            <a:r>
              <a:rPr lang="en">
                <a:latin typeface="Lato"/>
                <a:ea typeface="Lato"/>
                <a:cs typeface="Lato"/>
                <a:sym typeface="Lato"/>
              </a:rPr>
              <a:t>performance</a:t>
            </a:r>
            <a:r>
              <a:rPr lang="en">
                <a:latin typeface="Lato"/>
                <a:ea typeface="Lato"/>
                <a:cs typeface="Lato"/>
                <a:sym typeface="Lato"/>
              </a:rPr>
              <a:t> metrics</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5"/>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pic>
        <p:nvPicPr>
          <p:cNvPr id="342" name="Google Shape;342;p45"/>
          <p:cNvPicPr preferRelativeResize="0"/>
          <p:nvPr/>
        </p:nvPicPr>
        <p:blipFill>
          <a:blip r:embed="rId3">
            <a:alphaModFix/>
          </a:blip>
          <a:stretch>
            <a:fillRect/>
          </a:stretch>
        </p:blipFill>
        <p:spPr>
          <a:xfrm>
            <a:off x="72350" y="1772525"/>
            <a:ext cx="4793526" cy="2485816"/>
          </a:xfrm>
          <a:prstGeom prst="rect">
            <a:avLst/>
          </a:prstGeom>
          <a:noFill/>
          <a:ln>
            <a:noFill/>
          </a:ln>
        </p:spPr>
      </p:pic>
      <p:pic>
        <p:nvPicPr>
          <p:cNvPr id="343" name="Google Shape;343;p45"/>
          <p:cNvPicPr preferRelativeResize="0"/>
          <p:nvPr/>
        </p:nvPicPr>
        <p:blipFill rotWithShape="1">
          <a:blip r:embed="rId4">
            <a:alphaModFix/>
          </a:blip>
          <a:srcRect b="3428" l="2735" r="2924" t="0"/>
          <a:stretch/>
        </p:blipFill>
        <p:spPr>
          <a:xfrm>
            <a:off x="4865875" y="1727638"/>
            <a:ext cx="4108075" cy="2575600"/>
          </a:xfrm>
          <a:prstGeom prst="rect">
            <a:avLst/>
          </a:prstGeom>
          <a:noFill/>
          <a:ln>
            <a:noFill/>
          </a:ln>
        </p:spPr>
      </p:pic>
      <p:sp>
        <p:nvSpPr>
          <p:cNvPr id="344" name="Google Shape;344;p45"/>
          <p:cNvSpPr txBox="1"/>
          <p:nvPr/>
        </p:nvSpPr>
        <p:spPr>
          <a:xfrm>
            <a:off x="449525" y="1348575"/>
            <a:ext cx="36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Our results:</a:t>
            </a:r>
            <a:endParaRPr>
              <a:latin typeface="Lato"/>
              <a:ea typeface="Lato"/>
              <a:cs typeface="Lato"/>
              <a:sym typeface="Lato"/>
            </a:endParaRPr>
          </a:p>
        </p:txBody>
      </p:sp>
      <p:sp>
        <p:nvSpPr>
          <p:cNvPr id="345" name="Google Shape;345;p45"/>
          <p:cNvSpPr txBox="1"/>
          <p:nvPr/>
        </p:nvSpPr>
        <p:spPr>
          <a:xfrm>
            <a:off x="5055400" y="1348575"/>
            <a:ext cx="31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Results in the research paper</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665275" y="3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results</a:t>
            </a:r>
            <a:endParaRPr/>
          </a:p>
        </p:txBody>
      </p:sp>
      <p:pic>
        <p:nvPicPr>
          <p:cNvPr id="351" name="Google Shape;351;p46"/>
          <p:cNvPicPr preferRelativeResize="0"/>
          <p:nvPr/>
        </p:nvPicPr>
        <p:blipFill rotWithShape="1">
          <a:blip r:embed="rId3">
            <a:alphaModFix/>
          </a:blip>
          <a:srcRect b="12701" l="0" r="0" t="0"/>
          <a:stretch/>
        </p:blipFill>
        <p:spPr>
          <a:xfrm>
            <a:off x="3466375" y="1556875"/>
            <a:ext cx="5114925" cy="3218025"/>
          </a:xfrm>
          <a:prstGeom prst="rect">
            <a:avLst/>
          </a:prstGeom>
          <a:noFill/>
          <a:ln>
            <a:noFill/>
          </a:ln>
        </p:spPr>
      </p:pic>
      <p:sp>
        <p:nvSpPr>
          <p:cNvPr id="352" name="Google Shape;352;p46"/>
          <p:cNvSpPr txBox="1"/>
          <p:nvPr/>
        </p:nvSpPr>
        <p:spPr>
          <a:xfrm>
            <a:off x="433475" y="1556875"/>
            <a:ext cx="309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ROC Curves of all the classifiers: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see that SVM has the best ROC curve and hence is the best classifier for our dataset.</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673275" y="532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58" name="Google Shape;358;p47"/>
          <p:cNvSpPr txBox="1"/>
          <p:nvPr>
            <p:ph idx="1" type="body"/>
          </p:nvPr>
        </p:nvSpPr>
        <p:spPr>
          <a:xfrm>
            <a:off x="727650" y="1774200"/>
            <a:ext cx="7688700" cy="2897700"/>
          </a:xfrm>
          <a:prstGeom prst="rect">
            <a:avLst/>
          </a:prstGeom>
        </p:spPr>
        <p:txBody>
          <a:bodyPr anchorCtr="0" anchor="t" bIns="91425" lIns="91425" spcFirstLastPara="1" rIns="91425" wrap="square" tIns="91425">
            <a:normAutofit/>
          </a:bodyPr>
          <a:lstStyle/>
          <a:p>
            <a:pPr indent="-311150" lvl="0" marL="457200" rtl="0" algn="just">
              <a:lnSpc>
                <a:spcPct val="100000"/>
              </a:lnSpc>
              <a:spcBef>
                <a:spcPts val="0"/>
              </a:spcBef>
              <a:spcAft>
                <a:spcPts val="0"/>
              </a:spcAft>
              <a:buClr>
                <a:srgbClr val="434343"/>
              </a:buClr>
              <a:buSzPts val="1300"/>
              <a:buChar char="●"/>
            </a:pPr>
            <a:r>
              <a:rPr lang="en">
                <a:solidFill>
                  <a:srgbClr val="434343"/>
                </a:solidFill>
              </a:rPr>
              <a:t>In recent years, deceptive content has grown in popularity, and its influence on online users has increased. </a:t>
            </a:r>
            <a:endParaRPr>
              <a:solidFill>
                <a:srgbClr val="434343"/>
              </a:solidFill>
            </a:endParaRPr>
          </a:p>
          <a:p>
            <a:pPr indent="0" lvl="0" marL="457200" rtl="0" algn="just">
              <a:lnSpc>
                <a:spcPct val="100000"/>
              </a:lnSpc>
              <a:spcBef>
                <a:spcPts val="0"/>
              </a:spcBef>
              <a:spcAft>
                <a:spcPts val="0"/>
              </a:spcAft>
              <a:buNone/>
            </a:pPr>
            <a:r>
              <a:t/>
            </a:r>
            <a:endParaRPr>
              <a:solidFill>
                <a:srgbClr val="434343"/>
              </a:solidFill>
            </a:endParaRPr>
          </a:p>
          <a:p>
            <a:pPr indent="-311150" lvl="0" marL="457200" rtl="0" algn="just">
              <a:lnSpc>
                <a:spcPct val="100000"/>
              </a:lnSpc>
              <a:spcBef>
                <a:spcPts val="0"/>
              </a:spcBef>
              <a:spcAft>
                <a:spcPts val="0"/>
              </a:spcAft>
              <a:buClr>
                <a:srgbClr val="434343"/>
              </a:buClr>
              <a:buSzPts val="1300"/>
              <a:buChar char="●"/>
            </a:pPr>
            <a:r>
              <a:rPr lang="en" sz="1400">
                <a:solidFill>
                  <a:srgbClr val="434343"/>
                </a:solidFill>
              </a:rPr>
              <a:t>We downloaded the ISOT dataset from the website given below: </a:t>
            </a:r>
            <a:r>
              <a:rPr lang="en" sz="1400" u="sng">
                <a:solidFill>
                  <a:srgbClr val="434343"/>
                </a:solidFill>
                <a:hlinkClick r:id="rId3">
                  <a:extLst>
                    <a:ext uri="{A12FA001-AC4F-418D-AE19-62706E023703}">
                      <ahyp:hlinkClr val="tx"/>
                    </a:ext>
                  </a:extLst>
                </a:hlinkClick>
              </a:rPr>
              <a:t>https://www.uvic.ca/ecs/ece/isot/datasets/index.php</a:t>
            </a:r>
            <a:r>
              <a:rPr lang="en" sz="1400">
                <a:solidFill>
                  <a:srgbClr val="434343"/>
                </a:solidFill>
              </a:rPr>
              <a:t> and uploaded it to our drive, and then loaded it and preprocessed it using various NLP algorithms like tokenization, stop words removal, lemmatization and stemming. We vectorized the text documents using count vectorizer and tf-idf vectorizer. After preprocessing, we split the data into testing and training and we built nine models using nine different classification algorithms and used the predictions to calculate the performance metrics.</a:t>
            </a:r>
            <a:endParaRPr>
              <a:solidFill>
                <a:srgbClr val="43434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617100" y="31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64" name="Google Shape;364;p48"/>
          <p:cNvSpPr txBox="1"/>
          <p:nvPr>
            <p:ph idx="1" type="body"/>
          </p:nvPr>
        </p:nvSpPr>
        <p:spPr>
          <a:xfrm>
            <a:off x="494638" y="1333425"/>
            <a:ext cx="7688700" cy="352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sz="1400">
                <a:solidFill>
                  <a:srgbClr val="000000"/>
                </a:solidFill>
              </a:rPr>
              <a:t>The details of our implementation results are given below:</a:t>
            </a:r>
            <a:endParaRPr sz="1400">
              <a:solidFill>
                <a:srgbClr val="000000"/>
              </a:solidFill>
            </a:endParaRPr>
          </a:p>
          <a:p>
            <a:pPr indent="0" lvl="0" marL="457200" rtl="0" algn="just">
              <a:lnSpc>
                <a:spcPct val="100000"/>
              </a:lnSpc>
              <a:spcBef>
                <a:spcPts val="0"/>
              </a:spcBef>
              <a:spcAft>
                <a:spcPts val="0"/>
              </a:spcAft>
              <a:buNone/>
            </a:pPr>
            <a:r>
              <a:t/>
            </a:r>
            <a:endParaRPr>
              <a:solidFill>
                <a:srgbClr val="000000"/>
              </a:solidFill>
            </a:endParaRPr>
          </a:p>
        </p:txBody>
      </p:sp>
      <p:graphicFrame>
        <p:nvGraphicFramePr>
          <p:cNvPr id="365" name="Google Shape;365;p48"/>
          <p:cNvGraphicFramePr/>
          <p:nvPr/>
        </p:nvGraphicFramePr>
        <p:xfrm>
          <a:off x="962850" y="1653850"/>
          <a:ext cx="3000000" cy="3000000"/>
        </p:xfrm>
        <a:graphic>
          <a:graphicData uri="http://schemas.openxmlformats.org/drawingml/2006/table">
            <a:tbl>
              <a:tblPr>
                <a:noFill/>
                <a:tableStyleId>{9D1DD0F7-91C2-4633-91A5-A90350451616}</a:tableStyleId>
              </a:tblPr>
              <a:tblGrid>
                <a:gridCol w="327000"/>
                <a:gridCol w="1504950"/>
                <a:gridCol w="1085850"/>
                <a:gridCol w="1200150"/>
                <a:gridCol w="1114425"/>
                <a:gridCol w="1343025"/>
              </a:tblGrid>
              <a:tr h="320275">
                <a:tc>
                  <a:txBody>
                    <a:bodyPr/>
                    <a:lstStyle/>
                    <a:p>
                      <a:pPr indent="0" lvl="0" marL="0" rtl="0" algn="ctr">
                        <a:lnSpc>
                          <a:spcPct val="115000"/>
                        </a:lnSpc>
                        <a:spcBef>
                          <a:spcPts val="0"/>
                        </a:spcBef>
                        <a:spcAft>
                          <a:spcPts val="0"/>
                        </a:spcAft>
                        <a:buNone/>
                      </a:pPr>
                      <a:r>
                        <a:rPr b="1" lang="en" sz="1000">
                          <a:latin typeface="Lato"/>
                          <a:ea typeface="Lato"/>
                          <a:cs typeface="Lato"/>
                          <a:sym typeface="Lato"/>
                        </a:rPr>
                        <a:t>Sr</a:t>
                      </a:r>
                      <a:endParaRPr b="1"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b="1" lang="en" sz="1000">
                          <a:latin typeface="Lato"/>
                          <a:ea typeface="Lato"/>
                          <a:cs typeface="Lato"/>
                          <a:sym typeface="Lato"/>
                        </a:rPr>
                        <a:t>Models</a:t>
                      </a:r>
                      <a:endParaRPr b="1"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b="1" lang="en" sz="1000">
                          <a:latin typeface="Lato"/>
                          <a:ea typeface="Lato"/>
                          <a:cs typeface="Lato"/>
                          <a:sym typeface="Lato"/>
                        </a:rPr>
                        <a:t>Accuracy</a:t>
                      </a:r>
                      <a:endParaRPr b="1"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b="1" lang="en" sz="1000">
                          <a:latin typeface="Lato"/>
                          <a:ea typeface="Lato"/>
                          <a:cs typeface="Lato"/>
                          <a:sym typeface="Lato"/>
                        </a:rPr>
                        <a:t>Precision</a:t>
                      </a:r>
                      <a:endParaRPr b="1"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b="1" lang="en" sz="1000">
                          <a:latin typeface="Lato"/>
                          <a:ea typeface="Lato"/>
                          <a:cs typeface="Lato"/>
                          <a:sym typeface="Lato"/>
                        </a:rPr>
                        <a:t>F1 Score</a:t>
                      </a:r>
                      <a:endParaRPr b="1"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b="1" lang="en" sz="1000">
                          <a:latin typeface="Lato"/>
                          <a:ea typeface="Lato"/>
                          <a:cs typeface="Lato"/>
                          <a:sym typeface="Lato"/>
                        </a:rPr>
                        <a:t>Recall</a:t>
                      </a:r>
                      <a:endParaRPr b="1" sz="1000">
                        <a:latin typeface="Lato"/>
                        <a:ea typeface="Lato"/>
                        <a:cs typeface="Lato"/>
                        <a:sym typeface="Lato"/>
                      </a:endParaRPr>
                    </a:p>
                  </a:txBody>
                  <a:tcPr marT="63500" marB="63500" marR="63500" marL="63500"/>
                </a:tc>
              </a:tr>
              <a:tr h="320275">
                <a:tc>
                  <a:txBody>
                    <a:bodyPr/>
                    <a:lstStyle/>
                    <a:p>
                      <a:pPr indent="0" lvl="0" marL="0" rtl="0" algn="ctr">
                        <a:lnSpc>
                          <a:spcPct val="115000"/>
                        </a:lnSpc>
                        <a:spcBef>
                          <a:spcPts val="0"/>
                        </a:spcBef>
                        <a:spcAft>
                          <a:spcPts val="0"/>
                        </a:spcAft>
                        <a:buNone/>
                      </a:pPr>
                      <a:r>
                        <a:rPr lang="en" sz="1000">
                          <a:latin typeface="Lato"/>
                          <a:ea typeface="Lato"/>
                          <a:cs typeface="Lato"/>
                          <a:sym typeface="Lato"/>
                        </a:rPr>
                        <a:t>1</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Logistic Regression</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0.987973</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0.986926</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0.987387</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0.987848</a:t>
                      </a:r>
                      <a:endParaRPr sz="1000">
                        <a:latin typeface="Lato"/>
                        <a:ea typeface="Lato"/>
                        <a:cs typeface="Lato"/>
                        <a:sym typeface="Lato"/>
                      </a:endParaRPr>
                    </a:p>
                  </a:txBody>
                  <a:tcPr marT="63500" marB="63500" marR="63500" marL="63500"/>
                </a:tc>
              </a:tr>
              <a:tr h="320275">
                <a:tc>
                  <a:txBody>
                    <a:bodyPr/>
                    <a:lstStyle/>
                    <a:p>
                      <a:pPr indent="0" lvl="0" marL="0" rtl="0" algn="ctr">
                        <a:lnSpc>
                          <a:spcPct val="115000"/>
                        </a:lnSpc>
                        <a:spcBef>
                          <a:spcPts val="0"/>
                        </a:spcBef>
                        <a:spcAft>
                          <a:spcPts val="0"/>
                        </a:spcAft>
                        <a:buNone/>
                      </a:pPr>
                      <a:r>
                        <a:rPr lang="en" sz="1000">
                          <a:latin typeface="Lato"/>
                          <a:ea typeface="Lato"/>
                          <a:cs typeface="Lato"/>
                          <a:sym typeface="Lato"/>
                        </a:rPr>
                        <a:t>2</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ADABoost Classifier</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0.988241</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0.987661</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0.987661</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0.987661</a:t>
                      </a:r>
                      <a:endParaRPr sz="1000">
                        <a:latin typeface="Lato"/>
                        <a:ea typeface="Lato"/>
                        <a:cs typeface="Lato"/>
                        <a:sym typeface="Lato"/>
                      </a:endParaRPr>
                    </a:p>
                  </a:txBody>
                  <a:tcPr marT="63500" marB="63500" marR="63500" marL="63500"/>
                </a:tc>
              </a:tr>
              <a:tr h="491700">
                <a:tc>
                  <a:txBody>
                    <a:bodyPr/>
                    <a:lstStyle/>
                    <a:p>
                      <a:pPr indent="0" lvl="0" marL="0" rtl="0" algn="ctr">
                        <a:lnSpc>
                          <a:spcPct val="115000"/>
                        </a:lnSpc>
                        <a:spcBef>
                          <a:spcPts val="0"/>
                        </a:spcBef>
                        <a:spcAft>
                          <a:spcPts val="0"/>
                        </a:spcAft>
                        <a:buNone/>
                      </a:pPr>
                      <a:r>
                        <a:rPr lang="en" sz="1000">
                          <a:latin typeface="Lato"/>
                          <a:ea typeface="Lato"/>
                          <a:cs typeface="Lato"/>
                          <a:sym typeface="Lato"/>
                        </a:rPr>
                        <a:t>3</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Passive Aggressive Classifier</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0.995367</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0.994585</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0.995142</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0.995700</a:t>
                      </a:r>
                      <a:endParaRPr sz="1000">
                        <a:latin typeface="Lato"/>
                        <a:ea typeface="Lato"/>
                        <a:cs typeface="Lato"/>
                        <a:sym typeface="Lato"/>
                      </a:endParaRPr>
                    </a:p>
                  </a:txBody>
                  <a:tcPr marT="63500" marB="63500" marR="63500" marL="63500"/>
                </a:tc>
              </a:tr>
              <a:tr h="320275">
                <a:tc>
                  <a:txBody>
                    <a:bodyPr/>
                    <a:lstStyle/>
                    <a:p>
                      <a:pPr indent="0" lvl="0" marL="0" rtl="0" algn="ctr">
                        <a:lnSpc>
                          <a:spcPct val="115000"/>
                        </a:lnSpc>
                        <a:spcBef>
                          <a:spcPts val="0"/>
                        </a:spcBef>
                        <a:spcAft>
                          <a:spcPts val="0"/>
                        </a:spcAft>
                        <a:buNone/>
                      </a:pPr>
                      <a:r>
                        <a:rPr lang="en" sz="1000">
                          <a:latin typeface="Lato"/>
                          <a:ea typeface="Lato"/>
                          <a:cs typeface="Lato"/>
                          <a:sym typeface="Lato"/>
                        </a:rPr>
                        <a:t>4</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XG Boost </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0.990468</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0.994342</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0.989954</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0.985605</a:t>
                      </a:r>
                      <a:endParaRPr sz="1000">
                        <a:latin typeface="Lato"/>
                        <a:ea typeface="Lato"/>
                        <a:cs typeface="Lato"/>
                        <a:sym typeface="Lato"/>
                      </a:endParaRPr>
                    </a:p>
                  </a:txBody>
                  <a:tcPr marT="63500" marB="63500" marR="63500" marL="63500"/>
                </a:tc>
              </a:tr>
              <a:tr h="320275">
                <a:tc>
                  <a:txBody>
                    <a:bodyPr/>
                    <a:lstStyle/>
                    <a:p>
                      <a:pPr indent="0" lvl="0" marL="0" rtl="0" algn="ctr">
                        <a:lnSpc>
                          <a:spcPct val="115000"/>
                        </a:lnSpc>
                        <a:spcBef>
                          <a:spcPts val="0"/>
                        </a:spcBef>
                        <a:spcAft>
                          <a:spcPts val="0"/>
                        </a:spcAft>
                        <a:buNone/>
                      </a:pPr>
                      <a:r>
                        <a:rPr lang="en" sz="1000">
                          <a:latin typeface="Lato"/>
                          <a:ea typeface="Lato"/>
                          <a:cs typeface="Lato"/>
                          <a:sym typeface="Lato"/>
                        </a:rPr>
                        <a:t>5</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Random Forest</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0.983697</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0.986075</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0.982838</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0.979622</a:t>
                      </a:r>
                      <a:endParaRPr sz="1000">
                        <a:latin typeface="Lato"/>
                        <a:ea typeface="Lato"/>
                        <a:cs typeface="Lato"/>
                        <a:sym typeface="Lato"/>
                      </a:endParaRPr>
                    </a:p>
                  </a:txBody>
                  <a:tcPr marT="63500" marB="63500" marR="63500" marL="63500"/>
                </a:tc>
              </a:tr>
              <a:tr h="320275">
                <a:tc>
                  <a:txBody>
                    <a:bodyPr/>
                    <a:lstStyle/>
                    <a:p>
                      <a:pPr indent="0" lvl="0" marL="0" rtl="0" algn="ctr">
                        <a:lnSpc>
                          <a:spcPct val="115000"/>
                        </a:lnSpc>
                        <a:spcBef>
                          <a:spcPts val="0"/>
                        </a:spcBef>
                        <a:spcAft>
                          <a:spcPts val="0"/>
                        </a:spcAft>
                        <a:buNone/>
                      </a:pPr>
                      <a:r>
                        <a:rPr lang="en" sz="1000">
                          <a:latin typeface="Lato"/>
                          <a:ea typeface="Lato"/>
                          <a:cs typeface="Lato"/>
                          <a:sym typeface="Lato"/>
                        </a:rPr>
                        <a:t>6</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Naive Bayes</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0.952339</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0.951087</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0.949930</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0.948775</a:t>
                      </a:r>
                      <a:endParaRPr sz="1000">
                        <a:latin typeface="Lato"/>
                        <a:ea typeface="Lato"/>
                        <a:cs typeface="Lato"/>
                        <a:sym typeface="Lato"/>
                      </a:endParaRPr>
                    </a:p>
                  </a:txBody>
                  <a:tcPr marT="63500" marB="63500" marR="63500" marL="63500"/>
                </a:tc>
              </a:tr>
              <a:tr h="320275">
                <a:tc>
                  <a:txBody>
                    <a:bodyPr/>
                    <a:lstStyle/>
                    <a:p>
                      <a:pPr indent="0" lvl="0" marL="0" rtl="0" algn="ctr">
                        <a:lnSpc>
                          <a:spcPct val="115000"/>
                        </a:lnSpc>
                        <a:spcBef>
                          <a:spcPts val="0"/>
                        </a:spcBef>
                        <a:spcAft>
                          <a:spcPts val="0"/>
                        </a:spcAft>
                        <a:buNone/>
                      </a:pPr>
                      <a:r>
                        <a:rPr lang="en" sz="1000">
                          <a:latin typeface="Lato"/>
                          <a:ea typeface="Lato"/>
                          <a:cs typeface="Lato"/>
                          <a:sym typeface="Lato"/>
                        </a:rPr>
                        <a:t>7</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SVM</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0.994833</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0.993287</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0.994586</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0.995887</a:t>
                      </a:r>
                      <a:endParaRPr sz="1000">
                        <a:latin typeface="Lato"/>
                        <a:ea typeface="Lato"/>
                        <a:cs typeface="Lato"/>
                        <a:sym typeface="Lato"/>
                      </a:endParaRPr>
                    </a:p>
                  </a:txBody>
                  <a:tcPr marT="63500" marB="63500" marR="63500" marL="63500"/>
                </a:tc>
              </a:tr>
              <a:tr h="320275">
                <a:tc>
                  <a:txBody>
                    <a:bodyPr/>
                    <a:lstStyle/>
                    <a:p>
                      <a:pPr indent="0" lvl="0" marL="0" rtl="0" algn="ctr">
                        <a:lnSpc>
                          <a:spcPct val="115000"/>
                        </a:lnSpc>
                        <a:spcBef>
                          <a:spcPts val="0"/>
                        </a:spcBef>
                        <a:spcAft>
                          <a:spcPts val="0"/>
                        </a:spcAft>
                        <a:buNone/>
                      </a:pPr>
                      <a:r>
                        <a:rPr lang="en" sz="1000">
                          <a:latin typeface="Lato"/>
                          <a:ea typeface="Lato"/>
                          <a:cs typeface="Lato"/>
                          <a:sym typeface="Lato"/>
                        </a:rPr>
                        <a:t>8</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Decision Tree</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0.986726</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0.987256</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0.986055</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0.984857</a:t>
                      </a:r>
                      <a:endParaRPr sz="1000">
                        <a:latin typeface="Lato"/>
                        <a:ea typeface="Lato"/>
                        <a:cs typeface="Lato"/>
                        <a:sym typeface="Lato"/>
                      </a:endParaRPr>
                    </a:p>
                  </a:txBody>
                  <a:tcPr marT="63500" marB="63500" marR="63500" marL="63500"/>
                </a:tc>
              </a:tr>
              <a:tr h="320275">
                <a:tc>
                  <a:txBody>
                    <a:bodyPr/>
                    <a:lstStyle/>
                    <a:p>
                      <a:pPr indent="0" lvl="0" marL="0" rtl="0" algn="ctr">
                        <a:lnSpc>
                          <a:spcPct val="115000"/>
                        </a:lnSpc>
                        <a:spcBef>
                          <a:spcPts val="0"/>
                        </a:spcBef>
                        <a:spcAft>
                          <a:spcPts val="0"/>
                        </a:spcAft>
                        <a:buNone/>
                      </a:pPr>
                      <a:r>
                        <a:rPr lang="en" sz="1000">
                          <a:latin typeface="Lato"/>
                          <a:ea typeface="Lato"/>
                          <a:cs typeface="Lato"/>
                          <a:sym typeface="Lato"/>
                        </a:rPr>
                        <a:t>9</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RNN</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0.993875</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0.993517</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0.993632</a:t>
                      </a:r>
                      <a:endParaRPr sz="1000">
                        <a:latin typeface="Lato"/>
                        <a:ea typeface="Lato"/>
                        <a:cs typeface="Lato"/>
                        <a:sym typeface="Lato"/>
                      </a:endParaRPr>
                    </a:p>
                  </a:txBody>
                  <a:tcPr marT="63500" marB="63500" marR="63500" marL="63500"/>
                </a:tc>
                <a:tc>
                  <a:txBody>
                    <a:bodyPr/>
                    <a:lstStyle/>
                    <a:p>
                      <a:pPr indent="0" lvl="0" marL="0" rtl="0" algn="ctr">
                        <a:lnSpc>
                          <a:spcPct val="115000"/>
                        </a:lnSpc>
                        <a:spcBef>
                          <a:spcPts val="0"/>
                        </a:spcBef>
                        <a:spcAft>
                          <a:spcPts val="0"/>
                        </a:spcAft>
                        <a:buNone/>
                      </a:pPr>
                      <a:r>
                        <a:rPr lang="en" sz="1000">
                          <a:latin typeface="Lato"/>
                          <a:ea typeface="Lato"/>
                          <a:cs typeface="Lato"/>
                          <a:sym typeface="Lato"/>
                        </a:rPr>
                        <a:t>0.993747</a:t>
                      </a:r>
                      <a:endParaRPr sz="1000">
                        <a:latin typeface="Lato"/>
                        <a:ea typeface="Lato"/>
                        <a:cs typeface="Lato"/>
                        <a:sym typeface="Lato"/>
                      </a:endParaRPr>
                    </a:p>
                  </a:txBody>
                  <a:tcPr marT="63500" marB="63500" marR="63500" marL="6350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617100" y="31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71" name="Google Shape;371;p49"/>
          <p:cNvSpPr txBox="1"/>
          <p:nvPr>
            <p:ph idx="1" type="body"/>
          </p:nvPr>
        </p:nvSpPr>
        <p:spPr>
          <a:xfrm>
            <a:off x="494638" y="1333425"/>
            <a:ext cx="7688700" cy="3521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434343"/>
              </a:buClr>
              <a:buSzPts val="1200"/>
              <a:buChar char="●"/>
            </a:pPr>
            <a:r>
              <a:rPr lang="en" sz="1200">
                <a:solidFill>
                  <a:srgbClr val="434343"/>
                </a:solidFill>
              </a:rPr>
              <a:t>From the ROC curve and the bar plot which compares the performance of all the models, we conclude that the SVM (accuracy-99.48%, precision - 99.33%, f1 score-99.46%, recall-99.59%) is the best algorithm on our ISOT dataset for the task of fake news detection and classification. The colab notebook of our implementation is available at - </a:t>
            </a:r>
            <a:r>
              <a:rPr lang="en" sz="1200" u="sng">
                <a:solidFill>
                  <a:srgbClr val="434343"/>
                </a:solidFill>
                <a:hlinkClick r:id="rId3">
                  <a:extLst>
                    <a:ext uri="{A12FA001-AC4F-418D-AE19-62706E023703}">
                      <ahyp:hlinkClr val="tx"/>
                    </a:ext>
                  </a:extLst>
                </a:hlinkClick>
              </a:rPr>
              <a:t>https://colab.research.google.com/drive/1Jgn0uP2frisa9GS1AaI5iUlsHnt9ziO5?usp=sharing</a:t>
            </a:r>
            <a:r>
              <a:rPr lang="en" sz="1200">
                <a:solidFill>
                  <a:srgbClr val="434343"/>
                </a:solidFill>
              </a:rPr>
              <a:t> . </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304800" lvl="0" marL="457200" rtl="0" algn="just">
              <a:lnSpc>
                <a:spcPct val="100000"/>
              </a:lnSpc>
              <a:spcBef>
                <a:spcPts val="0"/>
              </a:spcBef>
              <a:spcAft>
                <a:spcPts val="0"/>
              </a:spcAft>
              <a:buClr>
                <a:srgbClr val="434343"/>
              </a:buClr>
              <a:buSzPts val="1200"/>
              <a:buChar char="●"/>
            </a:pPr>
            <a:r>
              <a:rPr lang="en" sz="1200">
                <a:solidFill>
                  <a:srgbClr val="434343"/>
                </a:solidFill>
              </a:rPr>
              <a:t>The greatest accuracy that the authors of the research paper attained by classification techniques was by using SVM Linear classification algorithm with TF-IDF feature extraction with 0.94 accuracy.</a:t>
            </a:r>
            <a:endParaRPr sz="1200">
              <a:solidFill>
                <a:srgbClr val="434343"/>
              </a:solidFill>
            </a:endParaRPr>
          </a:p>
          <a:p>
            <a:pPr indent="0" lvl="0" marL="457200" rtl="0" algn="just">
              <a:lnSpc>
                <a:spcPct val="100000"/>
              </a:lnSpc>
              <a:spcBef>
                <a:spcPts val="0"/>
              </a:spcBef>
              <a:spcAft>
                <a:spcPts val="0"/>
              </a:spcAft>
              <a:buNone/>
            </a:pPr>
            <a:r>
              <a:t/>
            </a:r>
            <a:endParaRPr sz="1200">
              <a:solidFill>
                <a:srgbClr val="434343"/>
              </a:solidFill>
            </a:endParaRPr>
          </a:p>
          <a:p>
            <a:pPr indent="-304800" lvl="0" marL="457200" rtl="0" algn="just">
              <a:lnSpc>
                <a:spcPct val="100000"/>
              </a:lnSpc>
              <a:spcBef>
                <a:spcPts val="0"/>
              </a:spcBef>
              <a:spcAft>
                <a:spcPts val="0"/>
              </a:spcAft>
              <a:buClr>
                <a:srgbClr val="434343"/>
              </a:buClr>
              <a:buSzPts val="1200"/>
              <a:buChar char="●"/>
            </a:pPr>
            <a:r>
              <a:rPr lang="en" sz="1200">
                <a:solidFill>
                  <a:srgbClr val="434343"/>
                </a:solidFill>
              </a:rPr>
              <a:t>Even though both RNN and SVM achieve almost the same accuracy, the RNN takes longer to train and is more sophisticated. So, in our proposed system, Linear SVM is used, which is less difficult and takes less time to compute.</a:t>
            </a:r>
            <a:endParaRPr sz="1200">
              <a:solidFill>
                <a:srgbClr val="434343"/>
              </a:solidFill>
            </a:endParaRPr>
          </a:p>
          <a:p>
            <a:pPr indent="0" lvl="0" marL="0" rtl="0" algn="just">
              <a:lnSpc>
                <a:spcPct val="100000"/>
              </a:lnSpc>
              <a:spcBef>
                <a:spcPts val="0"/>
              </a:spcBef>
              <a:spcAft>
                <a:spcPts val="0"/>
              </a:spcAft>
              <a:buNone/>
            </a:pPr>
            <a:r>
              <a:t/>
            </a:r>
            <a:endParaRPr sz="1200">
              <a:solidFill>
                <a:srgbClr val="434343"/>
              </a:solidFill>
            </a:endParaRPr>
          </a:p>
          <a:p>
            <a:pPr indent="-304800" lvl="0" marL="457200" rtl="0" algn="just">
              <a:lnSpc>
                <a:spcPct val="100000"/>
              </a:lnSpc>
              <a:spcBef>
                <a:spcPts val="0"/>
              </a:spcBef>
              <a:spcAft>
                <a:spcPts val="0"/>
              </a:spcAft>
              <a:buClr>
                <a:srgbClr val="434343"/>
              </a:buClr>
              <a:buSzPts val="1200"/>
              <a:buChar char="●"/>
            </a:pPr>
            <a:r>
              <a:rPr lang="en" sz="1200">
                <a:solidFill>
                  <a:srgbClr val="434343"/>
                </a:solidFill>
              </a:rPr>
              <a:t>Hence we managed to achieve a better accuracy (99.48%) than the research paper(94%) that we referred to even though the classifier that we got was the same.</a:t>
            </a:r>
            <a:endParaRPr sz="1200">
              <a:solidFill>
                <a:srgbClr val="434343"/>
              </a:solidFill>
            </a:endParaRPr>
          </a:p>
          <a:p>
            <a:pPr indent="0" lvl="0" marL="457200" rtl="0" algn="just">
              <a:lnSpc>
                <a:spcPct val="100000"/>
              </a:lnSpc>
              <a:spcBef>
                <a:spcPts val="0"/>
              </a:spcBef>
              <a:spcAft>
                <a:spcPts val="0"/>
              </a:spcAft>
              <a:buNone/>
            </a:pPr>
            <a:r>
              <a:t/>
            </a:r>
            <a:endParaRPr>
              <a:solidFill>
                <a:srgbClr val="434343"/>
              </a:solidFill>
            </a:endParaRPr>
          </a:p>
          <a:p>
            <a:pPr indent="0" lvl="0" marL="457200" rtl="0" algn="just">
              <a:lnSpc>
                <a:spcPct val="100000"/>
              </a:lnSpc>
              <a:spcBef>
                <a:spcPts val="0"/>
              </a:spcBef>
              <a:spcAft>
                <a:spcPts val="0"/>
              </a:spcAft>
              <a:buNone/>
            </a:pPr>
            <a:r>
              <a:t/>
            </a:r>
            <a:endParaRPr sz="1400">
              <a:solidFill>
                <a:srgbClr val="434343"/>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377" name="Google Shape;377;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lnSpc>
                <a:spcPct val="100000"/>
              </a:lnSpc>
              <a:spcBef>
                <a:spcPts val="0"/>
              </a:spcBef>
              <a:spcAft>
                <a:spcPts val="0"/>
              </a:spcAft>
              <a:buClr>
                <a:srgbClr val="434343"/>
              </a:buClr>
              <a:buSzPts val="1300"/>
              <a:buChar char="●"/>
            </a:pPr>
            <a:r>
              <a:rPr lang="en">
                <a:solidFill>
                  <a:srgbClr val="434343"/>
                </a:solidFill>
              </a:rPr>
              <a:t>Deep learning methods and sentiment analysis to categorise news with high accuracy. </a:t>
            </a:r>
            <a:endParaRPr>
              <a:solidFill>
                <a:srgbClr val="434343"/>
              </a:solidFill>
            </a:endParaRPr>
          </a:p>
          <a:p>
            <a:pPr indent="0" lvl="0" marL="457200" rtl="0" algn="just">
              <a:lnSpc>
                <a:spcPct val="100000"/>
              </a:lnSpc>
              <a:spcBef>
                <a:spcPts val="0"/>
              </a:spcBef>
              <a:spcAft>
                <a:spcPts val="0"/>
              </a:spcAft>
              <a:buNone/>
            </a:pPr>
            <a:r>
              <a:t/>
            </a:r>
            <a:endParaRPr>
              <a:solidFill>
                <a:srgbClr val="434343"/>
              </a:solidFill>
            </a:endParaRPr>
          </a:p>
          <a:p>
            <a:pPr indent="-311150" lvl="0" marL="457200" rtl="0" algn="just">
              <a:lnSpc>
                <a:spcPct val="100000"/>
              </a:lnSpc>
              <a:spcBef>
                <a:spcPts val="0"/>
              </a:spcBef>
              <a:spcAft>
                <a:spcPts val="0"/>
              </a:spcAft>
              <a:buClr>
                <a:srgbClr val="434343"/>
              </a:buClr>
              <a:buSzPts val="1300"/>
              <a:buChar char="●"/>
            </a:pPr>
            <a:r>
              <a:rPr lang="en">
                <a:solidFill>
                  <a:srgbClr val="434343"/>
                </a:solidFill>
              </a:rPr>
              <a:t>More useful text such as the publication of the news, URL domain, and so on, could be extracted for the process.</a:t>
            </a:r>
            <a:endParaRPr>
              <a:solidFill>
                <a:srgbClr val="434343"/>
              </a:solidFill>
            </a:endParaRPr>
          </a:p>
          <a:p>
            <a:pPr indent="0" lvl="0" marL="457200" rtl="0" algn="just">
              <a:lnSpc>
                <a:spcPct val="100000"/>
              </a:lnSpc>
              <a:spcBef>
                <a:spcPts val="0"/>
              </a:spcBef>
              <a:spcAft>
                <a:spcPts val="0"/>
              </a:spcAft>
              <a:buNone/>
            </a:pPr>
            <a:r>
              <a:t/>
            </a:r>
            <a:endParaRPr>
              <a:solidFill>
                <a:srgbClr val="434343"/>
              </a:solidFill>
            </a:endParaRPr>
          </a:p>
          <a:p>
            <a:pPr indent="-311150" lvl="0" marL="457200" rtl="0" algn="just">
              <a:lnSpc>
                <a:spcPct val="100000"/>
              </a:lnSpc>
              <a:spcBef>
                <a:spcPts val="0"/>
              </a:spcBef>
              <a:spcAft>
                <a:spcPts val="0"/>
              </a:spcAft>
              <a:buClr>
                <a:srgbClr val="434343"/>
              </a:buClr>
              <a:buSzPts val="1300"/>
              <a:buChar char="●"/>
            </a:pPr>
            <a:r>
              <a:rPr lang="en">
                <a:solidFill>
                  <a:srgbClr val="434343"/>
                </a:solidFill>
              </a:rPr>
              <a:t>For more accuracy, a dataset with a higher number of articles from various sources can be employed, as it includes more jargon and notable material.</a:t>
            </a:r>
            <a:endParaRPr>
              <a:solidFill>
                <a:srgbClr val="434343"/>
              </a:solidFill>
            </a:endParaRPr>
          </a:p>
          <a:p>
            <a:pPr indent="0" lvl="0" marL="0" rtl="0" algn="just">
              <a:lnSpc>
                <a:spcPct val="100000"/>
              </a:lnSpc>
              <a:spcBef>
                <a:spcPts val="0"/>
              </a:spcBef>
              <a:spcAft>
                <a:spcPts val="0"/>
              </a:spcAft>
              <a:buNone/>
            </a:pPr>
            <a:r>
              <a:t/>
            </a:r>
            <a:endParaRPr>
              <a:solidFill>
                <a:srgbClr val="434343"/>
              </a:solidFill>
            </a:endParaRPr>
          </a:p>
          <a:p>
            <a:pPr indent="0" lvl="0" marL="0" rtl="0" algn="just">
              <a:lnSpc>
                <a:spcPct val="100000"/>
              </a:lnSpc>
              <a:spcBef>
                <a:spcPts val="0"/>
              </a:spcBef>
              <a:spcAft>
                <a:spcPts val="0"/>
              </a:spcAft>
              <a:buNone/>
            </a:pPr>
            <a:r>
              <a:t/>
            </a:r>
            <a:endParaRPr>
              <a:solidFill>
                <a:srgbClr val="43434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83" name="Google Shape;383;p51"/>
          <p:cNvSpPr txBox="1"/>
          <p:nvPr>
            <p:ph idx="1" type="body"/>
          </p:nvPr>
        </p:nvSpPr>
        <p:spPr>
          <a:xfrm>
            <a:off x="177875" y="1802275"/>
            <a:ext cx="8761800" cy="31407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SzPts val="605"/>
              <a:buNone/>
            </a:pPr>
            <a:r>
              <a:rPr lang="en">
                <a:solidFill>
                  <a:srgbClr val="000000"/>
                </a:solidFill>
              </a:rPr>
              <a:t>[1] N. Smitha and R. Bharath, "Performance Comparison of Machine Learning Classifiers for Fake News Detection," 2020 Second International Conference on Inventive Research in Computing Applications (ICIRCA), 2020, pp. 696-700.</a:t>
            </a:r>
            <a:endParaRPr>
              <a:solidFill>
                <a:srgbClr val="000000"/>
              </a:solidFill>
            </a:endParaRPr>
          </a:p>
          <a:p>
            <a:pPr indent="0" lvl="0" marL="0" rtl="0" algn="just">
              <a:lnSpc>
                <a:spcPct val="90000"/>
              </a:lnSpc>
              <a:spcBef>
                <a:spcPts val="0"/>
              </a:spcBef>
              <a:spcAft>
                <a:spcPts val="0"/>
              </a:spcAft>
              <a:buSzPts val="605"/>
              <a:buNone/>
            </a:pPr>
            <a:r>
              <a:t/>
            </a:r>
            <a:endParaRPr>
              <a:solidFill>
                <a:srgbClr val="000000"/>
              </a:solidFill>
            </a:endParaRPr>
          </a:p>
          <a:p>
            <a:pPr indent="0" lvl="0" marL="0" rtl="0" algn="just">
              <a:lnSpc>
                <a:spcPct val="90000"/>
              </a:lnSpc>
              <a:spcBef>
                <a:spcPts val="0"/>
              </a:spcBef>
              <a:spcAft>
                <a:spcPts val="0"/>
              </a:spcAft>
              <a:buSzPts val="605"/>
              <a:buNone/>
            </a:pPr>
            <a:r>
              <a:rPr lang="en">
                <a:solidFill>
                  <a:srgbClr val="000000"/>
                </a:solidFill>
              </a:rPr>
              <a:t>[2]  A. Benamira, B. Devillers, E. Lesot, A. K. Ray, M. Saadi and F. D. Malliaros, "Semi-Supervised Learning and Graph Neural Networks for Fake News Detection," 2019 IEEE/ACM International Conference on Advances in Social Networks Analysis and Mining (ASONAM), 2019, pp. 568-569.</a:t>
            </a:r>
            <a:endParaRPr>
              <a:solidFill>
                <a:srgbClr val="000000"/>
              </a:solidFill>
            </a:endParaRPr>
          </a:p>
          <a:p>
            <a:pPr indent="0" lvl="0" marL="0" rtl="0" algn="just">
              <a:lnSpc>
                <a:spcPct val="90000"/>
              </a:lnSpc>
              <a:spcBef>
                <a:spcPts val="0"/>
              </a:spcBef>
              <a:spcAft>
                <a:spcPts val="0"/>
              </a:spcAft>
              <a:buSzPts val="605"/>
              <a:buNone/>
            </a:pPr>
            <a:r>
              <a:t/>
            </a:r>
            <a:endParaRPr>
              <a:solidFill>
                <a:srgbClr val="000000"/>
              </a:solidFill>
            </a:endParaRPr>
          </a:p>
          <a:p>
            <a:pPr indent="0" lvl="0" marL="0" rtl="0" algn="just">
              <a:lnSpc>
                <a:spcPct val="90000"/>
              </a:lnSpc>
              <a:spcBef>
                <a:spcPts val="0"/>
              </a:spcBef>
              <a:spcAft>
                <a:spcPts val="0"/>
              </a:spcAft>
              <a:buSzPts val="605"/>
              <a:buNone/>
            </a:pPr>
            <a:r>
              <a:rPr lang="en">
                <a:solidFill>
                  <a:srgbClr val="000000"/>
                </a:solidFill>
              </a:rPr>
              <a:t>[3]  S. I. Manzoor, J. Singla and Nikita, "Fake News Detection Using Machine Learning approaches: A Systematic Review," 2019 3rd International Conference on Trends in Electronics and Informatics (ICOEI), 2019, pp. 230-234.</a:t>
            </a:r>
            <a:endParaRPr>
              <a:solidFill>
                <a:srgbClr val="000000"/>
              </a:solidFill>
            </a:endParaRPr>
          </a:p>
          <a:p>
            <a:pPr indent="0" lvl="0" marL="0" rtl="0" algn="just">
              <a:lnSpc>
                <a:spcPct val="90000"/>
              </a:lnSpc>
              <a:spcBef>
                <a:spcPts val="0"/>
              </a:spcBef>
              <a:spcAft>
                <a:spcPts val="0"/>
              </a:spcAft>
              <a:buSzPts val="605"/>
              <a:buNone/>
            </a:pPr>
            <a:r>
              <a:t/>
            </a:r>
            <a:endParaRPr>
              <a:solidFill>
                <a:srgbClr val="000000"/>
              </a:solidFill>
            </a:endParaRPr>
          </a:p>
          <a:p>
            <a:pPr indent="0" lvl="0" marL="0" rtl="0" algn="just">
              <a:lnSpc>
                <a:spcPct val="90000"/>
              </a:lnSpc>
              <a:spcBef>
                <a:spcPts val="0"/>
              </a:spcBef>
              <a:spcAft>
                <a:spcPts val="0"/>
              </a:spcAft>
              <a:buSzPts val="605"/>
              <a:buNone/>
            </a:pPr>
            <a:r>
              <a:rPr lang="en">
                <a:solidFill>
                  <a:srgbClr val="000000"/>
                </a:solidFill>
              </a:rPr>
              <a:t>[4] A. Kesarwani, S. S. Chauhan and A. R. Nair, "Fake News Detection on Social Media using K-Nearest Neighbor Classifier," 2020 International Conference on Advances in Computing and Communication Engineering (ICACCE), 2020, pp. 1-4.</a:t>
            </a:r>
            <a:endParaRPr>
              <a:solidFill>
                <a:srgbClr val="000000"/>
              </a:solidFill>
            </a:endParaRPr>
          </a:p>
          <a:p>
            <a:pPr indent="0" lvl="0" marL="0" rtl="0" algn="just">
              <a:lnSpc>
                <a:spcPct val="90000"/>
              </a:lnSpc>
              <a:spcBef>
                <a:spcPts val="0"/>
              </a:spcBef>
              <a:spcAft>
                <a:spcPts val="0"/>
              </a:spcAft>
              <a:buSzPts val="605"/>
              <a:buNone/>
            </a:pPr>
            <a:r>
              <a:t/>
            </a:r>
            <a:endParaRPr>
              <a:solidFill>
                <a:srgbClr val="000000"/>
              </a:solidFill>
            </a:endParaRPr>
          </a:p>
          <a:p>
            <a:pPr indent="0" lvl="0" marL="0" rtl="0" algn="just">
              <a:lnSpc>
                <a:spcPct val="90000"/>
              </a:lnSpc>
              <a:spcBef>
                <a:spcPts val="0"/>
              </a:spcBef>
              <a:spcAft>
                <a:spcPts val="0"/>
              </a:spcAft>
              <a:buSzPts val="605"/>
              <a:buNone/>
            </a:pPr>
            <a:r>
              <a:rPr lang="en">
                <a:solidFill>
                  <a:srgbClr val="000000"/>
                </a:solidFill>
              </a:rPr>
              <a:t>[5] K. Poddar, G. B. Amali D. and K. S. Umadevi, "Comparison of Various Machine Learning Models for Accurate Detection of Fake News," 2019 Innovations in Power and Advanced Computing Technologies (i-PACT), 2019, pp. 1-5.</a:t>
            </a:r>
            <a:endParaRPr>
              <a:solidFill>
                <a:srgbClr val="000000"/>
              </a:solidFill>
            </a:endParaRPr>
          </a:p>
          <a:p>
            <a:pPr indent="0" lvl="0" marL="0" rtl="0" algn="just">
              <a:lnSpc>
                <a:spcPct val="90000"/>
              </a:lnSpc>
              <a:spcBef>
                <a:spcPts val="0"/>
              </a:spcBef>
              <a:spcAft>
                <a:spcPts val="0"/>
              </a:spcAft>
              <a:buSzPts val="605"/>
              <a:buNone/>
            </a:pPr>
            <a:r>
              <a:t/>
            </a:r>
            <a:endParaRPr>
              <a:solidFill>
                <a:srgbClr val="000000"/>
              </a:solidFill>
            </a:endParaRPr>
          </a:p>
          <a:p>
            <a:pPr indent="0" lvl="0" marL="0" rtl="0" algn="just">
              <a:lnSpc>
                <a:spcPct val="90000"/>
              </a:lnSpc>
              <a:spcBef>
                <a:spcPts val="0"/>
              </a:spcBef>
              <a:spcAft>
                <a:spcPts val="0"/>
              </a:spcAft>
              <a:buSzPts val="605"/>
              <a:buNone/>
            </a:pPr>
            <a:r>
              <a:t/>
            </a:r>
            <a:endParaRPr>
              <a:solidFill>
                <a:srgbClr val="000000"/>
              </a:solidFill>
            </a:endParaRPr>
          </a:p>
          <a:p>
            <a:pPr indent="0" lvl="0" marL="0" rtl="0" algn="l">
              <a:lnSpc>
                <a:spcPct val="105000"/>
              </a:lnSpc>
              <a:spcBef>
                <a:spcPts val="0"/>
              </a:spcBef>
              <a:spcAft>
                <a:spcPts val="1200"/>
              </a:spcAft>
              <a:buSzPts val="605"/>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800" y="12450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in Social Media Posts</a:t>
            </a:r>
            <a:endParaRPr/>
          </a:p>
        </p:txBody>
      </p:sp>
      <p:sp>
        <p:nvSpPr>
          <p:cNvPr id="106" name="Google Shape;106;p16"/>
          <p:cNvSpPr txBox="1"/>
          <p:nvPr>
            <p:ph idx="1" type="body"/>
          </p:nvPr>
        </p:nvSpPr>
        <p:spPr>
          <a:xfrm>
            <a:off x="729325" y="1709375"/>
            <a:ext cx="7947300" cy="323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434343"/>
                </a:solidFill>
              </a:rPr>
              <a:t>There are three major ways by which social media networking sites read news items: </a:t>
            </a:r>
            <a:endParaRPr>
              <a:solidFill>
                <a:srgbClr val="434343"/>
              </a:solidFill>
            </a:endParaRPr>
          </a:p>
          <a:p>
            <a:pPr indent="-311150" lvl="0" marL="457200" rtl="0" algn="l">
              <a:spcBef>
                <a:spcPts val="1200"/>
              </a:spcBef>
              <a:spcAft>
                <a:spcPts val="0"/>
              </a:spcAft>
              <a:buClr>
                <a:srgbClr val="434343"/>
              </a:buClr>
              <a:buSzPts val="1300"/>
              <a:buAutoNum type="arabicPeriod"/>
            </a:pPr>
            <a:r>
              <a:rPr b="1" lang="en">
                <a:solidFill>
                  <a:srgbClr val="434343"/>
                </a:solidFill>
              </a:rPr>
              <a:t>Text: </a:t>
            </a:r>
            <a:r>
              <a:rPr lang="en">
                <a:solidFill>
                  <a:srgbClr val="434343"/>
                </a:solidFill>
              </a:rPr>
              <a:t>Computational linguistics analyzes text , focusing on the genesis of text semantically and methodically. Because many of the posts are written in the form of texts, much work has been carried out into analysing them.</a:t>
            </a:r>
            <a:endParaRPr>
              <a:solidFill>
                <a:srgbClr val="434343"/>
              </a:solidFill>
            </a:endParaRPr>
          </a:p>
          <a:p>
            <a:pPr indent="-311150" lvl="0" marL="457200" rtl="0" algn="l">
              <a:spcBef>
                <a:spcPts val="0"/>
              </a:spcBef>
              <a:spcAft>
                <a:spcPts val="0"/>
              </a:spcAft>
              <a:buClr>
                <a:srgbClr val="434343"/>
              </a:buClr>
              <a:buSzPts val="1300"/>
              <a:buAutoNum type="arabicPeriod"/>
            </a:pPr>
            <a:r>
              <a:rPr b="1" lang="en">
                <a:solidFill>
                  <a:srgbClr val="434343"/>
                </a:solidFill>
              </a:rPr>
              <a:t>Multimedia:</a:t>
            </a:r>
            <a:r>
              <a:rPr lang="en">
                <a:solidFill>
                  <a:srgbClr val="434343"/>
                </a:solidFill>
              </a:rPr>
              <a:t> Several types of media are combined in a single post. Audio, video, photos, and graphics may all be included. This is highly appealing, because it captures the attention of the visitors without requiring them to read the content.</a:t>
            </a:r>
            <a:endParaRPr>
              <a:solidFill>
                <a:srgbClr val="434343"/>
              </a:solidFill>
            </a:endParaRPr>
          </a:p>
          <a:p>
            <a:pPr indent="-311150" lvl="0" marL="457200" rtl="0" algn="l">
              <a:spcBef>
                <a:spcPts val="0"/>
              </a:spcBef>
              <a:spcAft>
                <a:spcPts val="0"/>
              </a:spcAft>
              <a:buClr>
                <a:srgbClr val="434343"/>
              </a:buClr>
              <a:buSzPts val="1300"/>
              <a:buAutoNum type="arabicPeriod"/>
            </a:pPr>
            <a:r>
              <a:rPr b="1" lang="en">
                <a:solidFill>
                  <a:srgbClr val="434343"/>
                </a:solidFill>
              </a:rPr>
              <a:t>Hyperlinks:</a:t>
            </a:r>
            <a:r>
              <a:rPr lang="en">
                <a:solidFill>
                  <a:srgbClr val="434343"/>
                </a:solidFill>
              </a:rPr>
              <a:t> Hyperlinks allow the post's creator to cross-reference to other sources, gaining viewers' trust by confirming the post's genesis. Cross-reference to other social media networking sites, as well as the embedding of photos, is common practise.</a:t>
            </a:r>
            <a:endParaRPr>
              <a:solidFill>
                <a:srgbClr val="434343"/>
              </a:solidFill>
            </a:endParaRPr>
          </a:p>
          <a:p>
            <a:pPr indent="0" lvl="0" marL="0" rtl="0" algn="l">
              <a:spcBef>
                <a:spcPts val="1200"/>
              </a:spcBef>
              <a:spcAft>
                <a:spcPts val="0"/>
              </a:spcAft>
              <a:buNone/>
            </a:pPr>
            <a:r>
              <a:t/>
            </a:r>
            <a:endParaRPr>
              <a:solidFill>
                <a:srgbClr val="434343"/>
              </a:solidFill>
            </a:endParaRPr>
          </a:p>
          <a:p>
            <a:pPr indent="0" lvl="0" marL="0" rtl="0" algn="l">
              <a:spcBef>
                <a:spcPts val="1200"/>
              </a:spcBef>
              <a:spcAft>
                <a:spcPts val="1200"/>
              </a:spcAft>
              <a:buNone/>
            </a:pPr>
            <a:r>
              <a:t/>
            </a:r>
            <a:endParaRPr>
              <a:solidFill>
                <a:srgbClr val="43434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2"/>
          <p:cNvSpPr txBox="1"/>
          <p:nvPr>
            <p:ph idx="1" type="body"/>
          </p:nvPr>
        </p:nvSpPr>
        <p:spPr>
          <a:xfrm>
            <a:off x="209425" y="1373450"/>
            <a:ext cx="8635500" cy="2966400"/>
          </a:xfrm>
          <a:prstGeom prst="rect">
            <a:avLst/>
          </a:prstGeom>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None/>
            </a:pPr>
            <a:r>
              <a:rPr lang="en">
                <a:solidFill>
                  <a:srgbClr val="000000"/>
                </a:solidFill>
              </a:rPr>
              <a:t>[6] K. Rajesh, A. Kumar and R. Kadu, "Fraudulent News Detection using Machine Learning Approaches," 2019 Global Conference for Advancement in Technology (GCAT), 2019, pp. 1-5.</a:t>
            </a:r>
            <a:endParaRPr>
              <a:solidFill>
                <a:srgbClr val="000000"/>
              </a:solidFill>
            </a:endParaRPr>
          </a:p>
          <a:p>
            <a:pPr indent="0" lvl="0" marL="0" marR="0" rtl="0" algn="just">
              <a:lnSpc>
                <a:spcPct val="100000"/>
              </a:lnSpc>
              <a:spcBef>
                <a:spcPts val="0"/>
              </a:spcBef>
              <a:spcAft>
                <a:spcPts val="0"/>
              </a:spcAft>
              <a:buNone/>
            </a:pPr>
            <a:r>
              <a:t/>
            </a:r>
            <a:endParaRPr>
              <a:solidFill>
                <a:srgbClr val="000000"/>
              </a:solidFill>
            </a:endParaRPr>
          </a:p>
          <a:p>
            <a:pPr indent="0" lvl="0" marL="0" marR="0" rtl="0" algn="just">
              <a:lnSpc>
                <a:spcPct val="100000"/>
              </a:lnSpc>
              <a:spcBef>
                <a:spcPts val="0"/>
              </a:spcBef>
              <a:spcAft>
                <a:spcPts val="0"/>
              </a:spcAft>
              <a:buNone/>
            </a:pPr>
            <a:r>
              <a:rPr lang="en">
                <a:solidFill>
                  <a:srgbClr val="000000"/>
                </a:solidFill>
              </a:rPr>
              <a:t>[7]  N. F. Baarir and A. Djeffal, "Fake News detection Using Machine Learning," 2020 2nd International Workshop on Human-Centric Smart Environments for Health and Well-being (IHSH), 2021, pp. 125-130.</a:t>
            </a:r>
            <a:endParaRPr>
              <a:solidFill>
                <a:srgbClr val="000000"/>
              </a:solidFill>
            </a:endParaRPr>
          </a:p>
          <a:p>
            <a:pPr indent="0" lvl="0" marL="0" marR="0" rtl="0" algn="just">
              <a:lnSpc>
                <a:spcPct val="100000"/>
              </a:lnSpc>
              <a:spcBef>
                <a:spcPts val="0"/>
              </a:spcBef>
              <a:spcAft>
                <a:spcPts val="0"/>
              </a:spcAft>
              <a:buNone/>
            </a:pPr>
            <a:r>
              <a:t/>
            </a:r>
            <a:endParaRPr>
              <a:solidFill>
                <a:srgbClr val="000000"/>
              </a:solidFill>
            </a:endParaRPr>
          </a:p>
          <a:p>
            <a:pPr indent="0" lvl="0" marL="0" marR="0" rtl="0" algn="just">
              <a:lnSpc>
                <a:spcPct val="100000"/>
              </a:lnSpc>
              <a:spcBef>
                <a:spcPts val="0"/>
              </a:spcBef>
              <a:spcAft>
                <a:spcPts val="0"/>
              </a:spcAft>
              <a:buNone/>
            </a:pPr>
            <a:r>
              <a:rPr lang="en">
                <a:solidFill>
                  <a:srgbClr val="000000"/>
                </a:solidFill>
              </a:rPr>
              <a:t>[8] T. Jiang, J. P. Li, A. U. Haq, A. Saboor and A. Ali, "A Novel Stacking Approach for Accurate Detection of Fake News," in IEEE Access, vol. 9, pp. 22626-22639, 2021.</a:t>
            </a:r>
            <a:endParaRPr>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ph type="title"/>
          </p:nvPr>
        </p:nvSpPr>
        <p:spPr>
          <a:xfrm>
            <a:off x="3109625" y="2210850"/>
            <a:ext cx="3149400" cy="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Thank You!</a:t>
            </a:r>
            <a:endParaRPr sz="3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30000" y="1318650"/>
            <a:ext cx="8134200" cy="53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Fake News and patterns that help in detection</a:t>
            </a:r>
            <a:endParaRPr/>
          </a:p>
        </p:txBody>
      </p:sp>
      <p:sp>
        <p:nvSpPr>
          <p:cNvPr id="112" name="Google Shape;112;p17"/>
          <p:cNvSpPr txBox="1"/>
          <p:nvPr>
            <p:ph idx="1" type="body"/>
          </p:nvPr>
        </p:nvSpPr>
        <p:spPr>
          <a:xfrm>
            <a:off x="721225" y="1856550"/>
            <a:ext cx="8134200" cy="311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343"/>
              </a:buClr>
              <a:buSzPts val="1300"/>
              <a:buAutoNum type="arabicPeriod"/>
            </a:pPr>
            <a:r>
              <a:rPr b="1" lang="en">
                <a:solidFill>
                  <a:srgbClr val="434343"/>
                </a:solidFill>
              </a:rPr>
              <a:t>Visual Based:</a:t>
            </a:r>
            <a:r>
              <a:rPr lang="en">
                <a:solidFill>
                  <a:srgbClr val="434343"/>
                </a:solidFill>
              </a:rPr>
              <a:t> These false news posts make extensive use of graphics as compared to content, which may include manipulated photographs, doctored video, or a combination of the two.</a:t>
            </a:r>
            <a:endParaRPr>
              <a:solidFill>
                <a:srgbClr val="434343"/>
              </a:solidFill>
            </a:endParaRPr>
          </a:p>
          <a:p>
            <a:pPr indent="-311150" lvl="0" marL="457200" rtl="0" algn="l">
              <a:spcBef>
                <a:spcPts val="0"/>
              </a:spcBef>
              <a:spcAft>
                <a:spcPts val="0"/>
              </a:spcAft>
              <a:buClr>
                <a:srgbClr val="434343"/>
              </a:buClr>
              <a:buSzPts val="1300"/>
              <a:buAutoNum type="arabicPeriod"/>
            </a:pPr>
            <a:r>
              <a:rPr b="1" lang="en">
                <a:solidFill>
                  <a:srgbClr val="434343"/>
                </a:solidFill>
              </a:rPr>
              <a:t>User Generated News:</a:t>
            </a:r>
            <a:r>
              <a:rPr lang="en">
                <a:solidFill>
                  <a:srgbClr val="434343"/>
                </a:solidFill>
              </a:rPr>
              <a:t> This sort of falsified news is generated by phoney accounts and is targeted to certain audiences, which might reflect specific age groups, gender, culture, or political affiliations.</a:t>
            </a:r>
            <a:endParaRPr>
              <a:solidFill>
                <a:srgbClr val="434343"/>
              </a:solidFill>
            </a:endParaRPr>
          </a:p>
          <a:p>
            <a:pPr indent="-311150" lvl="0" marL="457200" rtl="0" algn="l">
              <a:spcBef>
                <a:spcPts val="0"/>
              </a:spcBef>
              <a:spcAft>
                <a:spcPts val="0"/>
              </a:spcAft>
              <a:buClr>
                <a:srgbClr val="434343"/>
              </a:buClr>
              <a:buSzPts val="1300"/>
              <a:buAutoNum type="arabicPeriod"/>
            </a:pPr>
            <a:r>
              <a:rPr b="1" lang="en">
                <a:solidFill>
                  <a:srgbClr val="434343"/>
                </a:solidFill>
              </a:rPr>
              <a:t>Knowledge based:</a:t>
            </a:r>
            <a:r>
              <a:rPr lang="en">
                <a:solidFill>
                  <a:srgbClr val="434343"/>
                </a:solidFill>
              </a:rPr>
              <a:t> These posts provide scientific (so-called) explanations to some unresolved problems, leading people to feel they are genuine. For example, natural therapies for high blood sugar levels in the human body.</a:t>
            </a:r>
            <a:endParaRPr>
              <a:solidFill>
                <a:srgbClr val="434343"/>
              </a:solidFill>
            </a:endParaRPr>
          </a:p>
          <a:p>
            <a:pPr indent="-311150" lvl="0" marL="457200" rtl="0" algn="l">
              <a:spcBef>
                <a:spcPts val="0"/>
              </a:spcBef>
              <a:spcAft>
                <a:spcPts val="0"/>
              </a:spcAft>
              <a:buClr>
                <a:srgbClr val="434343"/>
              </a:buClr>
              <a:buSzPts val="1300"/>
              <a:buAutoNum type="arabicPeriod"/>
            </a:pPr>
            <a:r>
              <a:rPr b="1" lang="en">
                <a:solidFill>
                  <a:srgbClr val="434343"/>
                </a:solidFill>
              </a:rPr>
              <a:t>Style based: </a:t>
            </a:r>
            <a:r>
              <a:rPr lang="en">
                <a:solidFill>
                  <a:srgbClr val="434343"/>
                </a:solidFill>
              </a:rPr>
              <a:t>Pseudo Journalists who impersonate and mimic the style of some accredited journalists write style-based posts. </a:t>
            </a:r>
            <a:endParaRPr>
              <a:solidFill>
                <a:srgbClr val="434343"/>
              </a:solidFill>
            </a:endParaRPr>
          </a:p>
          <a:p>
            <a:pPr indent="-311150" lvl="0" marL="457200" rtl="0" algn="l">
              <a:spcBef>
                <a:spcPts val="0"/>
              </a:spcBef>
              <a:spcAft>
                <a:spcPts val="0"/>
              </a:spcAft>
              <a:buClr>
                <a:srgbClr val="434343"/>
              </a:buClr>
              <a:buSzPts val="1300"/>
              <a:buAutoNum type="arabicPeriod"/>
            </a:pPr>
            <a:r>
              <a:rPr b="1" lang="en">
                <a:solidFill>
                  <a:srgbClr val="434343"/>
                </a:solidFill>
              </a:rPr>
              <a:t>Stance based:</a:t>
            </a:r>
            <a:r>
              <a:rPr lang="en">
                <a:solidFill>
                  <a:srgbClr val="434343"/>
                </a:solidFill>
              </a:rPr>
              <a:t> It is a portrayal of true statements in such a way that its meaning and purpose are altered.</a:t>
            </a:r>
            <a:endParaRPr>
              <a:solidFill>
                <a:srgbClr val="434343"/>
              </a:solidFill>
            </a:endParaRPr>
          </a:p>
          <a:p>
            <a:pPr indent="0" lvl="0" marL="457200" rtl="0" algn="l">
              <a:spcBef>
                <a:spcPts val="1200"/>
              </a:spcBef>
              <a:spcAft>
                <a:spcPts val="1200"/>
              </a:spcAft>
              <a:buNone/>
            </a:pPr>
            <a:r>
              <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8" name="Google Shape;118;p18"/>
          <p:cNvSpPr txBox="1"/>
          <p:nvPr>
            <p:ph idx="1" type="body"/>
          </p:nvPr>
        </p:nvSpPr>
        <p:spPr>
          <a:xfrm>
            <a:off x="729450" y="1772500"/>
            <a:ext cx="7688700" cy="25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The fake news model detection is built using steps like Text Collection, Text Preprocessing, </a:t>
            </a:r>
            <a:r>
              <a:rPr lang="en">
                <a:solidFill>
                  <a:schemeClr val="dk2"/>
                </a:solidFill>
              </a:rPr>
              <a:t>Feature</a:t>
            </a:r>
            <a:r>
              <a:rPr lang="en">
                <a:solidFill>
                  <a:schemeClr val="dk2"/>
                </a:solidFill>
              </a:rPr>
              <a:t> Extraction and then finally classification using different classifiers.</a:t>
            </a:r>
            <a:endParaRPr>
              <a:solidFill>
                <a:schemeClr val="dk2"/>
              </a:solidFill>
            </a:endParaRPr>
          </a:p>
          <a:p>
            <a:pPr indent="0" lvl="0" marL="0" rtl="0" algn="l">
              <a:spcBef>
                <a:spcPts val="1200"/>
              </a:spcBef>
              <a:spcAft>
                <a:spcPts val="1200"/>
              </a:spcAft>
              <a:buNone/>
            </a:pPr>
            <a:r>
              <a:t/>
            </a:r>
            <a:endParaRPr>
              <a:solidFill>
                <a:schemeClr val="dk2"/>
              </a:solidFill>
            </a:endParaRPr>
          </a:p>
        </p:txBody>
      </p:sp>
      <p:pic>
        <p:nvPicPr>
          <p:cNvPr id="119" name="Google Shape;119;p18"/>
          <p:cNvPicPr preferRelativeResize="0"/>
          <p:nvPr/>
        </p:nvPicPr>
        <p:blipFill rotWithShape="1">
          <a:blip r:embed="rId3">
            <a:alphaModFix/>
          </a:blip>
          <a:srcRect b="0" l="1729" r="0" t="0"/>
          <a:stretch/>
        </p:blipFill>
        <p:spPr>
          <a:xfrm>
            <a:off x="3078375" y="2501575"/>
            <a:ext cx="2990850" cy="18383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Collection</a:t>
            </a:r>
            <a:endParaRPr/>
          </a:p>
        </p:txBody>
      </p:sp>
      <p:sp>
        <p:nvSpPr>
          <p:cNvPr id="125" name="Google Shape;125;p19"/>
          <p:cNvSpPr txBox="1"/>
          <p:nvPr>
            <p:ph idx="1" type="body"/>
          </p:nvPr>
        </p:nvSpPr>
        <p:spPr>
          <a:xfrm>
            <a:off x="729450" y="1853850"/>
            <a:ext cx="8234100" cy="305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The text collection process is carried out by referring to Kaggle ISOT Fake News datasets. Data is gathered from 244 websites. </a:t>
            </a:r>
            <a:endParaRPr>
              <a:solidFill>
                <a:schemeClr val="dk2"/>
              </a:solidFill>
            </a:endParaRPr>
          </a:p>
          <a:p>
            <a:pPr indent="0" lvl="0" marL="0" rtl="0" algn="l">
              <a:spcBef>
                <a:spcPts val="1200"/>
              </a:spcBef>
              <a:spcAft>
                <a:spcPts val="0"/>
              </a:spcAft>
              <a:buNone/>
            </a:pPr>
            <a:r>
              <a:rPr lang="en">
                <a:solidFill>
                  <a:schemeClr val="dk2"/>
                </a:solidFill>
              </a:rPr>
              <a:t>It is made up of approximately 44898 posts that were recorded over the course of 30 days. T</a:t>
            </a:r>
            <a:r>
              <a:rPr lang="en">
                <a:solidFill>
                  <a:schemeClr val="dk2"/>
                </a:solidFill>
              </a:rPr>
              <a:t>he true news data set is made of 23481 posts and the fake news data set is made of 21417. </a:t>
            </a:r>
            <a:endParaRPr>
              <a:solidFill>
                <a:schemeClr val="dk2"/>
              </a:solidFill>
            </a:endParaRPr>
          </a:p>
          <a:p>
            <a:pPr indent="0" lvl="0" marL="0" rtl="0" algn="l">
              <a:spcBef>
                <a:spcPts val="1200"/>
              </a:spcBef>
              <a:spcAft>
                <a:spcPts val="0"/>
              </a:spcAft>
              <a:buNone/>
            </a:pPr>
            <a:r>
              <a:rPr lang="en">
                <a:solidFill>
                  <a:schemeClr val="dk2"/>
                </a:solidFill>
              </a:rPr>
              <a:t>The title and text are among the features (news body), the subject, date, and label are all required. The news topics are divided into several categories, including 'politicsNews,' 'worldnews,' 'News,' and 'political’, 'Government News,' 'Left News,' 'US News,' 'Middle East.'</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Collection</a:t>
            </a:r>
            <a:endParaRPr/>
          </a:p>
        </p:txBody>
      </p:sp>
      <p:sp>
        <p:nvSpPr>
          <p:cNvPr id="131" name="Google Shape;131;p20"/>
          <p:cNvSpPr txBox="1"/>
          <p:nvPr>
            <p:ph idx="1" type="body"/>
          </p:nvPr>
        </p:nvSpPr>
        <p:spPr>
          <a:xfrm>
            <a:off x="780825" y="1800375"/>
            <a:ext cx="7931100" cy="31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The ISOT dataset was compiled exclusively from real-world sources. The true news was gathered  by crawling Reuters.com articles and bogus news  taken from untrustworthy websites highlighted by Politifact and Wikipedia.</a:t>
            </a:r>
            <a:endParaRPr>
              <a:solidFill>
                <a:schemeClr val="dk2"/>
              </a:solidFill>
            </a:endParaRPr>
          </a:p>
          <a:p>
            <a:pPr indent="0" lvl="0" marL="0" rtl="0" algn="l">
              <a:spcBef>
                <a:spcPts val="1200"/>
              </a:spcBef>
              <a:spcAft>
                <a:spcPts val="1200"/>
              </a:spcAft>
              <a:buNone/>
            </a:pPr>
            <a:r>
              <a:t/>
            </a:r>
            <a:endParaRPr>
              <a:solidFill>
                <a:schemeClr val="dk2"/>
              </a:solidFill>
            </a:endParaRPr>
          </a:p>
        </p:txBody>
      </p:sp>
      <p:pic>
        <p:nvPicPr>
          <p:cNvPr id="132" name="Google Shape;132;p20"/>
          <p:cNvPicPr preferRelativeResize="0"/>
          <p:nvPr/>
        </p:nvPicPr>
        <p:blipFill>
          <a:blip r:embed="rId3">
            <a:alphaModFix/>
          </a:blip>
          <a:stretch>
            <a:fillRect/>
          </a:stretch>
        </p:blipFill>
        <p:spPr>
          <a:xfrm>
            <a:off x="5038224" y="2690475"/>
            <a:ext cx="3079600" cy="2384875"/>
          </a:xfrm>
          <a:prstGeom prst="rect">
            <a:avLst/>
          </a:prstGeom>
          <a:noFill/>
          <a:ln>
            <a:noFill/>
          </a:ln>
        </p:spPr>
      </p:pic>
      <p:pic>
        <p:nvPicPr>
          <p:cNvPr id="133" name="Google Shape;133;p20"/>
          <p:cNvPicPr preferRelativeResize="0"/>
          <p:nvPr/>
        </p:nvPicPr>
        <p:blipFill>
          <a:blip r:embed="rId4">
            <a:alphaModFix/>
          </a:blip>
          <a:stretch>
            <a:fillRect/>
          </a:stretch>
        </p:blipFill>
        <p:spPr>
          <a:xfrm>
            <a:off x="900975" y="2718625"/>
            <a:ext cx="3404550" cy="232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Pre-processing</a:t>
            </a:r>
            <a:endParaRPr/>
          </a:p>
        </p:txBody>
      </p:sp>
      <p:sp>
        <p:nvSpPr>
          <p:cNvPr id="139" name="Google Shape;139;p21"/>
          <p:cNvSpPr txBox="1"/>
          <p:nvPr>
            <p:ph idx="1" type="body"/>
          </p:nvPr>
        </p:nvSpPr>
        <p:spPr>
          <a:xfrm>
            <a:off x="729450" y="2078875"/>
            <a:ext cx="8307600" cy="29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Text data must be preprocessed before being input into machine learning and deep learning models, by employing NLP methods such as stop word removal, tokenization, sentence segmentation, and punctuation removal.</a:t>
            </a:r>
            <a:endParaRPr>
              <a:solidFill>
                <a:schemeClr val="dk2"/>
              </a:solidFill>
            </a:endParaRPr>
          </a:p>
          <a:p>
            <a:pPr indent="0" lvl="0" marL="0" rtl="0" algn="just">
              <a:lnSpc>
                <a:spcPct val="100000"/>
              </a:lnSpc>
              <a:spcBef>
                <a:spcPts val="1200"/>
              </a:spcBef>
              <a:spcAft>
                <a:spcPts val="0"/>
              </a:spcAft>
              <a:buNone/>
            </a:pPr>
            <a:r>
              <a:rPr lang="en">
                <a:solidFill>
                  <a:schemeClr val="dk2"/>
                </a:solidFill>
              </a:rPr>
              <a:t>Following the acquisition of content, pre-processing is performed.</a:t>
            </a:r>
            <a:endParaRPr>
              <a:solidFill>
                <a:schemeClr val="dk2"/>
              </a:solidFill>
            </a:endParaRPr>
          </a:p>
          <a:p>
            <a:pPr indent="-311150" lvl="0" marL="457200" rtl="0" algn="just">
              <a:lnSpc>
                <a:spcPct val="100000"/>
              </a:lnSpc>
              <a:spcBef>
                <a:spcPts val="0"/>
              </a:spcBef>
              <a:spcAft>
                <a:spcPts val="0"/>
              </a:spcAft>
              <a:buClr>
                <a:schemeClr val="dk2"/>
              </a:buClr>
              <a:buSzPts val="1300"/>
              <a:buChar char="●"/>
            </a:pPr>
            <a:r>
              <a:rPr lang="en">
                <a:solidFill>
                  <a:schemeClr val="dk2"/>
                </a:solidFill>
              </a:rPr>
              <a:t>All of the letters in the document are converted to lowercase.</a:t>
            </a:r>
            <a:endParaRPr>
              <a:solidFill>
                <a:schemeClr val="dk2"/>
              </a:solidFill>
            </a:endParaRPr>
          </a:p>
          <a:p>
            <a:pPr indent="-311150" lvl="0" marL="457200" rtl="0" algn="just">
              <a:lnSpc>
                <a:spcPct val="100000"/>
              </a:lnSpc>
              <a:spcBef>
                <a:spcPts val="0"/>
              </a:spcBef>
              <a:spcAft>
                <a:spcPts val="0"/>
              </a:spcAft>
              <a:buClr>
                <a:schemeClr val="dk2"/>
              </a:buClr>
              <a:buSzPts val="1300"/>
              <a:buChar char="●"/>
            </a:pPr>
            <a:r>
              <a:rPr lang="en">
                <a:solidFill>
                  <a:schemeClr val="dk2"/>
                </a:solidFill>
              </a:rPr>
              <a:t>Numbers are removed </a:t>
            </a:r>
            <a:endParaRPr>
              <a:solidFill>
                <a:schemeClr val="dk2"/>
              </a:solidFill>
            </a:endParaRPr>
          </a:p>
          <a:p>
            <a:pPr indent="-311150" lvl="0" marL="457200" rtl="0" algn="just">
              <a:lnSpc>
                <a:spcPct val="100000"/>
              </a:lnSpc>
              <a:spcBef>
                <a:spcPts val="0"/>
              </a:spcBef>
              <a:spcAft>
                <a:spcPts val="0"/>
              </a:spcAft>
              <a:buClr>
                <a:schemeClr val="dk2"/>
              </a:buClr>
              <a:buSzPts val="1300"/>
              <a:buChar char="●"/>
            </a:pPr>
            <a:r>
              <a:rPr lang="en">
                <a:solidFill>
                  <a:schemeClr val="dk2"/>
                </a:solidFill>
              </a:rPr>
              <a:t>Punctuation and accent marks are removed. </a:t>
            </a:r>
            <a:endParaRPr>
              <a:solidFill>
                <a:schemeClr val="dk2"/>
              </a:solidFill>
            </a:endParaRPr>
          </a:p>
          <a:p>
            <a:pPr indent="-311150" lvl="0" marL="457200" rtl="0" algn="just">
              <a:lnSpc>
                <a:spcPct val="100000"/>
              </a:lnSpc>
              <a:spcBef>
                <a:spcPts val="0"/>
              </a:spcBef>
              <a:spcAft>
                <a:spcPts val="0"/>
              </a:spcAft>
              <a:buClr>
                <a:schemeClr val="dk2"/>
              </a:buClr>
              <a:buSzPts val="1300"/>
              <a:buChar char="●"/>
            </a:pPr>
            <a:r>
              <a:rPr lang="en">
                <a:solidFill>
                  <a:schemeClr val="dk2"/>
                </a:solidFill>
              </a:rPr>
              <a:t>White spaces are removed</a:t>
            </a:r>
            <a:endParaRPr>
              <a:solidFill>
                <a:schemeClr val="dk2"/>
              </a:solidFill>
            </a:endParaRPr>
          </a:p>
          <a:p>
            <a:pPr indent="-311150" lvl="0" marL="457200" rtl="0" algn="just">
              <a:lnSpc>
                <a:spcPct val="100000"/>
              </a:lnSpc>
              <a:spcBef>
                <a:spcPts val="0"/>
              </a:spcBef>
              <a:spcAft>
                <a:spcPts val="0"/>
              </a:spcAft>
              <a:buClr>
                <a:schemeClr val="dk2"/>
              </a:buClr>
              <a:buSzPts val="1300"/>
              <a:buChar char="●"/>
            </a:pPr>
            <a:r>
              <a:rPr lang="en">
                <a:solidFill>
                  <a:schemeClr val="dk2"/>
                </a:solidFill>
              </a:rPr>
              <a:t>Stop words are removed</a:t>
            </a:r>
            <a:endParaRPr>
              <a:solidFill>
                <a:schemeClr val="dk2"/>
              </a:solidFill>
            </a:endParaRPr>
          </a:p>
          <a:p>
            <a:pPr indent="0" lvl="0" marL="0" rtl="0" algn="l">
              <a:spcBef>
                <a:spcPts val="0"/>
              </a:spcBef>
              <a:spcAft>
                <a:spcPts val="1200"/>
              </a:spcAft>
              <a:buNone/>
            </a:pPr>
            <a:r>
              <a:t/>
            </a:r>
            <a:endParaRPr>
              <a:solidFill>
                <a:schemeClr val="dk2"/>
              </a:solidFill>
            </a:endParaRPr>
          </a:p>
        </p:txBody>
      </p:sp>
      <p:pic>
        <p:nvPicPr>
          <p:cNvPr id="140" name="Google Shape;140;p21"/>
          <p:cNvPicPr preferRelativeResize="0"/>
          <p:nvPr/>
        </p:nvPicPr>
        <p:blipFill>
          <a:blip r:embed="rId3">
            <a:alphaModFix/>
          </a:blip>
          <a:stretch>
            <a:fillRect/>
          </a:stretch>
        </p:blipFill>
        <p:spPr>
          <a:xfrm>
            <a:off x="5183725" y="3672025"/>
            <a:ext cx="3685299" cy="114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