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7"/>
  </p:notesMasterIdLst>
  <p:sldIdLst>
    <p:sldId id="256" r:id="rId2"/>
    <p:sldId id="290" r:id="rId3"/>
    <p:sldId id="291" r:id="rId4"/>
    <p:sldId id="292" r:id="rId5"/>
    <p:sldId id="293" r:id="rId6"/>
    <p:sldId id="294" r:id="rId7"/>
    <p:sldId id="300" r:id="rId8"/>
    <p:sldId id="267" r:id="rId9"/>
    <p:sldId id="288" r:id="rId10"/>
    <p:sldId id="295" r:id="rId11"/>
    <p:sldId id="296" r:id="rId12"/>
    <p:sldId id="298" r:id="rId13"/>
    <p:sldId id="297" r:id="rId14"/>
    <p:sldId id="270" r:id="rId15"/>
    <p:sldId id="301" r:id="rId16"/>
    <p:sldId id="305" r:id="rId17"/>
    <p:sldId id="302" r:id="rId18"/>
    <p:sldId id="303" r:id="rId19"/>
    <p:sldId id="306" r:id="rId20"/>
    <p:sldId id="304" r:id="rId21"/>
    <p:sldId id="307" r:id="rId22"/>
    <p:sldId id="308" r:id="rId23"/>
    <p:sldId id="309" r:id="rId24"/>
    <p:sldId id="310" r:id="rId25"/>
    <p:sldId id="311" r:id="rId26"/>
  </p:sldIdLst>
  <p:sldSz cx="9144000" cy="5143500" type="screen16x9"/>
  <p:notesSz cx="6858000" cy="9144000"/>
  <p:embeddedFontLst>
    <p:embeddedFont>
      <p:font typeface="Bahnschrift Light" panose="020B0502040204020203" pitchFamily="34" charset="0"/>
      <p:regular r:id="rId28"/>
    </p:embeddedFont>
    <p:embeddedFont>
      <p:font typeface="Fira Sans Extra Condensed" panose="020B0503050000020004" pitchFamily="34" charset="0"/>
      <p:regular r:id="rId29"/>
      <p:bold r:id="rId30"/>
      <p:italic r:id="rId31"/>
      <p:boldItalic r:id="rId32"/>
    </p:embeddedFont>
    <p:embeddedFont>
      <p:font typeface="Fira Sans Extra Condensed Medium" panose="020B0604020202020204" charset="0"/>
      <p:regular r:id="rId33"/>
      <p:bold r:id="rId34"/>
      <p:italic r:id="rId35"/>
      <p:boldItalic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9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3842" autoAdjust="0"/>
  </p:normalViewPr>
  <p:slideViewPr>
    <p:cSldViewPr snapToGrid="0">
      <p:cViewPr>
        <p:scale>
          <a:sx n="100" d="100"/>
          <a:sy n="100" d="100"/>
        </p:scale>
        <p:origin x="41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9e079e0d3e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9e079e0d3e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9b7e99d292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9b7e99d292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84300" y="1473713"/>
            <a:ext cx="3300900" cy="15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ra Sans Extra Condensed"/>
              <a:buNone/>
              <a:defRPr sz="5000"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472760" y="2974989"/>
            <a:ext cx="27237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1">
  <p:cSld name="CUSTOM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 flipH="1">
            <a:off x="674800" y="1555775"/>
            <a:ext cx="2070300" cy="8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1"/>
          </p:nvPr>
        </p:nvSpPr>
        <p:spPr>
          <a:xfrm flipH="1">
            <a:off x="660325" y="2472925"/>
            <a:ext cx="2070300" cy="1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2">
  <p:cSld name="CUSTOM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673375" y="1492063"/>
            <a:ext cx="2484300" cy="8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1"/>
          </p:nvPr>
        </p:nvSpPr>
        <p:spPr>
          <a:xfrm>
            <a:off x="658800" y="2449313"/>
            <a:ext cx="2513400" cy="12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/>
        </p:nvSpPr>
        <p:spPr>
          <a:xfrm>
            <a:off x="2240025" y="422350"/>
            <a:ext cx="46641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Human Resource Infographics</a:t>
            </a:r>
            <a:endParaRPr sz="2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orient="horz" pos="25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2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/>
          <p:nvPr/>
        </p:nvSpPr>
        <p:spPr>
          <a:xfrm rot="-2028273">
            <a:off x="285684" y="3353849"/>
            <a:ext cx="749512" cy="449224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7"/>
          <p:cNvSpPr/>
          <p:nvPr/>
        </p:nvSpPr>
        <p:spPr>
          <a:xfrm rot="3371585">
            <a:off x="-516151" y="3488085"/>
            <a:ext cx="611974" cy="1346176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ctrTitle"/>
          </p:nvPr>
        </p:nvSpPr>
        <p:spPr>
          <a:xfrm>
            <a:off x="4405862" y="818984"/>
            <a:ext cx="4472230" cy="22536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Beta Engineers</a:t>
            </a:r>
            <a:br>
              <a:rPr lang="en-US" sz="4800" dirty="0"/>
            </a:br>
            <a:r>
              <a:rPr lang="en-US" sz="4800" dirty="0"/>
              <a:t>Human Resources Analytics</a:t>
            </a:r>
            <a:endParaRPr sz="4800" dirty="0"/>
          </a:p>
        </p:txBody>
      </p:sp>
      <p:sp>
        <p:nvSpPr>
          <p:cNvPr id="63" name="Google Shape;63;p17"/>
          <p:cNvSpPr txBox="1">
            <a:spLocks noGrp="1"/>
          </p:cNvSpPr>
          <p:nvPr>
            <p:ph type="subTitle" idx="1"/>
          </p:nvPr>
        </p:nvSpPr>
        <p:spPr>
          <a:xfrm>
            <a:off x="4618475" y="3436362"/>
            <a:ext cx="4068300" cy="9638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Alpin</a:t>
            </a:r>
            <a:r>
              <a:rPr lang="en-US" dirty="0"/>
              <a:t> </a:t>
            </a:r>
            <a:r>
              <a:rPr lang="en-US" dirty="0" err="1"/>
              <a:t>Winata</a:t>
            </a:r>
            <a:r>
              <a:rPr lang="en-US" dirty="0"/>
              <a:t>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Ryan Alpha August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Yosafat</a:t>
            </a:r>
            <a:r>
              <a:rPr lang="en-US" dirty="0"/>
              <a:t> </a:t>
            </a:r>
            <a:r>
              <a:rPr lang="en-US" dirty="0" err="1"/>
              <a:t>Rogika</a:t>
            </a:r>
            <a:endParaRPr dirty="0"/>
          </a:p>
        </p:txBody>
      </p:sp>
      <p:sp>
        <p:nvSpPr>
          <p:cNvPr id="64" name="Google Shape;64;p17"/>
          <p:cNvSpPr/>
          <p:nvPr/>
        </p:nvSpPr>
        <p:spPr>
          <a:xfrm>
            <a:off x="2396778" y="3142771"/>
            <a:ext cx="1151190" cy="1134418"/>
          </a:xfrm>
          <a:custGeom>
            <a:avLst/>
            <a:gdLst/>
            <a:ahLst/>
            <a:cxnLst/>
            <a:rect l="l" t="t" r="r" b="b"/>
            <a:pathLst>
              <a:path w="15340" h="15116" extrusionOk="0">
                <a:moveTo>
                  <a:pt x="7604" y="0"/>
                </a:moveTo>
                <a:cubicBezTo>
                  <a:pt x="7339" y="0"/>
                  <a:pt x="7072" y="16"/>
                  <a:pt x="6803" y="47"/>
                </a:cubicBezTo>
                <a:cubicBezTo>
                  <a:pt x="2831" y="526"/>
                  <a:pt x="1" y="4246"/>
                  <a:pt x="480" y="8401"/>
                </a:cubicBezTo>
                <a:cubicBezTo>
                  <a:pt x="926" y="12261"/>
                  <a:pt x="4091" y="15116"/>
                  <a:pt x="7705" y="15116"/>
                </a:cubicBezTo>
                <a:cubicBezTo>
                  <a:pt x="7980" y="15116"/>
                  <a:pt x="8258" y="15099"/>
                  <a:pt x="8537" y="15066"/>
                </a:cubicBezTo>
                <a:cubicBezTo>
                  <a:pt x="12509" y="14609"/>
                  <a:pt x="15339" y="10866"/>
                  <a:pt x="14860" y="6734"/>
                </a:cubicBezTo>
                <a:cubicBezTo>
                  <a:pt x="14413" y="2862"/>
                  <a:pt x="11249" y="0"/>
                  <a:pt x="76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7"/>
          <p:cNvSpPr/>
          <p:nvPr/>
        </p:nvSpPr>
        <p:spPr>
          <a:xfrm>
            <a:off x="1076110" y="3089638"/>
            <a:ext cx="1151190" cy="1134193"/>
          </a:xfrm>
          <a:custGeom>
            <a:avLst/>
            <a:gdLst/>
            <a:ahLst/>
            <a:cxnLst/>
            <a:rect l="l" t="t" r="r" b="b"/>
            <a:pathLst>
              <a:path w="15340" h="15113" extrusionOk="0">
                <a:moveTo>
                  <a:pt x="7604" y="1"/>
                </a:moveTo>
                <a:cubicBezTo>
                  <a:pt x="7339" y="1"/>
                  <a:pt x="7072" y="16"/>
                  <a:pt x="6802" y="47"/>
                </a:cubicBezTo>
                <a:cubicBezTo>
                  <a:pt x="2831" y="526"/>
                  <a:pt x="1" y="4247"/>
                  <a:pt x="480" y="8401"/>
                </a:cubicBezTo>
                <a:cubicBezTo>
                  <a:pt x="948" y="12272"/>
                  <a:pt x="4111" y="15112"/>
                  <a:pt x="7754" y="15112"/>
                </a:cubicBezTo>
                <a:cubicBezTo>
                  <a:pt x="8020" y="15112"/>
                  <a:pt x="8289" y="15097"/>
                  <a:pt x="8560" y="15066"/>
                </a:cubicBezTo>
                <a:cubicBezTo>
                  <a:pt x="12532" y="14609"/>
                  <a:pt x="15339" y="10866"/>
                  <a:pt x="14860" y="6712"/>
                </a:cubicBezTo>
                <a:cubicBezTo>
                  <a:pt x="14413" y="2860"/>
                  <a:pt x="11248" y="1"/>
                  <a:pt x="76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7"/>
          <p:cNvSpPr/>
          <p:nvPr/>
        </p:nvSpPr>
        <p:spPr>
          <a:xfrm>
            <a:off x="601591" y="3982016"/>
            <a:ext cx="3407118" cy="1225000"/>
          </a:xfrm>
          <a:custGeom>
            <a:avLst/>
            <a:gdLst/>
            <a:ahLst/>
            <a:cxnLst/>
            <a:rect l="l" t="t" r="r" b="b"/>
            <a:pathLst>
              <a:path w="45401" h="16323" extrusionOk="0">
                <a:moveTo>
                  <a:pt x="23262" y="1"/>
                </a:moveTo>
                <a:cubicBezTo>
                  <a:pt x="23185" y="1"/>
                  <a:pt x="23146" y="2"/>
                  <a:pt x="23146" y="2"/>
                </a:cubicBezTo>
                <a:cubicBezTo>
                  <a:pt x="18284" y="345"/>
                  <a:pt x="13719" y="1920"/>
                  <a:pt x="10227" y="4430"/>
                </a:cubicBezTo>
                <a:cubicBezTo>
                  <a:pt x="7465" y="6416"/>
                  <a:pt x="1530" y="12077"/>
                  <a:pt x="1" y="14770"/>
                </a:cubicBezTo>
                <a:lnTo>
                  <a:pt x="3767" y="16322"/>
                </a:lnTo>
                <a:lnTo>
                  <a:pt x="42433" y="16322"/>
                </a:lnTo>
                <a:lnTo>
                  <a:pt x="45400" y="15158"/>
                </a:lnTo>
                <a:cubicBezTo>
                  <a:pt x="43506" y="13013"/>
                  <a:pt x="40265" y="7854"/>
                  <a:pt x="36772" y="5184"/>
                </a:cubicBezTo>
                <a:cubicBezTo>
                  <a:pt x="30226" y="195"/>
                  <a:pt x="24165" y="1"/>
                  <a:pt x="2326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7"/>
          <p:cNvSpPr/>
          <p:nvPr/>
        </p:nvSpPr>
        <p:spPr>
          <a:xfrm>
            <a:off x="601591" y="3964981"/>
            <a:ext cx="3407118" cy="1242036"/>
          </a:xfrm>
          <a:custGeom>
            <a:avLst/>
            <a:gdLst/>
            <a:ahLst/>
            <a:cxnLst/>
            <a:rect l="l" t="t" r="r" b="b"/>
            <a:pathLst>
              <a:path w="45401" h="16550" fill="none" extrusionOk="0">
                <a:moveTo>
                  <a:pt x="45400" y="15385"/>
                </a:moveTo>
                <a:cubicBezTo>
                  <a:pt x="43506" y="13240"/>
                  <a:pt x="40265" y="8081"/>
                  <a:pt x="36772" y="5411"/>
                </a:cubicBezTo>
                <a:cubicBezTo>
                  <a:pt x="29674" y="1"/>
                  <a:pt x="23146" y="229"/>
                  <a:pt x="23146" y="229"/>
                </a:cubicBezTo>
                <a:cubicBezTo>
                  <a:pt x="18284" y="572"/>
                  <a:pt x="13719" y="2147"/>
                  <a:pt x="10227" y="4657"/>
                </a:cubicBezTo>
                <a:cubicBezTo>
                  <a:pt x="7465" y="6643"/>
                  <a:pt x="1530" y="12304"/>
                  <a:pt x="1" y="14997"/>
                </a:cubicBezTo>
                <a:lnTo>
                  <a:pt x="3767" y="16549"/>
                </a:lnTo>
                <a:lnTo>
                  <a:pt x="42433" y="16549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rgbClr val="2B2B2B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7"/>
          <p:cNvSpPr/>
          <p:nvPr/>
        </p:nvSpPr>
        <p:spPr>
          <a:xfrm>
            <a:off x="940801" y="3982166"/>
            <a:ext cx="2795576" cy="1224850"/>
          </a:xfrm>
          <a:custGeom>
            <a:avLst/>
            <a:gdLst/>
            <a:ahLst/>
            <a:cxnLst/>
            <a:rect l="l" t="t" r="r" b="b"/>
            <a:pathLst>
              <a:path w="37252" h="16321" extrusionOk="0">
                <a:moveTo>
                  <a:pt x="18626" y="0"/>
                </a:moveTo>
                <a:cubicBezTo>
                  <a:pt x="11436" y="0"/>
                  <a:pt x="4908" y="6209"/>
                  <a:pt x="0" y="16320"/>
                </a:cubicBezTo>
                <a:lnTo>
                  <a:pt x="37251" y="16320"/>
                </a:lnTo>
                <a:cubicBezTo>
                  <a:pt x="32344" y="6209"/>
                  <a:pt x="25816" y="0"/>
                  <a:pt x="186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7"/>
          <p:cNvSpPr/>
          <p:nvPr/>
        </p:nvSpPr>
        <p:spPr>
          <a:xfrm>
            <a:off x="940801" y="4571432"/>
            <a:ext cx="2795576" cy="635577"/>
          </a:xfrm>
          <a:custGeom>
            <a:avLst/>
            <a:gdLst/>
            <a:ahLst/>
            <a:cxnLst/>
            <a:rect l="l" t="t" r="r" b="b"/>
            <a:pathLst>
              <a:path w="37252" h="8469" fill="none" extrusionOk="0">
                <a:moveTo>
                  <a:pt x="5204" y="0"/>
                </a:moveTo>
                <a:cubicBezTo>
                  <a:pt x="3333" y="2351"/>
                  <a:pt x="1575" y="5204"/>
                  <a:pt x="0" y="8468"/>
                </a:cubicBezTo>
                <a:lnTo>
                  <a:pt x="37251" y="8468"/>
                </a:lnTo>
                <a:cubicBezTo>
                  <a:pt x="35745" y="5364"/>
                  <a:pt x="34078" y="2625"/>
                  <a:pt x="32298" y="320"/>
                </a:cubicBezTo>
              </a:path>
            </a:pathLst>
          </a:custGeom>
          <a:noFill/>
          <a:ln w="19050" cap="flat" cmpd="sng">
            <a:solidFill>
              <a:srgbClr val="2B2B2B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7"/>
          <p:cNvSpPr/>
          <p:nvPr/>
        </p:nvSpPr>
        <p:spPr>
          <a:xfrm>
            <a:off x="1853817" y="3906745"/>
            <a:ext cx="962752" cy="493437"/>
          </a:xfrm>
          <a:custGeom>
            <a:avLst/>
            <a:gdLst/>
            <a:ahLst/>
            <a:cxnLst/>
            <a:rect l="l" t="t" r="r" b="b"/>
            <a:pathLst>
              <a:path w="12829" h="6575" extrusionOk="0">
                <a:moveTo>
                  <a:pt x="6414" y="1"/>
                </a:moveTo>
                <a:cubicBezTo>
                  <a:pt x="2876" y="1"/>
                  <a:pt x="0" y="1462"/>
                  <a:pt x="0" y="3288"/>
                </a:cubicBezTo>
                <a:cubicBezTo>
                  <a:pt x="0" y="5091"/>
                  <a:pt x="2876" y="6575"/>
                  <a:pt x="6414" y="6575"/>
                </a:cubicBezTo>
                <a:cubicBezTo>
                  <a:pt x="9952" y="6575"/>
                  <a:pt x="12828" y="5091"/>
                  <a:pt x="12828" y="3288"/>
                </a:cubicBezTo>
                <a:cubicBezTo>
                  <a:pt x="12828" y="1462"/>
                  <a:pt x="9952" y="1"/>
                  <a:pt x="64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1853817" y="3906745"/>
            <a:ext cx="962752" cy="493437"/>
          </a:xfrm>
          <a:custGeom>
            <a:avLst/>
            <a:gdLst/>
            <a:ahLst/>
            <a:cxnLst/>
            <a:rect l="l" t="t" r="r" b="b"/>
            <a:pathLst>
              <a:path w="12829" h="6575" fill="none" extrusionOk="0">
                <a:moveTo>
                  <a:pt x="12828" y="3288"/>
                </a:moveTo>
                <a:cubicBezTo>
                  <a:pt x="12828" y="5091"/>
                  <a:pt x="9952" y="6575"/>
                  <a:pt x="6414" y="6575"/>
                </a:cubicBezTo>
                <a:cubicBezTo>
                  <a:pt x="2876" y="6575"/>
                  <a:pt x="0" y="5091"/>
                  <a:pt x="0" y="3288"/>
                </a:cubicBezTo>
                <a:cubicBezTo>
                  <a:pt x="0" y="1462"/>
                  <a:pt x="2876" y="1"/>
                  <a:pt x="6414" y="1"/>
                </a:cubicBezTo>
                <a:cubicBezTo>
                  <a:pt x="9952" y="1"/>
                  <a:pt x="12828" y="1462"/>
                  <a:pt x="12828" y="3288"/>
                </a:cubicBezTo>
                <a:close/>
              </a:path>
            </a:pathLst>
          </a:custGeom>
          <a:noFill/>
          <a:ln w="19050" cap="flat" cmpd="sng">
            <a:solidFill>
              <a:srgbClr val="2B2B2B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7"/>
          <p:cNvSpPr/>
          <p:nvPr/>
        </p:nvSpPr>
        <p:spPr>
          <a:xfrm>
            <a:off x="2047362" y="3403182"/>
            <a:ext cx="575595" cy="781169"/>
          </a:xfrm>
          <a:custGeom>
            <a:avLst/>
            <a:gdLst/>
            <a:ahLst/>
            <a:cxnLst/>
            <a:rect l="l" t="t" r="r" b="b"/>
            <a:pathLst>
              <a:path w="7670" h="10409" extrusionOk="0">
                <a:moveTo>
                  <a:pt x="1598" y="0"/>
                </a:moveTo>
                <a:cubicBezTo>
                  <a:pt x="708" y="0"/>
                  <a:pt x="0" y="731"/>
                  <a:pt x="0" y="1621"/>
                </a:cubicBezTo>
                <a:lnTo>
                  <a:pt x="0" y="8811"/>
                </a:lnTo>
                <a:cubicBezTo>
                  <a:pt x="0" y="9701"/>
                  <a:pt x="708" y="10409"/>
                  <a:pt x="1598" y="10409"/>
                </a:cubicBezTo>
                <a:lnTo>
                  <a:pt x="6072" y="10409"/>
                </a:lnTo>
                <a:cubicBezTo>
                  <a:pt x="6962" y="10409"/>
                  <a:pt x="7670" y="9701"/>
                  <a:pt x="7670" y="8811"/>
                </a:cubicBezTo>
                <a:lnTo>
                  <a:pt x="7670" y="1621"/>
                </a:lnTo>
                <a:cubicBezTo>
                  <a:pt x="7670" y="731"/>
                  <a:pt x="6962" y="0"/>
                  <a:pt x="607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7"/>
          <p:cNvSpPr/>
          <p:nvPr/>
        </p:nvSpPr>
        <p:spPr>
          <a:xfrm>
            <a:off x="2047362" y="3403182"/>
            <a:ext cx="575595" cy="781169"/>
          </a:xfrm>
          <a:custGeom>
            <a:avLst/>
            <a:gdLst/>
            <a:ahLst/>
            <a:cxnLst/>
            <a:rect l="l" t="t" r="r" b="b"/>
            <a:pathLst>
              <a:path w="7670" h="10409" fill="none" extrusionOk="0">
                <a:moveTo>
                  <a:pt x="6072" y="10409"/>
                </a:moveTo>
                <a:lnTo>
                  <a:pt x="1598" y="10409"/>
                </a:lnTo>
                <a:cubicBezTo>
                  <a:pt x="708" y="10409"/>
                  <a:pt x="0" y="9701"/>
                  <a:pt x="0" y="8811"/>
                </a:cubicBezTo>
                <a:lnTo>
                  <a:pt x="0" y="1621"/>
                </a:lnTo>
                <a:cubicBezTo>
                  <a:pt x="0" y="731"/>
                  <a:pt x="708" y="0"/>
                  <a:pt x="1598" y="0"/>
                </a:cubicBezTo>
                <a:lnTo>
                  <a:pt x="6072" y="0"/>
                </a:lnTo>
                <a:cubicBezTo>
                  <a:pt x="6962" y="0"/>
                  <a:pt x="7670" y="731"/>
                  <a:pt x="7670" y="1621"/>
                </a:cubicBezTo>
                <a:lnTo>
                  <a:pt x="7670" y="8811"/>
                </a:lnTo>
                <a:cubicBezTo>
                  <a:pt x="7670" y="9701"/>
                  <a:pt x="6962" y="10409"/>
                  <a:pt x="6072" y="10409"/>
                </a:cubicBezTo>
                <a:close/>
              </a:path>
            </a:pathLst>
          </a:custGeom>
          <a:noFill/>
          <a:ln w="19050" cap="flat" cmpd="sng">
            <a:solidFill>
              <a:srgbClr val="2B2B2B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7"/>
          <p:cNvSpPr/>
          <p:nvPr/>
        </p:nvSpPr>
        <p:spPr>
          <a:xfrm>
            <a:off x="1327891" y="1515762"/>
            <a:ext cx="1968280" cy="1640989"/>
          </a:xfrm>
          <a:custGeom>
            <a:avLst/>
            <a:gdLst/>
            <a:ahLst/>
            <a:cxnLst/>
            <a:rect l="l" t="t" r="r" b="b"/>
            <a:pathLst>
              <a:path w="26228" h="21866" extrusionOk="0">
                <a:moveTo>
                  <a:pt x="11791" y="1"/>
                </a:moveTo>
                <a:cubicBezTo>
                  <a:pt x="8289" y="1"/>
                  <a:pt x="1466" y="817"/>
                  <a:pt x="640" y="8237"/>
                </a:cubicBezTo>
                <a:cubicBezTo>
                  <a:pt x="1" y="13966"/>
                  <a:pt x="2375" y="17960"/>
                  <a:pt x="2375" y="17960"/>
                </a:cubicBezTo>
                <a:cubicBezTo>
                  <a:pt x="4094" y="20988"/>
                  <a:pt x="9359" y="21866"/>
                  <a:pt x="14341" y="21866"/>
                </a:cubicBezTo>
                <a:cubicBezTo>
                  <a:pt x="19613" y="21866"/>
                  <a:pt x="24569" y="20883"/>
                  <a:pt x="24675" y="20425"/>
                </a:cubicBezTo>
                <a:cubicBezTo>
                  <a:pt x="24858" y="19535"/>
                  <a:pt x="26113" y="11889"/>
                  <a:pt x="26159" y="6251"/>
                </a:cubicBezTo>
                <a:cubicBezTo>
                  <a:pt x="26227" y="1070"/>
                  <a:pt x="18489" y="179"/>
                  <a:pt x="13719" y="65"/>
                </a:cubicBezTo>
                <a:cubicBezTo>
                  <a:pt x="13442" y="60"/>
                  <a:pt x="12738" y="1"/>
                  <a:pt x="1179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7"/>
          <p:cNvSpPr/>
          <p:nvPr/>
        </p:nvSpPr>
        <p:spPr>
          <a:xfrm>
            <a:off x="1225152" y="2762435"/>
            <a:ext cx="460851" cy="450735"/>
          </a:xfrm>
          <a:custGeom>
            <a:avLst/>
            <a:gdLst/>
            <a:ahLst/>
            <a:cxnLst/>
            <a:rect l="l" t="t" r="r" b="b"/>
            <a:pathLst>
              <a:path w="6141" h="6006" extrusionOk="0">
                <a:moveTo>
                  <a:pt x="3065" y="0"/>
                </a:moveTo>
                <a:cubicBezTo>
                  <a:pt x="1437" y="0"/>
                  <a:pt x="91" y="1285"/>
                  <a:pt x="46" y="2923"/>
                </a:cubicBezTo>
                <a:cubicBezTo>
                  <a:pt x="0" y="4567"/>
                  <a:pt x="1301" y="5959"/>
                  <a:pt x="2968" y="6005"/>
                </a:cubicBezTo>
                <a:cubicBezTo>
                  <a:pt x="2996" y="6005"/>
                  <a:pt x="3024" y="6006"/>
                  <a:pt x="3053" y="6006"/>
                </a:cubicBezTo>
                <a:cubicBezTo>
                  <a:pt x="4681" y="6006"/>
                  <a:pt x="6027" y="4721"/>
                  <a:pt x="6095" y="3106"/>
                </a:cubicBezTo>
                <a:cubicBezTo>
                  <a:pt x="6140" y="1440"/>
                  <a:pt x="4816" y="47"/>
                  <a:pt x="3150" y="2"/>
                </a:cubicBezTo>
                <a:cubicBezTo>
                  <a:pt x="3122" y="1"/>
                  <a:pt x="3093" y="0"/>
                  <a:pt x="30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7"/>
          <p:cNvSpPr/>
          <p:nvPr/>
        </p:nvSpPr>
        <p:spPr>
          <a:xfrm>
            <a:off x="1225152" y="2759133"/>
            <a:ext cx="460851" cy="457415"/>
          </a:xfrm>
          <a:custGeom>
            <a:avLst/>
            <a:gdLst/>
            <a:ahLst/>
            <a:cxnLst/>
            <a:rect l="l" t="t" r="r" b="b"/>
            <a:pathLst>
              <a:path w="6141" h="6095" fill="none" extrusionOk="0">
                <a:moveTo>
                  <a:pt x="46" y="2967"/>
                </a:moveTo>
                <a:cubicBezTo>
                  <a:pt x="0" y="4611"/>
                  <a:pt x="1301" y="6003"/>
                  <a:pt x="2968" y="6049"/>
                </a:cubicBezTo>
                <a:cubicBezTo>
                  <a:pt x="4634" y="6094"/>
                  <a:pt x="6026" y="4793"/>
                  <a:pt x="6095" y="3150"/>
                </a:cubicBezTo>
                <a:cubicBezTo>
                  <a:pt x="6140" y="1484"/>
                  <a:pt x="4816" y="91"/>
                  <a:pt x="3150" y="46"/>
                </a:cubicBezTo>
                <a:cubicBezTo>
                  <a:pt x="1484" y="0"/>
                  <a:pt x="92" y="1301"/>
                  <a:pt x="46" y="2967"/>
                </a:cubicBezTo>
                <a:close/>
              </a:path>
            </a:pathLst>
          </a:custGeom>
          <a:noFill/>
          <a:ln w="19050" cap="flat" cmpd="sng">
            <a:solidFill>
              <a:srgbClr val="2B2B2B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7"/>
          <p:cNvSpPr/>
          <p:nvPr/>
        </p:nvSpPr>
        <p:spPr>
          <a:xfrm>
            <a:off x="1416971" y="2862997"/>
            <a:ext cx="178232" cy="175386"/>
          </a:xfrm>
          <a:custGeom>
            <a:avLst/>
            <a:gdLst/>
            <a:ahLst/>
            <a:cxnLst/>
            <a:rect l="l" t="t" r="r" b="b"/>
            <a:pathLst>
              <a:path w="2375" h="2337" extrusionOk="0">
                <a:moveTo>
                  <a:pt x="1119" y="579"/>
                </a:moveTo>
                <a:lnTo>
                  <a:pt x="1119" y="579"/>
                </a:lnTo>
                <a:cubicBezTo>
                  <a:pt x="1131" y="590"/>
                  <a:pt x="1142" y="596"/>
                  <a:pt x="1145" y="596"/>
                </a:cubicBezTo>
                <a:cubicBezTo>
                  <a:pt x="1148" y="596"/>
                  <a:pt x="1142" y="590"/>
                  <a:pt x="1119" y="579"/>
                </a:cubicBezTo>
                <a:close/>
                <a:moveTo>
                  <a:pt x="439" y="1"/>
                </a:moveTo>
                <a:cubicBezTo>
                  <a:pt x="369" y="1"/>
                  <a:pt x="299" y="4"/>
                  <a:pt x="229" y="8"/>
                </a:cubicBezTo>
                <a:cubicBezTo>
                  <a:pt x="92" y="8"/>
                  <a:pt x="1" y="100"/>
                  <a:pt x="1" y="237"/>
                </a:cubicBezTo>
                <a:cubicBezTo>
                  <a:pt x="1" y="342"/>
                  <a:pt x="79" y="467"/>
                  <a:pt x="199" y="467"/>
                </a:cubicBezTo>
                <a:cubicBezTo>
                  <a:pt x="209" y="467"/>
                  <a:pt x="219" y="467"/>
                  <a:pt x="229" y="465"/>
                </a:cubicBezTo>
                <a:lnTo>
                  <a:pt x="708" y="465"/>
                </a:lnTo>
                <a:cubicBezTo>
                  <a:pt x="731" y="488"/>
                  <a:pt x="754" y="488"/>
                  <a:pt x="754" y="488"/>
                </a:cubicBezTo>
                <a:lnTo>
                  <a:pt x="800" y="488"/>
                </a:lnTo>
                <a:cubicBezTo>
                  <a:pt x="868" y="511"/>
                  <a:pt x="937" y="511"/>
                  <a:pt x="1028" y="533"/>
                </a:cubicBezTo>
                <a:cubicBezTo>
                  <a:pt x="1051" y="556"/>
                  <a:pt x="1096" y="579"/>
                  <a:pt x="1119" y="579"/>
                </a:cubicBezTo>
                <a:cubicBezTo>
                  <a:pt x="1142" y="579"/>
                  <a:pt x="1142" y="579"/>
                  <a:pt x="1165" y="602"/>
                </a:cubicBezTo>
                <a:cubicBezTo>
                  <a:pt x="1165" y="602"/>
                  <a:pt x="1188" y="602"/>
                  <a:pt x="1188" y="625"/>
                </a:cubicBezTo>
                <a:cubicBezTo>
                  <a:pt x="1256" y="647"/>
                  <a:pt x="1302" y="670"/>
                  <a:pt x="1370" y="716"/>
                </a:cubicBezTo>
                <a:cubicBezTo>
                  <a:pt x="1370" y="716"/>
                  <a:pt x="1393" y="739"/>
                  <a:pt x="1393" y="739"/>
                </a:cubicBezTo>
                <a:cubicBezTo>
                  <a:pt x="1416" y="762"/>
                  <a:pt x="1439" y="762"/>
                  <a:pt x="1462" y="784"/>
                </a:cubicBezTo>
                <a:cubicBezTo>
                  <a:pt x="1507" y="830"/>
                  <a:pt x="1530" y="876"/>
                  <a:pt x="1576" y="921"/>
                </a:cubicBezTo>
                <a:cubicBezTo>
                  <a:pt x="1588" y="934"/>
                  <a:pt x="1592" y="938"/>
                  <a:pt x="1592" y="938"/>
                </a:cubicBezTo>
                <a:lnTo>
                  <a:pt x="1592" y="938"/>
                </a:lnTo>
                <a:cubicBezTo>
                  <a:pt x="1594" y="940"/>
                  <a:pt x="1596" y="942"/>
                  <a:pt x="1599" y="944"/>
                </a:cubicBezTo>
                <a:cubicBezTo>
                  <a:pt x="1621" y="967"/>
                  <a:pt x="1621" y="990"/>
                  <a:pt x="1644" y="990"/>
                </a:cubicBezTo>
                <a:cubicBezTo>
                  <a:pt x="1667" y="1058"/>
                  <a:pt x="1690" y="1104"/>
                  <a:pt x="1713" y="1150"/>
                </a:cubicBezTo>
                <a:cubicBezTo>
                  <a:pt x="1735" y="1172"/>
                  <a:pt x="1735" y="1195"/>
                  <a:pt x="1758" y="1218"/>
                </a:cubicBezTo>
                <a:cubicBezTo>
                  <a:pt x="1763" y="1228"/>
                  <a:pt x="1765" y="1231"/>
                  <a:pt x="1765" y="1231"/>
                </a:cubicBezTo>
                <a:cubicBezTo>
                  <a:pt x="1765" y="1231"/>
                  <a:pt x="1755" y="1214"/>
                  <a:pt x="1752" y="1214"/>
                </a:cubicBezTo>
                <a:lnTo>
                  <a:pt x="1752" y="1214"/>
                </a:lnTo>
                <a:cubicBezTo>
                  <a:pt x="1751" y="1214"/>
                  <a:pt x="1752" y="1221"/>
                  <a:pt x="1758" y="1241"/>
                </a:cubicBezTo>
                <a:cubicBezTo>
                  <a:pt x="1804" y="1332"/>
                  <a:pt x="1827" y="1424"/>
                  <a:pt x="1850" y="1515"/>
                </a:cubicBezTo>
                <a:cubicBezTo>
                  <a:pt x="1850" y="1560"/>
                  <a:pt x="1872" y="1606"/>
                  <a:pt x="1872" y="1652"/>
                </a:cubicBezTo>
                <a:cubicBezTo>
                  <a:pt x="1872" y="1664"/>
                  <a:pt x="1879" y="1677"/>
                  <a:pt x="1885" y="1685"/>
                </a:cubicBezTo>
                <a:lnTo>
                  <a:pt x="1885" y="1685"/>
                </a:lnTo>
                <a:cubicBezTo>
                  <a:pt x="1886" y="1696"/>
                  <a:pt x="1889" y="1708"/>
                  <a:pt x="1895" y="1720"/>
                </a:cubicBezTo>
                <a:cubicBezTo>
                  <a:pt x="1895" y="1789"/>
                  <a:pt x="1895" y="1857"/>
                  <a:pt x="1895" y="1926"/>
                </a:cubicBezTo>
                <a:cubicBezTo>
                  <a:pt x="1895" y="1971"/>
                  <a:pt x="1895" y="2040"/>
                  <a:pt x="1895" y="2108"/>
                </a:cubicBezTo>
                <a:cubicBezTo>
                  <a:pt x="1872" y="2245"/>
                  <a:pt x="2009" y="2337"/>
                  <a:pt x="2123" y="2337"/>
                </a:cubicBezTo>
                <a:cubicBezTo>
                  <a:pt x="2260" y="2337"/>
                  <a:pt x="2352" y="2245"/>
                  <a:pt x="2352" y="2108"/>
                </a:cubicBezTo>
                <a:cubicBezTo>
                  <a:pt x="2375" y="2017"/>
                  <a:pt x="2375" y="1926"/>
                  <a:pt x="2375" y="1857"/>
                </a:cubicBezTo>
                <a:cubicBezTo>
                  <a:pt x="2352" y="1424"/>
                  <a:pt x="2238" y="1013"/>
                  <a:pt x="1964" y="670"/>
                </a:cubicBezTo>
                <a:cubicBezTo>
                  <a:pt x="1596" y="181"/>
                  <a:pt x="1029" y="1"/>
                  <a:pt x="439" y="1"/>
                </a:cubicBezTo>
                <a:close/>
              </a:path>
            </a:pathLst>
          </a:custGeom>
          <a:solidFill>
            <a:srgbClr val="2B2B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2996325" y="2781272"/>
            <a:ext cx="460851" cy="449159"/>
          </a:xfrm>
          <a:custGeom>
            <a:avLst/>
            <a:gdLst/>
            <a:ahLst/>
            <a:cxnLst/>
            <a:rect l="l" t="t" r="r" b="b"/>
            <a:pathLst>
              <a:path w="6141" h="5985" extrusionOk="0">
                <a:moveTo>
                  <a:pt x="3087" y="1"/>
                </a:moveTo>
                <a:cubicBezTo>
                  <a:pt x="1437" y="1"/>
                  <a:pt x="91" y="1285"/>
                  <a:pt x="46" y="2901"/>
                </a:cubicBezTo>
                <a:cubicBezTo>
                  <a:pt x="1" y="4567"/>
                  <a:pt x="1302" y="5936"/>
                  <a:pt x="2991" y="5982"/>
                </a:cubicBezTo>
                <a:cubicBezTo>
                  <a:pt x="3033" y="5984"/>
                  <a:pt x="3075" y="5985"/>
                  <a:pt x="3116" y="5985"/>
                </a:cubicBezTo>
                <a:cubicBezTo>
                  <a:pt x="4726" y="5985"/>
                  <a:pt x="6051" y="4707"/>
                  <a:pt x="6095" y="3083"/>
                </a:cubicBezTo>
                <a:cubicBezTo>
                  <a:pt x="6141" y="1440"/>
                  <a:pt x="4840" y="47"/>
                  <a:pt x="3173" y="2"/>
                </a:cubicBezTo>
                <a:cubicBezTo>
                  <a:pt x="3145" y="1"/>
                  <a:pt x="3116" y="1"/>
                  <a:pt x="30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7"/>
          <p:cNvSpPr/>
          <p:nvPr/>
        </p:nvSpPr>
        <p:spPr>
          <a:xfrm>
            <a:off x="2996325" y="2777970"/>
            <a:ext cx="460851" cy="457415"/>
          </a:xfrm>
          <a:custGeom>
            <a:avLst/>
            <a:gdLst/>
            <a:ahLst/>
            <a:cxnLst/>
            <a:rect l="l" t="t" r="r" b="b"/>
            <a:pathLst>
              <a:path w="6141" h="6095" fill="none" extrusionOk="0">
                <a:moveTo>
                  <a:pt x="6095" y="3127"/>
                </a:moveTo>
                <a:cubicBezTo>
                  <a:pt x="6049" y="4793"/>
                  <a:pt x="4657" y="6094"/>
                  <a:pt x="2991" y="6026"/>
                </a:cubicBezTo>
                <a:cubicBezTo>
                  <a:pt x="1302" y="5980"/>
                  <a:pt x="1" y="4611"/>
                  <a:pt x="46" y="2945"/>
                </a:cubicBezTo>
                <a:cubicBezTo>
                  <a:pt x="92" y="1301"/>
                  <a:pt x="1484" y="0"/>
                  <a:pt x="3173" y="46"/>
                </a:cubicBezTo>
                <a:cubicBezTo>
                  <a:pt x="4840" y="91"/>
                  <a:pt x="6141" y="1484"/>
                  <a:pt x="6095" y="3127"/>
                </a:cubicBezTo>
                <a:close/>
              </a:path>
            </a:pathLst>
          </a:custGeom>
          <a:noFill/>
          <a:ln w="19050" cap="flat" cmpd="sng">
            <a:solidFill>
              <a:srgbClr val="2B2B2B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3083679" y="2880858"/>
            <a:ext cx="190239" cy="167356"/>
          </a:xfrm>
          <a:custGeom>
            <a:avLst/>
            <a:gdLst/>
            <a:ahLst/>
            <a:cxnLst/>
            <a:rect l="l" t="t" r="r" b="b"/>
            <a:pathLst>
              <a:path w="2535" h="2230" extrusionOk="0">
                <a:moveTo>
                  <a:pt x="1854" y="1"/>
                </a:moveTo>
                <a:cubicBezTo>
                  <a:pt x="1608" y="1"/>
                  <a:pt x="1363" y="39"/>
                  <a:pt x="1142" y="136"/>
                </a:cubicBezTo>
                <a:cubicBezTo>
                  <a:pt x="412" y="432"/>
                  <a:pt x="1" y="1254"/>
                  <a:pt x="24" y="2007"/>
                </a:cubicBezTo>
                <a:cubicBezTo>
                  <a:pt x="35" y="2156"/>
                  <a:pt x="155" y="2230"/>
                  <a:pt x="272" y="2230"/>
                </a:cubicBezTo>
                <a:cubicBezTo>
                  <a:pt x="389" y="2230"/>
                  <a:pt x="503" y="2156"/>
                  <a:pt x="503" y="2007"/>
                </a:cubicBezTo>
                <a:cubicBezTo>
                  <a:pt x="503" y="1939"/>
                  <a:pt x="503" y="1847"/>
                  <a:pt x="503" y="1779"/>
                </a:cubicBezTo>
                <a:cubicBezTo>
                  <a:pt x="503" y="1756"/>
                  <a:pt x="503" y="1733"/>
                  <a:pt x="503" y="1733"/>
                </a:cubicBezTo>
                <a:cubicBezTo>
                  <a:pt x="526" y="1688"/>
                  <a:pt x="526" y="1642"/>
                  <a:pt x="526" y="1619"/>
                </a:cubicBezTo>
                <a:cubicBezTo>
                  <a:pt x="549" y="1528"/>
                  <a:pt x="571" y="1437"/>
                  <a:pt x="594" y="1368"/>
                </a:cubicBezTo>
                <a:cubicBezTo>
                  <a:pt x="617" y="1322"/>
                  <a:pt x="640" y="1277"/>
                  <a:pt x="663" y="1231"/>
                </a:cubicBezTo>
                <a:lnTo>
                  <a:pt x="663" y="1231"/>
                </a:lnTo>
                <a:cubicBezTo>
                  <a:pt x="650" y="1250"/>
                  <a:pt x="645" y="1257"/>
                  <a:pt x="643" y="1257"/>
                </a:cubicBezTo>
                <a:cubicBezTo>
                  <a:pt x="639" y="1257"/>
                  <a:pt x="663" y="1208"/>
                  <a:pt x="663" y="1208"/>
                </a:cubicBezTo>
                <a:cubicBezTo>
                  <a:pt x="663" y="1186"/>
                  <a:pt x="686" y="1163"/>
                  <a:pt x="686" y="1140"/>
                </a:cubicBezTo>
                <a:cubicBezTo>
                  <a:pt x="731" y="1094"/>
                  <a:pt x="754" y="1049"/>
                  <a:pt x="777" y="1003"/>
                </a:cubicBezTo>
                <a:cubicBezTo>
                  <a:pt x="800" y="980"/>
                  <a:pt x="800" y="957"/>
                  <a:pt x="822" y="934"/>
                </a:cubicBezTo>
                <a:cubicBezTo>
                  <a:pt x="827" y="926"/>
                  <a:pt x="829" y="920"/>
                  <a:pt x="831" y="916"/>
                </a:cubicBezTo>
                <a:lnTo>
                  <a:pt x="831" y="916"/>
                </a:lnTo>
                <a:cubicBezTo>
                  <a:pt x="822" y="923"/>
                  <a:pt x="822" y="934"/>
                  <a:pt x="822" y="934"/>
                </a:cubicBezTo>
                <a:lnTo>
                  <a:pt x="822" y="934"/>
                </a:lnTo>
                <a:cubicBezTo>
                  <a:pt x="822" y="921"/>
                  <a:pt x="830" y="908"/>
                  <a:pt x="832" y="908"/>
                </a:cubicBezTo>
                <a:lnTo>
                  <a:pt x="832" y="908"/>
                </a:lnTo>
                <a:cubicBezTo>
                  <a:pt x="833" y="908"/>
                  <a:pt x="833" y="910"/>
                  <a:pt x="831" y="916"/>
                </a:cubicBezTo>
                <a:lnTo>
                  <a:pt x="831" y="916"/>
                </a:lnTo>
                <a:cubicBezTo>
                  <a:pt x="834" y="914"/>
                  <a:pt x="839" y="912"/>
                  <a:pt x="845" y="912"/>
                </a:cubicBezTo>
                <a:cubicBezTo>
                  <a:pt x="868" y="866"/>
                  <a:pt x="914" y="820"/>
                  <a:pt x="959" y="797"/>
                </a:cubicBezTo>
                <a:cubicBezTo>
                  <a:pt x="982" y="775"/>
                  <a:pt x="982" y="752"/>
                  <a:pt x="1005" y="729"/>
                </a:cubicBezTo>
                <a:cubicBezTo>
                  <a:pt x="1024" y="716"/>
                  <a:pt x="1031" y="712"/>
                  <a:pt x="1032" y="712"/>
                </a:cubicBezTo>
                <a:lnTo>
                  <a:pt x="1032" y="712"/>
                </a:lnTo>
                <a:cubicBezTo>
                  <a:pt x="1034" y="712"/>
                  <a:pt x="1022" y="723"/>
                  <a:pt x="1024" y="723"/>
                </a:cubicBezTo>
                <a:cubicBezTo>
                  <a:pt x="1025" y="723"/>
                  <a:pt x="1032" y="719"/>
                  <a:pt x="1051" y="706"/>
                </a:cubicBezTo>
                <a:cubicBezTo>
                  <a:pt x="1096" y="683"/>
                  <a:pt x="1142" y="638"/>
                  <a:pt x="1211" y="615"/>
                </a:cubicBezTo>
                <a:cubicBezTo>
                  <a:pt x="1230" y="596"/>
                  <a:pt x="1249" y="593"/>
                  <a:pt x="1268" y="579"/>
                </a:cubicBezTo>
                <a:lnTo>
                  <a:pt x="1268" y="579"/>
                </a:lnTo>
                <a:cubicBezTo>
                  <a:pt x="1268" y="579"/>
                  <a:pt x="1269" y="579"/>
                  <a:pt x="1269" y="579"/>
                </a:cubicBezTo>
                <a:cubicBezTo>
                  <a:pt x="1281" y="579"/>
                  <a:pt x="1331" y="563"/>
                  <a:pt x="1347" y="546"/>
                </a:cubicBezTo>
                <a:cubicBezTo>
                  <a:pt x="1530" y="486"/>
                  <a:pt x="1713" y="465"/>
                  <a:pt x="1909" y="465"/>
                </a:cubicBezTo>
                <a:cubicBezTo>
                  <a:pt x="2007" y="465"/>
                  <a:pt x="2108" y="470"/>
                  <a:pt x="2215" y="478"/>
                </a:cubicBezTo>
                <a:cubicBezTo>
                  <a:pt x="2233" y="482"/>
                  <a:pt x="2252" y="484"/>
                  <a:pt x="2272" y="484"/>
                </a:cubicBezTo>
                <a:cubicBezTo>
                  <a:pt x="2371" y="484"/>
                  <a:pt x="2473" y="433"/>
                  <a:pt x="2512" y="318"/>
                </a:cubicBezTo>
                <a:cubicBezTo>
                  <a:pt x="2534" y="227"/>
                  <a:pt x="2466" y="67"/>
                  <a:pt x="2329" y="44"/>
                </a:cubicBezTo>
                <a:cubicBezTo>
                  <a:pt x="2175" y="17"/>
                  <a:pt x="2015" y="1"/>
                  <a:pt x="1854" y="1"/>
                </a:cubicBezTo>
                <a:close/>
              </a:path>
            </a:pathLst>
          </a:custGeom>
          <a:solidFill>
            <a:srgbClr val="2B2B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1620797" y="1774147"/>
            <a:ext cx="1447543" cy="1901479"/>
          </a:xfrm>
          <a:custGeom>
            <a:avLst/>
            <a:gdLst/>
            <a:ahLst/>
            <a:cxnLst/>
            <a:rect l="l" t="t" r="r" b="b"/>
            <a:pathLst>
              <a:path w="19289" h="25337" extrusionOk="0">
                <a:moveTo>
                  <a:pt x="8363" y="0"/>
                </a:moveTo>
                <a:cubicBezTo>
                  <a:pt x="3881" y="0"/>
                  <a:pt x="183" y="3635"/>
                  <a:pt x="138" y="8126"/>
                </a:cubicBezTo>
                <a:lnTo>
                  <a:pt x="47" y="17005"/>
                </a:lnTo>
                <a:cubicBezTo>
                  <a:pt x="1" y="21525"/>
                  <a:pt x="3653" y="25245"/>
                  <a:pt x="8172" y="25291"/>
                </a:cubicBezTo>
                <a:lnTo>
                  <a:pt x="10843" y="25337"/>
                </a:lnTo>
                <a:cubicBezTo>
                  <a:pt x="10871" y="25337"/>
                  <a:pt x="10899" y="25337"/>
                  <a:pt x="10926" y="25337"/>
                </a:cubicBezTo>
                <a:cubicBezTo>
                  <a:pt x="15408" y="25337"/>
                  <a:pt x="19106" y="21680"/>
                  <a:pt x="19151" y="17188"/>
                </a:cubicBezTo>
                <a:lnTo>
                  <a:pt x="19243" y="8332"/>
                </a:lnTo>
                <a:cubicBezTo>
                  <a:pt x="19288" y="3812"/>
                  <a:pt x="15636" y="69"/>
                  <a:pt x="11117" y="23"/>
                </a:cubicBezTo>
                <a:lnTo>
                  <a:pt x="8446" y="0"/>
                </a:lnTo>
                <a:cubicBezTo>
                  <a:pt x="8418" y="0"/>
                  <a:pt x="8390" y="0"/>
                  <a:pt x="8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1620797" y="1770695"/>
            <a:ext cx="1447543" cy="1908383"/>
          </a:xfrm>
          <a:custGeom>
            <a:avLst/>
            <a:gdLst/>
            <a:ahLst/>
            <a:cxnLst/>
            <a:rect l="l" t="t" r="r" b="b"/>
            <a:pathLst>
              <a:path w="19289" h="25429" fill="none" extrusionOk="0">
                <a:moveTo>
                  <a:pt x="19151" y="17234"/>
                </a:moveTo>
                <a:cubicBezTo>
                  <a:pt x="19106" y="21753"/>
                  <a:pt x="15362" y="25428"/>
                  <a:pt x="10843" y="25383"/>
                </a:cubicBezTo>
                <a:lnTo>
                  <a:pt x="8172" y="25337"/>
                </a:lnTo>
                <a:cubicBezTo>
                  <a:pt x="3653" y="25291"/>
                  <a:pt x="1" y="21571"/>
                  <a:pt x="47" y="17051"/>
                </a:cubicBezTo>
                <a:lnTo>
                  <a:pt x="138" y="8172"/>
                </a:lnTo>
                <a:cubicBezTo>
                  <a:pt x="184" y="3653"/>
                  <a:pt x="3927" y="1"/>
                  <a:pt x="8446" y="46"/>
                </a:cubicBezTo>
                <a:lnTo>
                  <a:pt x="11117" y="69"/>
                </a:lnTo>
                <a:cubicBezTo>
                  <a:pt x="15636" y="115"/>
                  <a:pt x="19288" y="3858"/>
                  <a:pt x="19243" y="8378"/>
                </a:cubicBezTo>
                <a:close/>
              </a:path>
            </a:pathLst>
          </a:custGeom>
          <a:noFill/>
          <a:ln w="19050" cap="flat" cmpd="sng">
            <a:solidFill>
              <a:srgbClr val="2B2B2B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2258017" y="2577520"/>
            <a:ext cx="171403" cy="327282"/>
          </a:xfrm>
          <a:custGeom>
            <a:avLst/>
            <a:gdLst/>
            <a:ahLst/>
            <a:cxnLst/>
            <a:rect l="l" t="t" r="r" b="b"/>
            <a:pathLst>
              <a:path w="2284" h="4361" extrusionOk="0">
                <a:moveTo>
                  <a:pt x="1074" y="1"/>
                </a:moveTo>
                <a:lnTo>
                  <a:pt x="1" y="4360"/>
                </a:lnTo>
                <a:lnTo>
                  <a:pt x="2283" y="4337"/>
                </a:lnTo>
                <a:lnTo>
                  <a:pt x="10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1644812" y="2850915"/>
            <a:ext cx="376951" cy="361129"/>
          </a:xfrm>
          <a:custGeom>
            <a:avLst/>
            <a:gdLst/>
            <a:ahLst/>
            <a:cxnLst/>
            <a:rect l="l" t="t" r="r" b="b"/>
            <a:pathLst>
              <a:path w="5023" h="4812" extrusionOk="0">
                <a:moveTo>
                  <a:pt x="2508" y="1"/>
                </a:moveTo>
                <a:cubicBezTo>
                  <a:pt x="1272" y="1"/>
                  <a:pt x="223" y="947"/>
                  <a:pt x="115" y="2201"/>
                </a:cubicBezTo>
                <a:cubicBezTo>
                  <a:pt x="1" y="3525"/>
                  <a:pt x="982" y="4689"/>
                  <a:pt x="2306" y="4803"/>
                </a:cubicBezTo>
                <a:cubicBezTo>
                  <a:pt x="2376" y="4809"/>
                  <a:pt x="2446" y="4812"/>
                  <a:pt x="2515" y="4812"/>
                </a:cubicBezTo>
                <a:cubicBezTo>
                  <a:pt x="3750" y="4812"/>
                  <a:pt x="4800" y="3865"/>
                  <a:pt x="4908" y="2612"/>
                </a:cubicBezTo>
                <a:cubicBezTo>
                  <a:pt x="5022" y="1288"/>
                  <a:pt x="4041" y="124"/>
                  <a:pt x="2717" y="10"/>
                </a:cubicBezTo>
                <a:cubicBezTo>
                  <a:pt x="2646" y="4"/>
                  <a:pt x="2577" y="1"/>
                  <a:pt x="250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2633175" y="2850915"/>
            <a:ext cx="376951" cy="361129"/>
          </a:xfrm>
          <a:custGeom>
            <a:avLst/>
            <a:gdLst/>
            <a:ahLst/>
            <a:cxnLst/>
            <a:rect l="l" t="t" r="r" b="b"/>
            <a:pathLst>
              <a:path w="5023" h="4812" extrusionOk="0">
                <a:moveTo>
                  <a:pt x="2508" y="1"/>
                </a:moveTo>
                <a:cubicBezTo>
                  <a:pt x="1272" y="1"/>
                  <a:pt x="223" y="947"/>
                  <a:pt x="115" y="2201"/>
                </a:cubicBezTo>
                <a:cubicBezTo>
                  <a:pt x="1" y="3525"/>
                  <a:pt x="982" y="4689"/>
                  <a:pt x="2306" y="4803"/>
                </a:cubicBezTo>
                <a:cubicBezTo>
                  <a:pt x="2376" y="4809"/>
                  <a:pt x="2446" y="4812"/>
                  <a:pt x="2515" y="4812"/>
                </a:cubicBezTo>
                <a:cubicBezTo>
                  <a:pt x="3750" y="4812"/>
                  <a:pt x="4800" y="3865"/>
                  <a:pt x="4908" y="2612"/>
                </a:cubicBezTo>
                <a:cubicBezTo>
                  <a:pt x="5022" y="1288"/>
                  <a:pt x="4041" y="124"/>
                  <a:pt x="2717" y="10"/>
                </a:cubicBezTo>
                <a:cubicBezTo>
                  <a:pt x="2647" y="4"/>
                  <a:pt x="2577" y="1"/>
                  <a:pt x="250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2225522" y="3149675"/>
            <a:ext cx="282695" cy="126830"/>
          </a:xfrm>
          <a:custGeom>
            <a:avLst/>
            <a:gdLst/>
            <a:ahLst/>
            <a:cxnLst/>
            <a:rect l="l" t="t" r="r" b="b"/>
            <a:pathLst>
              <a:path w="3767" h="1690" extrusionOk="0">
                <a:moveTo>
                  <a:pt x="0" y="0"/>
                </a:moveTo>
                <a:lnTo>
                  <a:pt x="0" y="0"/>
                </a:lnTo>
                <a:cubicBezTo>
                  <a:pt x="114" y="936"/>
                  <a:pt x="890" y="1666"/>
                  <a:pt x="1872" y="1689"/>
                </a:cubicBezTo>
                <a:cubicBezTo>
                  <a:pt x="2831" y="1689"/>
                  <a:pt x="3630" y="982"/>
                  <a:pt x="3766" y="46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2225522" y="3149675"/>
            <a:ext cx="282695" cy="126830"/>
          </a:xfrm>
          <a:custGeom>
            <a:avLst/>
            <a:gdLst/>
            <a:ahLst/>
            <a:cxnLst/>
            <a:rect l="l" t="t" r="r" b="b"/>
            <a:pathLst>
              <a:path w="3767" h="1690" fill="none" extrusionOk="0">
                <a:moveTo>
                  <a:pt x="0" y="0"/>
                </a:moveTo>
                <a:cubicBezTo>
                  <a:pt x="114" y="936"/>
                  <a:pt x="890" y="1666"/>
                  <a:pt x="1872" y="1689"/>
                </a:cubicBezTo>
                <a:cubicBezTo>
                  <a:pt x="2831" y="1689"/>
                  <a:pt x="3630" y="982"/>
                  <a:pt x="3766" y="46"/>
                </a:cubicBezTo>
                <a:close/>
              </a:path>
            </a:pathLst>
          </a:custGeom>
          <a:noFill/>
          <a:ln w="19050" cap="flat" cmpd="sng">
            <a:solidFill>
              <a:srgbClr val="2B2B2B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1795581" y="2620147"/>
            <a:ext cx="169602" cy="164954"/>
          </a:xfrm>
          <a:custGeom>
            <a:avLst/>
            <a:gdLst/>
            <a:ahLst/>
            <a:cxnLst/>
            <a:rect l="l" t="t" r="r" b="b"/>
            <a:pathLst>
              <a:path w="2260" h="2198" extrusionOk="0">
                <a:moveTo>
                  <a:pt x="1086" y="0"/>
                </a:moveTo>
                <a:cubicBezTo>
                  <a:pt x="525" y="0"/>
                  <a:pt x="45" y="464"/>
                  <a:pt x="23" y="1053"/>
                </a:cubicBezTo>
                <a:cubicBezTo>
                  <a:pt x="0" y="1669"/>
                  <a:pt x="479" y="2172"/>
                  <a:pt x="1073" y="2194"/>
                </a:cubicBezTo>
                <a:cubicBezTo>
                  <a:pt x="1100" y="2196"/>
                  <a:pt x="1127" y="2197"/>
                  <a:pt x="1154" y="2197"/>
                </a:cubicBezTo>
                <a:cubicBezTo>
                  <a:pt x="1735" y="2197"/>
                  <a:pt x="2215" y="1733"/>
                  <a:pt x="2237" y="1144"/>
                </a:cubicBezTo>
                <a:cubicBezTo>
                  <a:pt x="2260" y="528"/>
                  <a:pt x="1781" y="26"/>
                  <a:pt x="1164" y="3"/>
                </a:cubicBezTo>
                <a:cubicBezTo>
                  <a:pt x="1138" y="1"/>
                  <a:pt x="1112" y="0"/>
                  <a:pt x="10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2674300" y="2620147"/>
            <a:ext cx="169677" cy="164954"/>
          </a:xfrm>
          <a:custGeom>
            <a:avLst/>
            <a:gdLst/>
            <a:ahLst/>
            <a:cxnLst/>
            <a:rect l="l" t="t" r="r" b="b"/>
            <a:pathLst>
              <a:path w="2261" h="2198" extrusionOk="0">
                <a:moveTo>
                  <a:pt x="1106" y="0"/>
                </a:moveTo>
                <a:cubicBezTo>
                  <a:pt x="526" y="0"/>
                  <a:pt x="45" y="464"/>
                  <a:pt x="23" y="1053"/>
                </a:cubicBezTo>
                <a:cubicBezTo>
                  <a:pt x="1" y="1669"/>
                  <a:pt x="480" y="2172"/>
                  <a:pt x="1096" y="2194"/>
                </a:cubicBezTo>
                <a:cubicBezTo>
                  <a:pt x="1122" y="2196"/>
                  <a:pt x="1148" y="2197"/>
                  <a:pt x="1174" y="2197"/>
                </a:cubicBezTo>
                <a:cubicBezTo>
                  <a:pt x="1735" y="2197"/>
                  <a:pt x="2216" y="1733"/>
                  <a:pt x="2237" y="1144"/>
                </a:cubicBezTo>
                <a:cubicBezTo>
                  <a:pt x="2260" y="528"/>
                  <a:pt x="1781" y="26"/>
                  <a:pt x="1187" y="3"/>
                </a:cubicBezTo>
                <a:cubicBezTo>
                  <a:pt x="1160" y="1"/>
                  <a:pt x="1133" y="0"/>
                  <a:pt x="110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1154909" y="1480265"/>
            <a:ext cx="2177206" cy="1138471"/>
          </a:xfrm>
          <a:custGeom>
            <a:avLst/>
            <a:gdLst/>
            <a:ahLst/>
            <a:cxnLst/>
            <a:rect l="l" t="t" r="r" b="b"/>
            <a:pathLst>
              <a:path w="29012" h="15170" extrusionOk="0">
                <a:moveTo>
                  <a:pt x="15321" y="1"/>
                </a:moveTo>
                <a:cubicBezTo>
                  <a:pt x="12587" y="1"/>
                  <a:pt x="10041" y="349"/>
                  <a:pt x="8560" y="767"/>
                </a:cubicBezTo>
                <a:cubicBezTo>
                  <a:pt x="2237" y="2524"/>
                  <a:pt x="0" y="6176"/>
                  <a:pt x="206" y="9714"/>
                </a:cubicBezTo>
                <a:cubicBezTo>
                  <a:pt x="350" y="12482"/>
                  <a:pt x="3414" y="14153"/>
                  <a:pt x="7601" y="14153"/>
                </a:cubicBezTo>
                <a:cubicBezTo>
                  <a:pt x="11353" y="14153"/>
                  <a:pt x="16008" y="12811"/>
                  <a:pt x="20269" y="9714"/>
                </a:cubicBezTo>
                <a:cubicBezTo>
                  <a:pt x="20269" y="9714"/>
                  <a:pt x="23807" y="14234"/>
                  <a:pt x="26980" y="15169"/>
                </a:cubicBezTo>
                <a:cubicBezTo>
                  <a:pt x="26980" y="15169"/>
                  <a:pt x="29011" y="5537"/>
                  <a:pt x="24994" y="2364"/>
                </a:cubicBezTo>
                <a:cubicBezTo>
                  <a:pt x="22726" y="586"/>
                  <a:pt x="18865" y="1"/>
                  <a:pt x="153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265908" y="639518"/>
            <a:ext cx="4138507" cy="3675226"/>
          </a:xfrm>
          <a:custGeom>
            <a:avLst/>
            <a:gdLst/>
            <a:ahLst/>
            <a:cxnLst/>
            <a:rect l="l" t="t" r="r" b="b"/>
            <a:pathLst>
              <a:path w="55147" h="48972" extrusionOk="0">
                <a:moveTo>
                  <a:pt x="27577" y="4231"/>
                </a:moveTo>
                <a:cubicBezTo>
                  <a:pt x="30125" y="4231"/>
                  <a:pt x="32716" y="4716"/>
                  <a:pt x="35220" y="5738"/>
                </a:cubicBezTo>
                <a:cubicBezTo>
                  <a:pt x="45582" y="9961"/>
                  <a:pt x="50535" y="21784"/>
                  <a:pt x="46313" y="32147"/>
                </a:cubicBezTo>
                <a:cubicBezTo>
                  <a:pt x="43114" y="39980"/>
                  <a:pt x="35554" y="44734"/>
                  <a:pt x="27581" y="44734"/>
                </a:cubicBezTo>
                <a:cubicBezTo>
                  <a:pt x="25029" y="44734"/>
                  <a:pt x="22434" y="44247"/>
                  <a:pt x="19927" y="43217"/>
                </a:cubicBezTo>
                <a:cubicBezTo>
                  <a:pt x="9564" y="38995"/>
                  <a:pt x="4611" y="27171"/>
                  <a:pt x="8834" y="16831"/>
                </a:cubicBezTo>
                <a:cubicBezTo>
                  <a:pt x="12034" y="8978"/>
                  <a:pt x="19600" y="4231"/>
                  <a:pt x="27577" y="4231"/>
                </a:cubicBezTo>
                <a:close/>
                <a:moveTo>
                  <a:pt x="27566" y="0"/>
                </a:moveTo>
                <a:cubicBezTo>
                  <a:pt x="22198" y="0"/>
                  <a:pt x="16794" y="1758"/>
                  <a:pt x="12280" y="5373"/>
                </a:cubicBezTo>
                <a:cubicBezTo>
                  <a:pt x="1712" y="13818"/>
                  <a:pt x="0" y="29225"/>
                  <a:pt x="8468" y="39794"/>
                </a:cubicBezTo>
                <a:cubicBezTo>
                  <a:pt x="13302" y="45829"/>
                  <a:pt x="20416" y="48971"/>
                  <a:pt x="27594" y="48971"/>
                </a:cubicBezTo>
                <a:cubicBezTo>
                  <a:pt x="32958" y="48971"/>
                  <a:pt x="38356" y="47217"/>
                  <a:pt x="42866" y="43605"/>
                </a:cubicBezTo>
                <a:cubicBezTo>
                  <a:pt x="53434" y="35137"/>
                  <a:pt x="55146" y="19730"/>
                  <a:pt x="46678" y="9185"/>
                </a:cubicBezTo>
                <a:cubicBezTo>
                  <a:pt x="41847" y="3140"/>
                  <a:pt x="34739" y="0"/>
                  <a:pt x="275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265908" y="408900"/>
            <a:ext cx="4138507" cy="4136918"/>
          </a:xfrm>
          <a:custGeom>
            <a:avLst/>
            <a:gdLst/>
            <a:ahLst/>
            <a:cxnLst/>
            <a:rect l="l" t="t" r="r" b="b"/>
            <a:pathLst>
              <a:path w="55147" h="55124" fill="none" extrusionOk="0">
                <a:moveTo>
                  <a:pt x="19927" y="46290"/>
                </a:moveTo>
                <a:cubicBezTo>
                  <a:pt x="9564" y="42068"/>
                  <a:pt x="4611" y="30244"/>
                  <a:pt x="8834" y="19904"/>
                </a:cubicBezTo>
                <a:cubicBezTo>
                  <a:pt x="13056" y="9542"/>
                  <a:pt x="24880" y="4589"/>
                  <a:pt x="35220" y="8811"/>
                </a:cubicBezTo>
                <a:cubicBezTo>
                  <a:pt x="45582" y="13034"/>
                  <a:pt x="50535" y="24857"/>
                  <a:pt x="46313" y="35220"/>
                </a:cubicBezTo>
                <a:cubicBezTo>
                  <a:pt x="42090" y="45560"/>
                  <a:pt x="30266" y="50536"/>
                  <a:pt x="19927" y="46290"/>
                </a:cubicBezTo>
                <a:close/>
                <a:moveTo>
                  <a:pt x="46678" y="12258"/>
                </a:moveTo>
                <a:cubicBezTo>
                  <a:pt x="38233" y="1690"/>
                  <a:pt x="22825" y="1"/>
                  <a:pt x="12280" y="8446"/>
                </a:cubicBezTo>
                <a:cubicBezTo>
                  <a:pt x="1712" y="16891"/>
                  <a:pt x="0" y="32298"/>
                  <a:pt x="8468" y="42867"/>
                </a:cubicBezTo>
                <a:cubicBezTo>
                  <a:pt x="16914" y="53412"/>
                  <a:pt x="32321" y="55124"/>
                  <a:pt x="42866" y="46678"/>
                </a:cubicBezTo>
                <a:cubicBezTo>
                  <a:pt x="53434" y="38210"/>
                  <a:pt x="55146" y="22803"/>
                  <a:pt x="46678" y="12258"/>
                </a:cubicBez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rgbClr val="2B2B2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2B8315-9B44-D0F9-F3BE-F6F5CFD71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09" y="730250"/>
            <a:ext cx="3446937" cy="30162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BF0C03-847B-5D0B-9563-2A9E208A24E6}"/>
              </a:ext>
            </a:extLst>
          </p:cNvPr>
          <p:cNvSpPr txBox="1"/>
          <p:nvPr/>
        </p:nvSpPr>
        <p:spPr>
          <a:xfrm>
            <a:off x="4076700" y="768350"/>
            <a:ext cx="48768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Pegawai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berjenis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kelamin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pria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lebih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banyak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dipromosikan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jabatanya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(68,57%)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dibandingkan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dengan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pegawai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berjenis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kelamin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wanita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(31,43%)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hal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ini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membuktikan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bahwa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kenaikan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suatu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jabatan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masih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dipengaruhi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oleh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jenis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kelamin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pria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, oleh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karena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itu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idealnya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promosi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jabatan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tidak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hanya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memandang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jenis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kelamin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pegawainya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. Hal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ini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dapat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dibuktikan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pada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penerapan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i="1" dirty="0">
                <a:latin typeface="Roboto" panose="02000000000000000000" pitchFamily="2" charset="0"/>
                <a:ea typeface="Roboto" panose="02000000000000000000" pitchFamily="2" charset="0"/>
              </a:rPr>
              <a:t>Sustainable Development Group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(SDG) oleh PBB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dimana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adanya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i="1" dirty="0">
                <a:latin typeface="Roboto" panose="02000000000000000000" pitchFamily="2" charset="0"/>
                <a:ea typeface="Roboto" panose="02000000000000000000" pitchFamily="2" charset="0"/>
              </a:rPr>
              <a:t>gender equality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5047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F70F7E9F-2015-B54F-53A0-0DE9BE2A3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0"/>
            <a:ext cx="6032500" cy="24644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2389A1-0099-FAF8-3A04-7598E57F661F}"/>
              </a:ext>
            </a:extLst>
          </p:cNvPr>
          <p:cNvSpPr txBox="1"/>
          <p:nvPr/>
        </p:nvSpPr>
        <p:spPr>
          <a:xfrm>
            <a:off x="150812" y="2679046"/>
            <a:ext cx="884237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Dengan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Asumsi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pegawai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baru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adalah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pegawai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yang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sudah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bekerja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selama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dibawah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2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tahun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maka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probabilitasnya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adalah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sekitar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20,83%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terdiri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dari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: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Pegawai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yang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sudah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1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tahun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(8,08%) dan  2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tahun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(12,75%).</a:t>
            </a:r>
          </a:p>
          <a:p>
            <a:pPr algn="just"/>
            <a:endParaRPr lang="en-ID" sz="15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just"/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Ini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membuktikan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bahwa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pegawai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baru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memiliki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kesempatan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yang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cukup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besar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untuk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dipromosikan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naik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jabatan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.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Namun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untuk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pegawai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yang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sudah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lama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bekerja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sebagai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contoh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diatas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kesempatan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dimana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pegawai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yang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bekerja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lebih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dari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10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tahun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dipromosikan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hanya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sekitar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5%. Oleh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karena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itu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diberikan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apresiasi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karena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loyalitas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terhadap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perusahaan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berupa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kesempatan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kenaikan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jabatan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dicabang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yang lain.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Dengan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kata lain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memberikan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kesempatan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jabatan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yang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lebih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tinggi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dari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sebelumnya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1902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E59E2B5-9FAF-014A-EDAF-832B07A64C53}"/>
              </a:ext>
            </a:extLst>
          </p:cNvPr>
          <p:cNvSpPr txBox="1"/>
          <p:nvPr/>
        </p:nvSpPr>
        <p:spPr>
          <a:xfrm>
            <a:off x="527050" y="1092200"/>
            <a:ext cx="78676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Pro: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Pegawai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sudah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lama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bekerja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Akan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merasa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diapresiasikan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termotivasi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bekerja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baik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Cons: Ada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kemungkinan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pegawai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lama yang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sudah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dipromosi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menghandle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pekerjaan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baru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semisalkan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cabang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ditempat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yang lain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mengeluarkan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biaya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tambahan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berupa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akomodasi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(mess, kos-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kosan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1950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18443735-4C65-696F-2445-12ACA1F2A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93" y="526426"/>
            <a:ext cx="4912162" cy="265492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E1604E-8121-9B36-D5F6-5BA9B2422072}"/>
              </a:ext>
            </a:extLst>
          </p:cNvPr>
          <p:cNvSpPr txBox="1"/>
          <p:nvPr/>
        </p:nvSpPr>
        <p:spPr>
          <a:xfrm>
            <a:off x="5302250" y="526426"/>
            <a:ext cx="3606800" cy="4064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Rata - rata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pegawai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dipromosi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average training score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sebesar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63,38.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menjadikan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acuan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bagi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pegawai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ingin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dipromosikan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. Perusahaan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alternatif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memberikan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training /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kelas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minggu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sekali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selama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bulan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dimasing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-masing department.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Pegawai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didorong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mendapatkan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KPI yang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tinggi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pekerjaannya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Pro: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Pegawai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kita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potensial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dibidangnya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Cons: Perusahaan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mengeluarkan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biaya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menghire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trainer,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pegawai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merasa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burn out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dikarenakan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terlalu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banyak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tuntutan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pekerjaan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lalu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waktu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hanya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dihabiskan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7031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" name="Google Shape;736;p31"/>
          <p:cNvGrpSpPr/>
          <p:nvPr/>
        </p:nvGrpSpPr>
        <p:grpSpPr>
          <a:xfrm>
            <a:off x="554119" y="1814475"/>
            <a:ext cx="1480901" cy="2998822"/>
            <a:chOff x="457196" y="2003226"/>
            <a:chExt cx="1524000" cy="2346399"/>
          </a:xfrm>
        </p:grpSpPr>
        <p:sp>
          <p:nvSpPr>
            <p:cNvPr id="737" name="Google Shape;737;p31"/>
            <p:cNvSpPr/>
            <p:nvPr/>
          </p:nvSpPr>
          <p:spPr>
            <a:xfrm>
              <a:off x="605399" y="2003226"/>
              <a:ext cx="1227600" cy="1255918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 rot="10800000">
              <a:off x="457196" y="2158412"/>
              <a:ext cx="1524000" cy="2191213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6" name="Google Shape;756;p31"/>
          <p:cNvSpPr/>
          <p:nvPr/>
        </p:nvSpPr>
        <p:spPr>
          <a:xfrm rot="8100000">
            <a:off x="950706" y="984309"/>
            <a:ext cx="687732" cy="68773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7" name="Google Shape;757;p31"/>
          <p:cNvSpPr/>
          <p:nvPr/>
        </p:nvSpPr>
        <p:spPr>
          <a:xfrm rot="8100000">
            <a:off x="3170063" y="984309"/>
            <a:ext cx="687732" cy="687732"/>
          </a:xfrm>
          <a:prstGeom prst="teardrop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1"/>
          <p:cNvSpPr/>
          <p:nvPr/>
        </p:nvSpPr>
        <p:spPr>
          <a:xfrm rot="8100000">
            <a:off x="5389420" y="984309"/>
            <a:ext cx="687732" cy="687732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1"/>
          <p:cNvSpPr/>
          <p:nvPr/>
        </p:nvSpPr>
        <p:spPr>
          <a:xfrm rot="8100000">
            <a:off x="7608777" y="984310"/>
            <a:ext cx="687732" cy="687732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1"/>
          <p:cNvSpPr/>
          <p:nvPr/>
        </p:nvSpPr>
        <p:spPr>
          <a:xfrm>
            <a:off x="1003728" y="1037325"/>
            <a:ext cx="581700" cy="5817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1"/>
          <p:cNvSpPr/>
          <p:nvPr/>
        </p:nvSpPr>
        <p:spPr>
          <a:xfrm>
            <a:off x="3223073" y="1037325"/>
            <a:ext cx="581700" cy="5817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1"/>
          <p:cNvSpPr/>
          <p:nvPr/>
        </p:nvSpPr>
        <p:spPr>
          <a:xfrm>
            <a:off x="5442430" y="1037325"/>
            <a:ext cx="581700" cy="5817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1"/>
          <p:cNvSpPr/>
          <p:nvPr/>
        </p:nvSpPr>
        <p:spPr>
          <a:xfrm>
            <a:off x="7661787" y="1037326"/>
            <a:ext cx="581700" cy="5817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1"/>
          <p:cNvSpPr txBox="1"/>
          <p:nvPr/>
        </p:nvSpPr>
        <p:spPr>
          <a:xfrm>
            <a:off x="551723" y="2034650"/>
            <a:ext cx="1462828" cy="27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5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Berapa</a:t>
            </a:r>
            <a:r>
              <a:rPr lang="en-ID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5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Probabilitas</a:t>
            </a:r>
            <a:r>
              <a:rPr lang="en-ID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5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pegawai</a:t>
            </a:r>
            <a:r>
              <a:rPr lang="en-ID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5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ID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5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Dipromosikan</a:t>
            </a:r>
            <a:r>
              <a:rPr lang="en-ID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</a:p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5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jika</a:t>
            </a:r>
            <a:r>
              <a:rPr lang="en-ID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5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seorang</a:t>
            </a:r>
            <a:r>
              <a:rPr lang="en-ID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5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karyawan</a:t>
            </a:r>
            <a:r>
              <a:rPr lang="en-ID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5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telah</a:t>
            </a:r>
            <a:endParaRPr lang="en-ID" sz="15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5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memenangkan</a:t>
            </a:r>
            <a:r>
              <a:rPr lang="en-ID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5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penghargaan</a:t>
            </a:r>
            <a:r>
              <a:rPr lang="en-ID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1500" dirty="0">
              <a:solidFill>
                <a:schemeClr val="lt1"/>
              </a:solidFill>
            </a:endParaRPr>
          </a:p>
        </p:txBody>
      </p:sp>
      <p:sp>
        <p:nvSpPr>
          <p:cNvPr id="772" name="Google Shape;772;p31"/>
          <p:cNvSpPr txBox="1"/>
          <p:nvPr/>
        </p:nvSpPr>
        <p:spPr>
          <a:xfrm>
            <a:off x="2895398" y="3463650"/>
            <a:ext cx="1314300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 is red, </a:t>
            </a:r>
            <a:b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but is actually </a:t>
            </a:r>
            <a:b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 cold place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773" name="Google Shape;773;p31"/>
          <p:cNvSpPr txBox="1"/>
          <p:nvPr/>
        </p:nvSpPr>
        <p:spPr>
          <a:xfrm>
            <a:off x="7295540" y="3463650"/>
            <a:ext cx="1314300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774" name="Google Shape;774;p31"/>
          <p:cNvSpPr txBox="1"/>
          <p:nvPr/>
        </p:nvSpPr>
        <p:spPr>
          <a:xfrm>
            <a:off x="5078853" y="3463650"/>
            <a:ext cx="1314300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A345B3-8354-A050-1E6F-07665519775B}"/>
              </a:ext>
            </a:extLst>
          </p:cNvPr>
          <p:cNvSpPr txBox="1"/>
          <p:nvPr/>
        </p:nvSpPr>
        <p:spPr>
          <a:xfrm>
            <a:off x="1126094" y="1070515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Fira Sans Extra Condensed" panose="020B0503050000020004" pitchFamily="34" charset="0"/>
              </a:rPr>
              <a:t>5</a:t>
            </a:r>
            <a:endParaRPr lang="en-ID" sz="2800" dirty="0">
              <a:solidFill>
                <a:schemeClr val="bg1"/>
              </a:solidFill>
              <a:latin typeface="Fira Sans Extra Condensed" panose="020B05030500000200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4D9A3F8-D052-60E9-8593-49B42C1E284C}"/>
              </a:ext>
            </a:extLst>
          </p:cNvPr>
          <p:cNvSpPr txBox="1"/>
          <p:nvPr/>
        </p:nvSpPr>
        <p:spPr>
          <a:xfrm>
            <a:off x="7783186" y="1066566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Fira Sans Extra Condensed" panose="020B0503050000020004" pitchFamily="34" charset="0"/>
              </a:rPr>
              <a:t>8</a:t>
            </a:r>
            <a:endParaRPr lang="en-ID" sz="2800" dirty="0">
              <a:solidFill>
                <a:schemeClr val="bg1"/>
              </a:solidFill>
              <a:latin typeface="Fira Sans Extra Condensed" panose="020B05030500000200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1614BE1-AE28-6AE7-A8C7-B708FF3E9B26}"/>
              </a:ext>
            </a:extLst>
          </p:cNvPr>
          <p:cNvSpPr txBox="1"/>
          <p:nvPr/>
        </p:nvSpPr>
        <p:spPr>
          <a:xfrm>
            <a:off x="5564154" y="1066565"/>
            <a:ext cx="317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Fira Sans Extra Condensed" panose="020B0503050000020004" pitchFamily="34" charset="0"/>
              </a:rPr>
              <a:t>7</a:t>
            </a:r>
            <a:endParaRPr lang="en-ID" sz="2800" dirty="0">
              <a:solidFill>
                <a:schemeClr val="bg1"/>
              </a:solidFill>
              <a:latin typeface="Fira Sans Extra Condensed" panose="020B05030500000200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A2146B3-1894-3C44-08CF-A54941480FA4}"/>
              </a:ext>
            </a:extLst>
          </p:cNvPr>
          <p:cNvSpPr txBox="1"/>
          <p:nvPr/>
        </p:nvSpPr>
        <p:spPr>
          <a:xfrm>
            <a:off x="3353342" y="1066565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Fira Sans Extra Condensed" panose="020B0503050000020004" pitchFamily="34" charset="0"/>
              </a:rPr>
              <a:t>6</a:t>
            </a:r>
            <a:endParaRPr lang="en-ID" sz="2800" dirty="0">
              <a:solidFill>
                <a:schemeClr val="bg1"/>
              </a:solidFill>
              <a:latin typeface="Fira Sans Extra Condensed" panose="020B05030500000200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E3EE500-3592-64A9-D76C-E4D02004F79F}"/>
              </a:ext>
            </a:extLst>
          </p:cNvPr>
          <p:cNvGrpSpPr/>
          <p:nvPr/>
        </p:nvGrpSpPr>
        <p:grpSpPr>
          <a:xfrm>
            <a:off x="2807913" y="1814475"/>
            <a:ext cx="1493779" cy="2998822"/>
            <a:chOff x="2894024" y="2407742"/>
            <a:chExt cx="1317041" cy="2405555"/>
          </a:xfrm>
        </p:grpSpPr>
        <p:sp>
          <p:nvSpPr>
            <p:cNvPr id="93" name="Google Shape;737;p31">
              <a:extLst>
                <a:ext uri="{FF2B5EF4-FFF2-40B4-BE49-F238E27FC236}">
                  <a16:creationId xmlns:a16="http://schemas.microsoft.com/office/drawing/2014/main" id="{79CD28E7-5B7A-E5C9-EF2C-67C060A47137}"/>
                </a:ext>
              </a:extLst>
            </p:cNvPr>
            <p:cNvSpPr/>
            <p:nvPr/>
          </p:nvSpPr>
          <p:spPr>
            <a:xfrm>
              <a:off x="3015910" y="2407742"/>
              <a:ext cx="1060892" cy="1284775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 rot="10800000">
              <a:off x="2894024" y="2571738"/>
              <a:ext cx="1317041" cy="2241559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F2D1673-CC0F-E54A-0FF3-05EE8AC3146C}"/>
              </a:ext>
            </a:extLst>
          </p:cNvPr>
          <p:cNvGrpSpPr/>
          <p:nvPr/>
        </p:nvGrpSpPr>
        <p:grpSpPr>
          <a:xfrm>
            <a:off x="4986390" y="1814475"/>
            <a:ext cx="1493780" cy="2998822"/>
            <a:chOff x="5078162" y="2407756"/>
            <a:chExt cx="1317041" cy="2405541"/>
          </a:xfrm>
        </p:grpSpPr>
        <p:sp>
          <p:nvSpPr>
            <p:cNvPr id="92" name="Google Shape;737;p31">
              <a:extLst>
                <a:ext uri="{FF2B5EF4-FFF2-40B4-BE49-F238E27FC236}">
                  <a16:creationId xmlns:a16="http://schemas.microsoft.com/office/drawing/2014/main" id="{C1FB16CA-EFE4-625B-F6CB-F218D0D69954}"/>
                </a:ext>
              </a:extLst>
            </p:cNvPr>
            <p:cNvSpPr/>
            <p:nvPr/>
          </p:nvSpPr>
          <p:spPr>
            <a:xfrm>
              <a:off x="5205557" y="2407756"/>
              <a:ext cx="1060892" cy="1284775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 rot="10800000">
              <a:off x="5078162" y="2571738"/>
              <a:ext cx="1317041" cy="2241559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3BC4E39-B707-7FBE-18DA-58AF1A8DD2DF}"/>
              </a:ext>
            </a:extLst>
          </p:cNvPr>
          <p:cNvGrpSpPr/>
          <p:nvPr/>
        </p:nvGrpSpPr>
        <p:grpSpPr>
          <a:xfrm>
            <a:off x="7205746" y="1814475"/>
            <a:ext cx="1493781" cy="2998822"/>
            <a:chOff x="7295194" y="2407755"/>
            <a:chExt cx="1317041" cy="2405542"/>
          </a:xfrm>
        </p:grpSpPr>
        <p:sp>
          <p:nvSpPr>
            <p:cNvPr id="91" name="Google Shape;737;p31">
              <a:extLst>
                <a:ext uri="{FF2B5EF4-FFF2-40B4-BE49-F238E27FC236}">
                  <a16:creationId xmlns:a16="http://schemas.microsoft.com/office/drawing/2014/main" id="{254EA7B5-1912-A8BB-1B13-CD1579EE42BD}"/>
                </a:ext>
              </a:extLst>
            </p:cNvPr>
            <p:cNvSpPr/>
            <p:nvPr/>
          </p:nvSpPr>
          <p:spPr>
            <a:xfrm>
              <a:off x="7422244" y="2407755"/>
              <a:ext cx="1060892" cy="1284775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 rot="10800000">
              <a:off x="7295194" y="2571738"/>
              <a:ext cx="1317041" cy="2241559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771;p31">
            <a:extLst>
              <a:ext uri="{FF2B5EF4-FFF2-40B4-BE49-F238E27FC236}">
                <a16:creationId xmlns:a16="http://schemas.microsoft.com/office/drawing/2014/main" id="{52C1AD9D-5BC9-A7AE-B29F-91B5A674B6D7}"/>
              </a:ext>
            </a:extLst>
          </p:cNvPr>
          <p:cNvSpPr txBox="1"/>
          <p:nvPr/>
        </p:nvSpPr>
        <p:spPr>
          <a:xfrm>
            <a:off x="5004773" y="2030280"/>
            <a:ext cx="1462828" cy="27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5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Bagaimana</a:t>
            </a:r>
            <a:r>
              <a:rPr lang="en-ID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5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hubungan</a:t>
            </a:r>
            <a:r>
              <a:rPr lang="en-ID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5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antara</a:t>
            </a:r>
            <a:r>
              <a:rPr lang="en-ID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5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edukasi</a:t>
            </a:r>
            <a:r>
              <a:rPr lang="en-ID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5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terhadap</a:t>
            </a:r>
            <a:r>
              <a:rPr lang="en-ID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5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promosi</a:t>
            </a:r>
            <a:r>
              <a:rPr lang="en-ID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1500" dirty="0">
              <a:solidFill>
                <a:schemeClr val="lt1"/>
              </a:solidFill>
            </a:endParaRPr>
          </a:p>
        </p:txBody>
      </p:sp>
      <p:sp>
        <p:nvSpPr>
          <p:cNvPr id="103" name="Google Shape;771;p31">
            <a:extLst>
              <a:ext uri="{FF2B5EF4-FFF2-40B4-BE49-F238E27FC236}">
                <a16:creationId xmlns:a16="http://schemas.microsoft.com/office/drawing/2014/main" id="{E37BBA1B-7548-CA8F-C325-4E80ACE066AE}"/>
              </a:ext>
            </a:extLst>
          </p:cNvPr>
          <p:cNvSpPr txBox="1"/>
          <p:nvPr/>
        </p:nvSpPr>
        <p:spPr>
          <a:xfrm>
            <a:off x="2816369" y="2030281"/>
            <a:ext cx="1462828" cy="27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Department mana </a:t>
            </a:r>
            <a:r>
              <a:rPr lang="en-US" sz="15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yg</a:t>
            </a:r>
            <a:r>
              <a:rPr lang="en-US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paling </a:t>
            </a:r>
            <a:r>
              <a:rPr lang="en-US" sz="15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banyak</a:t>
            </a:r>
            <a:r>
              <a:rPr lang="en-US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5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dipromosi</a:t>
            </a:r>
            <a:r>
              <a:rPr lang="en-US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1500" dirty="0">
              <a:solidFill>
                <a:schemeClr val="lt1"/>
              </a:solidFill>
            </a:endParaRPr>
          </a:p>
        </p:txBody>
      </p:sp>
      <p:sp>
        <p:nvSpPr>
          <p:cNvPr id="104" name="Google Shape;771;p31">
            <a:extLst>
              <a:ext uri="{FF2B5EF4-FFF2-40B4-BE49-F238E27FC236}">
                <a16:creationId xmlns:a16="http://schemas.microsoft.com/office/drawing/2014/main" id="{23E1CB9F-2691-F626-0508-8989D4FD9BC1}"/>
              </a:ext>
            </a:extLst>
          </p:cNvPr>
          <p:cNvSpPr txBox="1"/>
          <p:nvPr/>
        </p:nvSpPr>
        <p:spPr>
          <a:xfrm>
            <a:off x="7220060" y="2023730"/>
            <a:ext cx="1462828" cy="27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5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Bagaimana</a:t>
            </a:r>
            <a:r>
              <a:rPr lang="en-ID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5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cara</a:t>
            </a:r>
            <a:r>
              <a:rPr lang="en-ID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5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perusahaan</a:t>
            </a:r>
            <a:r>
              <a:rPr lang="en-ID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5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ID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5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dapat</a:t>
            </a:r>
            <a:r>
              <a:rPr lang="en-ID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meng-</a:t>
            </a:r>
            <a:r>
              <a:rPr lang="en-ID" sz="15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efisiensikan</a:t>
            </a:r>
            <a:r>
              <a:rPr lang="en-ID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5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waktu</a:t>
            </a:r>
            <a:r>
              <a:rPr lang="en-ID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5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ID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mem-</a:t>
            </a:r>
            <a:r>
              <a:rPr lang="en-ID" sz="15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promosikan</a:t>
            </a:r>
            <a:r>
              <a:rPr lang="en-ID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5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jabatan</a:t>
            </a:r>
            <a:r>
              <a:rPr lang="en-ID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1500" dirty="0">
              <a:solidFill>
                <a:schemeClr val="l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B8F896-8DCE-9DED-7FFC-927DD40FC348}"/>
              </a:ext>
            </a:extLst>
          </p:cNvPr>
          <p:cNvSpPr/>
          <p:nvPr/>
        </p:nvSpPr>
        <p:spPr>
          <a:xfrm>
            <a:off x="2476500" y="330203"/>
            <a:ext cx="4216400" cy="5516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BA52E8C6-5D4D-900E-CEDD-5326D5D71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7" y="774701"/>
            <a:ext cx="3786423" cy="283683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A6D037-348E-393A-48F3-D5810B17E131}"/>
              </a:ext>
            </a:extLst>
          </p:cNvPr>
          <p:cNvSpPr txBox="1"/>
          <p:nvPr/>
        </p:nvSpPr>
        <p:spPr>
          <a:xfrm>
            <a:off x="4800600" y="557014"/>
            <a:ext cx="42735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 err="1">
                <a:latin typeface="Roboto" panose="02000000000000000000" pitchFamily="2" charset="0"/>
                <a:ea typeface="Roboto" panose="02000000000000000000" pitchFamily="2" charset="0"/>
              </a:rPr>
              <a:t>Pegawai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 yang </a:t>
            </a:r>
            <a:r>
              <a:rPr lang="en-US" sz="1500" dirty="0" err="1">
                <a:latin typeface="Roboto" panose="02000000000000000000" pitchFamily="2" charset="0"/>
                <a:ea typeface="Roboto" panose="02000000000000000000" pitchFamily="2" charset="0"/>
              </a:rPr>
              <a:t>memenangkan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latin typeface="Roboto" panose="02000000000000000000" pitchFamily="2" charset="0"/>
                <a:ea typeface="Roboto" panose="02000000000000000000" pitchFamily="2" charset="0"/>
              </a:rPr>
              <a:t>penghargaan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latin typeface="Roboto" panose="02000000000000000000" pitchFamily="2" charset="0"/>
                <a:ea typeface="Roboto" panose="02000000000000000000" pitchFamily="2" charset="0"/>
              </a:rPr>
              <a:t>hanya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 12% yang </a:t>
            </a:r>
            <a:r>
              <a:rPr lang="en-US" sz="1500" dirty="0" err="1">
                <a:latin typeface="Roboto" panose="02000000000000000000" pitchFamily="2" charset="0"/>
                <a:ea typeface="Roboto" panose="02000000000000000000" pitchFamily="2" charset="0"/>
              </a:rPr>
              <a:t>dipromosikan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500" dirty="0" err="1">
                <a:latin typeface="Roboto" panose="02000000000000000000" pitchFamily="2" charset="0"/>
                <a:ea typeface="Roboto" panose="02000000000000000000" pitchFamily="2" charset="0"/>
              </a:rPr>
              <a:t>hal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latin typeface="Roboto" panose="02000000000000000000" pitchFamily="2" charset="0"/>
                <a:ea typeface="Roboto" panose="02000000000000000000" pitchFamily="2" charset="0"/>
              </a:rPr>
              <a:t>ini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latin typeface="Roboto" panose="02000000000000000000" pitchFamily="2" charset="0"/>
                <a:ea typeface="Roboto" panose="02000000000000000000" pitchFamily="2" charset="0"/>
              </a:rPr>
              <a:t>membuktkan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latin typeface="Roboto" panose="02000000000000000000" pitchFamily="2" charset="0"/>
                <a:ea typeface="Roboto" panose="02000000000000000000" pitchFamily="2" charset="0"/>
              </a:rPr>
              <a:t>bahwasannya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latin typeface="Roboto" panose="02000000000000000000" pitchFamily="2" charset="0"/>
                <a:ea typeface="Roboto" panose="02000000000000000000" pitchFamily="2" charset="0"/>
              </a:rPr>
              <a:t>pegawai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 yang </a:t>
            </a:r>
            <a:r>
              <a:rPr lang="en-US" sz="1500" dirty="0" err="1">
                <a:latin typeface="Roboto" panose="02000000000000000000" pitchFamily="2" charset="0"/>
                <a:ea typeface="Roboto" panose="02000000000000000000" pitchFamily="2" charset="0"/>
              </a:rPr>
              <a:t>mendapatkan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latin typeface="Roboto" panose="02000000000000000000" pitchFamily="2" charset="0"/>
                <a:ea typeface="Roboto" panose="02000000000000000000" pitchFamily="2" charset="0"/>
              </a:rPr>
              <a:t>penghargaan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latin typeface="Roboto" panose="02000000000000000000" pitchFamily="2" charset="0"/>
                <a:ea typeface="Roboto" panose="02000000000000000000" pitchFamily="2" charset="0"/>
              </a:rPr>
              <a:t>tidak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latin typeface="Roboto" panose="02000000000000000000" pitchFamily="2" charset="0"/>
                <a:ea typeface="Roboto" panose="02000000000000000000" pitchFamily="2" charset="0"/>
              </a:rPr>
              <a:t>berpengaruh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latin typeface="Roboto" panose="02000000000000000000" pitchFamily="2" charset="0"/>
                <a:ea typeface="Roboto" panose="02000000000000000000" pitchFamily="2" charset="0"/>
              </a:rPr>
              <a:t>besar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latin typeface="Roboto" panose="02000000000000000000" pitchFamily="2" charset="0"/>
                <a:ea typeface="Roboto" panose="02000000000000000000" pitchFamily="2" charset="0"/>
              </a:rPr>
              <a:t>terhadap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latin typeface="Roboto" panose="02000000000000000000" pitchFamily="2" charset="0"/>
                <a:ea typeface="Roboto" panose="02000000000000000000" pitchFamily="2" charset="0"/>
              </a:rPr>
              <a:t>promosi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latin typeface="Roboto" panose="02000000000000000000" pitchFamily="2" charset="0"/>
                <a:ea typeface="Roboto" panose="02000000000000000000" pitchFamily="2" charset="0"/>
              </a:rPr>
              <a:t>jabatan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algn="just"/>
            <a:r>
              <a:rPr lang="en-US" sz="1500" dirty="0" err="1">
                <a:latin typeface="Roboto" panose="02000000000000000000" pitchFamily="2" charset="0"/>
                <a:ea typeface="Roboto" panose="02000000000000000000" pitchFamily="2" charset="0"/>
              </a:rPr>
              <a:t>Pegawai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 yang </a:t>
            </a:r>
            <a:r>
              <a:rPr lang="en-US" sz="1500" dirty="0" err="1">
                <a:latin typeface="Roboto" panose="02000000000000000000" pitchFamily="2" charset="0"/>
                <a:ea typeface="Roboto" panose="02000000000000000000" pitchFamily="2" charset="0"/>
              </a:rPr>
              <a:t>mendapatkan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latin typeface="Roboto" panose="02000000000000000000" pitchFamily="2" charset="0"/>
                <a:ea typeface="Roboto" panose="02000000000000000000" pitchFamily="2" charset="0"/>
              </a:rPr>
              <a:t>penghargaan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latin typeface="Roboto" panose="02000000000000000000" pitchFamily="2" charset="0"/>
                <a:ea typeface="Roboto" panose="02000000000000000000" pitchFamily="2" charset="0"/>
              </a:rPr>
              <a:t>lebih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latin typeface="Roboto" panose="02000000000000000000" pitchFamily="2" charset="0"/>
                <a:ea typeface="Roboto" panose="02000000000000000000" pitchFamily="2" charset="0"/>
              </a:rPr>
              <a:t>dulu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latin typeface="Roboto" panose="02000000000000000000" pitchFamily="2" charset="0"/>
                <a:ea typeface="Roboto" panose="02000000000000000000" pitchFamily="2" charset="0"/>
              </a:rPr>
              <a:t>dipromosikan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latin typeface="Roboto" panose="02000000000000000000" pitchFamily="2" charset="0"/>
                <a:ea typeface="Roboto" panose="02000000000000000000" pitchFamily="2" charset="0"/>
              </a:rPr>
              <a:t>jabatannya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latin typeface="Roboto" panose="02000000000000000000" pitchFamily="2" charset="0"/>
                <a:ea typeface="Roboto" panose="02000000000000000000" pitchFamily="2" charset="0"/>
              </a:rPr>
              <a:t>dibandingkan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latin typeface="Roboto" panose="02000000000000000000" pitchFamily="2" charset="0"/>
                <a:ea typeface="Roboto" panose="02000000000000000000" pitchFamily="2" charset="0"/>
              </a:rPr>
              <a:t>dengan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latin typeface="Roboto" panose="02000000000000000000" pitchFamily="2" charset="0"/>
                <a:ea typeface="Roboto" panose="02000000000000000000" pitchFamily="2" charset="0"/>
              </a:rPr>
              <a:t>tidak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latin typeface="Roboto" panose="02000000000000000000" pitchFamily="2" charset="0"/>
                <a:ea typeface="Roboto" panose="02000000000000000000" pitchFamily="2" charset="0"/>
              </a:rPr>
              <a:t>mendapatkan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latin typeface="Roboto" panose="02000000000000000000" pitchFamily="2" charset="0"/>
                <a:ea typeface="Roboto" panose="02000000000000000000" pitchFamily="2" charset="0"/>
              </a:rPr>
              <a:t>penghargaan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algn="just"/>
            <a:endParaRPr lang="en-US" sz="15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en-US" sz="1500" dirty="0" err="1">
                <a:latin typeface="Roboto" panose="02000000000000000000" pitchFamily="2" charset="0"/>
                <a:ea typeface="Roboto" panose="02000000000000000000" pitchFamily="2" charset="0"/>
              </a:rPr>
              <a:t>Contoh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sz="1500" dirty="0" err="1">
                <a:latin typeface="Roboto" panose="02000000000000000000" pitchFamily="2" charset="0"/>
                <a:ea typeface="Roboto" panose="02000000000000000000" pitchFamily="2" charset="0"/>
              </a:rPr>
              <a:t>pegawai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sz="1500" dirty="0" err="1">
                <a:latin typeface="Roboto" panose="02000000000000000000" pitchFamily="2" charset="0"/>
                <a:ea typeface="Roboto" panose="02000000000000000000" pitchFamily="2" charset="0"/>
              </a:rPr>
              <a:t>mendapatkan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latin typeface="Roboto" panose="02000000000000000000" pitchFamily="2" charset="0"/>
                <a:ea typeface="Roboto" panose="02000000000000000000" pitchFamily="2" charset="0"/>
              </a:rPr>
              <a:t>penghargaan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latin typeface="Roboto" panose="02000000000000000000" pitchFamily="2" charset="0"/>
                <a:ea typeface="Roboto" panose="02000000000000000000" pitchFamily="2" charset="0"/>
              </a:rPr>
              <a:t>dia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latin typeface="Roboto" panose="02000000000000000000" pitchFamily="2" charset="0"/>
                <a:ea typeface="Roboto" panose="02000000000000000000" pitchFamily="2" charset="0"/>
              </a:rPr>
              <a:t>akan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 di </a:t>
            </a:r>
            <a:r>
              <a:rPr lang="en-US" sz="1500" dirty="0" err="1">
                <a:latin typeface="Roboto" panose="02000000000000000000" pitchFamily="2" charset="0"/>
                <a:ea typeface="Roboto" panose="02000000000000000000" pitchFamily="2" charset="0"/>
              </a:rPr>
              <a:t>promosikan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latin typeface="Roboto" panose="02000000000000000000" pitchFamily="2" charset="0"/>
                <a:ea typeface="Roboto" panose="02000000000000000000" pitchFamily="2" charset="0"/>
              </a:rPr>
              <a:t>tahun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latin typeface="Roboto" panose="02000000000000000000" pitchFamily="2" charset="0"/>
                <a:ea typeface="Roboto" panose="02000000000000000000" pitchFamily="2" charset="0"/>
              </a:rPr>
              <a:t>sekarang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500" dirty="0" err="1">
                <a:latin typeface="Roboto" panose="02000000000000000000" pitchFamily="2" charset="0"/>
                <a:ea typeface="Roboto" panose="02000000000000000000" pitchFamily="2" charset="0"/>
              </a:rPr>
              <a:t>sedangkan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latin typeface="Roboto" panose="02000000000000000000" pitchFamily="2" charset="0"/>
                <a:ea typeface="Roboto" panose="02000000000000000000" pitchFamily="2" charset="0"/>
              </a:rPr>
              <a:t>pegawai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 B yang </a:t>
            </a:r>
            <a:r>
              <a:rPr lang="en-US" sz="1500" dirty="0" err="1">
                <a:latin typeface="Roboto" panose="02000000000000000000" pitchFamily="2" charset="0"/>
                <a:ea typeface="Roboto" panose="02000000000000000000" pitchFamily="2" charset="0"/>
              </a:rPr>
              <a:t>tidak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latin typeface="Roboto" panose="02000000000000000000" pitchFamily="2" charset="0"/>
                <a:ea typeface="Roboto" panose="02000000000000000000" pitchFamily="2" charset="0"/>
              </a:rPr>
              <a:t>mendapatkan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latin typeface="Roboto" panose="02000000000000000000" pitchFamily="2" charset="0"/>
                <a:ea typeface="Roboto" panose="02000000000000000000" pitchFamily="2" charset="0"/>
              </a:rPr>
              <a:t>penghargaan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latin typeface="Roboto" panose="02000000000000000000" pitchFamily="2" charset="0"/>
                <a:ea typeface="Roboto" panose="02000000000000000000" pitchFamily="2" charset="0"/>
              </a:rPr>
              <a:t>akan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latin typeface="Roboto" panose="02000000000000000000" pitchFamily="2" charset="0"/>
                <a:ea typeface="Roboto" panose="02000000000000000000" pitchFamily="2" charset="0"/>
              </a:rPr>
              <a:t>dipromosikan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 di </a:t>
            </a:r>
            <a:r>
              <a:rPr lang="en-US" sz="1500" dirty="0" err="1">
                <a:latin typeface="Roboto" panose="02000000000000000000" pitchFamily="2" charset="0"/>
                <a:ea typeface="Roboto" panose="02000000000000000000" pitchFamily="2" charset="0"/>
              </a:rPr>
              <a:t>tahun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latin typeface="Roboto" panose="02000000000000000000" pitchFamily="2" charset="0"/>
                <a:ea typeface="Roboto" panose="02000000000000000000" pitchFamily="2" charset="0"/>
              </a:rPr>
              <a:t>berikutnya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latin typeface="Roboto" panose="02000000000000000000" pitchFamily="2" charset="0"/>
                <a:ea typeface="Roboto" panose="02000000000000000000" pitchFamily="2" charset="0"/>
              </a:rPr>
              <a:t>atau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 2 </a:t>
            </a:r>
            <a:r>
              <a:rPr lang="en-US" sz="1500" dirty="0" err="1">
                <a:latin typeface="Roboto" panose="02000000000000000000" pitchFamily="2" charset="0"/>
                <a:ea typeface="Roboto" panose="02000000000000000000" pitchFamily="2" charset="0"/>
              </a:rPr>
              <a:t>tahun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latin typeface="Roboto" panose="02000000000000000000" pitchFamily="2" charset="0"/>
                <a:ea typeface="Roboto" panose="02000000000000000000" pitchFamily="2" charset="0"/>
              </a:rPr>
              <a:t>berikutnya</a:t>
            </a:r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0579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9B65CF-5D0B-907D-2E3F-402444B33678}"/>
              </a:ext>
            </a:extLst>
          </p:cNvPr>
          <p:cNvSpPr txBox="1"/>
          <p:nvPr/>
        </p:nvSpPr>
        <p:spPr>
          <a:xfrm>
            <a:off x="292100" y="387350"/>
            <a:ext cx="8559800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Pro: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pegawai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yang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mendapatkan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penghargaan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menaikan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value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dari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perusahaan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dan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pegawai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yang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mendapatkan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penghargaan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dapat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dijadikan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motivasi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atau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dorongan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untuk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pegawai-pegawai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lain (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contoh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: best employee)</a:t>
            </a:r>
          </a:p>
          <a:p>
            <a:pPr algn="just"/>
            <a:endParaRPr lang="en-ID" sz="15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just"/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Cons: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pegawai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lain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tidak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merasa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adil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dikarenakan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hanya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pegawai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yang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mendapatkan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penghargaan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didulukan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untuk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kenaikan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jabatan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,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itu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menyebabkan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pegawai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banyak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yang resign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dikarenakan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tidak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mendapat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kenaikan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jabatan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01282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B66885E2-692F-2439-2836-99141B24F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51" y="245081"/>
            <a:ext cx="4635500" cy="24917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2F109D-C54E-B9C3-651F-3FCEB5161C28}"/>
              </a:ext>
            </a:extLst>
          </p:cNvPr>
          <p:cNvSpPr txBox="1"/>
          <p:nvPr/>
        </p:nvSpPr>
        <p:spPr>
          <a:xfrm>
            <a:off x="346075" y="2989064"/>
            <a:ext cx="845185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Departement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Sales &amp; Marketing yang paling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banyak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mendapatkan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promosi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jabatan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sebesar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25,99%.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Dikarenakan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sales &amp; Marketing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adalah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ujung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tombak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dari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perusahaan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, oleh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karena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itu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perusahaan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sangat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memperhatikan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sales dan marketing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untuk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promosi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jabatan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algn="just"/>
            <a:endParaRPr lang="en-ID" sz="15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Pro: Perusahaan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mendapatkan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keuntungan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yang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banyak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jika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sales &amp; marketing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dijanjikan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untuk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kenaikan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jabatan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dalam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target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tertentu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Cons: Akan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menimbulkan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persaingan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yang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tidak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sehat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antara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pegawai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sales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dalam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target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tertentu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algn="just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83332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308DC1E4-7396-7FE6-B9D9-936DE7769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05" y="938313"/>
            <a:ext cx="3659812" cy="326687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8D8DB3-EC0D-BEF5-A293-70B87312A30F}"/>
              </a:ext>
            </a:extLst>
          </p:cNvPr>
          <p:cNvSpPr txBox="1"/>
          <p:nvPr/>
        </p:nvSpPr>
        <p:spPr>
          <a:xfrm>
            <a:off x="4457700" y="448091"/>
            <a:ext cx="4368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Pegawai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yang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mempunyai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edukasi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gelar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sarjana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mendapatkan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promosi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jabatan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paling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besar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yaitu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67,05%,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karena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pegawai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sarjana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setelah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lulus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dari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perguruan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tinggi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mereka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langsung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bekerja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diperusahaan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atau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fresh graduate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setelah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bekerja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selama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kurang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lebih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2 - 3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tahun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mereka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mendapatkan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promosi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jabatan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dibandingkan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dengan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edukasi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magister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sebesar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31,51%.</a:t>
            </a:r>
          </a:p>
          <a:p>
            <a:pPr algn="just"/>
            <a:endParaRPr lang="en-ID" sz="15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just"/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Lalu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pegawai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yang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mempunyai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edukasi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below secondary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jarang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mendapatkan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promosi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jabatan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yaitu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1,44%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dikarenakan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tidak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mendapatkan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kualifikasi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untuk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masuk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promosi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jabatan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,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perusahaan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bisa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memberikan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beasiswa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kepada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pegawai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yang below secondary agar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kualifikasi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sama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dengan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edukasi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gelar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sarjana</a:t>
            </a:r>
            <a:endParaRPr lang="en-ID" sz="15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632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03F5F4-1356-F48C-AF12-F616414EEEFB}"/>
              </a:ext>
            </a:extLst>
          </p:cNvPr>
          <p:cNvSpPr txBox="1"/>
          <p:nvPr/>
        </p:nvSpPr>
        <p:spPr>
          <a:xfrm>
            <a:off x="349250" y="393700"/>
            <a:ext cx="751205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Pro: Perusahaan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mendapatkan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SDM yang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lebih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baik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dan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berpotensial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algn="just"/>
            <a:endParaRPr lang="en-ID" sz="15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just"/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Cons: Perusahaan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mengeluarkan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biaya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untuk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memberikan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beasiswa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kepada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pegawai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below secondary</a:t>
            </a:r>
          </a:p>
          <a:p>
            <a:endParaRPr lang="en-ID" sz="1500" dirty="0"/>
          </a:p>
        </p:txBody>
      </p:sp>
    </p:spTree>
    <p:extLst>
      <p:ext uri="{BB962C8B-B14F-4D97-AF65-F5344CB8AC3E}">
        <p14:creationId xmlns:p14="http://schemas.microsoft.com/office/powerpoint/2010/main" val="2209311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DE149-34C5-C3EA-5E6F-7BADCE945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1" y="365200"/>
            <a:ext cx="8495750" cy="481200"/>
          </a:xfrm>
        </p:spPr>
        <p:txBody>
          <a:bodyPr/>
          <a:lstStyle/>
          <a:p>
            <a:pPr algn="ctr"/>
            <a:r>
              <a:rPr lang="en-US" dirty="0">
                <a:latin typeface="Bahnschrift Light" panose="020B0502040204020203" pitchFamily="34" charset="0"/>
              </a:rPr>
              <a:t>Business Context</a:t>
            </a:r>
            <a:endParaRPr lang="en-ID" dirty="0">
              <a:latin typeface="Bahnschrift Light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FB46B-47D8-A2E0-E293-03F54DBF1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495750" cy="3051226"/>
          </a:xfrm>
        </p:spPr>
        <p:txBody>
          <a:bodyPr/>
          <a:lstStyle/>
          <a:p>
            <a:pPr marL="139700" indent="0" algn="just">
              <a:buNone/>
            </a:pPr>
            <a:r>
              <a:rPr lang="en-ID" sz="1500" dirty="0" err="1"/>
              <a:t>Sebuah</a:t>
            </a:r>
            <a:r>
              <a:rPr lang="en-ID" sz="1500" dirty="0"/>
              <a:t> </a:t>
            </a:r>
            <a:r>
              <a:rPr lang="en-ID" sz="1500" dirty="0" err="1"/>
              <a:t>perusahaan</a:t>
            </a:r>
            <a:r>
              <a:rPr lang="en-ID" sz="1500" dirty="0"/>
              <a:t> level </a:t>
            </a:r>
            <a:r>
              <a:rPr lang="en-ID" sz="1500" dirty="0" err="1"/>
              <a:t>multinasional</a:t>
            </a:r>
            <a:r>
              <a:rPr lang="en-ID" sz="1500" dirty="0"/>
              <a:t> yang </a:t>
            </a:r>
            <a:r>
              <a:rPr lang="en-ID" sz="1500" dirty="0" err="1"/>
              <a:t>memiliki</a:t>
            </a:r>
            <a:r>
              <a:rPr lang="en-ID" sz="1500" dirty="0"/>
              <a:t> </a:t>
            </a:r>
            <a:r>
              <a:rPr lang="en-ID" sz="1500" dirty="0" err="1"/>
              <a:t>jumlah</a:t>
            </a:r>
            <a:r>
              <a:rPr lang="en-ID" sz="1500" dirty="0"/>
              <a:t> </a:t>
            </a:r>
            <a:r>
              <a:rPr lang="en-ID" sz="1500" dirty="0" err="1"/>
              <a:t>pegawai</a:t>
            </a:r>
            <a:r>
              <a:rPr lang="en-ID" sz="1500" dirty="0"/>
              <a:t> </a:t>
            </a:r>
            <a:r>
              <a:rPr lang="en-ID" sz="1500" dirty="0" err="1"/>
              <a:t>dalam</a:t>
            </a:r>
            <a:r>
              <a:rPr lang="en-ID" sz="1500" dirty="0"/>
              <a:t> </a:t>
            </a:r>
            <a:r>
              <a:rPr lang="en-ID" sz="1500" dirty="0" err="1"/>
              <a:t>skala</a:t>
            </a:r>
            <a:r>
              <a:rPr lang="en-ID" sz="1500" dirty="0"/>
              <a:t> </a:t>
            </a:r>
            <a:r>
              <a:rPr lang="en-ID" sz="1500" dirty="0" err="1"/>
              <a:t>besar</a:t>
            </a:r>
            <a:r>
              <a:rPr lang="en-ID" sz="1500" dirty="0"/>
              <a:t>, </a:t>
            </a:r>
            <a:r>
              <a:rPr lang="en-ID" sz="1500" dirty="0" err="1"/>
              <a:t>ingin</a:t>
            </a:r>
            <a:r>
              <a:rPr lang="en-ID" sz="1500" dirty="0"/>
              <a:t> </a:t>
            </a:r>
            <a:r>
              <a:rPr lang="en-ID" sz="1500" dirty="0" err="1"/>
              <a:t>melebarkan</a:t>
            </a:r>
            <a:r>
              <a:rPr lang="en-ID" sz="1500" dirty="0"/>
              <a:t> </a:t>
            </a:r>
            <a:r>
              <a:rPr lang="en-ID" sz="1500" dirty="0" err="1"/>
              <a:t>usaha</a:t>
            </a:r>
            <a:r>
              <a:rPr lang="en-ID" sz="1500" dirty="0"/>
              <a:t> </a:t>
            </a:r>
            <a:r>
              <a:rPr lang="en-ID" sz="1500" dirty="0" err="1"/>
              <a:t>bisnisnya</a:t>
            </a:r>
            <a:r>
              <a:rPr lang="en-ID" sz="1500" dirty="0"/>
              <a:t> </a:t>
            </a:r>
            <a:r>
              <a:rPr lang="en-ID" sz="1500" dirty="0" err="1"/>
              <a:t>dengan</a:t>
            </a:r>
            <a:r>
              <a:rPr lang="en-ID" sz="1500" dirty="0"/>
              <a:t> </a:t>
            </a:r>
            <a:r>
              <a:rPr lang="en-ID" sz="1500" dirty="0" err="1"/>
              <a:t>membuka</a:t>
            </a:r>
            <a:r>
              <a:rPr lang="en-ID" sz="1500" dirty="0"/>
              <a:t> </a:t>
            </a:r>
            <a:r>
              <a:rPr lang="en-ID" sz="1500" dirty="0" err="1"/>
              <a:t>cabang</a:t>
            </a:r>
            <a:r>
              <a:rPr lang="en-ID" sz="1500" dirty="0"/>
              <a:t> di </a:t>
            </a:r>
            <a:r>
              <a:rPr lang="en-ID" sz="1500" dirty="0" err="1"/>
              <a:t>beberapa</a:t>
            </a:r>
            <a:r>
              <a:rPr lang="en-ID" sz="1500" dirty="0"/>
              <a:t> </a:t>
            </a:r>
            <a:r>
              <a:rPr lang="en-ID" sz="1500" dirty="0" err="1"/>
              <a:t>lokasi</a:t>
            </a:r>
            <a:r>
              <a:rPr lang="en-ID" sz="1500" dirty="0"/>
              <a:t> yang </a:t>
            </a:r>
            <a:r>
              <a:rPr lang="en-ID" sz="1500" dirty="0" err="1"/>
              <a:t>baru</a:t>
            </a:r>
            <a:r>
              <a:rPr lang="en-ID" sz="1500" dirty="0"/>
              <a:t>. Oleh </a:t>
            </a:r>
            <a:r>
              <a:rPr lang="en-ID" sz="1500" dirty="0" err="1"/>
              <a:t>karena</a:t>
            </a:r>
            <a:r>
              <a:rPr lang="en-ID" sz="1500" dirty="0"/>
              <a:t> </a:t>
            </a:r>
            <a:r>
              <a:rPr lang="en-ID" sz="1500" dirty="0" err="1"/>
              <a:t>itu</a:t>
            </a:r>
            <a:r>
              <a:rPr lang="en-ID" sz="1500" dirty="0"/>
              <a:t>, </a:t>
            </a:r>
            <a:r>
              <a:rPr lang="en-ID" sz="1500" dirty="0" err="1"/>
              <a:t>perusahaan</a:t>
            </a:r>
            <a:r>
              <a:rPr lang="en-ID" sz="1500" dirty="0"/>
              <a:t> yang </a:t>
            </a:r>
            <a:r>
              <a:rPr lang="en-ID" sz="1500" dirty="0" err="1"/>
              <a:t>melihat</a:t>
            </a:r>
            <a:r>
              <a:rPr lang="en-ID" sz="1500" dirty="0"/>
              <a:t> </a:t>
            </a:r>
            <a:r>
              <a:rPr lang="en-ID" sz="1500" dirty="0" err="1"/>
              <a:t>pegawainya</a:t>
            </a:r>
            <a:r>
              <a:rPr lang="en-ID" sz="1500" dirty="0"/>
              <a:t> </a:t>
            </a:r>
            <a:r>
              <a:rPr lang="en-ID" sz="1500" dirty="0" err="1"/>
              <a:t>sebagai</a:t>
            </a:r>
            <a:r>
              <a:rPr lang="en-ID" sz="1500" dirty="0"/>
              <a:t> </a:t>
            </a:r>
            <a:r>
              <a:rPr lang="en-ID" sz="1500" dirty="0" err="1"/>
              <a:t>aset</a:t>
            </a:r>
            <a:r>
              <a:rPr lang="en-ID" sz="1500" dirty="0"/>
              <a:t> (*</a:t>
            </a:r>
            <a:r>
              <a:rPr lang="en-ID" sz="1500" i="1" dirty="0"/>
              <a:t>talent</a:t>
            </a:r>
            <a:r>
              <a:rPr lang="en-ID" sz="1500" dirty="0"/>
              <a:t>*) </a:t>
            </a:r>
            <a:r>
              <a:rPr lang="en-ID" sz="1500" dirty="0" err="1"/>
              <a:t>ingin</a:t>
            </a:r>
            <a:r>
              <a:rPr lang="en-ID" sz="1500" dirty="0"/>
              <a:t> </a:t>
            </a:r>
            <a:r>
              <a:rPr lang="en-ID" sz="1500" dirty="0" err="1"/>
              <a:t>melakukan</a:t>
            </a:r>
            <a:r>
              <a:rPr lang="en-ID" sz="1500" dirty="0"/>
              <a:t> proses </a:t>
            </a:r>
            <a:r>
              <a:rPr lang="en-ID" sz="1500" dirty="0" err="1"/>
              <a:t>promosi</a:t>
            </a:r>
            <a:r>
              <a:rPr lang="en-ID" sz="1500" dirty="0"/>
              <a:t> </a:t>
            </a:r>
            <a:r>
              <a:rPr lang="en-ID" sz="1500" dirty="0" err="1"/>
              <a:t>kepada</a:t>
            </a:r>
            <a:r>
              <a:rPr lang="en-ID" sz="1500" dirty="0"/>
              <a:t> </a:t>
            </a:r>
            <a:r>
              <a:rPr lang="en-ID" sz="1500" dirty="0" err="1"/>
              <a:t>seluruh</a:t>
            </a:r>
            <a:r>
              <a:rPr lang="en-ID" sz="1500" dirty="0"/>
              <a:t> </a:t>
            </a:r>
            <a:r>
              <a:rPr lang="en-ID" sz="1500" dirty="0" err="1"/>
              <a:t>pegawainya</a:t>
            </a:r>
            <a:r>
              <a:rPr lang="en-ID" sz="1500" dirty="0"/>
              <a:t> yang </a:t>
            </a:r>
            <a:r>
              <a:rPr lang="en-ID" sz="1500" dirty="0" err="1"/>
              <a:t>nantinya</a:t>
            </a:r>
            <a:r>
              <a:rPr lang="en-ID" sz="1500" dirty="0"/>
              <a:t> </a:t>
            </a:r>
            <a:r>
              <a:rPr lang="en-ID" sz="1500" dirty="0" err="1"/>
              <a:t>akan</a:t>
            </a:r>
            <a:r>
              <a:rPr lang="en-ID" sz="1500" dirty="0"/>
              <a:t> </a:t>
            </a:r>
            <a:r>
              <a:rPr lang="en-ID" sz="1500" dirty="0" err="1"/>
              <a:t>menduduki</a:t>
            </a:r>
            <a:r>
              <a:rPr lang="en-ID" sz="1500" dirty="0"/>
              <a:t> </a:t>
            </a:r>
            <a:r>
              <a:rPr lang="en-ID" sz="1500" dirty="0" err="1"/>
              <a:t>jabatan</a:t>
            </a:r>
            <a:r>
              <a:rPr lang="en-ID" sz="1500" dirty="0"/>
              <a:t> </a:t>
            </a:r>
            <a:r>
              <a:rPr lang="en-ID" sz="1500" dirty="0" err="1"/>
              <a:t>satu</a:t>
            </a:r>
            <a:r>
              <a:rPr lang="en-ID" sz="1500" dirty="0"/>
              <a:t> </a:t>
            </a:r>
            <a:r>
              <a:rPr lang="en-ID" sz="1500" dirty="0" err="1"/>
              <a:t>tingkat</a:t>
            </a:r>
            <a:r>
              <a:rPr lang="en-ID" sz="1500" dirty="0"/>
              <a:t> di </a:t>
            </a:r>
            <a:r>
              <a:rPr lang="en-ID" sz="1500" dirty="0" err="1"/>
              <a:t>atas</a:t>
            </a:r>
            <a:r>
              <a:rPr lang="en-ID" sz="1500" dirty="0"/>
              <a:t> </a:t>
            </a:r>
            <a:r>
              <a:rPr lang="en-ID" sz="1500" dirty="0" err="1"/>
              <a:t>jabatan</a:t>
            </a:r>
            <a:r>
              <a:rPr lang="en-ID" sz="1500" dirty="0"/>
              <a:t> </a:t>
            </a:r>
            <a:r>
              <a:rPr lang="en-ID" sz="1500" dirty="0" err="1"/>
              <a:t>sebelumnya</a:t>
            </a:r>
            <a:r>
              <a:rPr lang="en-ID" sz="1500" dirty="0"/>
              <a:t> </a:t>
            </a:r>
            <a:r>
              <a:rPr lang="en-ID" sz="1500" dirty="0" err="1"/>
              <a:t>sesuai</a:t>
            </a:r>
            <a:r>
              <a:rPr lang="en-ID" sz="1500" dirty="0"/>
              <a:t> </a:t>
            </a:r>
            <a:r>
              <a:rPr lang="en-ID" sz="1500" dirty="0" err="1"/>
              <a:t>dengan</a:t>
            </a:r>
            <a:r>
              <a:rPr lang="en-ID" sz="1500" dirty="0"/>
              <a:t> </a:t>
            </a:r>
            <a:r>
              <a:rPr lang="en-ID" sz="1500" dirty="0" err="1"/>
              <a:t>departmennya</a:t>
            </a:r>
            <a:r>
              <a:rPr lang="en-ID" sz="1500" dirty="0"/>
              <a:t> masing-masing, proses </a:t>
            </a:r>
            <a:r>
              <a:rPr lang="en-ID" sz="1500" dirty="0" err="1"/>
              <a:t>penentuan</a:t>
            </a:r>
            <a:r>
              <a:rPr lang="en-ID" sz="1500" dirty="0"/>
              <a:t> </a:t>
            </a:r>
            <a:r>
              <a:rPr lang="en-ID" sz="1500" dirty="0" err="1"/>
              <a:t>promosi</a:t>
            </a:r>
            <a:r>
              <a:rPr lang="en-ID" sz="1500" dirty="0"/>
              <a:t> </a:t>
            </a:r>
            <a:r>
              <a:rPr lang="en-ID" sz="1500" dirty="0" err="1"/>
              <a:t>jabatan</a:t>
            </a:r>
            <a:r>
              <a:rPr lang="en-ID" sz="1500" dirty="0"/>
              <a:t> </a:t>
            </a:r>
            <a:r>
              <a:rPr lang="en-ID" sz="1500" dirty="0" err="1"/>
              <a:t>akan</a:t>
            </a:r>
            <a:r>
              <a:rPr lang="en-ID" sz="1500" dirty="0"/>
              <a:t> </a:t>
            </a:r>
            <a:r>
              <a:rPr lang="en-ID" sz="1500" dirty="0" err="1"/>
              <a:t>diumumkan</a:t>
            </a:r>
            <a:r>
              <a:rPr lang="en-ID" sz="1500" dirty="0"/>
              <a:t> </a:t>
            </a:r>
            <a:r>
              <a:rPr lang="en-ID" sz="1500" dirty="0" err="1"/>
              <a:t>setelah</a:t>
            </a:r>
            <a:r>
              <a:rPr lang="en-ID" sz="1500" dirty="0"/>
              <a:t> </a:t>
            </a:r>
            <a:r>
              <a:rPr lang="en-ID" sz="1500" dirty="0" err="1"/>
              <a:t>pegawai</a:t>
            </a:r>
            <a:r>
              <a:rPr lang="en-ID" sz="1500" dirty="0"/>
              <a:t> </a:t>
            </a:r>
            <a:r>
              <a:rPr lang="en-ID" sz="1500" dirty="0" err="1"/>
              <a:t>melewati</a:t>
            </a:r>
            <a:r>
              <a:rPr lang="en-ID" sz="1500" dirty="0"/>
              <a:t> </a:t>
            </a:r>
            <a:r>
              <a:rPr lang="en-ID" sz="1500" dirty="0" err="1"/>
              <a:t>periode</a:t>
            </a:r>
            <a:r>
              <a:rPr lang="en-ID" sz="1500" dirty="0"/>
              <a:t> </a:t>
            </a:r>
            <a:r>
              <a:rPr lang="en-ID" sz="1500" dirty="0" err="1"/>
              <a:t>pelatihan</a:t>
            </a:r>
            <a:r>
              <a:rPr lang="en-ID" sz="1500" dirty="0"/>
              <a:t> dan </a:t>
            </a:r>
            <a:r>
              <a:rPr lang="en-ID" sz="1500" dirty="0" err="1"/>
              <a:t>evaluasi</a:t>
            </a:r>
            <a:r>
              <a:rPr lang="en-ID" sz="1500" dirty="0"/>
              <a:t>. </a:t>
            </a:r>
          </a:p>
          <a:p>
            <a:pPr marL="139700" indent="0" algn="just">
              <a:buNone/>
            </a:pPr>
            <a:r>
              <a:rPr lang="en-ID" sz="1500" dirty="0"/>
              <a:t>Program </a:t>
            </a:r>
            <a:r>
              <a:rPr lang="en-ID" sz="1500" dirty="0" err="1"/>
              <a:t>pelatihan</a:t>
            </a:r>
            <a:r>
              <a:rPr lang="en-ID" sz="1500" dirty="0"/>
              <a:t> dan </a:t>
            </a:r>
            <a:r>
              <a:rPr lang="en-ID" sz="1500" dirty="0" err="1"/>
              <a:t>evaluasi</a:t>
            </a:r>
            <a:r>
              <a:rPr lang="en-ID" sz="1500" dirty="0"/>
              <a:t> </a:t>
            </a:r>
            <a:r>
              <a:rPr lang="en-ID" sz="1500" dirty="0" err="1"/>
              <a:t>ini</a:t>
            </a:r>
            <a:r>
              <a:rPr lang="en-ID" sz="1500" dirty="0"/>
              <a:t> </a:t>
            </a:r>
            <a:r>
              <a:rPr lang="en-ID" sz="1500" dirty="0" err="1"/>
              <a:t>bertujuan</a:t>
            </a:r>
            <a:r>
              <a:rPr lang="en-ID" sz="1500" dirty="0"/>
              <a:t> </a:t>
            </a:r>
            <a:r>
              <a:rPr lang="en-ID" sz="1500" dirty="0" err="1"/>
              <a:t>untuk</a:t>
            </a:r>
            <a:r>
              <a:rPr lang="en-ID" sz="1500" dirty="0"/>
              <a:t> </a:t>
            </a:r>
            <a:r>
              <a:rPr lang="en-ID" sz="1500" dirty="0" err="1"/>
              <a:t>pengembangan</a:t>
            </a:r>
            <a:r>
              <a:rPr lang="en-ID" sz="1500" dirty="0"/>
              <a:t> </a:t>
            </a:r>
            <a:r>
              <a:rPr lang="en-ID" sz="1500" dirty="0" err="1"/>
              <a:t>kemampuan</a:t>
            </a:r>
            <a:r>
              <a:rPr lang="en-ID" sz="1500" dirty="0"/>
              <a:t> </a:t>
            </a:r>
            <a:r>
              <a:rPr lang="en-ID" sz="1500" dirty="0" err="1"/>
              <a:t>pegawai</a:t>
            </a:r>
            <a:r>
              <a:rPr lang="en-ID" sz="1500" dirty="0"/>
              <a:t>, dan </a:t>
            </a:r>
            <a:r>
              <a:rPr lang="en-ID" sz="1500" dirty="0" err="1"/>
              <a:t>apabila</a:t>
            </a:r>
            <a:r>
              <a:rPr lang="en-ID" sz="1500" dirty="0"/>
              <a:t> </a:t>
            </a:r>
            <a:r>
              <a:rPr lang="en-ID" sz="1500" dirty="0" err="1"/>
              <a:t>pegawai</a:t>
            </a:r>
            <a:r>
              <a:rPr lang="en-ID" sz="1500" dirty="0"/>
              <a:t> pada </a:t>
            </a:r>
            <a:r>
              <a:rPr lang="en-ID" sz="1500" dirty="0" err="1"/>
              <a:t>akhirnya</a:t>
            </a:r>
            <a:r>
              <a:rPr lang="en-ID" sz="1500" dirty="0"/>
              <a:t> </a:t>
            </a:r>
            <a:r>
              <a:rPr lang="en-ID" sz="1500" dirty="0" err="1"/>
              <a:t>dipromosikan</a:t>
            </a:r>
            <a:r>
              <a:rPr lang="en-ID" sz="1500" dirty="0"/>
              <a:t>, </a:t>
            </a:r>
            <a:r>
              <a:rPr lang="en-ID" sz="1500" dirty="0" err="1"/>
              <a:t>budaya</a:t>
            </a:r>
            <a:r>
              <a:rPr lang="en-ID" sz="1500" dirty="0"/>
              <a:t> </a:t>
            </a:r>
            <a:r>
              <a:rPr lang="en-ID" sz="1500" dirty="0" err="1"/>
              <a:t>perusahaan</a:t>
            </a:r>
            <a:r>
              <a:rPr lang="en-ID" sz="1500" dirty="0"/>
              <a:t> </a:t>
            </a:r>
            <a:r>
              <a:rPr lang="en-ID" sz="1500" dirty="0" err="1"/>
              <a:t>tetap</a:t>
            </a:r>
            <a:r>
              <a:rPr lang="en-ID" sz="1500" dirty="0"/>
              <a:t> </a:t>
            </a:r>
            <a:r>
              <a:rPr lang="en-ID" sz="1500" dirty="0" err="1"/>
              <a:t>terjaga</a:t>
            </a:r>
            <a:r>
              <a:rPr lang="en-ID" sz="1500" dirty="0"/>
              <a:t> di </a:t>
            </a:r>
            <a:r>
              <a:rPr lang="en-ID" sz="1500" dirty="0" err="1"/>
              <a:t>tempat</a:t>
            </a:r>
            <a:r>
              <a:rPr lang="en-ID" sz="1500" dirty="0"/>
              <a:t> yang </a:t>
            </a:r>
            <a:r>
              <a:rPr lang="en-ID" sz="1500" dirty="0" err="1"/>
              <a:t>baru</a:t>
            </a:r>
            <a:r>
              <a:rPr lang="en-ID" sz="15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42755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DC300302-AD33-A1EC-9176-4CB6AF7A7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72" y="865505"/>
            <a:ext cx="3711309" cy="341249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9379B5-1CF9-1558-DA26-5177A6EFFB81}"/>
              </a:ext>
            </a:extLst>
          </p:cNvPr>
          <p:cNvSpPr txBox="1"/>
          <p:nvPr/>
        </p:nvSpPr>
        <p:spPr>
          <a:xfrm>
            <a:off x="4572000" y="311151"/>
            <a:ext cx="4241800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Dari sample data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sebanyak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54808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ternyata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yang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dipromote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itu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hanya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sebesar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4668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pegawai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atau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sebesar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8,52%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dari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total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pegawai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,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hal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ini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apabila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HR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mengecek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masing - masing data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pegawai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,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memakan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waktu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yang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banyak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dengan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asumsi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pengecekan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1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pegawai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memakan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waktu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5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menit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dengan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penghitungan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algn="just"/>
            <a:endParaRPr lang="en-ID" sz="15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just"/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54808 * 5 = 270.040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menit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= 4.567 jam = 190,3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hari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= 6,34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bulan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Lalu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untuk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perhitungan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pegawai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yang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dipromosikan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sebanyak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4668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pegawai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algn="just"/>
            <a:endParaRPr lang="en-ID" sz="15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just"/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4668 * 5 = 23.340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menit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= 389 jam = 16,2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hari</a:t>
            </a:r>
            <a:endParaRPr lang="en-ID" sz="15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just"/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dengan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demikian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,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jika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user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menggunakan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Machine Learning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membantu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HR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menghemat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banyak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waktu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07670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6D43EBB-6472-64B1-4D81-C31B0123D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22" y="1041292"/>
            <a:ext cx="3873320" cy="20321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66B69E-06A4-B124-9EF3-6AB07BB1DE73}"/>
              </a:ext>
            </a:extLst>
          </p:cNvPr>
          <p:cNvSpPr txBox="1"/>
          <p:nvPr/>
        </p:nvSpPr>
        <p:spPr>
          <a:xfrm>
            <a:off x="4457700" y="469900"/>
            <a:ext cx="44323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</a:rPr>
              <a:t>Terlihat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</a:rPr>
              <a:t>bahwa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</a:rPr>
              <a:t>ternyata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</a:rPr>
              <a:t> model XGB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</a:rPr>
              <a:t>ini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</a:rPr>
              <a:t>fitur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</a:rPr>
              <a:t>kolom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</a:rPr>
              <a:t> Department Sales &amp; Marketing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</a:rPr>
              <a:t>adalah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</a:rPr>
              <a:t> yang paling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</a:rPr>
              <a:t>penting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</a:rPr>
              <a:t>kemudian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</a:rPr>
              <a:t>diikuti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</a:rPr>
              <a:t>dengan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</a:rPr>
              <a:t> Department Operations, Department Procurement,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</a:rPr>
              <a:t>awards_won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</a:rPr>
              <a:t>?, dan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</a:rPr>
              <a:t>sebagainya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algn="just"/>
            <a:endParaRPr lang="en-ID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</a:rPr>
              <a:t>Secara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</a:rPr>
              <a:t> garis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</a:rPr>
              <a:t>besar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</a:rPr>
              <a:t>, model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</a:rPr>
              <a:t>kita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</a:rPr>
              <a:t>melihat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</a:rPr>
              <a:t>kolom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</a:rPr>
              <a:t> department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</a:rPr>
              <a:t>merupakan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</a:rPr>
              <a:t>fitur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</a:rPr>
              <a:t> yang sangat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</a:rPr>
              <a:t>penting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</a:rPr>
              <a:t>dibandingkan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</a:rPr>
              <a:t>fitur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</a:rPr>
              <a:t>lainnya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</a:rPr>
              <a:t>bahkan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</a:rPr>
              <a:t>fitur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</a:rPr>
              <a:t>kolom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</a:rPr>
              <a:t>avg_training_score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</a:rPr>
              <a:t>berada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</a:rPr>
              <a:t> pada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</a:rPr>
              <a:t>urutan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</a:rPr>
              <a:t>ke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</a:rPr>
              <a:t> 5.</a:t>
            </a:r>
          </a:p>
          <a:p>
            <a:pPr algn="just"/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</a:rPr>
              <a:t>Ini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</a:rPr>
              <a:t>dapat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</a:rPr>
              <a:t>menunjukkan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</a:rPr>
              <a:t>bahwa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</a:rPr>
              <a:t>hasil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</a:rPr>
              <a:t> training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</a:rPr>
              <a:t>belum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</a:rPr>
              <a:t>sepenuhnya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</a:rPr>
              <a:t>menentukan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</a:rPr>
              <a:t>pegawai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</a:rPr>
              <a:t>akan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</a:rPr>
              <a:t>dipromosi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</a:rPr>
              <a:t>Nantinya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</a:rPr>
              <a:t>kita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</a:rPr>
              <a:t>dapat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</a:rPr>
              <a:t>lebih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</a:rPr>
              <a:t>fokus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</a:rPr>
              <a:t>menentukan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</a:rPr>
              <a:t>kenaikan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</a:rPr>
              <a:t>jabatan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</a:rPr>
              <a:t>pegawai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</a:rPr>
              <a:t> di masing - masing department.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</a:rPr>
              <a:t>Sehingga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</a:rPr>
              <a:t>setiap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</a:rPr>
              <a:t>pegawai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</a:rPr>
              <a:t> di masing-masing department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</a:rPr>
              <a:t>memiliki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</a:rPr>
              <a:t>kesempatan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</a:rPr>
              <a:t> yang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</a:rPr>
              <a:t>sama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</a:rPr>
              <a:t>dalam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</a:rPr>
              <a:t> proses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</a:rPr>
              <a:t>kenaikan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dirty="0" err="1">
                <a:latin typeface="Roboto" panose="02000000000000000000" pitchFamily="2" charset="0"/>
                <a:ea typeface="Roboto" panose="02000000000000000000" pitchFamily="2" charset="0"/>
              </a:rPr>
              <a:t>jabatan</a:t>
            </a:r>
            <a:r>
              <a:rPr lang="en-ID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1280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364095-FAC2-8FDC-0609-0B1EF5642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917" y="482505"/>
            <a:ext cx="6040165" cy="29337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B60AF6-7244-EE67-A337-5D13593BD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999" y="3781405"/>
            <a:ext cx="6826601" cy="78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20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61398B-CEB6-E291-AAE7-69E3C35A2E4C}"/>
              </a:ext>
            </a:extLst>
          </p:cNvPr>
          <p:cNvSpPr txBox="1"/>
          <p:nvPr/>
        </p:nvSpPr>
        <p:spPr>
          <a:xfrm>
            <a:off x="358775" y="273050"/>
            <a:ext cx="8426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</a:rPr>
              <a:t>Seperti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</a:rPr>
              <a:t> yang di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</a:rPr>
              <a:t>lihat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</a:rPr>
              <a:t>dari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</a:rPr>
              <a:t>korelasi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</a:rPr>
              <a:t> di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</a:rPr>
              <a:t>atas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</a:rPr>
              <a:t>maka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</a:rPr>
              <a:t>penjelasannya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</a:rPr>
              <a:t>adalah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</a:rPr>
              <a:t>semua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</a:rPr>
              <a:t>hasil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</a:rPr>
              <a:t>korelasinya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</a:rPr>
              <a:t>bernilai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</a:rPr>
              <a:t>tidak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</a:rPr>
              <a:t>berkorelasi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</a:rPr>
              <a:t>kuat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</a:rPr>
              <a:t> dan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</a:rPr>
              <a:t>dengan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</a:rPr>
              <a:t>arahnya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</a:rPr>
              <a:t> yang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</a:rPr>
              <a:t>tidak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</a:rPr>
              <a:t>seragam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</a:rPr>
              <a:t>ada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</a:rPr>
              <a:t> yang positive dan negative). Karena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</a:rPr>
              <a:t>nilainya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</a:rPr>
              <a:t> yang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</a:rPr>
              <a:t>seragam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</a:rPr>
              <a:t>maka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</a:rPr>
              <a:t>semua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</a:rPr>
              <a:t>fitur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</a:rPr>
              <a:t>digunakan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4128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C3D8-B12B-6F64-2D1D-08681435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473557"/>
            <a:ext cx="8331200" cy="481200"/>
          </a:xfrm>
        </p:spPr>
        <p:txBody>
          <a:bodyPr/>
          <a:lstStyle/>
          <a:p>
            <a:pPr algn="ctr"/>
            <a:r>
              <a:rPr lang="en-US" dirty="0">
                <a:latin typeface="Bahnschrift Light" panose="020B0502040204020203" pitchFamily="34" charset="0"/>
              </a:rPr>
              <a:t>Kesimpulan</a:t>
            </a:r>
            <a:endParaRPr lang="en-ID" dirty="0">
              <a:latin typeface="Bahnschrift Ligh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51D2DA-6C3D-7546-90A5-334957E81CAF}"/>
              </a:ext>
            </a:extLst>
          </p:cNvPr>
          <p:cNvSpPr txBox="1"/>
          <p:nvPr/>
        </p:nvSpPr>
        <p:spPr>
          <a:xfrm>
            <a:off x="361950" y="1460500"/>
            <a:ext cx="8331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model Machine Learning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penghematan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menyaring</a:t>
            </a:r>
            <a:r>
              <a:rPr lang="en-ID" dirty="0"/>
              <a:t> </a:t>
            </a:r>
            <a:r>
              <a:rPr lang="en-ID" dirty="0" err="1"/>
              <a:t>terlebih</a:t>
            </a:r>
            <a:r>
              <a:rPr lang="en-ID" dirty="0"/>
              <a:t> </a:t>
            </a:r>
            <a:r>
              <a:rPr lang="en-ID" dirty="0" err="1"/>
              <a:t>dahulu</a:t>
            </a:r>
            <a:r>
              <a:rPr lang="en-ID" dirty="0"/>
              <a:t> </a:t>
            </a:r>
            <a:r>
              <a:rPr lang="en-ID" dirty="0" err="1"/>
              <a:t>pegawai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direkomendasikan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dipromosi</a:t>
            </a:r>
            <a:r>
              <a:rPr lang="en-ID" dirty="0"/>
              <a:t>.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dilihat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classification report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precision </a:t>
            </a:r>
            <a:r>
              <a:rPr lang="en-ID" dirty="0" err="1"/>
              <a:t>sebesar</a:t>
            </a:r>
            <a:r>
              <a:rPr lang="en-ID" dirty="0"/>
              <a:t> 0.81 pada class positive.</a:t>
            </a:r>
          </a:p>
          <a:p>
            <a:pPr algn="just"/>
            <a:endParaRPr lang="en-ID" dirty="0"/>
          </a:p>
          <a:p>
            <a:pPr algn="just"/>
            <a:r>
              <a:rPr lang="en-ID" dirty="0"/>
              <a:t>Yang </a:t>
            </a:r>
            <a:r>
              <a:rPr lang="en-ID" dirty="0" err="1"/>
              <a:t>berarti</a:t>
            </a:r>
            <a:r>
              <a:rPr lang="en-ID" dirty="0"/>
              <a:t> model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ketepatan</a:t>
            </a:r>
            <a:r>
              <a:rPr lang="en-ID" dirty="0"/>
              <a:t> </a:t>
            </a:r>
            <a:r>
              <a:rPr lang="en-ID" dirty="0" err="1"/>
              <a:t>sebesar</a:t>
            </a:r>
            <a:r>
              <a:rPr lang="en-ID" dirty="0"/>
              <a:t> 81%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menyaring</a:t>
            </a:r>
            <a:r>
              <a:rPr lang="en-ID" dirty="0"/>
              <a:t> </a:t>
            </a:r>
            <a:r>
              <a:rPr lang="en-ID" dirty="0" err="1"/>
              <a:t>pegawai</a:t>
            </a:r>
            <a:r>
              <a:rPr lang="en-ID" dirty="0"/>
              <a:t> yang </a:t>
            </a:r>
            <a:r>
              <a:rPr lang="en-ID" dirty="0" err="1"/>
              <a:t>sebenarnya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dipromosi</a:t>
            </a:r>
            <a:r>
              <a:rPr lang="en-ID" dirty="0"/>
              <a:t>.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recall </a:t>
            </a:r>
            <a:r>
              <a:rPr lang="en-ID" dirty="0" err="1"/>
              <a:t>sebesar</a:t>
            </a:r>
            <a:r>
              <a:rPr lang="en-ID" dirty="0"/>
              <a:t> 0.99 pada </a:t>
            </a:r>
            <a:r>
              <a:rPr lang="en-ID" dirty="0" err="1"/>
              <a:t>kelas</a:t>
            </a:r>
            <a:r>
              <a:rPr lang="en-ID" dirty="0"/>
              <a:t> negative, </a:t>
            </a:r>
            <a:r>
              <a:rPr lang="en-ID" dirty="0" err="1"/>
              <a:t>artinya</a:t>
            </a:r>
            <a:r>
              <a:rPr lang="en-ID" dirty="0"/>
              <a:t> model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memprediksi</a:t>
            </a:r>
            <a:r>
              <a:rPr lang="en-ID" dirty="0"/>
              <a:t> </a:t>
            </a:r>
            <a:r>
              <a:rPr lang="en-ID" dirty="0" err="1"/>
              <a:t>hingga</a:t>
            </a:r>
            <a:r>
              <a:rPr lang="en-ID" dirty="0"/>
              <a:t> 99%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pegawai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dipromosi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keseluruhan</a:t>
            </a:r>
            <a:r>
              <a:rPr lang="en-ID" dirty="0"/>
              <a:t> </a:t>
            </a:r>
            <a:r>
              <a:rPr lang="en-ID" dirty="0" err="1"/>
              <a:t>pegawai</a:t>
            </a:r>
            <a:r>
              <a:rPr lang="en-ID" dirty="0"/>
              <a:t> yang </a:t>
            </a:r>
            <a:r>
              <a:rPr lang="en-ID" dirty="0" err="1"/>
              <a:t>tebakannnya</a:t>
            </a:r>
            <a:r>
              <a:rPr lang="en-ID" dirty="0"/>
              <a:t> </a:t>
            </a:r>
            <a:r>
              <a:rPr lang="en-ID" dirty="0" err="1"/>
              <a:t>benar</a:t>
            </a:r>
            <a:r>
              <a:rPr lang="en-ID" dirty="0"/>
              <a:t>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ketepatan</a:t>
            </a:r>
            <a:r>
              <a:rPr lang="en-ID" dirty="0"/>
              <a:t> (precision) </a:t>
            </a:r>
            <a:r>
              <a:rPr lang="en-ID" dirty="0" err="1"/>
              <a:t>prediksinya</a:t>
            </a:r>
            <a:r>
              <a:rPr lang="en-ID" dirty="0"/>
              <a:t> </a:t>
            </a:r>
            <a:r>
              <a:rPr lang="en-ID" dirty="0" err="1"/>
              <a:t>sebesar</a:t>
            </a:r>
            <a:r>
              <a:rPr lang="en-ID" dirty="0"/>
              <a:t> 0.94.</a:t>
            </a:r>
          </a:p>
          <a:p>
            <a:pPr algn="just"/>
            <a:endParaRPr lang="en-ID" dirty="0"/>
          </a:p>
          <a:p>
            <a:pPr algn="just"/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berarti</a:t>
            </a:r>
            <a:r>
              <a:rPr lang="en-ID" dirty="0"/>
              <a:t> model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menebak</a:t>
            </a:r>
            <a:r>
              <a:rPr lang="en-ID" dirty="0"/>
              <a:t> </a:t>
            </a:r>
            <a:r>
              <a:rPr lang="en-ID" dirty="0" err="1"/>
              <a:t>pegawai</a:t>
            </a:r>
            <a:r>
              <a:rPr lang="en-ID" dirty="0"/>
              <a:t> mana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dipromosikan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ketepatan</a:t>
            </a:r>
            <a:r>
              <a:rPr lang="en-ID" dirty="0"/>
              <a:t> </a:t>
            </a:r>
            <a:r>
              <a:rPr lang="en-ID" dirty="0" err="1"/>
              <a:t>mencapai</a:t>
            </a:r>
            <a:r>
              <a:rPr lang="en-ID" dirty="0"/>
              <a:t> 94%. </a:t>
            </a:r>
            <a:r>
              <a:rPr lang="en-ID" dirty="0" err="1"/>
              <a:t>Artinya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100 </a:t>
            </a:r>
            <a:r>
              <a:rPr lang="en-ID" dirty="0" err="1"/>
              <a:t>pegawai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dipromosikan</a:t>
            </a:r>
            <a:r>
              <a:rPr lang="en-ID" dirty="0"/>
              <a:t>, model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menebak</a:t>
            </a:r>
            <a:r>
              <a:rPr lang="en-ID" dirty="0"/>
              <a:t> 94 </a:t>
            </a:r>
            <a:r>
              <a:rPr lang="en-ID" dirty="0" err="1"/>
              <a:t>pegawai</a:t>
            </a:r>
            <a:r>
              <a:rPr lang="en-ID" dirty="0"/>
              <a:t>.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recall pada </a:t>
            </a:r>
            <a:r>
              <a:rPr lang="en-ID" dirty="0" err="1"/>
              <a:t>kelas</a:t>
            </a:r>
            <a:r>
              <a:rPr lang="en-ID" dirty="0"/>
              <a:t> positive yang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sebesar</a:t>
            </a:r>
            <a:r>
              <a:rPr lang="en-ID" dirty="0"/>
              <a:t> 0.35. Model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menebak</a:t>
            </a:r>
            <a:r>
              <a:rPr lang="en-ID" dirty="0"/>
              <a:t> </a:t>
            </a:r>
            <a:r>
              <a:rPr lang="en-ID" dirty="0" err="1"/>
              <a:t>sebesar</a:t>
            </a:r>
            <a:r>
              <a:rPr lang="en-ID" dirty="0"/>
              <a:t> 35%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keseluruhan</a:t>
            </a:r>
            <a:r>
              <a:rPr lang="en-ID" dirty="0"/>
              <a:t> </a:t>
            </a:r>
            <a:r>
              <a:rPr lang="en-ID" dirty="0" err="1"/>
              <a:t>pegawai</a:t>
            </a:r>
            <a:r>
              <a:rPr lang="en-ID" dirty="0"/>
              <a:t> yang </a:t>
            </a:r>
            <a:r>
              <a:rPr lang="en-ID" dirty="0" err="1"/>
              <a:t>benar</a:t>
            </a:r>
            <a:r>
              <a:rPr lang="en-ID" dirty="0"/>
              <a:t> </a:t>
            </a:r>
            <a:r>
              <a:rPr lang="en-ID" dirty="0" err="1"/>
              <a:t>tebakannya</a:t>
            </a:r>
            <a:r>
              <a:rPr lang="en-ID" dirty="0"/>
              <a:t>.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mengakibatkan</a:t>
            </a:r>
            <a:r>
              <a:rPr lang="en-ID" dirty="0"/>
              <a:t> </a:t>
            </a:r>
            <a:r>
              <a:rPr lang="en-ID" dirty="0" err="1"/>
              <a:t>konsekuensi</a:t>
            </a:r>
            <a:r>
              <a:rPr lang="en-ID" dirty="0"/>
              <a:t>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sedikitnya</a:t>
            </a:r>
            <a:r>
              <a:rPr lang="en-ID" dirty="0"/>
              <a:t> </a:t>
            </a:r>
            <a:r>
              <a:rPr lang="en-ID" dirty="0" err="1"/>
              <a:t>pegawai</a:t>
            </a:r>
            <a:r>
              <a:rPr lang="en-ID" dirty="0"/>
              <a:t> </a:t>
            </a:r>
            <a:r>
              <a:rPr lang="en-ID" dirty="0" err="1"/>
              <a:t>potensial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direkomendasikan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9792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CC5425-1D06-93EE-4342-6F463C83887C}"/>
              </a:ext>
            </a:extLst>
          </p:cNvPr>
          <p:cNvSpPr txBox="1"/>
          <p:nvPr/>
        </p:nvSpPr>
        <p:spPr>
          <a:xfrm>
            <a:off x="355600" y="577849"/>
            <a:ext cx="83947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model,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asumsi</a:t>
            </a:r>
            <a:r>
              <a:rPr lang="en-ID" dirty="0"/>
              <a:t> </a:t>
            </a:r>
            <a:r>
              <a:rPr lang="en-ID" dirty="0" err="1"/>
              <a:t>pengecekan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</a:t>
            </a:r>
            <a:r>
              <a:rPr lang="en-ID" dirty="0" err="1"/>
              <a:t>seorang</a:t>
            </a:r>
            <a:r>
              <a:rPr lang="en-ID" dirty="0"/>
              <a:t> </a:t>
            </a:r>
            <a:r>
              <a:rPr lang="en-ID" dirty="0" err="1"/>
              <a:t>pegawai</a:t>
            </a:r>
            <a:r>
              <a:rPr lang="en-ID" dirty="0"/>
              <a:t> </a:t>
            </a:r>
            <a:r>
              <a:rPr lang="en-ID" dirty="0" err="1"/>
              <a:t>berkisar</a:t>
            </a:r>
            <a:r>
              <a:rPr lang="en-ID" dirty="0"/>
              <a:t> 5 </a:t>
            </a:r>
            <a:r>
              <a:rPr lang="en-ID" dirty="0" err="1"/>
              <a:t>menit</a:t>
            </a:r>
            <a:r>
              <a:rPr lang="en-ID" dirty="0"/>
              <a:t>.</a:t>
            </a:r>
          </a:p>
          <a:p>
            <a:pPr algn="just"/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apabila</a:t>
            </a:r>
            <a:r>
              <a:rPr lang="en-ID" dirty="0"/>
              <a:t> </a:t>
            </a:r>
            <a:r>
              <a:rPr lang="en-ID" dirty="0" err="1"/>
              <a:t>terdapat</a:t>
            </a:r>
            <a:r>
              <a:rPr lang="en-ID" dirty="0"/>
              <a:t> 1000 </a:t>
            </a:r>
            <a:r>
              <a:rPr lang="en-ID" dirty="0" err="1"/>
              <a:t>pegawai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diperiksa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keseluruhan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manual, </a:t>
            </a:r>
            <a:r>
              <a:rPr lang="en-ID" dirty="0" err="1"/>
              <a:t>dibutuhkan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5000 </a:t>
            </a:r>
            <a:r>
              <a:rPr lang="en-ID" dirty="0" err="1"/>
              <a:t>menit</a:t>
            </a:r>
            <a:r>
              <a:rPr lang="en-ID" dirty="0"/>
              <a:t>.</a:t>
            </a:r>
          </a:p>
          <a:p>
            <a:pPr algn="just"/>
            <a:r>
              <a:rPr lang="en-ID" dirty="0" err="1"/>
              <a:t>Sedangkan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model,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menyaring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1000 </a:t>
            </a:r>
            <a:r>
              <a:rPr lang="en-ID" dirty="0" err="1"/>
              <a:t>pegawai</a:t>
            </a:r>
            <a:r>
              <a:rPr lang="en-ID" dirty="0"/>
              <a:t>. </a:t>
            </a:r>
          </a:p>
          <a:p>
            <a:pPr algn="just"/>
            <a:r>
              <a:rPr lang="en-ID" dirty="0"/>
              <a:t>Kita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, </a:t>
            </a:r>
            <a:r>
              <a:rPr lang="en-ID" dirty="0" err="1"/>
              <a:t>ketepatan</a:t>
            </a:r>
            <a:r>
              <a:rPr lang="en-ID" dirty="0"/>
              <a:t> rata-rata </a:t>
            </a:r>
            <a:r>
              <a:rPr lang="en-ID" dirty="0" err="1"/>
              <a:t>hingga</a:t>
            </a:r>
            <a:r>
              <a:rPr lang="en-ID" dirty="0"/>
              <a:t> 88% (macro </a:t>
            </a:r>
            <a:r>
              <a:rPr lang="en-ID" dirty="0" err="1"/>
              <a:t>avg</a:t>
            </a:r>
            <a:r>
              <a:rPr lang="en-ID" dirty="0"/>
              <a:t> precision)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menyaring</a:t>
            </a:r>
            <a:r>
              <a:rPr lang="en-ID" dirty="0"/>
              <a:t> </a:t>
            </a:r>
            <a:r>
              <a:rPr lang="en-ID" dirty="0" err="1"/>
              <a:t>pegawai</a:t>
            </a:r>
            <a:r>
              <a:rPr lang="en-ID" dirty="0"/>
              <a:t>. </a:t>
            </a:r>
            <a:r>
              <a:rPr lang="en-ID" dirty="0" err="1"/>
              <a:t>Artinya</a:t>
            </a:r>
            <a:r>
              <a:rPr lang="en-ID" dirty="0"/>
              <a:t> model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menghemat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hingga</a:t>
            </a:r>
            <a:r>
              <a:rPr lang="en-ID" dirty="0"/>
              <a:t> 88% (4400 </a:t>
            </a:r>
            <a:r>
              <a:rPr lang="en-ID" dirty="0" err="1"/>
              <a:t>menit</a:t>
            </a:r>
            <a:r>
              <a:rPr lang="en-ID" dirty="0"/>
              <a:t>) </a:t>
            </a:r>
            <a:r>
              <a:rPr lang="en-ID" dirty="0" err="1"/>
              <a:t>dari</a:t>
            </a:r>
            <a:r>
              <a:rPr lang="en-ID" dirty="0"/>
              <a:t> total </a:t>
            </a:r>
            <a:r>
              <a:rPr lang="en-ID" dirty="0" err="1"/>
              <a:t>keseluruhan</a:t>
            </a:r>
            <a:r>
              <a:rPr lang="en-ID" dirty="0"/>
              <a:t>.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model, </a:t>
            </a:r>
            <a:r>
              <a:rPr lang="en-ID" dirty="0" err="1"/>
              <a:t>setidaknya</a:t>
            </a:r>
            <a:r>
              <a:rPr lang="en-ID" dirty="0"/>
              <a:t> model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mengklasifikasikan</a:t>
            </a:r>
            <a:r>
              <a:rPr lang="en-ID" dirty="0"/>
              <a:t> </a:t>
            </a:r>
            <a:r>
              <a:rPr lang="en-ID" dirty="0" err="1"/>
              <a:t>hingga</a:t>
            </a:r>
            <a:r>
              <a:rPr lang="en-ID" dirty="0"/>
              <a:t> 35% (recall positive) </a:t>
            </a:r>
            <a:r>
              <a:rPr lang="en-ID" dirty="0" err="1"/>
              <a:t>pegawai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rekomendasikan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promosi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total </a:t>
            </a:r>
            <a:r>
              <a:rPr lang="en-ID" dirty="0" err="1"/>
              <a:t>pegawai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diprediksi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benar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5600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FB46B-47D8-A2E0-E293-03F54DBF1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2419350"/>
            <a:ext cx="8585200" cy="2552700"/>
          </a:xfrm>
        </p:spPr>
        <p:txBody>
          <a:bodyPr/>
          <a:lstStyle/>
          <a:p>
            <a:pPr marL="139700" indent="0" algn="just">
              <a:buNone/>
            </a:pPr>
            <a:r>
              <a:rPr lang="en-ID" sz="1500" dirty="0"/>
              <a:t>Dari diagram di </a:t>
            </a:r>
            <a:r>
              <a:rPr lang="en-ID" sz="1500" dirty="0" err="1"/>
              <a:t>atas</a:t>
            </a:r>
            <a:r>
              <a:rPr lang="en-ID" sz="1500" dirty="0"/>
              <a:t>, </a:t>
            </a:r>
            <a:r>
              <a:rPr lang="en-ID" sz="1500" dirty="0" err="1"/>
              <a:t>seluruh</a:t>
            </a:r>
            <a:r>
              <a:rPr lang="en-ID" sz="1500" dirty="0"/>
              <a:t> proses </a:t>
            </a:r>
            <a:r>
              <a:rPr lang="en-ID" sz="1500" dirty="0" err="1"/>
              <a:t>akan</a:t>
            </a:r>
            <a:r>
              <a:rPr lang="en-ID" sz="1500" dirty="0"/>
              <a:t> </a:t>
            </a:r>
            <a:r>
              <a:rPr lang="en-ID" sz="1500" dirty="0" err="1"/>
              <a:t>berjalan</a:t>
            </a:r>
            <a:r>
              <a:rPr lang="en-ID" sz="1500" dirty="0"/>
              <a:t> </a:t>
            </a:r>
            <a:r>
              <a:rPr lang="en-ID" sz="1500" dirty="0" err="1"/>
              <a:t>dengan</a:t>
            </a:r>
            <a:r>
              <a:rPr lang="en-ID" sz="1500" dirty="0"/>
              <a:t> </a:t>
            </a:r>
            <a:r>
              <a:rPr lang="en-ID" sz="1500" dirty="0" err="1"/>
              <a:t>validasi</a:t>
            </a:r>
            <a:r>
              <a:rPr lang="en-ID" sz="1500" dirty="0"/>
              <a:t> manual yang </a:t>
            </a:r>
            <a:r>
              <a:rPr lang="en-ID" sz="1500" dirty="0" err="1"/>
              <a:t>selanjutnya</a:t>
            </a:r>
            <a:r>
              <a:rPr lang="en-ID" sz="1500" dirty="0"/>
              <a:t> </a:t>
            </a:r>
            <a:r>
              <a:rPr lang="en-ID" sz="1500" dirty="0" err="1"/>
              <a:t>pegawai</a:t>
            </a:r>
            <a:r>
              <a:rPr lang="en-ID" sz="1500" dirty="0"/>
              <a:t> </a:t>
            </a:r>
            <a:r>
              <a:rPr lang="en-ID" sz="1500" dirty="0" err="1"/>
              <a:t>akan</a:t>
            </a:r>
            <a:r>
              <a:rPr lang="en-ID" sz="1500" dirty="0"/>
              <a:t> </a:t>
            </a:r>
            <a:r>
              <a:rPr lang="en-ID" sz="1500" dirty="0" err="1"/>
              <a:t>mengikuti</a:t>
            </a:r>
            <a:r>
              <a:rPr lang="en-ID" sz="1500" dirty="0"/>
              <a:t> test </a:t>
            </a:r>
            <a:r>
              <a:rPr lang="en-ID" sz="1500" dirty="0" err="1"/>
              <a:t>untuk</a:t>
            </a:r>
            <a:r>
              <a:rPr lang="en-ID" sz="1500" dirty="0"/>
              <a:t> </a:t>
            </a:r>
            <a:r>
              <a:rPr lang="en-ID" sz="1500" dirty="0" err="1"/>
              <a:t>menguji</a:t>
            </a:r>
            <a:r>
              <a:rPr lang="en-ID" sz="1500" dirty="0"/>
              <a:t> </a:t>
            </a:r>
            <a:r>
              <a:rPr lang="en-ID" sz="1500" dirty="0" err="1"/>
              <a:t>kemampuan</a:t>
            </a:r>
            <a:r>
              <a:rPr lang="en-ID" sz="1500" dirty="0"/>
              <a:t> </a:t>
            </a:r>
            <a:r>
              <a:rPr lang="en-ID" sz="1500" dirty="0" err="1"/>
              <a:t>pegawai</a:t>
            </a:r>
            <a:r>
              <a:rPr lang="en-ID" sz="1500" dirty="0"/>
              <a:t> </a:t>
            </a:r>
            <a:r>
              <a:rPr lang="en-ID" sz="1500" dirty="0" err="1"/>
              <a:t>sebelum</a:t>
            </a:r>
            <a:r>
              <a:rPr lang="en-ID" sz="1500" dirty="0"/>
              <a:t> </a:t>
            </a:r>
            <a:r>
              <a:rPr lang="en-ID" sz="1500" dirty="0" err="1"/>
              <a:t>akhirnya</a:t>
            </a:r>
            <a:r>
              <a:rPr lang="en-ID" sz="1500" dirty="0"/>
              <a:t> </a:t>
            </a:r>
            <a:r>
              <a:rPr lang="en-ID" sz="1500" dirty="0" err="1"/>
              <a:t>dipromosi</a:t>
            </a:r>
            <a:r>
              <a:rPr lang="en-ID" sz="1500" dirty="0"/>
              <a:t>.</a:t>
            </a:r>
          </a:p>
          <a:p>
            <a:pPr marL="139700" indent="0" algn="just">
              <a:buNone/>
            </a:pPr>
            <a:r>
              <a:rPr lang="en-ID" sz="1500" dirty="0"/>
              <a:t>Proses </a:t>
            </a:r>
            <a:r>
              <a:rPr lang="en-ID" sz="1500" dirty="0" err="1"/>
              <a:t>pemilihan</a:t>
            </a:r>
            <a:r>
              <a:rPr lang="en-ID" sz="1500" dirty="0"/>
              <a:t> </a:t>
            </a:r>
            <a:r>
              <a:rPr lang="en-ID" sz="1500" dirty="0" err="1"/>
              <a:t>kandidat</a:t>
            </a:r>
            <a:r>
              <a:rPr lang="en-ID" sz="1500" dirty="0"/>
              <a:t> </a:t>
            </a:r>
            <a:r>
              <a:rPr lang="en-ID" sz="1500" dirty="0" err="1"/>
              <a:t>pegawai</a:t>
            </a:r>
            <a:r>
              <a:rPr lang="en-ID" sz="1500" dirty="0"/>
              <a:t> yang </a:t>
            </a:r>
            <a:r>
              <a:rPr lang="en-ID" sz="1500" dirty="0" err="1"/>
              <a:t>akan</a:t>
            </a:r>
            <a:r>
              <a:rPr lang="en-ID" sz="1500" dirty="0"/>
              <a:t> </a:t>
            </a:r>
            <a:r>
              <a:rPr lang="en-ID" sz="1500" dirty="0" err="1"/>
              <a:t>dipromosi</a:t>
            </a:r>
            <a:r>
              <a:rPr lang="en-ID" sz="1500" dirty="0"/>
              <a:t>:</a:t>
            </a:r>
          </a:p>
          <a:p>
            <a:pPr marL="482600" indent="-342900" algn="just">
              <a:buFont typeface="+mj-lt"/>
              <a:buAutoNum type="arabicPeriod"/>
            </a:pPr>
            <a:r>
              <a:rPr lang="en-ID" sz="1500" dirty="0"/>
              <a:t>Perusahaan </a:t>
            </a:r>
            <a:r>
              <a:rPr lang="en-ID" sz="1500" dirty="0" err="1"/>
              <a:t>mengidentifikasi</a:t>
            </a:r>
            <a:r>
              <a:rPr lang="en-ID" sz="1500" dirty="0"/>
              <a:t> data </a:t>
            </a:r>
            <a:r>
              <a:rPr lang="en-ID" sz="1500" dirty="0" err="1"/>
              <a:t>pegawai</a:t>
            </a:r>
            <a:r>
              <a:rPr lang="en-ID" sz="1500" dirty="0"/>
              <a:t> </a:t>
            </a:r>
            <a:r>
              <a:rPr lang="en-ID" sz="1500" dirty="0" err="1"/>
              <a:t>berdasarkan</a:t>
            </a:r>
            <a:r>
              <a:rPr lang="en-ID" sz="1500" dirty="0"/>
              <a:t> </a:t>
            </a:r>
            <a:r>
              <a:rPr lang="en-ID" sz="1500" dirty="0" err="1"/>
              <a:t>rekomendasi</a:t>
            </a:r>
            <a:r>
              <a:rPr lang="en-ID" sz="1500" dirty="0"/>
              <a:t> dan </a:t>
            </a:r>
            <a:r>
              <a:rPr lang="en-ID" sz="1500" dirty="0" err="1"/>
              <a:t>kinerja</a:t>
            </a:r>
            <a:r>
              <a:rPr lang="en-ID" sz="1500" dirty="0"/>
              <a:t>.</a:t>
            </a:r>
          </a:p>
          <a:p>
            <a:pPr marL="482600" indent="-342900" algn="just">
              <a:buFont typeface="+mj-lt"/>
              <a:buAutoNum type="arabicPeriod"/>
            </a:pPr>
            <a:r>
              <a:rPr lang="en-ID" sz="1500" dirty="0" err="1"/>
              <a:t>Pegawai</a:t>
            </a:r>
            <a:r>
              <a:rPr lang="en-ID" sz="1500" dirty="0"/>
              <a:t> yang </a:t>
            </a:r>
            <a:r>
              <a:rPr lang="en-ID" sz="1500" dirty="0" err="1"/>
              <a:t>terpilih</a:t>
            </a:r>
            <a:r>
              <a:rPr lang="en-ID" sz="1500" dirty="0"/>
              <a:t> </a:t>
            </a:r>
            <a:r>
              <a:rPr lang="en-ID" sz="1500" dirty="0" err="1"/>
              <a:t>akan</a:t>
            </a:r>
            <a:r>
              <a:rPr lang="en-ID" sz="1500" dirty="0"/>
              <a:t> </a:t>
            </a:r>
            <a:r>
              <a:rPr lang="en-ID" sz="1500" dirty="0" err="1"/>
              <a:t>menjalani</a:t>
            </a:r>
            <a:r>
              <a:rPr lang="en-ID" sz="1500" dirty="0"/>
              <a:t> program </a:t>
            </a:r>
            <a:r>
              <a:rPr lang="en-ID" sz="1500" dirty="0" err="1"/>
              <a:t>pelatihan</a:t>
            </a:r>
            <a:r>
              <a:rPr lang="en-ID" sz="1500" dirty="0"/>
              <a:t> dan </a:t>
            </a:r>
            <a:r>
              <a:rPr lang="en-ID" sz="1500" dirty="0" err="1"/>
              <a:t>evaluasi</a:t>
            </a:r>
            <a:r>
              <a:rPr lang="en-ID" sz="1500" dirty="0"/>
              <a:t> </a:t>
            </a:r>
            <a:r>
              <a:rPr lang="en-ID" sz="1500" dirty="0" err="1"/>
              <a:t>secara</a:t>
            </a:r>
            <a:r>
              <a:rPr lang="en-ID" sz="1500" dirty="0"/>
              <a:t> </a:t>
            </a:r>
            <a:r>
              <a:rPr lang="en-ID" sz="1500" dirty="0" err="1"/>
              <a:t>terpisah</a:t>
            </a:r>
            <a:r>
              <a:rPr lang="en-ID" sz="1500" dirty="0"/>
              <a:t> </a:t>
            </a:r>
            <a:r>
              <a:rPr lang="en-ID" sz="1500" dirty="0" err="1"/>
              <a:t>untuk</a:t>
            </a:r>
            <a:r>
              <a:rPr lang="en-ID" sz="1500" dirty="0"/>
              <a:t> masing-masing </a:t>
            </a:r>
            <a:r>
              <a:rPr lang="en-ID" sz="1500" dirty="0" err="1"/>
              <a:t>departmennya</a:t>
            </a:r>
            <a:r>
              <a:rPr lang="en-ID" sz="1500" dirty="0"/>
              <a:t>. Program </a:t>
            </a:r>
            <a:r>
              <a:rPr lang="en-ID" sz="1500" dirty="0" err="1"/>
              <a:t>ini</a:t>
            </a:r>
            <a:r>
              <a:rPr lang="en-ID" sz="1500" dirty="0"/>
              <a:t> </a:t>
            </a:r>
            <a:r>
              <a:rPr lang="en-ID" sz="1500" dirty="0" err="1"/>
              <a:t>berlandaskan</a:t>
            </a:r>
            <a:r>
              <a:rPr lang="en-ID" sz="1500" dirty="0"/>
              <a:t> pada </a:t>
            </a:r>
            <a:r>
              <a:rPr lang="en-ID" sz="1500" dirty="0" err="1"/>
              <a:t>kemampuan</a:t>
            </a:r>
            <a:r>
              <a:rPr lang="en-ID" sz="1500" dirty="0"/>
              <a:t> yang </a:t>
            </a:r>
            <a:r>
              <a:rPr lang="en-ID" sz="1500" dirty="0" err="1"/>
              <a:t>dibutuhkan</a:t>
            </a:r>
            <a:r>
              <a:rPr lang="en-ID" sz="1500" dirty="0"/>
              <a:t> </a:t>
            </a:r>
            <a:r>
              <a:rPr lang="en-ID" sz="1500" dirty="0" err="1"/>
              <a:t>dari</a:t>
            </a:r>
            <a:r>
              <a:rPr lang="en-ID" sz="1500" dirty="0"/>
              <a:t> </a:t>
            </a:r>
            <a:r>
              <a:rPr lang="en-ID" sz="1500" dirty="0" err="1"/>
              <a:t>setiap</a:t>
            </a:r>
            <a:r>
              <a:rPr lang="en-ID" sz="1500" dirty="0"/>
              <a:t> </a:t>
            </a:r>
            <a:r>
              <a:rPr lang="en-ID" sz="1500" dirty="0" err="1"/>
              <a:t>departemen</a:t>
            </a:r>
            <a:r>
              <a:rPr lang="en-ID" sz="1500" dirty="0"/>
              <a:t>.</a:t>
            </a:r>
          </a:p>
          <a:p>
            <a:pPr marL="482600" indent="-342900" algn="just">
              <a:buFont typeface="+mj-lt"/>
              <a:buAutoNum type="arabicPeriod"/>
            </a:pPr>
            <a:r>
              <a:rPr lang="en-ID" sz="1500" dirty="0"/>
              <a:t>Di </a:t>
            </a:r>
            <a:r>
              <a:rPr lang="en-ID" sz="1500" dirty="0" err="1"/>
              <a:t>akhir</a:t>
            </a:r>
            <a:r>
              <a:rPr lang="en-ID" sz="1500" dirty="0"/>
              <a:t> program, </a:t>
            </a:r>
            <a:r>
              <a:rPr lang="en-ID" sz="1500" dirty="0" err="1"/>
              <a:t>berdasarkan</a:t>
            </a:r>
            <a:r>
              <a:rPr lang="en-ID" sz="1500" dirty="0"/>
              <a:t> </a:t>
            </a:r>
            <a:r>
              <a:rPr lang="en-ID" sz="1500" dirty="0" err="1"/>
              <a:t>berbagai</a:t>
            </a:r>
            <a:r>
              <a:rPr lang="en-ID" sz="1500" dirty="0"/>
              <a:t> </a:t>
            </a:r>
            <a:r>
              <a:rPr lang="en-ID" sz="1500" dirty="0" err="1"/>
              <a:t>faktor</a:t>
            </a:r>
            <a:r>
              <a:rPr lang="en-ID" sz="1500" dirty="0"/>
              <a:t> </a:t>
            </a:r>
            <a:r>
              <a:rPr lang="en-ID" sz="1500" dirty="0" err="1"/>
              <a:t>seperti</a:t>
            </a:r>
            <a:r>
              <a:rPr lang="en-ID" sz="1500" dirty="0"/>
              <a:t> </a:t>
            </a:r>
            <a:r>
              <a:rPr lang="en-ID" sz="1500" dirty="0" err="1"/>
              <a:t>kinerja</a:t>
            </a:r>
            <a:r>
              <a:rPr lang="en-ID" sz="1500" dirty="0"/>
              <a:t> </a:t>
            </a:r>
            <a:r>
              <a:rPr lang="en-ID" sz="1500" dirty="0" err="1"/>
              <a:t>pelatihan</a:t>
            </a:r>
            <a:r>
              <a:rPr lang="en-ID" sz="1500" dirty="0"/>
              <a:t>, </a:t>
            </a:r>
            <a:r>
              <a:rPr lang="en-ID" sz="1500" i="1" dirty="0"/>
              <a:t>key performance index </a:t>
            </a:r>
            <a:r>
              <a:rPr lang="en-ID" sz="1500" dirty="0"/>
              <a:t>dan lain-lain. </a:t>
            </a:r>
            <a:r>
              <a:rPr lang="en-ID" sz="1500" dirty="0" err="1"/>
              <a:t>Seorang</a:t>
            </a:r>
            <a:r>
              <a:rPr lang="en-ID" sz="1500" dirty="0"/>
              <a:t> </a:t>
            </a:r>
            <a:r>
              <a:rPr lang="en-ID" sz="1500" dirty="0" err="1"/>
              <a:t>pegawai</a:t>
            </a:r>
            <a:r>
              <a:rPr lang="en-ID" sz="1500" dirty="0"/>
              <a:t> </a:t>
            </a:r>
            <a:r>
              <a:rPr lang="en-ID" sz="1500" dirty="0" err="1"/>
              <a:t>akan</a:t>
            </a:r>
            <a:r>
              <a:rPr lang="en-ID" sz="1500" dirty="0"/>
              <a:t> </a:t>
            </a:r>
            <a:r>
              <a:rPr lang="en-ID" sz="1500" dirty="0" err="1"/>
              <a:t>menjadi</a:t>
            </a:r>
            <a:r>
              <a:rPr lang="en-ID" sz="1500" dirty="0"/>
              <a:t> </a:t>
            </a:r>
            <a:r>
              <a:rPr lang="en-ID" sz="1500" dirty="0" err="1"/>
              <a:t>kandidat</a:t>
            </a:r>
            <a:r>
              <a:rPr lang="en-ID" sz="1500" dirty="0"/>
              <a:t> </a:t>
            </a:r>
            <a:r>
              <a:rPr lang="en-ID" sz="1500" dirty="0" err="1"/>
              <a:t>untuk</a:t>
            </a:r>
            <a:r>
              <a:rPr lang="en-ID" sz="1500" dirty="0"/>
              <a:t> </a:t>
            </a:r>
            <a:r>
              <a:rPr lang="en-ID" sz="1500" dirty="0" err="1"/>
              <a:t>dipromosikan</a:t>
            </a:r>
            <a:r>
              <a:rPr lang="en-ID" sz="15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CA9F73-59BA-00A9-C17E-99A6ADF7D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379791"/>
            <a:ext cx="5467350" cy="191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86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4E9C-64C6-CB1B-F9AE-C05C54AC9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93801"/>
            <a:ext cx="8509000" cy="485700"/>
          </a:xfrm>
        </p:spPr>
        <p:txBody>
          <a:bodyPr/>
          <a:lstStyle/>
          <a:p>
            <a:pPr algn="ctr"/>
            <a:r>
              <a:rPr lang="en-US" dirty="0">
                <a:latin typeface="Bahnschrift Light" panose="020B0502040204020203" pitchFamily="34" charset="0"/>
              </a:rPr>
              <a:t>Business Problem</a:t>
            </a:r>
            <a:endParaRPr lang="en-ID" dirty="0">
              <a:latin typeface="Bahnschrift Light" panose="020B0502040204020203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78CDD30-4ECA-FC87-B22C-6B6C29944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7500" y="1044574"/>
            <a:ext cx="8509000" cy="3454325"/>
          </a:xfrm>
        </p:spPr>
        <p:txBody>
          <a:bodyPr/>
          <a:lstStyle/>
          <a:p>
            <a:pPr marL="139700" indent="0" algn="just">
              <a:buNone/>
            </a:pPr>
            <a:r>
              <a:rPr lang="en-ID" sz="1500" dirty="0"/>
              <a:t>Proses </a:t>
            </a:r>
            <a:r>
              <a:rPr lang="en-ID" sz="1500" dirty="0" err="1"/>
              <a:t>promosi</a:t>
            </a:r>
            <a:r>
              <a:rPr lang="en-ID" sz="1500" dirty="0"/>
              <a:t> </a:t>
            </a:r>
            <a:r>
              <a:rPr lang="en-ID" sz="1500" dirty="0" err="1"/>
              <a:t>jabatan</a:t>
            </a:r>
            <a:r>
              <a:rPr lang="en-ID" sz="1500" dirty="0"/>
              <a:t> </a:t>
            </a:r>
            <a:r>
              <a:rPr lang="en-ID" sz="1500" dirty="0" err="1"/>
              <a:t>bisa</a:t>
            </a:r>
            <a:r>
              <a:rPr lang="en-ID" sz="1500" dirty="0"/>
              <a:t> </a:t>
            </a:r>
            <a:r>
              <a:rPr lang="en-ID" sz="1500" dirty="0" err="1"/>
              <a:t>menghabiskan</a:t>
            </a:r>
            <a:r>
              <a:rPr lang="en-ID" sz="1500" dirty="0"/>
              <a:t> </a:t>
            </a:r>
            <a:r>
              <a:rPr lang="en-ID" sz="1500" dirty="0" err="1"/>
              <a:t>waktu</a:t>
            </a:r>
            <a:r>
              <a:rPr lang="en-ID" sz="1500" dirty="0"/>
              <a:t> dan </a:t>
            </a:r>
            <a:r>
              <a:rPr lang="en-ID" sz="1500" dirty="0" err="1"/>
              <a:t>sumber</a:t>
            </a:r>
            <a:r>
              <a:rPr lang="en-ID" sz="1500" dirty="0"/>
              <a:t> </a:t>
            </a:r>
            <a:r>
              <a:rPr lang="en-ID" sz="1500" dirty="0" err="1"/>
              <a:t>daya</a:t>
            </a:r>
            <a:r>
              <a:rPr lang="en-ID" sz="1500" dirty="0"/>
              <a:t> </a:t>
            </a:r>
            <a:r>
              <a:rPr lang="en-ID" sz="1500" dirty="0" err="1"/>
              <a:t>jika</a:t>
            </a:r>
            <a:r>
              <a:rPr lang="en-ID" sz="1500" dirty="0"/>
              <a:t> </a:t>
            </a:r>
            <a:r>
              <a:rPr lang="en-ID" sz="1500" dirty="0" err="1"/>
              <a:t>perusahaan</a:t>
            </a:r>
            <a:r>
              <a:rPr lang="en-ID" sz="1500" dirty="0"/>
              <a:t> </a:t>
            </a:r>
            <a:r>
              <a:rPr lang="en-ID" sz="1500" dirty="0" err="1"/>
              <a:t>memeriksa</a:t>
            </a:r>
            <a:r>
              <a:rPr lang="en-ID" sz="1500" dirty="0"/>
              <a:t> </a:t>
            </a:r>
            <a:r>
              <a:rPr lang="en-ID" sz="1500" dirty="0" err="1"/>
              <a:t>semua</a:t>
            </a:r>
            <a:r>
              <a:rPr lang="en-ID" sz="1500" dirty="0"/>
              <a:t> </a:t>
            </a:r>
            <a:r>
              <a:rPr lang="en-ID" sz="1500" dirty="0" err="1"/>
              <a:t>pegawai</a:t>
            </a:r>
            <a:r>
              <a:rPr lang="en-ID" sz="1500" dirty="0"/>
              <a:t> </a:t>
            </a:r>
            <a:r>
              <a:rPr lang="en-ID" sz="1500" dirty="0" err="1"/>
              <a:t>tanpa</a:t>
            </a:r>
            <a:r>
              <a:rPr lang="en-ID" sz="1500" dirty="0"/>
              <a:t> </a:t>
            </a:r>
            <a:r>
              <a:rPr lang="en-ID" sz="1500" dirty="0" err="1"/>
              <a:t>melakukan</a:t>
            </a:r>
            <a:r>
              <a:rPr lang="en-ID" sz="1500" dirty="0"/>
              <a:t> </a:t>
            </a:r>
            <a:r>
              <a:rPr lang="en-ID" sz="1500" dirty="0" err="1"/>
              <a:t>penyaringan</a:t>
            </a:r>
            <a:r>
              <a:rPr lang="en-ID" sz="1500" dirty="0"/>
              <a:t> </a:t>
            </a:r>
            <a:r>
              <a:rPr lang="en-ID" sz="1500" dirty="0" err="1"/>
              <a:t>terlebih</a:t>
            </a:r>
            <a:r>
              <a:rPr lang="en-ID" sz="1500" dirty="0"/>
              <a:t> </a:t>
            </a:r>
            <a:r>
              <a:rPr lang="en-ID" sz="1500" dirty="0" err="1"/>
              <a:t>dahulu</a:t>
            </a:r>
            <a:r>
              <a:rPr lang="en-ID" sz="1500" dirty="0"/>
              <a:t>. </a:t>
            </a:r>
            <a:r>
              <a:rPr lang="en-ID" sz="1500" dirty="0" err="1"/>
              <a:t>Selain</a:t>
            </a:r>
            <a:r>
              <a:rPr lang="en-ID" sz="1500" dirty="0"/>
              <a:t> </a:t>
            </a:r>
            <a:r>
              <a:rPr lang="en-ID" sz="1500" dirty="0" err="1"/>
              <a:t>itu</a:t>
            </a:r>
            <a:r>
              <a:rPr lang="en-ID" sz="1500" dirty="0"/>
              <a:t>, proses </a:t>
            </a:r>
            <a:r>
              <a:rPr lang="en-ID" sz="1500" dirty="0" err="1"/>
              <a:t>pemilihan</a:t>
            </a:r>
            <a:r>
              <a:rPr lang="en-ID" sz="1500" dirty="0"/>
              <a:t> </a:t>
            </a:r>
            <a:r>
              <a:rPr lang="en-ID" sz="1500" dirty="0" err="1"/>
              <a:t>pegawai</a:t>
            </a:r>
            <a:r>
              <a:rPr lang="en-ID" sz="1500" dirty="0"/>
              <a:t> yang </a:t>
            </a:r>
            <a:r>
              <a:rPr lang="en-ID" sz="1500" dirty="0" err="1"/>
              <a:t>akan</a:t>
            </a:r>
            <a:r>
              <a:rPr lang="en-ID" sz="1500" dirty="0"/>
              <a:t> </a:t>
            </a:r>
            <a:r>
              <a:rPr lang="en-ID" sz="1500" dirty="0" err="1"/>
              <a:t>dipromosi</a:t>
            </a:r>
            <a:r>
              <a:rPr lang="en-ID" sz="1500" dirty="0"/>
              <a:t> </a:t>
            </a:r>
            <a:r>
              <a:rPr lang="en-ID" sz="1500" dirty="0" err="1"/>
              <a:t>akan</a:t>
            </a:r>
            <a:r>
              <a:rPr lang="en-ID" sz="1500" dirty="0"/>
              <a:t> </a:t>
            </a:r>
            <a:r>
              <a:rPr lang="en-ID" sz="1500" dirty="0" err="1"/>
              <a:t>berisiko</a:t>
            </a:r>
            <a:r>
              <a:rPr lang="en-ID" sz="1500" dirty="0"/>
              <a:t> </a:t>
            </a:r>
            <a:r>
              <a:rPr lang="en-ID" sz="1500" dirty="0" err="1"/>
              <a:t>subjektif</a:t>
            </a:r>
            <a:r>
              <a:rPr lang="en-ID" sz="1500" dirty="0"/>
              <a:t> </a:t>
            </a:r>
            <a:r>
              <a:rPr lang="en-ID" sz="1500" dirty="0" err="1"/>
              <a:t>apabila</a:t>
            </a:r>
            <a:r>
              <a:rPr lang="en-ID" sz="1500" dirty="0"/>
              <a:t> </a:t>
            </a:r>
            <a:r>
              <a:rPr lang="en-ID" sz="1500" dirty="0" err="1"/>
              <a:t>dilakukan</a:t>
            </a:r>
            <a:r>
              <a:rPr lang="en-ID" sz="1500" dirty="0"/>
              <a:t> oleh </a:t>
            </a:r>
            <a:r>
              <a:rPr lang="en-ID" sz="1500" dirty="0" err="1"/>
              <a:t>manusia</a:t>
            </a:r>
            <a:r>
              <a:rPr lang="en-ID" sz="1500" dirty="0"/>
              <a:t> </a:t>
            </a:r>
            <a:r>
              <a:rPr lang="en-ID" sz="1500" dirty="0" err="1"/>
              <a:t>karena</a:t>
            </a:r>
            <a:r>
              <a:rPr lang="en-ID" sz="1500" dirty="0"/>
              <a:t> </a:t>
            </a:r>
            <a:r>
              <a:rPr lang="en-ID" sz="1500" dirty="0" err="1"/>
              <a:t>faktor</a:t>
            </a:r>
            <a:r>
              <a:rPr lang="en-ID" sz="1500" dirty="0"/>
              <a:t> fatigue/</a:t>
            </a:r>
            <a:r>
              <a:rPr lang="en-ID" sz="1500" dirty="0" err="1"/>
              <a:t>lelah</a:t>
            </a:r>
            <a:r>
              <a:rPr lang="en-ID" sz="1500" dirty="0"/>
              <a:t> dan </a:t>
            </a:r>
            <a:r>
              <a:rPr lang="en-ID" sz="1500" dirty="0" err="1"/>
              <a:t>dapat</a:t>
            </a:r>
            <a:r>
              <a:rPr lang="en-ID" sz="1500" dirty="0"/>
              <a:t> </a:t>
            </a:r>
            <a:r>
              <a:rPr lang="en-ID" sz="1500" dirty="0" err="1"/>
              <a:t>menyebabkan</a:t>
            </a:r>
            <a:r>
              <a:rPr lang="en-ID" sz="1500" dirty="0"/>
              <a:t> </a:t>
            </a:r>
            <a:r>
              <a:rPr lang="en-ID" sz="1500" dirty="0" err="1"/>
              <a:t>kehilangan</a:t>
            </a:r>
            <a:r>
              <a:rPr lang="en-ID" sz="1500" dirty="0"/>
              <a:t> </a:t>
            </a:r>
            <a:r>
              <a:rPr lang="en-ID" sz="1500" dirty="0" err="1"/>
              <a:t>pegawai</a:t>
            </a:r>
            <a:r>
              <a:rPr lang="en-ID" sz="1500" dirty="0"/>
              <a:t> </a:t>
            </a:r>
            <a:r>
              <a:rPr lang="en-ID" sz="1500" dirty="0" err="1"/>
              <a:t>potensial</a:t>
            </a:r>
            <a:r>
              <a:rPr lang="en-ID" sz="1500" dirty="0"/>
              <a:t> </a:t>
            </a:r>
            <a:r>
              <a:rPr lang="en-ID" sz="1500" dirty="0" err="1"/>
              <a:t>apabila</a:t>
            </a:r>
            <a:r>
              <a:rPr lang="en-ID" sz="1500" dirty="0"/>
              <a:t> salah </a:t>
            </a:r>
            <a:r>
              <a:rPr lang="en-ID" sz="1500" dirty="0" err="1"/>
              <a:t>dalam</a:t>
            </a:r>
            <a:r>
              <a:rPr lang="en-ID" sz="1500" dirty="0"/>
              <a:t> </a:t>
            </a:r>
            <a:r>
              <a:rPr lang="en-ID" sz="1500" dirty="0" err="1"/>
              <a:t>menentukan</a:t>
            </a:r>
            <a:r>
              <a:rPr lang="en-ID" sz="1500" dirty="0"/>
              <a:t> </a:t>
            </a:r>
            <a:r>
              <a:rPr lang="en-ID" sz="1500" dirty="0" err="1"/>
              <a:t>pegawai</a:t>
            </a:r>
            <a:r>
              <a:rPr lang="en-ID" sz="1500" dirty="0"/>
              <a:t> yang </a:t>
            </a:r>
            <a:r>
              <a:rPr lang="en-ID" sz="1500" dirty="0" err="1"/>
              <a:t>akan</a:t>
            </a:r>
            <a:r>
              <a:rPr lang="en-ID" sz="1500" dirty="0"/>
              <a:t> </a:t>
            </a:r>
            <a:r>
              <a:rPr lang="en-ID" sz="1500" dirty="0" err="1"/>
              <a:t>dipromosi</a:t>
            </a:r>
            <a:r>
              <a:rPr lang="en-ID" sz="1500" dirty="0"/>
              <a:t>. </a:t>
            </a:r>
            <a:r>
              <a:rPr lang="en-ID" sz="1500" dirty="0" err="1"/>
              <a:t>Maka</a:t>
            </a:r>
            <a:r>
              <a:rPr lang="en-ID" sz="1500" dirty="0"/>
              <a:t> </a:t>
            </a:r>
            <a:r>
              <a:rPr lang="en-ID" sz="1500" dirty="0" err="1"/>
              <a:t>dari</a:t>
            </a:r>
            <a:r>
              <a:rPr lang="en-ID" sz="1500" dirty="0"/>
              <a:t> </a:t>
            </a:r>
            <a:r>
              <a:rPr lang="en-ID" sz="1500" dirty="0" err="1"/>
              <a:t>itu</a:t>
            </a:r>
            <a:r>
              <a:rPr lang="en-ID" sz="1500" dirty="0"/>
              <a:t>, </a:t>
            </a:r>
            <a:r>
              <a:rPr lang="en-ID" sz="1500" dirty="0" err="1"/>
              <a:t>perusahaan</a:t>
            </a:r>
            <a:r>
              <a:rPr lang="en-ID" sz="1500" dirty="0"/>
              <a:t> </a:t>
            </a:r>
            <a:r>
              <a:rPr lang="en-ID" sz="1500" dirty="0" err="1"/>
              <a:t>ingin</a:t>
            </a:r>
            <a:r>
              <a:rPr lang="en-ID" sz="1500" dirty="0"/>
              <a:t> </a:t>
            </a:r>
            <a:r>
              <a:rPr lang="en-ID" sz="1500" dirty="0" err="1"/>
              <a:t>lebih</a:t>
            </a:r>
            <a:r>
              <a:rPr lang="en-ID" sz="1500" dirty="0"/>
              <a:t> </a:t>
            </a:r>
            <a:r>
              <a:rPr lang="en-ID" sz="1500" dirty="0" err="1"/>
              <a:t>objektif</a:t>
            </a:r>
            <a:r>
              <a:rPr lang="en-ID" sz="1500" dirty="0"/>
              <a:t> dan </a:t>
            </a:r>
            <a:r>
              <a:rPr lang="en-ID" sz="1500" dirty="0" err="1"/>
              <a:t>dapat</a:t>
            </a:r>
            <a:r>
              <a:rPr lang="en-ID" sz="1500" dirty="0"/>
              <a:t> </a:t>
            </a:r>
            <a:r>
              <a:rPr lang="en-ID" sz="1500" dirty="0" err="1"/>
              <a:t>meningkatkan</a:t>
            </a:r>
            <a:r>
              <a:rPr lang="en-ID" sz="1500" dirty="0"/>
              <a:t> </a:t>
            </a:r>
            <a:r>
              <a:rPr lang="en-ID" sz="1500" dirty="0" err="1"/>
              <a:t>efisiensi</a:t>
            </a:r>
            <a:r>
              <a:rPr lang="en-ID" sz="1500" dirty="0"/>
              <a:t> </a:t>
            </a:r>
            <a:r>
              <a:rPr lang="en-ID" sz="1500" dirty="0" err="1"/>
              <a:t>dari</a:t>
            </a:r>
            <a:r>
              <a:rPr lang="en-ID" sz="1500" dirty="0"/>
              <a:t> proses </a:t>
            </a:r>
            <a:r>
              <a:rPr lang="en-ID" sz="1500" dirty="0" err="1"/>
              <a:t>promosi</a:t>
            </a:r>
            <a:r>
              <a:rPr lang="en-ID" sz="1500" dirty="0"/>
              <a:t> </a:t>
            </a:r>
            <a:r>
              <a:rPr lang="en-ID" sz="1500" dirty="0" err="1"/>
              <a:t>jabatan</a:t>
            </a:r>
            <a:r>
              <a:rPr lang="en-ID" sz="1500" dirty="0"/>
              <a:t> </a:t>
            </a:r>
            <a:r>
              <a:rPr lang="en-ID" sz="1500" dirty="0" err="1"/>
              <a:t>dengan</a:t>
            </a:r>
            <a:r>
              <a:rPr lang="en-ID" sz="1500" dirty="0"/>
              <a:t> </a:t>
            </a:r>
            <a:r>
              <a:rPr lang="en-ID" sz="1500" dirty="0" err="1"/>
              <a:t>mengetahui</a:t>
            </a:r>
            <a:r>
              <a:rPr lang="en-ID" sz="1500" dirty="0"/>
              <a:t> </a:t>
            </a:r>
            <a:r>
              <a:rPr lang="en-ID" sz="1500" dirty="0" err="1"/>
              <a:t>pegawai</a:t>
            </a:r>
            <a:r>
              <a:rPr lang="en-ID" sz="1500" dirty="0"/>
              <a:t> mana yang </a:t>
            </a:r>
            <a:r>
              <a:rPr lang="en-ID" sz="1500" dirty="0" err="1"/>
              <a:t>akan</a:t>
            </a:r>
            <a:r>
              <a:rPr lang="en-ID" sz="1500" dirty="0"/>
              <a:t> </a:t>
            </a:r>
            <a:r>
              <a:rPr lang="en-ID" sz="1500" dirty="0" err="1"/>
              <a:t>dipromosikan</a:t>
            </a:r>
            <a:r>
              <a:rPr lang="en-ID" sz="1500" dirty="0"/>
              <a:t> </a:t>
            </a:r>
            <a:r>
              <a:rPr lang="en-ID" sz="1500" dirty="0" err="1"/>
              <a:t>jabatannya</a:t>
            </a:r>
            <a:r>
              <a:rPr lang="en-ID" sz="1500" dirty="0"/>
              <a:t>.</a:t>
            </a:r>
          </a:p>
          <a:p>
            <a:pPr marL="139700" indent="0" algn="just">
              <a:buNone/>
            </a:pPr>
            <a:endParaRPr lang="en-ID" sz="1500" dirty="0"/>
          </a:p>
          <a:p>
            <a:pPr marL="139700" indent="0" algn="just">
              <a:buNone/>
            </a:pPr>
            <a:r>
              <a:rPr lang="en-ID" sz="1500" dirty="0"/>
              <a:t>Target :</a:t>
            </a:r>
          </a:p>
          <a:p>
            <a:pPr marL="139700" indent="0" algn="just">
              <a:buNone/>
            </a:pPr>
            <a:endParaRPr lang="en-ID" sz="1500" dirty="0"/>
          </a:p>
          <a:p>
            <a:pPr marL="139700" indent="0" algn="just">
              <a:buNone/>
            </a:pPr>
            <a:r>
              <a:rPr lang="en-ID" sz="1500" dirty="0"/>
              <a:t>0 : </a:t>
            </a:r>
            <a:r>
              <a:rPr lang="en-ID" sz="1500" dirty="0" err="1"/>
              <a:t>Tidak</a:t>
            </a:r>
            <a:r>
              <a:rPr lang="en-ID" sz="1500" dirty="0"/>
              <a:t> </a:t>
            </a:r>
            <a:r>
              <a:rPr lang="en-ID" sz="1500" dirty="0" err="1"/>
              <a:t>Promosi</a:t>
            </a:r>
            <a:r>
              <a:rPr lang="en-ID" sz="1500" dirty="0"/>
              <a:t> </a:t>
            </a:r>
            <a:r>
              <a:rPr lang="en-ID" sz="1500" dirty="0" err="1"/>
              <a:t>Jabatan</a:t>
            </a:r>
            <a:endParaRPr lang="en-ID" sz="1500" dirty="0"/>
          </a:p>
          <a:p>
            <a:pPr marL="139700" indent="0" algn="just">
              <a:buNone/>
            </a:pPr>
            <a:r>
              <a:rPr lang="en-ID" sz="1500" dirty="0"/>
              <a:t>1 : </a:t>
            </a:r>
            <a:r>
              <a:rPr lang="en-ID" sz="1500" dirty="0" err="1"/>
              <a:t>Promosi</a:t>
            </a:r>
            <a:r>
              <a:rPr lang="en-ID" sz="1500" dirty="0"/>
              <a:t> </a:t>
            </a:r>
            <a:r>
              <a:rPr lang="en-ID" sz="1500" dirty="0" err="1"/>
              <a:t>Jabatan</a:t>
            </a:r>
            <a:endParaRPr lang="en-ID" sz="1500" dirty="0"/>
          </a:p>
        </p:txBody>
      </p:sp>
    </p:spTree>
    <p:extLst>
      <p:ext uri="{BB962C8B-B14F-4D97-AF65-F5344CB8AC3E}">
        <p14:creationId xmlns:p14="http://schemas.microsoft.com/office/powerpoint/2010/main" val="4205866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47FB-3E36-CF96-61A3-1036C20C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34025"/>
            <a:ext cx="8489400" cy="481200"/>
          </a:xfrm>
        </p:spPr>
        <p:txBody>
          <a:bodyPr/>
          <a:lstStyle/>
          <a:p>
            <a:pPr algn="ctr"/>
            <a:r>
              <a:rPr lang="en-US" dirty="0">
                <a:latin typeface="Bahnschrift Light" panose="020B0502040204020203" pitchFamily="34" charset="0"/>
              </a:rPr>
              <a:t>Business Goal</a:t>
            </a:r>
            <a:endParaRPr lang="en-ID" dirty="0">
              <a:latin typeface="Bahnschrift Light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B11DF-0396-D1CC-E651-6335A91A8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489400" cy="3248075"/>
          </a:xfrm>
        </p:spPr>
        <p:txBody>
          <a:bodyPr/>
          <a:lstStyle/>
          <a:p>
            <a:pPr marL="139700" indent="0" algn="just">
              <a:buNone/>
            </a:pPr>
            <a:r>
              <a:rPr lang="en-ID" sz="1500" dirty="0"/>
              <a:t>Perusahaan </a:t>
            </a:r>
            <a:r>
              <a:rPr lang="en-ID" sz="1500" dirty="0" err="1"/>
              <a:t>ingin</a:t>
            </a:r>
            <a:r>
              <a:rPr lang="en-ID" sz="1500" dirty="0"/>
              <a:t> </a:t>
            </a:r>
            <a:r>
              <a:rPr lang="en-ID" sz="1500" dirty="0" err="1"/>
              <a:t>memiliki</a:t>
            </a:r>
            <a:r>
              <a:rPr lang="en-ID" sz="1500" dirty="0"/>
              <a:t> </a:t>
            </a:r>
            <a:r>
              <a:rPr lang="en-ID" sz="1500" dirty="0" err="1"/>
              <a:t>kemampuan</a:t>
            </a:r>
            <a:r>
              <a:rPr lang="en-ID" sz="1500" dirty="0"/>
              <a:t> </a:t>
            </a:r>
            <a:r>
              <a:rPr lang="en-ID" sz="1500" dirty="0" err="1"/>
              <a:t>untuk</a:t>
            </a:r>
            <a:r>
              <a:rPr lang="en-ID" sz="1500" dirty="0"/>
              <a:t> </a:t>
            </a:r>
            <a:r>
              <a:rPr lang="en-ID" sz="1500" dirty="0" err="1"/>
              <a:t>memprediksi</a:t>
            </a:r>
            <a:r>
              <a:rPr lang="en-ID" sz="1500" dirty="0"/>
              <a:t> </a:t>
            </a:r>
            <a:r>
              <a:rPr lang="en-ID" sz="1500" dirty="0" err="1"/>
              <a:t>kemungkinan</a:t>
            </a:r>
            <a:r>
              <a:rPr lang="en-ID" sz="1500" dirty="0"/>
              <a:t> </a:t>
            </a:r>
            <a:r>
              <a:rPr lang="en-ID" sz="1500" dirty="0" err="1"/>
              <a:t>seorang</a:t>
            </a:r>
            <a:r>
              <a:rPr lang="en-ID" sz="1500" dirty="0"/>
              <a:t> </a:t>
            </a:r>
            <a:r>
              <a:rPr lang="en-ID" sz="1500" dirty="0" err="1"/>
              <a:t>pegawai</a:t>
            </a:r>
            <a:r>
              <a:rPr lang="en-ID" sz="1500" dirty="0"/>
              <a:t> yang </a:t>
            </a:r>
            <a:r>
              <a:rPr lang="en-ID" sz="1500" dirty="0" err="1"/>
              <a:t>akan</a:t>
            </a:r>
            <a:r>
              <a:rPr lang="en-ID" sz="1500" dirty="0"/>
              <a:t> </a:t>
            </a:r>
            <a:r>
              <a:rPr lang="en-ID" sz="1500" dirty="0" err="1"/>
              <a:t>dipromosikan</a:t>
            </a:r>
            <a:r>
              <a:rPr lang="en-ID" sz="1500" dirty="0"/>
              <a:t> pada </a:t>
            </a:r>
            <a:r>
              <a:rPr lang="en-ID" sz="1500" dirty="0" err="1"/>
              <a:t>perusahaan</a:t>
            </a:r>
            <a:r>
              <a:rPr lang="en-ID" sz="1500" dirty="0"/>
              <a:t> </a:t>
            </a:r>
            <a:r>
              <a:rPr lang="en-ID" sz="1500" dirty="0" err="1"/>
              <a:t>tersebut</a:t>
            </a:r>
            <a:r>
              <a:rPr lang="en-ID" sz="1500" dirty="0"/>
              <a:t> </a:t>
            </a:r>
            <a:r>
              <a:rPr lang="en-ID" sz="1500" dirty="0" err="1"/>
              <a:t>atau</a:t>
            </a:r>
            <a:r>
              <a:rPr lang="en-ID" sz="1500" dirty="0"/>
              <a:t> </a:t>
            </a:r>
            <a:r>
              <a:rPr lang="en-ID" sz="1500" dirty="0" err="1"/>
              <a:t>tidak</a:t>
            </a:r>
            <a:r>
              <a:rPr lang="en-ID" sz="1500" dirty="0"/>
              <a:t>, </a:t>
            </a:r>
            <a:r>
              <a:rPr lang="en-ID" sz="1500" dirty="0" err="1"/>
              <a:t>sehingga</a:t>
            </a:r>
            <a:r>
              <a:rPr lang="en-ID" sz="1500" dirty="0"/>
              <a:t> </a:t>
            </a:r>
            <a:r>
              <a:rPr lang="en-ID" sz="1500" dirty="0" err="1"/>
              <a:t>perusahaan</a:t>
            </a:r>
            <a:r>
              <a:rPr lang="en-ID" sz="1500" dirty="0"/>
              <a:t> </a:t>
            </a:r>
            <a:r>
              <a:rPr lang="en-ID" sz="1500" dirty="0" err="1"/>
              <a:t>dapat</a:t>
            </a:r>
            <a:r>
              <a:rPr lang="en-ID" sz="1500" dirty="0"/>
              <a:t> </a:t>
            </a:r>
            <a:r>
              <a:rPr lang="en-ID" sz="1500" dirty="0" err="1"/>
              <a:t>memfokuskan</a:t>
            </a:r>
            <a:r>
              <a:rPr lang="en-ID" sz="1500" dirty="0"/>
              <a:t> </a:t>
            </a:r>
            <a:r>
              <a:rPr lang="en-ID" sz="1500" dirty="0" err="1"/>
              <a:t>untuk</a:t>
            </a:r>
            <a:r>
              <a:rPr lang="en-ID" sz="1500" dirty="0"/>
              <a:t> </a:t>
            </a:r>
            <a:r>
              <a:rPr lang="en-ID" sz="1500" dirty="0" err="1"/>
              <a:t>mempersiapkan</a:t>
            </a:r>
            <a:r>
              <a:rPr lang="en-ID" sz="1500" dirty="0"/>
              <a:t> test </a:t>
            </a:r>
            <a:r>
              <a:rPr lang="en-ID" sz="1500" dirty="0" err="1"/>
              <a:t>assesment</a:t>
            </a:r>
            <a:r>
              <a:rPr lang="en-ID" sz="1500" dirty="0"/>
              <a:t> </a:t>
            </a:r>
            <a:r>
              <a:rPr lang="en-ID" sz="1500" dirty="0" err="1"/>
              <a:t>untuk</a:t>
            </a:r>
            <a:r>
              <a:rPr lang="en-ID" sz="1500" dirty="0"/>
              <a:t> </a:t>
            </a:r>
            <a:r>
              <a:rPr lang="en-ID" sz="1500" dirty="0" err="1"/>
              <a:t>kandidat</a:t>
            </a:r>
            <a:r>
              <a:rPr lang="en-ID" sz="1500" dirty="0"/>
              <a:t> </a:t>
            </a:r>
            <a:r>
              <a:rPr lang="en-ID" sz="1500" dirty="0" err="1"/>
              <a:t>pegawai</a:t>
            </a:r>
            <a:r>
              <a:rPr lang="en-ID" sz="1500" dirty="0"/>
              <a:t> yang </a:t>
            </a:r>
            <a:r>
              <a:rPr lang="en-ID" sz="1500" dirty="0" err="1"/>
              <a:t>direkomendasi</a:t>
            </a:r>
            <a:r>
              <a:rPr lang="en-ID" sz="1500" dirty="0"/>
              <a:t> oleh model dan proses </a:t>
            </a:r>
            <a:r>
              <a:rPr lang="en-ID" sz="1500" dirty="0" err="1"/>
              <a:t>promosi</a:t>
            </a:r>
            <a:r>
              <a:rPr lang="en-ID" sz="1500" dirty="0"/>
              <a:t> </a:t>
            </a:r>
            <a:r>
              <a:rPr lang="en-ID" sz="1500" dirty="0" err="1"/>
              <a:t>pegawai</a:t>
            </a:r>
            <a:r>
              <a:rPr lang="en-ID" sz="1500" dirty="0"/>
              <a:t> </a:t>
            </a:r>
            <a:r>
              <a:rPr lang="en-ID" sz="1500" dirty="0" err="1"/>
              <a:t>yangw</a:t>
            </a:r>
            <a:r>
              <a:rPr lang="en-ID" sz="1500" dirty="0"/>
              <a:t> </a:t>
            </a:r>
            <a:r>
              <a:rPr lang="en-ID" sz="1500" dirty="0" err="1"/>
              <a:t>akan</a:t>
            </a:r>
            <a:r>
              <a:rPr lang="en-ID" sz="1500" dirty="0"/>
              <a:t> </a:t>
            </a:r>
            <a:r>
              <a:rPr lang="en-ID" sz="1500" dirty="0" err="1"/>
              <a:t>diumumkan</a:t>
            </a:r>
            <a:r>
              <a:rPr lang="en-ID" sz="1500" dirty="0"/>
              <a:t> pada </a:t>
            </a:r>
            <a:r>
              <a:rPr lang="en-ID" sz="1500" dirty="0" err="1"/>
              <a:t>tahap</a:t>
            </a:r>
            <a:r>
              <a:rPr lang="en-ID" sz="1500" dirty="0"/>
              <a:t> </a:t>
            </a:r>
            <a:r>
              <a:rPr lang="en-ID" sz="1500" dirty="0" err="1"/>
              <a:t>akhir</a:t>
            </a:r>
            <a:r>
              <a:rPr lang="en-ID" sz="1500" dirty="0"/>
              <a:t>. </a:t>
            </a:r>
            <a:r>
              <a:rPr lang="en-ID" sz="1500" dirty="0" err="1"/>
              <a:t>Limitasi</a:t>
            </a:r>
            <a:r>
              <a:rPr lang="en-ID" sz="1500" dirty="0"/>
              <a:t> model yang </a:t>
            </a:r>
            <a:r>
              <a:rPr lang="en-ID" sz="1500" dirty="0" err="1"/>
              <a:t>akan</a:t>
            </a:r>
            <a:r>
              <a:rPr lang="en-ID" sz="1500" dirty="0"/>
              <a:t> </a:t>
            </a:r>
            <a:r>
              <a:rPr lang="en-ID" sz="1500" dirty="0" err="1"/>
              <a:t>digunakan</a:t>
            </a:r>
            <a:r>
              <a:rPr lang="en-ID" sz="1500" dirty="0"/>
              <a:t> </a:t>
            </a:r>
            <a:r>
              <a:rPr lang="en-ID" sz="1500" dirty="0" err="1"/>
              <a:t>untuk</a:t>
            </a:r>
            <a:r>
              <a:rPr lang="en-ID" sz="1500" dirty="0"/>
              <a:t> </a:t>
            </a:r>
            <a:r>
              <a:rPr lang="en-ID" sz="1500" dirty="0" err="1"/>
              <a:t>memprediksi</a:t>
            </a:r>
            <a:r>
              <a:rPr lang="en-ID" sz="1500" dirty="0"/>
              <a:t> </a:t>
            </a:r>
            <a:r>
              <a:rPr lang="en-ID" sz="1500" dirty="0" err="1"/>
              <a:t>promosi</a:t>
            </a:r>
            <a:r>
              <a:rPr lang="en-ID" sz="1500" dirty="0"/>
              <a:t> </a:t>
            </a:r>
            <a:r>
              <a:rPr lang="en-ID" sz="1500" dirty="0" err="1"/>
              <a:t>pegawai</a:t>
            </a:r>
            <a:r>
              <a:rPr lang="en-ID" sz="1500" dirty="0"/>
              <a:t> (di </a:t>
            </a:r>
            <a:r>
              <a:rPr lang="en-ID" sz="1500" dirty="0" err="1"/>
              <a:t>bawah</a:t>
            </a:r>
            <a:r>
              <a:rPr lang="en-ID" sz="1500" dirty="0"/>
              <a:t> C-Level).</a:t>
            </a:r>
          </a:p>
          <a:p>
            <a:pPr algn="just"/>
            <a:endParaRPr lang="en-ID" sz="1500" dirty="0"/>
          </a:p>
          <a:p>
            <a:pPr marL="139700" indent="0" algn="just">
              <a:buNone/>
            </a:pPr>
            <a:r>
              <a:rPr lang="en-ID" sz="1500" dirty="0"/>
              <a:t>Dan juga, </a:t>
            </a:r>
            <a:r>
              <a:rPr lang="en-ID" sz="1500" dirty="0" err="1"/>
              <a:t>perusahaan</a:t>
            </a:r>
            <a:r>
              <a:rPr lang="en-ID" sz="1500" dirty="0"/>
              <a:t> </a:t>
            </a:r>
            <a:r>
              <a:rPr lang="en-ID" sz="1500" dirty="0" err="1"/>
              <a:t>ingin</a:t>
            </a:r>
            <a:r>
              <a:rPr lang="en-ID" sz="1500" dirty="0"/>
              <a:t> </a:t>
            </a:r>
            <a:r>
              <a:rPr lang="en-ID" sz="1500" dirty="0" err="1"/>
              <a:t>mengetahui</a:t>
            </a:r>
            <a:r>
              <a:rPr lang="en-ID" sz="1500" dirty="0"/>
              <a:t> </a:t>
            </a:r>
            <a:r>
              <a:rPr lang="en-ID" sz="1500" dirty="0" err="1"/>
              <a:t>faktor</a:t>
            </a:r>
            <a:r>
              <a:rPr lang="en-ID" sz="1500" dirty="0"/>
              <a:t> </a:t>
            </a:r>
            <a:r>
              <a:rPr lang="en-ID" sz="1500" dirty="0" err="1"/>
              <a:t>apa</a:t>
            </a:r>
            <a:r>
              <a:rPr lang="en-ID" sz="1500" dirty="0"/>
              <a:t> yang </a:t>
            </a:r>
            <a:r>
              <a:rPr lang="en-ID" sz="1500" dirty="0" err="1"/>
              <a:t>membuat</a:t>
            </a:r>
            <a:r>
              <a:rPr lang="en-ID" sz="1500" dirty="0"/>
              <a:t> </a:t>
            </a:r>
            <a:r>
              <a:rPr lang="en-ID" sz="1500" dirty="0" err="1"/>
              <a:t>seorang</a:t>
            </a:r>
            <a:r>
              <a:rPr lang="en-ID" sz="1500" dirty="0"/>
              <a:t> </a:t>
            </a:r>
            <a:r>
              <a:rPr lang="en-ID" sz="1500" dirty="0" err="1"/>
              <a:t>pegawai</a:t>
            </a:r>
            <a:r>
              <a:rPr lang="en-ID" sz="1500" dirty="0"/>
              <a:t> </a:t>
            </a:r>
            <a:r>
              <a:rPr lang="en-ID" sz="1500" dirty="0" err="1"/>
              <a:t>dipromosi</a:t>
            </a:r>
            <a:r>
              <a:rPr lang="en-ID" sz="1500" dirty="0"/>
              <a:t> </a:t>
            </a:r>
            <a:r>
              <a:rPr lang="en-ID" sz="1500" dirty="0" err="1"/>
              <a:t>atau</a:t>
            </a:r>
            <a:r>
              <a:rPr lang="en-ID" sz="1500" dirty="0"/>
              <a:t> </a:t>
            </a:r>
            <a:r>
              <a:rPr lang="en-ID" sz="1500" dirty="0" err="1"/>
              <a:t>tidak</a:t>
            </a:r>
            <a:r>
              <a:rPr lang="en-ID" sz="1500" dirty="0"/>
              <a:t>, </a:t>
            </a:r>
            <a:r>
              <a:rPr lang="en-ID" sz="1500" dirty="0" err="1"/>
              <a:t>sehingga</a:t>
            </a:r>
            <a:r>
              <a:rPr lang="en-ID" sz="1500" dirty="0"/>
              <a:t> </a:t>
            </a:r>
            <a:r>
              <a:rPr lang="en-ID" sz="1500" dirty="0" err="1"/>
              <a:t>perusahaan</a:t>
            </a:r>
            <a:r>
              <a:rPr lang="en-ID" sz="1500" dirty="0"/>
              <a:t> </a:t>
            </a:r>
            <a:r>
              <a:rPr lang="en-ID" sz="1500" dirty="0" err="1"/>
              <a:t>dapat</a:t>
            </a:r>
            <a:r>
              <a:rPr lang="en-ID" sz="1500" dirty="0"/>
              <a:t> </a:t>
            </a:r>
            <a:r>
              <a:rPr lang="en-ID" sz="1500" dirty="0" err="1"/>
              <a:t>membuat</a:t>
            </a:r>
            <a:r>
              <a:rPr lang="en-ID" sz="1500" dirty="0"/>
              <a:t> </a:t>
            </a:r>
            <a:r>
              <a:rPr lang="en-ID" sz="1500" dirty="0" err="1"/>
              <a:t>rencana</a:t>
            </a:r>
            <a:r>
              <a:rPr lang="en-ID" sz="1500" dirty="0"/>
              <a:t>/program yang </a:t>
            </a:r>
            <a:r>
              <a:rPr lang="en-ID" sz="1500" dirty="0" err="1"/>
              <a:t>lebih</a:t>
            </a:r>
            <a:r>
              <a:rPr lang="en-ID" sz="1500" dirty="0"/>
              <a:t> </a:t>
            </a:r>
            <a:r>
              <a:rPr lang="en-ID" sz="1500" dirty="0" err="1"/>
              <a:t>baik</a:t>
            </a:r>
            <a:r>
              <a:rPr lang="en-ID" sz="1500" dirty="0"/>
              <a:t> </a:t>
            </a:r>
            <a:r>
              <a:rPr lang="en-ID" sz="1500" dirty="0" err="1"/>
              <a:t>dalam</a:t>
            </a:r>
            <a:r>
              <a:rPr lang="en-ID" sz="1500" dirty="0"/>
              <a:t> </a:t>
            </a:r>
            <a:r>
              <a:rPr lang="en-ID" sz="1500" dirty="0" err="1"/>
              <a:t>mempromosikan</a:t>
            </a:r>
            <a:r>
              <a:rPr lang="en-ID" sz="1500" dirty="0"/>
              <a:t> </a:t>
            </a:r>
            <a:r>
              <a:rPr lang="en-ID" sz="1500" dirty="0" err="1"/>
              <a:t>pegawai</a:t>
            </a:r>
            <a:r>
              <a:rPr lang="en-ID" sz="1500" dirty="0"/>
              <a:t> </a:t>
            </a:r>
            <a:r>
              <a:rPr lang="en-ID" sz="1500" dirty="0" err="1"/>
              <a:t>potensial</a:t>
            </a:r>
            <a:r>
              <a:rPr lang="en-ID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394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C7A69-933D-FBB0-1B90-EE1EBC7B5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339725"/>
            <a:ext cx="8788400" cy="450850"/>
          </a:xfrm>
        </p:spPr>
        <p:txBody>
          <a:bodyPr/>
          <a:lstStyle/>
          <a:p>
            <a:pPr algn="ctr"/>
            <a:r>
              <a:rPr lang="en-US" dirty="0">
                <a:latin typeface="Bahnschrift Light" panose="020B0502040204020203" pitchFamily="34" charset="0"/>
              </a:rPr>
              <a:t>Data Understanding</a:t>
            </a:r>
            <a:endParaRPr lang="en-ID" dirty="0">
              <a:latin typeface="Bahnschrift Light" panose="020B0502040204020203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A2D97CC-0E1F-D557-1986-9081FAB08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537681"/>
              </p:ext>
            </p:extLst>
          </p:nvPr>
        </p:nvGraphicFramePr>
        <p:xfrm>
          <a:off x="177800" y="1206966"/>
          <a:ext cx="8788400" cy="2926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50">
                  <a:extLst>
                    <a:ext uri="{9D8B030D-6E8A-4147-A177-3AD203B41FA5}">
                      <a16:colId xmlns:a16="http://schemas.microsoft.com/office/drawing/2014/main" val="1691571290"/>
                    </a:ext>
                  </a:extLst>
                </a:gridCol>
                <a:gridCol w="4107400">
                  <a:extLst>
                    <a:ext uri="{9D8B030D-6E8A-4147-A177-3AD203B41FA5}">
                      <a16:colId xmlns:a16="http://schemas.microsoft.com/office/drawing/2014/main" val="4164604041"/>
                    </a:ext>
                  </a:extLst>
                </a:gridCol>
                <a:gridCol w="2520950">
                  <a:extLst>
                    <a:ext uri="{9D8B030D-6E8A-4147-A177-3AD203B41FA5}">
                      <a16:colId xmlns:a16="http://schemas.microsoft.com/office/drawing/2014/main" val="1458899802"/>
                    </a:ext>
                  </a:extLst>
                </a:gridCol>
              </a:tblGrid>
              <a:tr h="36358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Column</a:t>
                      </a:r>
                      <a:endParaRPr lang="en-ID" sz="15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</a:t>
                      </a:r>
                      <a:endParaRPr lang="en-ID" sz="15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Value</a:t>
                      </a:r>
                      <a:endParaRPr lang="en-ID" sz="15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139162"/>
                  </a:ext>
                </a:extLst>
              </a:tr>
              <a:tr h="381768">
                <a:tc>
                  <a:txBody>
                    <a:bodyPr/>
                    <a:lstStyle/>
                    <a:p>
                      <a:r>
                        <a:rPr lang="en-ID" sz="15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Employee_id</a:t>
                      </a:r>
                      <a:endParaRPr lang="en-ID" sz="15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sz="1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Kode </a:t>
                      </a:r>
                      <a:r>
                        <a:rPr lang="en-ID" sz="15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Karyawan</a:t>
                      </a:r>
                      <a:r>
                        <a:rPr lang="en-ID" sz="1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2542, 3030</a:t>
                      </a:r>
                      <a:endParaRPr lang="en-ID" sz="15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9224314"/>
                  </a:ext>
                </a:extLst>
              </a:tr>
              <a:tr h="381768">
                <a:tc>
                  <a:txBody>
                    <a:bodyPr/>
                    <a:lstStyle/>
                    <a:p>
                      <a:r>
                        <a:rPr lang="en-ID" sz="1500" i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</a:t>
                      </a:r>
                      <a:r>
                        <a:rPr lang="en-ID" sz="1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epartment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Department </a:t>
                      </a:r>
                      <a:r>
                        <a:rPr lang="en-US" sz="15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tiap</a:t>
                      </a:r>
                      <a:r>
                        <a:rPr lang="en-US" sz="1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karyawan</a:t>
                      </a:r>
                      <a:r>
                        <a:rPr lang="en-US" sz="1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bekerja</a:t>
                      </a:r>
                      <a:endParaRPr lang="en-ID" sz="15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Sales, HR</a:t>
                      </a:r>
                      <a:endParaRPr lang="en-ID" sz="15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006646"/>
                  </a:ext>
                </a:extLst>
              </a:tr>
              <a:tr h="381768">
                <a:tc>
                  <a:txBody>
                    <a:bodyPr/>
                    <a:lstStyle/>
                    <a:p>
                      <a:r>
                        <a:rPr lang="en-ID" sz="1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Region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Region </a:t>
                      </a:r>
                      <a:r>
                        <a:rPr lang="en-US" sz="15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tiap</a:t>
                      </a:r>
                      <a:r>
                        <a:rPr lang="en-US" sz="1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karyawan</a:t>
                      </a:r>
                      <a:r>
                        <a:rPr lang="en-US" sz="1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15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bekerja</a:t>
                      </a:r>
                      <a:endParaRPr lang="en-ID" sz="15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Region_1, Region_34</a:t>
                      </a:r>
                      <a:endParaRPr lang="en-ID" sz="15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497907"/>
                  </a:ext>
                </a:extLst>
              </a:tr>
              <a:tr h="654458">
                <a:tc>
                  <a:txBody>
                    <a:bodyPr/>
                    <a:lstStyle/>
                    <a:p>
                      <a:r>
                        <a:rPr lang="en-ID" sz="1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Education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sz="15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Jenjang</a:t>
                      </a:r>
                      <a:r>
                        <a:rPr lang="en-ID" sz="1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ID" sz="15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pendidikan</a:t>
                      </a:r>
                      <a:r>
                        <a:rPr lang="en-ID" sz="1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ID" sz="15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tiap</a:t>
                      </a:r>
                      <a:r>
                        <a:rPr lang="en-ID" sz="1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ID" sz="15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karyawan</a:t>
                      </a:r>
                      <a:r>
                        <a:rPr lang="en-ID" sz="1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Bachelor’s, Master’s &amp; above</a:t>
                      </a:r>
                      <a:endParaRPr lang="en-ID" sz="15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3743704"/>
                  </a:ext>
                </a:extLst>
              </a:tr>
              <a:tr h="381768">
                <a:tc>
                  <a:txBody>
                    <a:bodyPr/>
                    <a:lstStyle/>
                    <a:p>
                      <a:r>
                        <a:rPr lang="en-ID" sz="1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sz="15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Jenis</a:t>
                      </a:r>
                      <a:r>
                        <a:rPr lang="en-ID" sz="1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ID" sz="15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kelamin</a:t>
                      </a:r>
                      <a:endParaRPr lang="en-ID" sz="15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F, M</a:t>
                      </a:r>
                      <a:endParaRPr lang="en-ID" sz="15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8565010"/>
                  </a:ext>
                </a:extLst>
              </a:tr>
              <a:tr h="381768">
                <a:tc>
                  <a:txBody>
                    <a:bodyPr/>
                    <a:lstStyle/>
                    <a:p>
                      <a:r>
                        <a:rPr lang="en-ID" sz="15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Recruitment_channel</a:t>
                      </a:r>
                      <a:endParaRPr lang="en-ID" sz="15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sz="15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Jenis</a:t>
                      </a:r>
                      <a:r>
                        <a:rPr lang="en-ID" sz="1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ID" sz="15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perekrutan</a:t>
                      </a:r>
                      <a:r>
                        <a:rPr lang="en-ID" sz="1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ID" sz="15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karyawan</a:t>
                      </a:r>
                      <a:endParaRPr lang="en-ID" sz="15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Sourcing, </a:t>
                      </a:r>
                      <a:r>
                        <a:rPr lang="en-US" sz="15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reffered</a:t>
                      </a:r>
                      <a:endParaRPr lang="en-ID" sz="15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8167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68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73AAEEB-8E4C-F367-D41B-28EF6E688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744528"/>
              </p:ext>
            </p:extLst>
          </p:nvPr>
        </p:nvGraphicFramePr>
        <p:xfrm>
          <a:off x="190500" y="571501"/>
          <a:ext cx="8743950" cy="3549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4650">
                  <a:extLst>
                    <a:ext uri="{9D8B030D-6E8A-4147-A177-3AD203B41FA5}">
                      <a16:colId xmlns:a16="http://schemas.microsoft.com/office/drawing/2014/main" val="1980157913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4011791192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2163530231"/>
                    </a:ext>
                  </a:extLst>
                </a:gridCol>
              </a:tblGrid>
              <a:tr h="46700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Column</a:t>
                      </a:r>
                      <a:endParaRPr lang="en-ID" sz="15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</a:t>
                      </a:r>
                      <a:endParaRPr lang="en-ID" sz="15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Value</a:t>
                      </a:r>
                      <a:endParaRPr lang="en-ID" sz="15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98387"/>
                  </a:ext>
                </a:extLst>
              </a:tr>
              <a:tr h="560541">
                <a:tc>
                  <a:txBody>
                    <a:bodyPr/>
                    <a:lstStyle/>
                    <a:p>
                      <a:r>
                        <a:rPr lang="en-ID" sz="15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no_of_trainings</a:t>
                      </a:r>
                      <a:endParaRPr lang="en-ID" sz="15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5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Jumlah</a:t>
                      </a:r>
                      <a:r>
                        <a:rPr lang="en-ID" sz="1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ID" sz="15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pelatihan</a:t>
                      </a:r>
                      <a:r>
                        <a:rPr lang="en-ID" sz="1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ID" sz="15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tiap</a:t>
                      </a:r>
                      <a:r>
                        <a:rPr lang="en-ID" sz="1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ID" sz="15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karyawan</a:t>
                      </a:r>
                      <a:r>
                        <a:rPr lang="en-ID" sz="1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ID" sz="15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melakukan</a:t>
                      </a:r>
                      <a:r>
                        <a:rPr lang="en-ID" sz="1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3, 5</a:t>
                      </a:r>
                      <a:endParaRPr lang="en-ID" sz="15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7502772"/>
                  </a:ext>
                </a:extLst>
              </a:tr>
              <a:tr h="467006">
                <a:tc>
                  <a:txBody>
                    <a:bodyPr/>
                    <a:lstStyle/>
                    <a:p>
                      <a:r>
                        <a:rPr lang="en-ID" sz="1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sz="15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Umur</a:t>
                      </a:r>
                      <a:r>
                        <a:rPr lang="en-ID" sz="1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ID" sz="15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karyawan</a:t>
                      </a:r>
                      <a:r>
                        <a:rPr lang="en-ID" sz="1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26, 35</a:t>
                      </a:r>
                      <a:endParaRPr lang="en-ID" sz="15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8956561"/>
                  </a:ext>
                </a:extLst>
              </a:tr>
              <a:tr h="467006">
                <a:tc>
                  <a:txBody>
                    <a:bodyPr/>
                    <a:lstStyle/>
                    <a:p>
                      <a:r>
                        <a:rPr lang="en-ID" sz="15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previous_year_rating</a:t>
                      </a:r>
                      <a:endParaRPr lang="en-ID" sz="15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sz="15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peringkat</a:t>
                      </a:r>
                      <a:r>
                        <a:rPr lang="en-ID" sz="1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ID" sz="15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tahun</a:t>
                      </a:r>
                      <a:r>
                        <a:rPr lang="en-ID" sz="1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ID" sz="15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pendahulu</a:t>
                      </a:r>
                      <a:r>
                        <a:rPr lang="en-ID" sz="1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2, 3</a:t>
                      </a:r>
                      <a:endParaRPr lang="en-ID" sz="15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065879"/>
                  </a:ext>
                </a:extLst>
              </a:tr>
              <a:tr h="467006">
                <a:tc>
                  <a:txBody>
                    <a:bodyPr/>
                    <a:lstStyle/>
                    <a:p>
                      <a:r>
                        <a:rPr lang="en-ID" sz="15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award_won</a:t>
                      </a:r>
                      <a:r>
                        <a:rPr lang="en-ID" sz="1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?: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sz="15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mendapatkan</a:t>
                      </a:r>
                      <a:r>
                        <a:rPr lang="en-ID" sz="1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ID" sz="15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penghargaan</a:t>
                      </a:r>
                      <a:r>
                        <a:rPr lang="en-ID" sz="1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1, 0 </a:t>
                      </a:r>
                      <a:endParaRPr lang="en-ID" sz="15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2989548"/>
                  </a:ext>
                </a:extLst>
              </a:tr>
              <a:tr h="560541">
                <a:tc>
                  <a:txBody>
                    <a:bodyPr/>
                    <a:lstStyle/>
                    <a:p>
                      <a:r>
                        <a:rPr lang="en-ID" sz="15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Avg_training_score</a:t>
                      </a:r>
                      <a:endParaRPr lang="en-ID" sz="15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sz="1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rata - rata </a:t>
                      </a:r>
                      <a:r>
                        <a:rPr lang="en-ID" sz="15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penilaian</a:t>
                      </a:r>
                      <a:r>
                        <a:rPr lang="en-ID" sz="1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ID" sz="15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kinerja</a:t>
                      </a:r>
                      <a:r>
                        <a:rPr lang="en-ID" sz="1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ID" sz="15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karyawan</a:t>
                      </a:r>
                      <a:r>
                        <a:rPr lang="en-ID" sz="1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73, 78</a:t>
                      </a:r>
                      <a:endParaRPr lang="en-ID" sz="15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4559737"/>
                  </a:ext>
                </a:extLst>
              </a:tr>
              <a:tr h="560541">
                <a:tc>
                  <a:txBody>
                    <a:bodyPr/>
                    <a:lstStyle/>
                    <a:p>
                      <a:r>
                        <a:rPr lang="en-ID" sz="15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is_promoted</a:t>
                      </a:r>
                      <a:endParaRPr lang="en-ID" sz="15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sz="15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Kelayakan</a:t>
                      </a:r>
                      <a:r>
                        <a:rPr lang="en-ID" sz="1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ID" sz="15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mendapatkan</a:t>
                      </a:r>
                      <a:r>
                        <a:rPr lang="en-ID" sz="1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ID" sz="15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promosi</a:t>
                      </a:r>
                      <a:endParaRPr lang="en-ID" sz="15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1, 0</a:t>
                      </a:r>
                      <a:endParaRPr lang="en-ID" sz="15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986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015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8"/>
          <p:cNvSpPr/>
          <p:nvPr/>
        </p:nvSpPr>
        <p:spPr>
          <a:xfrm>
            <a:off x="6853350" y="1255250"/>
            <a:ext cx="1583700" cy="228860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8"/>
          <p:cNvSpPr/>
          <p:nvPr/>
        </p:nvSpPr>
        <p:spPr>
          <a:xfrm>
            <a:off x="4802625" y="2446020"/>
            <a:ext cx="1583700" cy="2473113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8"/>
          <p:cNvSpPr/>
          <p:nvPr/>
        </p:nvSpPr>
        <p:spPr>
          <a:xfrm>
            <a:off x="2738963" y="1255249"/>
            <a:ext cx="1583700" cy="228860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8"/>
          <p:cNvSpPr/>
          <p:nvPr/>
        </p:nvSpPr>
        <p:spPr>
          <a:xfrm>
            <a:off x="679500" y="2446020"/>
            <a:ext cx="1583700" cy="2473113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8"/>
          <p:cNvSpPr/>
          <p:nvPr/>
        </p:nvSpPr>
        <p:spPr>
          <a:xfrm>
            <a:off x="806970" y="1264425"/>
            <a:ext cx="1328760" cy="917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1</a:t>
            </a:r>
            <a:endParaRPr sz="3600" dirty="0"/>
          </a:p>
        </p:txBody>
      </p:sp>
      <p:sp>
        <p:nvSpPr>
          <p:cNvPr id="622" name="Google Shape;622;p28"/>
          <p:cNvSpPr txBox="1"/>
          <p:nvPr/>
        </p:nvSpPr>
        <p:spPr>
          <a:xfrm>
            <a:off x="814200" y="2571750"/>
            <a:ext cx="1314300" cy="2156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Apakah</a:t>
            </a:r>
            <a:r>
              <a:rPr lang="en-ID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pegawai</a:t>
            </a:r>
            <a:r>
              <a:rPr lang="en-ID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ID" sz="1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Lebih</a:t>
            </a:r>
            <a:r>
              <a:rPr lang="en-ID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Tua</a:t>
            </a:r>
            <a:r>
              <a:rPr lang="en-ID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mendapatkan</a:t>
            </a:r>
            <a:r>
              <a:rPr lang="en-ID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lebih</a:t>
            </a:r>
            <a:r>
              <a:rPr lang="en-ID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banyak</a:t>
            </a:r>
            <a:r>
              <a:rPr lang="en-ID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Promosi</a:t>
            </a:r>
            <a:r>
              <a:rPr lang="en-ID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daripada</a:t>
            </a:r>
            <a:r>
              <a:rPr lang="en-ID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Karyawan</a:t>
            </a:r>
            <a:r>
              <a:rPr lang="en-ID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ID" sz="1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Lebih</a:t>
            </a:r>
            <a:r>
              <a:rPr lang="en-ID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Muda?</a:t>
            </a:r>
            <a:endParaRPr sz="1500" dirty="0"/>
          </a:p>
        </p:txBody>
      </p:sp>
      <p:sp>
        <p:nvSpPr>
          <p:cNvPr id="623" name="Google Shape;623;p28"/>
          <p:cNvSpPr txBox="1"/>
          <p:nvPr/>
        </p:nvSpPr>
        <p:spPr>
          <a:xfrm>
            <a:off x="2873663" y="1344479"/>
            <a:ext cx="1314300" cy="196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Apa Dampak Gender dalam Promosi jabatan?</a:t>
            </a:r>
            <a:endParaRPr sz="1500" dirty="0"/>
          </a:p>
        </p:txBody>
      </p:sp>
      <p:sp>
        <p:nvSpPr>
          <p:cNvPr id="624" name="Google Shape;624;p28"/>
          <p:cNvSpPr txBox="1"/>
          <p:nvPr/>
        </p:nvSpPr>
        <p:spPr>
          <a:xfrm>
            <a:off x="6988050" y="1344479"/>
            <a:ext cx="1314300" cy="196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Berapa</a:t>
            </a:r>
            <a:r>
              <a:rPr lang="en-ID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Rata-rata Skor </a:t>
            </a:r>
            <a:r>
              <a:rPr lang="en-ID" sz="1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Pelatihan</a:t>
            </a:r>
            <a:r>
              <a:rPr lang="en-ID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pegawai</a:t>
            </a:r>
            <a:r>
              <a:rPr lang="en-ID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ID" sz="1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mendapat</a:t>
            </a:r>
            <a:r>
              <a:rPr lang="en-ID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Promosi</a:t>
            </a:r>
            <a:r>
              <a:rPr lang="en-ID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1500" dirty="0"/>
          </a:p>
        </p:txBody>
      </p:sp>
      <p:sp>
        <p:nvSpPr>
          <p:cNvPr id="625" name="Google Shape;625;p28"/>
          <p:cNvSpPr txBox="1"/>
          <p:nvPr/>
        </p:nvSpPr>
        <p:spPr>
          <a:xfrm>
            <a:off x="4937325" y="2571750"/>
            <a:ext cx="1314300" cy="199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Berapa</a:t>
            </a:r>
            <a:r>
              <a:rPr lang="en-ID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Probabilitas</a:t>
            </a:r>
            <a:r>
              <a:rPr lang="en-ID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Pegawai</a:t>
            </a:r>
            <a:r>
              <a:rPr lang="en-ID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baru</a:t>
            </a:r>
            <a:r>
              <a:rPr lang="en-ID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ID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Dipromosikan</a:t>
            </a:r>
            <a:r>
              <a:rPr lang="en-ID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616;p28">
            <a:extLst>
              <a:ext uri="{FF2B5EF4-FFF2-40B4-BE49-F238E27FC236}">
                <a16:creationId xmlns:a16="http://schemas.microsoft.com/office/drawing/2014/main" id="{6DB6FAF0-5D47-1410-BAEF-F64B553B8011}"/>
              </a:ext>
            </a:extLst>
          </p:cNvPr>
          <p:cNvSpPr/>
          <p:nvPr/>
        </p:nvSpPr>
        <p:spPr>
          <a:xfrm>
            <a:off x="6980130" y="3810940"/>
            <a:ext cx="1328760" cy="917500"/>
          </a:xfrm>
          <a:prstGeom prst="roundRect">
            <a:avLst>
              <a:gd name="adj" fmla="val 16667"/>
            </a:avLst>
          </a:prstGeom>
          <a:solidFill>
            <a:srgbClr val="399030"/>
          </a:solidFill>
          <a:ln w="1905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4</a:t>
            </a:r>
            <a:endParaRPr sz="3600" dirty="0"/>
          </a:p>
        </p:txBody>
      </p:sp>
      <p:sp>
        <p:nvSpPr>
          <p:cNvPr id="31" name="Google Shape;616;p28">
            <a:extLst>
              <a:ext uri="{FF2B5EF4-FFF2-40B4-BE49-F238E27FC236}">
                <a16:creationId xmlns:a16="http://schemas.microsoft.com/office/drawing/2014/main" id="{7DE7575D-B598-A96D-D4FF-C6206B299D81}"/>
              </a:ext>
            </a:extLst>
          </p:cNvPr>
          <p:cNvSpPr/>
          <p:nvPr/>
        </p:nvSpPr>
        <p:spPr>
          <a:xfrm>
            <a:off x="4922865" y="1245700"/>
            <a:ext cx="1328760" cy="917500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3</a:t>
            </a:r>
            <a:endParaRPr sz="3600" dirty="0"/>
          </a:p>
        </p:txBody>
      </p:sp>
      <p:sp>
        <p:nvSpPr>
          <p:cNvPr id="32" name="Google Shape;616;p28">
            <a:extLst>
              <a:ext uri="{FF2B5EF4-FFF2-40B4-BE49-F238E27FC236}">
                <a16:creationId xmlns:a16="http://schemas.microsoft.com/office/drawing/2014/main" id="{B69D61ED-CAE7-767A-5F63-910C517CB874}"/>
              </a:ext>
            </a:extLst>
          </p:cNvPr>
          <p:cNvSpPr/>
          <p:nvPr/>
        </p:nvSpPr>
        <p:spPr>
          <a:xfrm>
            <a:off x="2866433" y="3817125"/>
            <a:ext cx="1328760" cy="9175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2</a:t>
            </a:r>
            <a:endParaRPr sz="36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DE6810-3DD8-DC8B-AA89-BF881C051D34}"/>
              </a:ext>
            </a:extLst>
          </p:cNvPr>
          <p:cNvSpPr/>
          <p:nvPr/>
        </p:nvSpPr>
        <p:spPr>
          <a:xfrm>
            <a:off x="2463800" y="364914"/>
            <a:ext cx="4216400" cy="5516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3E4205-6647-9C37-D682-CA9FC060E017}"/>
              </a:ext>
            </a:extLst>
          </p:cNvPr>
          <p:cNvSpPr txBox="1"/>
          <p:nvPr/>
        </p:nvSpPr>
        <p:spPr>
          <a:xfrm>
            <a:off x="0" y="224367"/>
            <a:ext cx="914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Light" panose="020B0502040204020203" pitchFamily="34" charset="0"/>
              </a:rPr>
              <a:t>Business Question</a:t>
            </a:r>
            <a:endParaRPr lang="en-ID" sz="2800" dirty="0">
              <a:latin typeface="Bahnschrift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FD1BFB-D92C-655F-470C-090DE6207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08" y="876300"/>
            <a:ext cx="3273842" cy="31646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C53C76-D27E-5FD1-6B20-D56B1B3834E4}"/>
              </a:ext>
            </a:extLst>
          </p:cNvPr>
          <p:cNvSpPr txBox="1"/>
          <p:nvPr/>
        </p:nvSpPr>
        <p:spPr>
          <a:xfrm>
            <a:off x="4572000" y="947824"/>
            <a:ext cx="44386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Kenaikan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jabatan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banyak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diperoleh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pegawai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yang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berumur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middle (31 - 45)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Tahun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hal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ini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mendukung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pada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umur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ini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merupakan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umur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produktif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manusia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bekerja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selanjutnya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pegawai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yang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berumur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middle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diberikan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kesempatan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berupa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training agar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bisa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lebih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menggali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potensi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lebih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dalam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algn="just"/>
            <a:endParaRPr lang="en-ID" sz="15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500" i="1" dirty="0">
                <a:latin typeface="Roboto" panose="02000000000000000000" pitchFamily="2" charset="0"/>
                <a:ea typeface="Roboto" panose="02000000000000000000" pitchFamily="2" charset="0"/>
              </a:rPr>
              <a:t>Pro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: Kita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bisa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menghasilkan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talent yang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unggul</a:t>
            </a:r>
            <a:endParaRPr lang="en-ID" sz="15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500" i="1" dirty="0">
                <a:latin typeface="Roboto" panose="02000000000000000000" pitchFamily="2" charset="0"/>
                <a:ea typeface="Roboto" panose="02000000000000000000" pitchFamily="2" charset="0"/>
              </a:rPr>
              <a:t>Cons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Adanya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Biaya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pelatihan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lebih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besar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endParaRPr lang="en-ID" sz="15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20549"/>
      </p:ext>
    </p:extLst>
  </p:cSld>
  <p:clrMapOvr>
    <a:masterClrMapping/>
  </p:clrMapOvr>
</p:sld>
</file>

<file path=ppt/theme/theme1.xml><?xml version="1.0" encoding="utf-8"?>
<a:theme xmlns:a="http://schemas.openxmlformats.org/drawingml/2006/main" name="Human Resource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D3142"/>
      </a:accent1>
      <a:accent2>
        <a:srgbClr val="6687C0"/>
      </a:accent2>
      <a:accent3>
        <a:srgbClr val="1B9BA8"/>
      </a:accent3>
      <a:accent4>
        <a:srgbClr val="F39871"/>
      </a:accent4>
      <a:accent5>
        <a:srgbClr val="C75146"/>
      </a:accent5>
      <a:accent6>
        <a:srgbClr val="57595B"/>
      </a:accent6>
      <a:hlink>
        <a:srgbClr val="D0D3D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1826</Words>
  <Application>Microsoft Office PowerPoint</Application>
  <PresentationFormat>On-screen Show (16:9)</PresentationFormat>
  <Paragraphs>141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Bahnschrift Light</vt:lpstr>
      <vt:lpstr>Roboto</vt:lpstr>
      <vt:lpstr>Fira Sans Extra Condensed Medium</vt:lpstr>
      <vt:lpstr>Fira Sans Extra Condensed</vt:lpstr>
      <vt:lpstr>Human Resources Infographics by Slidesgo</vt:lpstr>
      <vt:lpstr>Beta Engineers Human Resources Analytics</vt:lpstr>
      <vt:lpstr>Business Context</vt:lpstr>
      <vt:lpstr>PowerPoint Presentation</vt:lpstr>
      <vt:lpstr>Business Problem</vt:lpstr>
      <vt:lpstr>Business Goal</vt:lpstr>
      <vt:lpstr>Data Understanding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Kesimpulan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Beta Engineers Human Resources Analytics</dc:title>
  <dc:creator>ryan alpha august</dc:creator>
  <cp:lastModifiedBy>ryan alpha august</cp:lastModifiedBy>
  <cp:revision>36</cp:revision>
  <dcterms:modified xsi:type="dcterms:W3CDTF">2022-06-30T09:50:24Z</dcterms:modified>
</cp:coreProperties>
</file>