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3"/>
  </p:notesMasterIdLst>
  <p:sldIdLst>
    <p:sldId id="256" r:id="rId2"/>
    <p:sldId id="307" r:id="rId3"/>
    <p:sldId id="309" r:id="rId4"/>
    <p:sldId id="276" r:id="rId5"/>
    <p:sldId id="313" r:id="rId6"/>
    <p:sldId id="259" r:id="rId7"/>
    <p:sldId id="310" r:id="rId8"/>
    <p:sldId id="273" r:id="rId9"/>
    <p:sldId id="311" r:id="rId10"/>
    <p:sldId id="312" r:id="rId11"/>
    <p:sldId id="314" r:id="rId12"/>
    <p:sldId id="31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2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74A"/>
    <a:srgbClr val="F2F2F2"/>
    <a:srgbClr val="343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7"/>
    <p:restoredTop sz="91235"/>
  </p:normalViewPr>
  <p:slideViewPr>
    <p:cSldViewPr snapToGrid="0" snapToObjects="1">
      <p:cViewPr varScale="1">
        <p:scale>
          <a:sx n="103" d="100"/>
          <a:sy n="103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CBB9F-AACF-8E48-A16B-AEBD99BA0108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A855-F491-7F40-84C5-BA177F9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2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10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74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9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3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2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2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87D-C43D-3546-B628-F58A283999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B87D-C43D-3546-B628-F58A2839992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2DC5-E5B4-A24F-943F-0FC1F608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9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datasets/slavapasedko/belarus-used-cars-pric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E0DB3-6D34-B441-A4A4-E436DE75DA81}"/>
              </a:ext>
            </a:extLst>
          </p:cNvPr>
          <p:cNvSpPr txBox="1"/>
          <p:nvPr/>
        </p:nvSpPr>
        <p:spPr>
          <a:xfrm>
            <a:off x="6431034" y="2525093"/>
            <a:ext cx="717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Calibri-Bold"/>
              </a:rPr>
              <a:t>CAR PRICE PREDICTION </a:t>
            </a:r>
            <a:endParaRPr lang="en-US" dirty="0"/>
          </a:p>
          <a:p>
            <a:r>
              <a:rPr lang="en-US" sz="1600" b="1" dirty="0">
                <a:latin typeface="Calibri-Bold"/>
              </a:rPr>
              <a:t>By : Eri </a:t>
            </a:r>
            <a:r>
              <a:rPr lang="en-US" sz="1600" b="1" dirty="0" err="1">
                <a:latin typeface="Calibri-Bold"/>
              </a:rPr>
              <a:t>Sadewo</a:t>
            </a:r>
            <a:r>
              <a:rPr lang="en-US" sz="1600" b="1" dirty="0">
                <a:latin typeface="Calibri-Bold"/>
              </a:rPr>
              <a:t>, Ghifary Wizqyandova, Javier </a:t>
            </a:r>
            <a:r>
              <a:rPr lang="en-US" sz="1600" b="1" dirty="0" err="1">
                <a:latin typeface="Calibri-Bold"/>
              </a:rPr>
              <a:t>Jayastu</a:t>
            </a:r>
            <a:r>
              <a:rPr lang="en-US" sz="1600" b="1" dirty="0">
                <a:latin typeface="Calibri-Bold"/>
              </a:rPr>
              <a:t> B.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72864-43A6-7E39-D372-DA0DFDE5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1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F9A1E-893E-364D-9313-7C80AB62891D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D7E2E48B-0170-894D-9459-72B9CF6D24E3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03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Wrangling for EDA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7E4DF7-8D60-A54C-B3A8-E3073DD56F13}"/>
              </a:ext>
            </a:extLst>
          </p:cNvPr>
          <p:cNvCxnSpPr>
            <a:cxnSpLocks/>
          </p:cNvCxnSpPr>
          <p:nvPr/>
        </p:nvCxnSpPr>
        <p:spPr>
          <a:xfrm>
            <a:off x="295139" y="2299172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924EB9-6937-8D4E-B15D-C494D7738430}"/>
              </a:ext>
            </a:extLst>
          </p:cNvPr>
          <p:cNvSpPr txBox="1"/>
          <p:nvPr/>
        </p:nvSpPr>
        <p:spPr>
          <a:xfrm>
            <a:off x="259981" y="1929840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Kolom yang </a:t>
            </a:r>
            <a:r>
              <a:rPr lang="en-US" b="1" dirty="0" err="1">
                <a:latin typeface="Trebuchet MS" panose="020B0603020202020204" pitchFamily="34" charset="0"/>
              </a:rPr>
              <a:t>dihapus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5EB1311-0826-044D-99B7-389AB4291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38592"/>
              </p:ext>
            </p:extLst>
          </p:nvPr>
        </p:nvGraphicFramePr>
        <p:xfrm>
          <a:off x="794413" y="2481175"/>
          <a:ext cx="1550303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50303">
                  <a:extLst>
                    <a:ext uri="{9D8B030D-6E8A-4147-A177-3AD203B41FA5}">
                      <a16:colId xmlns:a16="http://schemas.microsoft.com/office/drawing/2014/main" val="3764242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Segment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5296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7340E23-386F-0D4B-8EA0-934DD9A012EC}"/>
              </a:ext>
            </a:extLst>
          </p:cNvPr>
          <p:cNvSpPr/>
          <p:nvPr/>
        </p:nvSpPr>
        <p:spPr>
          <a:xfrm>
            <a:off x="295139" y="3034017"/>
            <a:ext cx="83282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segment </a:t>
            </a:r>
            <a:r>
              <a:rPr lang="en-US" sz="1600" dirty="0" err="1"/>
              <a:t>dikarenakan</a:t>
            </a:r>
            <a:r>
              <a:rPr lang="en-US" sz="16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Terdapat</a:t>
            </a:r>
            <a:r>
              <a:rPr lang="en-US" sz="1600" dirty="0"/>
              <a:t> Missing Value yang </a:t>
            </a:r>
            <a:r>
              <a:rPr lang="en-US" sz="1600" dirty="0" err="1"/>
              <a:t>berjumlah</a:t>
            </a:r>
            <a:r>
              <a:rPr lang="en-US" sz="1600" dirty="0"/>
              <a:t> 5291 </a:t>
            </a:r>
            <a:r>
              <a:rPr lang="en-US" sz="1600" dirty="0" err="1"/>
              <a:t>atau</a:t>
            </a:r>
            <a:r>
              <a:rPr lang="en-US" sz="1600" dirty="0"/>
              <a:t> 9,4%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keseluruhan</a:t>
            </a:r>
            <a:r>
              <a:rPr lang="en-US" sz="1600" dirty="0"/>
              <a:t>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Pada </a:t>
            </a:r>
            <a:r>
              <a:rPr lang="en-US" sz="1600" dirty="0" err="1"/>
              <a:t>dokumentasi</a:t>
            </a:r>
            <a:r>
              <a:rPr lang="en-US" sz="1600" dirty="0"/>
              <a:t> dataset, kami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deskripsi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segment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pengumpulan</a:t>
            </a:r>
            <a:r>
              <a:rPr lang="en-US" sz="1600" dirty="0"/>
              <a:t> data 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manual,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kebenaran</a:t>
            </a:r>
            <a:r>
              <a:rPr lang="en-US" sz="1600" dirty="0"/>
              <a:t> data </a:t>
            </a:r>
            <a:r>
              <a:rPr lang="en-US" sz="1600" dirty="0" err="1"/>
              <a:t>diragukan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298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01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72006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46043" y="1305643"/>
            <a:ext cx="8669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-apple-system"/>
              </a:rPr>
              <a:t>Stok </a:t>
            </a:r>
            <a:r>
              <a:rPr lang="en-US" sz="1400" dirty="0" err="1">
                <a:latin typeface="-apple-system"/>
              </a:rPr>
              <a:t>dari</a:t>
            </a:r>
            <a:r>
              <a:rPr lang="en-US" sz="1400" dirty="0">
                <a:latin typeface="-apple-system"/>
              </a:rPr>
              <a:t> </a:t>
            </a:r>
            <a:r>
              <a:rPr lang="en-US" sz="1400" dirty="0" err="1">
                <a:latin typeface="-apple-system"/>
              </a:rPr>
              <a:t>produsen</a:t>
            </a:r>
            <a:r>
              <a:rPr lang="en-US" sz="1400" dirty="0">
                <a:latin typeface="-apple-system"/>
              </a:rPr>
              <a:t> </a:t>
            </a:r>
            <a:r>
              <a:rPr lang="en-US" sz="1400" dirty="0" err="1">
                <a:latin typeface="-apple-system"/>
              </a:rPr>
              <a:t>dengan</a:t>
            </a:r>
            <a:r>
              <a:rPr lang="en-US" sz="1400" dirty="0">
                <a:latin typeface="-apple-system"/>
              </a:rPr>
              <a:t> </a:t>
            </a:r>
            <a:r>
              <a:rPr lang="en-US" sz="1400" dirty="0" err="1">
                <a:latin typeface="-apple-system"/>
              </a:rPr>
              <a:t>jumlah</a:t>
            </a:r>
            <a:r>
              <a:rPr lang="en-US" sz="1400" dirty="0">
                <a:latin typeface="-apple-system"/>
              </a:rPr>
              <a:t> </a:t>
            </a:r>
            <a:r>
              <a:rPr lang="en-US" sz="1400" dirty="0" err="1">
                <a:latin typeface="-apple-system"/>
              </a:rPr>
              <a:t>tertinggi</a:t>
            </a:r>
            <a:r>
              <a:rPr lang="en-US" sz="1400" dirty="0">
                <a:latin typeface="-apple-system"/>
              </a:rPr>
              <a:t> di bursa pasar</a:t>
            </a:r>
            <a:r>
              <a:rPr lang="en-US" dirty="0">
                <a:latin typeface="-apple-system"/>
              </a:rPr>
              <a:t>?</a:t>
            </a: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7121C0-8C1C-364A-9F52-B388AA5C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1" y="1674975"/>
            <a:ext cx="7960426" cy="29179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E4E90C-7FBC-8346-86EB-1D96B24A77EC}"/>
              </a:ext>
            </a:extLst>
          </p:cNvPr>
          <p:cNvSpPr/>
          <p:nvPr/>
        </p:nvSpPr>
        <p:spPr>
          <a:xfrm>
            <a:off x="246043" y="4593554"/>
            <a:ext cx="1151291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-apple-system"/>
              </a:rPr>
              <a:t>Insight:</a:t>
            </a:r>
          </a:p>
          <a:p>
            <a:r>
              <a:rPr lang="en-US" sz="1100" b="1" dirty="0">
                <a:latin typeface="-apple-system"/>
              </a:rPr>
              <a:t>Stok unit </a:t>
            </a:r>
            <a:r>
              <a:rPr lang="en-US" sz="1100" b="1" dirty="0" err="1">
                <a:latin typeface="-apple-system"/>
              </a:rPr>
              <a:t>berdasarkan</a:t>
            </a:r>
            <a:r>
              <a:rPr lang="en-US" sz="1100" b="1" dirty="0">
                <a:latin typeface="-apple-system"/>
              </a:rPr>
              <a:t> data yang kami </a:t>
            </a:r>
            <a:r>
              <a:rPr lang="en-US" sz="1100" b="1" dirty="0" err="1">
                <a:latin typeface="-apple-system"/>
              </a:rPr>
              <a:t>peroleh</a:t>
            </a:r>
            <a:r>
              <a:rPr lang="en-US" sz="1100" b="1" dirty="0">
                <a:latin typeface="-apple-system"/>
              </a:rPr>
              <a:t> di Belarus:</a:t>
            </a:r>
          </a:p>
          <a:p>
            <a:r>
              <a:rPr lang="en-US" sz="1100" b="1" dirty="0">
                <a:latin typeface="-apple-system"/>
              </a:rPr>
              <a:t>- Stok </a:t>
            </a:r>
            <a:r>
              <a:rPr lang="en-US" sz="1100" b="1" dirty="0" err="1">
                <a:latin typeface="-apple-system"/>
              </a:rPr>
              <a:t>mobil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terbanyak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yaitu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dari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produsen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volkswagen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dengan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stok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sebanyak</a:t>
            </a:r>
            <a:r>
              <a:rPr lang="en-US" sz="1100" b="1" dirty="0">
                <a:latin typeface="-apple-system"/>
              </a:rPr>
              <a:t> 6.802</a:t>
            </a:r>
          </a:p>
          <a:p>
            <a:r>
              <a:rPr lang="en-US" sz="1100" b="1" dirty="0">
                <a:latin typeface="-apple-system"/>
              </a:rPr>
              <a:t>- Stok </a:t>
            </a:r>
            <a:r>
              <a:rPr lang="en-US" sz="1100" b="1" dirty="0" err="1">
                <a:latin typeface="-apple-system"/>
              </a:rPr>
              <a:t>mobil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dengan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jumlah</a:t>
            </a:r>
            <a:r>
              <a:rPr lang="en-US" sz="1100" b="1" dirty="0">
                <a:latin typeface="-apple-system"/>
              </a:rPr>
              <a:t> paling </a:t>
            </a:r>
            <a:r>
              <a:rPr lang="en-US" sz="1100" b="1" dirty="0" err="1">
                <a:latin typeface="-apple-system"/>
              </a:rPr>
              <a:t>rendah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atau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sedikit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yaitu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toyota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sebanyak</a:t>
            </a:r>
            <a:r>
              <a:rPr lang="en-US" sz="1100" b="1" dirty="0">
                <a:latin typeface="-apple-system"/>
              </a:rPr>
              <a:t> 2.168</a:t>
            </a:r>
          </a:p>
          <a:p>
            <a:endParaRPr lang="en-US" sz="1100" b="1" dirty="0">
              <a:latin typeface="-apple-system"/>
            </a:endParaRPr>
          </a:p>
          <a:p>
            <a:r>
              <a:rPr lang="en-US" sz="1100" b="1" dirty="0">
                <a:latin typeface="-apple-system"/>
              </a:rPr>
              <a:t>Recommendation:</a:t>
            </a:r>
          </a:p>
          <a:p>
            <a:r>
              <a:rPr lang="en-US" sz="1100" b="1" dirty="0" err="1">
                <a:latin typeface="-apple-system"/>
              </a:rPr>
              <a:t>Terdapat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beberapa</a:t>
            </a:r>
            <a:r>
              <a:rPr lang="en-US" sz="1100" b="1" dirty="0">
                <a:latin typeface="-apple-system"/>
              </a:rPr>
              <a:t> brand yang </a:t>
            </a:r>
            <a:r>
              <a:rPr lang="en-US" sz="1100" b="1" dirty="0" err="1">
                <a:latin typeface="-apple-system"/>
              </a:rPr>
              <a:t>masih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kurang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diminati</a:t>
            </a:r>
            <a:r>
              <a:rPr lang="en-US" sz="1100" b="1" dirty="0">
                <a:latin typeface="-apple-system"/>
              </a:rPr>
              <a:t> oleh para </a:t>
            </a:r>
            <a:r>
              <a:rPr lang="en-US" sz="1100" b="1" dirty="0" err="1">
                <a:latin typeface="-apple-system"/>
              </a:rPr>
              <a:t>pengguna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mobil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namun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stok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dipasaran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sudah</a:t>
            </a:r>
            <a:r>
              <a:rPr lang="en-US" sz="1100" b="1" dirty="0">
                <a:latin typeface="-apple-system"/>
              </a:rPr>
              <a:t>  </a:t>
            </a:r>
            <a:r>
              <a:rPr lang="en-US" sz="1100" b="1" dirty="0" err="1">
                <a:latin typeface="-apple-system"/>
              </a:rPr>
              <a:t>banyak</a:t>
            </a:r>
            <a:r>
              <a:rPr lang="en-US" sz="1100" b="1" dirty="0">
                <a:latin typeface="-apple-system"/>
              </a:rPr>
              <a:t>, </a:t>
            </a:r>
            <a:r>
              <a:rPr lang="en-US" sz="1100" b="1" dirty="0" err="1">
                <a:latin typeface="-apple-system"/>
              </a:rPr>
              <a:t>sehingga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untuk</a:t>
            </a:r>
            <a:r>
              <a:rPr lang="en-US" sz="1100" b="1" dirty="0">
                <a:latin typeface="-apple-system"/>
              </a:rPr>
              <a:t> divisi </a:t>
            </a:r>
            <a:r>
              <a:rPr lang="en-US" sz="1100" b="1" dirty="0" err="1">
                <a:latin typeface="-apple-system"/>
              </a:rPr>
              <a:t>pengadaan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tidak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perlu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membeli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mobil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untuk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stok</a:t>
            </a:r>
            <a:r>
              <a:rPr lang="en-US" sz="1100" b="1" dirty="0">
                <a:latin typeface="-apple-system"/>
              </a:rPr>
              <a:t>  </a:t>
            </a:r>
            <a:r>
              <a:rPr lang="en-US" sz="1100" b="1" dirty="0" err="1">
                <a:latin typeface="-apple-system"/>
              </a:rPr>
              <a:t>karena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sudah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banyak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dipasaran</a:t>
            </a:r>
            <a:r>
              <a:rPr lang="en-US" sz="1100" b="1" dirty="0">
                <a:latin typeface="-apple-system"/>
              </a:rPr>
              <a:t>. Perusahaan </a:t>
            </a:r>
            <a:r>
              <a:rPr lang="en-US" sz="1100" b="1" dirty="0" err="1">
                <a:latin typeface="-apple-system"/>
              </a:rPr>
              <a:t>hanya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perlu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memfokuskan</a:t>
            </a:r>
            <a:r>
              <a:rPr lang="en-US" sz="1100" b="1" dirty="0">
                <a:latin typeface="-apple-system"/>
              </a:rPr>
              <a:t> pada </a:t>
            </a:r>
            <a:r>
              <a:rPr lang="en-US" sz="1100" b="1" dirty="0" err="1">
                <a:latin typeface="-apple-system"/>
              </a:rPr>
              <a:t>stok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mobil</a:t>
            </a:r>
            <a:r>
              <a:rPr lang="en-US" sz="1100" b="1" dirty="0">
                <a:latin typeface="-apple-system"/>
              </a:rPr>
              <a:t> yang </a:t>
            </a:r>
            <a:r>
              <a:rPr lang="en-US" sz="1100" b="1" dirty="0" err="1">
                <a:latin typeface="-apple-system"/>
              </a:rPr>
              <a:t>masih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belum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banyak</a:t>
            </a:r>
            <a:r>
              <a:rPr lang="en-US" sz="1100" b="1" dirty="0">
                <a:latin typeface="-apple-system"/>
              </a:rPr>
              <a:t>, </a:t>
            </a:r>
            <a:r>
              <a:rPr lang="en-US" sz="1100" b="1" dirty="0" err="1">
                <a:latin typeface="-apple-system"/>
              </a:rPr>
              <a:t>namun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diminati</a:t>
            </a:r>
            <a:r>
              <a:rPr lang="en-US" sz="1100" b="1" dirty="0">
                <a:latin typeface="-apple-system"/>
              </a:rPr>
              <a:t> oleh </a:t>
            </a:r>
            <a:r>
              <a:rPr lang="en-US" sz="1100" b="1" dirty="0" err="1">
                <a:latin typeface="-apple-system"/>
              </a:rPr>
              <a:t>pangsa</a:t>
            </a:r>
            <a:r>
              <a:rPr lang="en-US" sz="1100" b="1" dirty="0">
                <a:latin typeface="-apple-system"/>
              </a:rPr>
              <a:t> pasar.</a:t>
            </a:r>
          </a:p>
          <a:p>
            <a:endParaRPr lang="en-US" sz="1100" b="1" dirty="0">
              <a:latin typeface="-apple-system"/>
            </a:endParaRPr>
          </a:p>
          <a:p>
            <a:r>
              <a:rPr lang="en-US" sz="1100" b="1" dirty="0">
                <a:latin typeface="-apple-system"/>
              </a:rPr>
              <a:t>Action:</a:t>
            </a:r>
          </a:p>
          <a:p>
            <a:r>
              <a:rPr lang="en-US" sz="1100" b="1" dirty="0">
                <a:latin typeface="-apple-system"/>
              </a:rPr>
              <a:t>Divisi </a:t>
            </a:r>
            <a:r>
              <a:rPr lang="en-US" sz="1100" b="1" dirty="0" err="1">
                <a:latin typeface="-apple-system"/>
              </a:rPr>
              <a:t>pengadaan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perlu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membeli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untuk</a:t>
            </a:r>
            <a:r>
              <a:rPr lang="en-US" sz="1100" b="1" dirty="0">
                <a:latin typeface="-apple-system"/>
              </a:rPr>
              <a:t> </a:t>
            </a:r>
            <a:r>
              <a:rPr lang="en-US" sz="1100" b="1" dirty="0" err="1">
                <a:latin typeface="-apple-system"/>
              </a:rPr>
              <a:t>stok</a:t>
            </a:r>
            <a:r>
              <a:rPr lang="en-US" sz="1100" b="1" dirty="0">
                <a:latin typeface="-apple-system"/>
              </a:rPr>
              <a:t> pada brand:</a:t>
            </a:r>
          </a:p>
          <a:p>
            <a:r>
              <a:rPr lang="en-US" sz="1100" b="1" dirty="0">
                <a:latin typeface="-apple-system"/>
              </a:rPr>
              <a:t>- Renault    - Skoda 	- Kia</a:t>
            </a:r>
          </a:p>
          <a:p>
            <a:r>
              <a:rPr lang="en-US" sz="1100" b="1" dirty="0">
                <a:latin typeface="-apple-system"/>
              </a:rPr>
              <a:t>- Hyundai  - Lada </a:t>
            </a:r>
            <a:r>
              <a:rPr lang="en-US" sz="1100" b="1" dirty="0" err="1">
                <a:latin typeface="-apple-system"/>
              </a:rPr>
              <a:t>Vasta</a:t>
            </a:r>
            <a:r>
              <a:rPr lang="en-US" sz="1100" b="1" dirty="0">
                <a:latin typeface="-apple-system"/>
              </a:rPr>
              <a:t> 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5811145-791F-764A-A1B6-87715BCB0B83}"/>
              </a:ext>
            </a:extLst>
          </p:cNvPr>
          <p:cNvGraphicFramePr>
            <a:graphicFrameLocks noGrp="1"/>
          </p:cNvGraphicFramePr>
          <p:nvPr/>
        </p:nvGraphicFramePr>
        <p:xfrm>
          <a:off x="8803140" y="1596265"/>
          <a:ext cx="2398261" cy="278361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398261">
                  <a:extLst>
                    <a:ext uri="{9D8B030D-6E8A-4147-A177-3AD203B41FA5}">
                      <a16:colId xmlns:a16="http://schemas.microsoft.com/office/drawing/2014/main" val="1781448164"/>
                    </a:ext>
                  </a:extLst>
                </a:gridCol>
              </a:tblGrid>
              <a:tr h="4584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Brand </a:t>
                      </a:r>
                      <a:r>
                        <a:rPr lang="en-US" sz="1400" dirty="0" err="1"/>
                        <a:t>Produsen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Terlaris</a:t>
                      </a:r>
                      <a:r>
                        <a:rPr lang="en-US" sz="1400" dirty="0"/>
                        <a:t> di Belarus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84752"/>
                  </a:ext>
                </a:extLst>
              </a:tr>
              <a:tr h="3236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Renault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71926"/>
                  </a:ext>
                </a:extLst>
              </a:tr>
              <a:tr h="3236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Lada </a:t>
                      </a:r>
                      <a:r>
                        <a:rPr lang="en-US" sz="1200" dirty="0" err="1"/>
                        <a:t>Vasta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91442"/>
                  </a:ext>
                </a:extLst>
              </a:tr>
              <a:tr h="3236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Volkswagen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54813"/>
                  </a:ext>
                </a:extLst>
              </a:tr>
              <a:tr h="3236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Nissan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76144"/>
                  </a:ext>
                </a:extLst>
              </a:tr>
              <a:tr h="3236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Skoda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74945"/>
                  </a:ext>
                </a:extLst>
              </a:tr>
              <a:tr h="3236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01200"/>
                  </a:ext>
                </a:extLst>
              </a:tr>
              <a:tr h="3236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Hyundai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68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7FB88CE-04C9-034F-8D84-1053346A5A28}"/>
              </a:ext>
            </a:extLst>
          </p:cNvPr>
          <p:cNvSpPr txBox="1"/>
          <p:nvPr/>
        </p:nvSpPr>
        <p:spPr>
          <a:xfrm>
            <a:off x="8455059" y="4379877"/>
            <a:ext cx="3214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 : https://www.focus2move.com/</a:t>
            </a:r>
            <a:r>
              <a:rPr lang="en-US" sz="900" i="1" dirty="0" err="1"/>
              <a:t>belarus</a:t>
            </a:r>
            <a:r>
              <a:rPr lang="en-US" sz="900" i="1" dirty="0"/>
              <a:t>-auto-market/</a:t>
            </a:r>
          </a:p>
        </p:txBody>
      </p:sp>
    </p:spTree>
    <p:extLst>
      <p:ext uri="{BB962C8B-B14F-4D97-AF65-F5344CB8AC3E}">
        <p14:creationId xmlns:p14="http://schemas.microsoft.com/office/powerpoint/2010/main" val="51533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02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62479" y="1404797"/>
            <a:ext cx="866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-apple-system"/>
              </a:rPr>
              <a:t>Berapa</a:t>
            </a:r>
            <a:r>
              <a:rPr lang="en-US" sz="1200" dirty="0">
                <a:latin typeface="-apple-system"/>
              </a:rPr>
              <a:t> median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di </a:t>
            </a:r>
            <a:r>
              <a:rPr lang="en-US" sz="1200" dirty="0" err="1">
                <a:latin typeface="-apple-system"/>
              </a:rPr>
              <a:t>pasaran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brand yang </a:t>
            </a:r>
            <a:r>
              <a:rPr lang="en-US" sz="1200" dirty="0" err="1">
                <a:latin typeface="-apple-system"/>
              </a:rPr>
              <a:t>ingin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kita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beli</a:t>
            </a:r>
            <a:r>
              <a:rPr lang="en-US" sz="1200" dirty="0">
                <a:latin typeface="-apple-system"/>
              </a:rPr>
              <a:t>? </a:t>
            </a:r>
            <a:endParaRPr lang="en-US" sz="1200" b="0" i="0" dirty="0">
              <a:effectLst/>
              <a:latin typeface="-apple-syste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BDED9-1B5C-344E-A7EF-E2548F71E031}"/>
              </a:ext>
            </a:extLst>
          </p:cNvPr>
          <p:cNvSpPr/>
          <p:nvPr/>
        </p:nvSpPr>
        <p:spPr>
          <a:xfrm>
            <a:off x="259981" y="4649923"/>
            <a:ext cx="1151291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-apple-system"/>
              </a:rPr>
              <a:t>Insight:</a:t>
            </a:r>
          </a:p>
          <a:p>
            <a:r>
              <a:rPr lang="en-US" sz="1200" b="1" dirty="0">
                <a:latin typeface="-apple-system"/>
              </a:rPr>
              <a:t>- Median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tertinggi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yaitu</a:t>
            </a:r>
            <a:r>
              <a:rPr lang="en-US" sz="1200" b="1" dirty="0">
                <a:latin typeface="-apple-system"/>
              </a:rPr>
              <a:t> Skoda.</a:t>
            </a:r>
          </a:p>
          <a:p>
            <a:r>
              <a:rPr lang="en-US" sz="1200" b="1" dirty="0">
                <a:latin typeface="-apple-system"/>
              </a:rPr>
              <a:t>- </a:t>
            </a:r>
            <a:r>
              <a:rPr lang="en-US" sz="1200" b="1" dirty="0" err="1">
                <a:latin typeface="-apple-system"/>
              </a:rPr>
              <a:t>Meidan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terendah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yaitu</a:t>
            </a:r>
            <a:r>
              <a:rPr lang="en-US" sz="1200" b="1" dirty="0">
                <a:latin typeface="-apple-system"/>
              </a:rPr>
              <a:t> Lada-</a:t>
            </a:r>
            <a:r>
              <a:rPr lang="en-US" sz="1200" b="1" dirty="0" err="1">
                <a:latin typeface="-apple-system"/>
              </a:rPr>
              <a:t>Vasta</a:t>
            </a:r>
            <a:endParaRPr lang="en-US" sz="1200" b="1" dirty="0">
              <a:latin typeface="-apple-system"/>
            </a:endParaRP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Recommendation:</a:t>
            </a:r>
          </a:p>
          <a:p>
            <a:r>
              <a:rPr lang="en-US" sz="1200" b="1" dirty="0" err="1">
                <a:latin typeface="-apple-system"/>
              </a:rPr>
              <a:t>Mengutip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dari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laman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ceicdata.com</a:t>
            </a:r>
            <a:r>
              <a:rPr lang="en-US" sz="1200" b="1" dirty="0">
                <a:latin typeface="-apple-system"/>
              </a:rPr>
              <a:t> rata-rata </a:t>
            </a:r>
            <a:r>
              <a:rPr lang="en-US" sz="1200" b="1" dirty="0" err="1">
                <a:latin typeface="-apple-system"/>
              </a:rPr>
              <a:t>pendapatan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perkapita</a:t>
            </a:r>
            <a:r>
              <a:rPr lang="en-US" sz="1200" b="1" dirty="0">
                <a:latin typeface="-apple-system"/>
              </a:rPr>
              <a:t> di Belarus 6.698 per </a:t>
            </a:r>
            <a:r>
              <a:rPr lang="en-US" sz="1200" b="1" dirty="0" err="1">
                <a:latin typeface="-apple-system"/>
              </a:rPr>
              <a:t>tahunnya</a:t>
            </a:r>
            <a:r>
              <a:rPr lang="en-US" sz="1200" b="1" dirty="0">
                <a:latin typeface="-apple-system"/>
              </a:rPr>
              <a:t>. </a:t>
            </a:r>
            <a:r>
              <a:rPr lang="en-US" sz="1200" b="1" dirty="0" err="1">
                <a:latin typeface="-apple-system"/>
              </a:rPr>
              <a:t>Sehingga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untuk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tim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pengadaan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barang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disarankan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membeli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sesuai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mangsa</a:t>
            </a:r>
            <a:r>
              <a:rPr lang="en-US" sz="1200" b="1" dirty="0">
                <a:latin typeface="-apple-system"/>
              </a:rPr>
              <a:t> pasar. 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Action:</a:t>
            </a:r>
          </a:p>
          <a:p>
            <a:r>
              <a:rPr lang="en-US" sz="1200" b="1" dirty="0">
                <a:latin typeface="-apple-system"/>
              </a:rPr>
              <a:t>Divisi </a:t>
            </a:r>
            <a:r>
              <a:rPr lang="en-US" sz="1200" b="1" dirty="0" err="1">
                <a:latin typeface="-apple-system"/>
              </a:rPr>
              <a:t>pengadaan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barang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tidak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perlu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membeli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yang </a:t>
            </a:r>
            <a:r>
              <a:rPr lang="en-US" sz="1200" b="1" dirty="0" err="1">
                <a:latin typeface="-apple-system"/>
              </a:rPr>
              <a:t>tergolong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kelas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mewah</a:t>
            </a:r>
            <a:r>
              <a:rPr lang="en-US" sz="1200" b="1" dirty="0">
                <a:latin typeface="-apple-system"/>
              </a:rPr>
              <a:t> dan </a:t>
            </a:r>
            <a:r>
              <a:rPr lang="en-US" sz="1200" b="1" dirty="0" err="1">
                <a:latin typeface="-apple-system"/>
              </a:rPr>
              <a:t>perlu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melakukan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tambahan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riset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mengenai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perkembangan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tren</a:t>
            </a:r>
            <a:r>
              <a:rPr lang="en-US" sz="1200" b="1" dirty="0">
                <a:latin typeface="-apple-system"/>
              </a:rPr>
              <a:t> merk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tiap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tahunnya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untuk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pangsa</a:t>
            </a:r>
            <a:r>
              <a:rPr lang="en-US" sz="1200" b="1" dirty="0">
                <a:latin typeface="-apple-system"/>
              </a:rPr>
              <a:t> pasar yang </a:t>
            </a:r>
            <a:r>
              <a:rPr lang="en-US" sz="1200" b="1" dirty="0" err="1">
                <a:latin typeface="-apple-system"/>
              </a:rPr>
              <a:t>banyak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diminati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dimana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harganya</a:t>
            </a:r>
            <a:r>
              <a:rPr lang="en-US" sz="1200" b="1" dirty="0">
                <a:latin typeface="-apple-system"/>
              </a:rPr>
              <a:t> di </a:t>
            </a:r>
            <a:r>
              <a:rPr lang="en-US" sz="1200" b="1" dirty="0" err="1">
                <a:latin typeface="-apple-system"/>
              </a:rPr>
              <a:t>bawah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terjangkau</a:t>
            </a:r>
            <a:r>
              <a:rPr lang="en-US" sz="1200" b="1" dirty="0">
                <a:latin typeface="-apple-system"/>
              </a:rPr>
              <a:t>, </a:t>
            </a:r>
            <a:r>
              <a:rPr lang="en-US" sz="1200" b="1" dirty="0" err="1">
                <a:latin typeface="-apple-system"/>
              </a:rPr>
              <a:t>sehingga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lebih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cepat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perputaran</a:t>
            </a:r>
            <a:r>
              <a:rPr lang="en-US" sz="1200" b="1" dirty="0">
                <a:latin typeface="-apple-system"/>
              </a:rPr>
              <a:t> uang pada </a:t>
            </a:r>
            <a:r>
              <a:rPr lang="en-US" sz="1200" b="1" dirty="0" err="1">
                <a:latin typeface="-apple-system"/>
              </a:rPr>
              <a:t>perusahaan</a:t>
            </a:r>
            <a:r>
              <a:rPr lang="en-US" sz="1200" b="1" dirty="0">
                <a:latin typeface="-apple-system"/>
              </a:rPr>
              <a:t>.</a:t>
            </a:r>
            <a:endParaRPr lang="en-US" sz="1200" b="0" i="0" dirty="0"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DCE3D-C097-8442-802E-F68B8D46B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768337"/>
            <a:ext cx="10718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6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03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62479" y="1404797"/>
            <a:ext cx="866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-apple-system"/>
              </a:rPr>
              <a:t>Bagaimana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pengaruh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kondisi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terhadap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beli</a:t>
            </a:r>
            <a:r>
              <a:rPr lang="en-US" sz="1200" dirty="0">
                <a:latin typeface="-apple-system"/>
              </a:rPr>
              <a:t>?</a:t>
            </a:r>
            <a:endParaRPr lang="en-US" sz="1200" b="0" i="0" dirty="0">
              <a:effectLst/>
              <a:latin typeface="-apple-syste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BDED9-1B5C-344E-A7EF-E2548F71E031}"/>
              </a:ext>
            </a:extLst>
          </p:cNvPr>
          <p:cNvSpPr/>
          <p:nvPr/>
        </p:nvSpPr>
        <p:spPr>
          <a:xfrm>
            <a:off x="140061" y="4620149"/>
            <a:ext cx="115129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-apple-system"/>
              </a:rPr>
              <a:t>Insight:</a:t>
            </a:r>
          </a:p>
          <a:p>
            <a:r>
              <a:rPr lang="en-US" sz="1200" b="1" dirty="0" err="1">
                <a:latin typeface="-apple-system"/>
              </a:rPr>
              <a:t>Untuk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kondisi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berpengaruh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terhadap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, pada </a:t>
            </a:r>
            <a:r>
              <a:rPr lang="en-US" sz="1200" b="1" dirty="0" err="1">
                <a:latin typeface="-apple-system"/>
              </a:rPr>
              <a:t>kondisi</a:t>
            </a:r>
            <a:r>
              <a:rPr lang="en-US" sz="1200" b="1" dirty="0">
                <a:latin typeface="-apple-system"/>
              </a:rPr>
              <a:t> "with mileage" </a:t>
            </a:r>
            <a:r>
              <a:rPr lang="en-US" sz="1200" b="1" dirty="0" err="1">
                <a:latin typeface="-apple-system"/>
              </a:rPr>
              <a:t>memiliki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 yang </a:t>
            </a:r>
            <a:r>
              <a:rPr lang="en-US" sz="1200" b="1" dirty="0" err="1">
                <a:latin typeface="-apple-system"/>
              </a:rPr>
              <a:t>lebih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tinggi</a:t>
            </a:r>
            <a:r>
              <a:rPr lang="en-US" sz="1200" b="1" dirty="0">
                <a:latin typeface="-apple-system"/>
              </a:rPr>
              <a:t> (100 USD -235235 USD), </a:t>
            </a:r>
            <a:r>
              <a:rPr lang="en-US" sz="1200" b="1" dirty="0" err="1">
                <a:latin typeface="-apple-system"/>
              </a:rPr>
              <a:t>dibandingkan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kondisi</a:t>
            </a:r>
            <a:r>
              <a:rPr lang="en-US" sz="1200" b="1" dirty="0">
                <a:latin typeface="-apple-system"/>
              </a:rPr>
              <a:t> "with damage"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rentang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 ($95 - $27000)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Recommendation:</a:t>
            </a:r>
          </a:p>
          <a:p>
            <a:r>
              <a:rPr lang="en-US" sz="1200" b="1" dirty="0">
                <a:latin typeface="-apple-system"/>
              </a:rPr>
              <a:t>Divisi </a:t>
            </a:r>
            <a:r>
              <a:rPr lang="en-US" sz="1200" b="1" dirty="0" err="1">
                <a:latin typeface="-apple-system"/>
              </a:rPr>
              <a:t>pengadaan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barang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harus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cermat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dalam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memilih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kendaraan</a:t>
            </a:r>
            <a:r>
              <a:rPr lang="en-US" sz="1200" b="1" dirty="0">
                <a:latin typeface="-apple-system"/>
              </a:rPr>
              <a:t> yang </a:t>
            </a:r>
            <a:r>
              <a:rPr lang="en-US" sz="1200" b="1" dirty="0" err="1">
                <a:latin typeface="-apple-system"/>
              </a:rPr>
              <a:t>akan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dibeli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untuk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 yang </a:t>
            </a:r>
            <a:r>
              <a:rPr lang="en-US" sz="1200" b="1" dirty="0" err="1">
                <a:latin typeface="-apple-system"/>
              </a:rPr>
              <a:t>akan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langsung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dijual</a:t>
            </a:r>
            <a:r>
              <a:rPr lang="en-US" sz="1200" b="1" dirty="0">
                <a:latin typeface="-apple-system"/>
              </a:rPr>
              <a:t> Kembali, </a:t>
            </a:r>
            <a:r>
              <a:rPr lang="en-US" sz="1200" b="1" dirty="0" err="1">
                <a:latin typeface="-apple-system"/>
              </a:rPr>
              <a:t>serta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memilah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jenis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kendaraan</a:t>
            </a:r>
            <a:r>
              <a:rPr lang="en-US" sz="1200" b="1" dirty="0">
                <a:latin typeface="-apple-system"/>
              </a:rPr>
              <a:t> yang </a:t>
            </a:r>
            <a:r>
              <a:rPr lang="en-US" sz="1200" b="1" dirty="0" err="1">
                <a:latin typeface="-apple-system"/>
              </a:rPr>
              <a:t>rusak</a:t>
            </a:r>
            <a:r>
              <a:rPr lang="en-US" sz="1200" b="1" dirty="0">
                <a:latin typeface="-apple-system"/>
              </a:rPr>
              <a:t> (with damage) yang </a:t>
            </a:r>
            <a:r>
              <a:rPr lang="en-US" sz="1200" b="1" dirty="0" err="1">
                <a:latin typeface="-apple-system"/>
              </a:rPr>
              <a:t>masih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dapat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diservice</a:t>
            </a:r>
            <a:r>
              <a:rPr lang="en-US" sz="1200" b="1" dirty="0">
                <a:latin typeface="-apple-system"/>
              </a:rPr>
              <a:t>.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Action:</a:t>
            </a:r>
          </a:p>
          <a:p>
            <a:r>
              <a:rPr lang="en-US" sz="1200" b="1" dirty="0">
                <a:latin typeface="-apple-system"/>
              </a:rPr>
              <a:t>Perusahaan </a:t>
            </a:r>
            <a:r>
              <a:rPr lang="en-US" sz="1200" b="1" dirty="0" err="1">
                <a:latin typeface="-apple-system"/>
              </a:rPr>
              <a:t>melakukan</a:t>
            </a:r>
            <a:r>
              <a:rPr lang="en-US" sz="1200" b="1" dirty="0">
                <a:latin typeface="-apple-system"/>
              </a:rPr>
              <a:t> treatment </a:t>
            </a:r>
            <a:r>
              <a:rPr lang="en-US" sz="1200" b="1" dirty="0" err="1">
                <a:latin typeface="-apple-system"/>
              </a:rPr>
              <a:t>atau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perawatan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sesuai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kondisi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sehingga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perusahaan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dapat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menjual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kembali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dalam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keadaan</a:t>
            </a:r>
            <a:r>
              <a:rPr lang="en-US" sz="1200" b="1" dirty="0">
                <a:latin typeface="-apple-system"/>
              </a:rPr>
              <a:t> normal dan </a:t>
            </a:r>
            <a:r>
              <a:rPr lang="en-US" sz="1200" b="1" dirty="0" err="1">
                <a:latin typeface="-apple-system"/>
              </a:rPr>
              <a:t>menghasilkan</a:t>
            </a:r>
            <a:r>
              <a:rPr lang="en-US" sz="1200" b="1" dirty="0">
                <a:latin typeface="-apple-system"/>
              </a:rPr>
              <a:t> profit yang </a:t>
            </a:r>
            <a:r>
              <a:rPr lang="en-US" sz="1200" b="1" dirty="0" err="1">
                <a:latin typeface="-apple-system"/>
              </a:rPr>
              <a:t>lebih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tinggi</a:t>
            </a:r>
            <a:endParaRPr lang="en-US" sz="1200" b="1" dirty="0">
              <a:latin typeface="-apple-system"/>
            </a:endParaRPr>
          </a:p>
          <a:p>
            <a:endParaRPr lang="en-US" sz="1200" b="1" dirty="0"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1351C-2D95-FC41-B425-3E1A69FB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0" y="1910394"/>
            <a:ext cx="7464198" cy="24974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5309F0-1AEC-BD41-9F36-17F77282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38" y="1910394"/>
            <a:ext cx="4074647" cy="25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3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04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62479" y="1404797"/>
            <a:ext cx="866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-apple-system"/>
              </a:rPr>
              <a:t>Bagaimana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pengaruh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tahun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produksi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terhadap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beli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?</a:t>
            </a:r>
            <a:endParaRPr lang="en-US" sz="1200" b="0" i="0" dirty="0">
              <a:effectLst/>
              <a:latin typeface="-apple-syste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BDED9-1B5C-344E-A7EF-E2548F71E031}"/>
              </a:ext>
            </a:extLst>
          </p:cNvPr>
          <p:cNvSpPr/>
          <p:nvPr/>
        </p:nvSpPr>
        <p:spPr>
          <a:xfrm>
            <a:off x="47710" y="4949933"/>
            <a:ext cx="1151291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-apple-system"/>
              </a:rPr>
              <a:t>Insight:</a:t>
            </a:r>
          </a:p>
          <a:p>
            <a:r>
              <a:rPr lang="en-US" sz="1200" b="1" dirty="0" err="1">
                <a:latin typeface="-apple-system"/>
              </a:rPr>
              <a:t>Adanya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pengaruh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tahun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terhadap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distribusi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beli</a:t>
            </a:r>
            <a:r>
              <a:rPr lang="en-US" sz="1200" b="1" dirty="0">
                <a:latin typeface="-apple-system"/>
              </a:rPr>
              <a:t>, </a:t>
            </a:r>
            <a:r>
              <a:rPr lang="en-US" sz="1200" b="1" dirty="0" err="1">
                <a:latin typeface="-apple-system"/>
              </a:rPr>
              <a:t>dimana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apabila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tahun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produksi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semakin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muda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maka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nya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semakin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bervariasi</a:t>
            </a:r>
            <a:r>
              <a:rPr lang="en-US" sz="1200" b="1" dirty="0">
                <a:latin typeface="-apple-system"/>
              </a:rPr>
              <a:t>.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Recommendation:</a:t>
            </a:r>
          </a:p>
          <a:p>
            <a:r>
              <a:rPr lang="en-US" sz="1200" b="1" dirty="0">
                <a:latin typeface="-apple-system"/>
              </a:rPr>
              <a:t>Perusahaan </a:t>
            </a:r>
            <a:r>
              <a:rPr lang="en-US" sz="1200" b="1" dirty="0" err="1">
                <a:latin typeface="-apple-system"/>
              </a:rPr>
              <a:t>perlu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melakukan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sortir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atau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pemilihan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jenis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cermat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untuk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. </a:t>
            </a:r>
            <a:r>
              <a:rPr lang="en-US" sz="1200" b="1" dirty="0" err="1">
                <a:latin typeface="-apple-system"/>
              </a:rPr>
              <a:t>Apabila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mendapatkan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tahun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produksi</a:t>
            </a:r>
            <a:r>
              <a:rPr lang="en-US" sz="1200" b="1" dirty="0">
                <a:latin typeface="-apple-system"/>
              </a:rPr>
              <a:t> yang </a:t>
            </a:r>
            <a:r>
              <a:rPr lang="en-US" sz="1200" b="1" dirty="0" err="1">
                <a:latin typeface="-apple-system"/>
              </a:rPr>
              <a:t>masih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muda</a:t>
            </a:r>
            <a:r>
              <a:rPr lang="en-US" sz="1200" b="1" dirty="0">
                <a:latin typeface="-apple-system"/>
              </a:rPr>
              <a:t> yang mana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nya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bervariasi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ditakutkan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terjadinya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penambahan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 yang </a:t>
            </a:r>
            <a:r>
              <a:rPr lang="en-US" sz="1200" b="1" dirty="0" err="1">
                <a:latin typeface="-apple-system"/>
              </a:rPr>
              <a:t>peminatnya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sedikit</a:t>
            </a:r>
            <a:r>
              <a:rPr lang="en-US" sz="1200" b="1" dirty="0">
                <a:latin typeface="-apple-system"/>
              </a:rPr>
              <a:t> dan </a:t>
            </a:r>
            <a:r>
              <a:rPr lang="en-US" sz="1200" b="1" dirty="0" err="1">
                <a:latin typeface="-apple-system"/>
              </a:rPr>
              <a:t>harganya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terlalu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tinggi</a:t>
            </a:r>
            <a:r>
              <a:rPr lang="en-US" sz="1200" b="1" dirty="0">
                <a:latin typeface="-apple-system"/>
              </a:rPr>
              <a:t>.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Action:</a:t>
            </a:r>
          </a:p>
          <a:p>
            <a:r>
              <a:rPr lang="en-US" sz="1200" b="1" dirty="0">
                <a:latin typeface="-apple-system"/>
              </a:rPr>
              <a:t>Perusahaan </a:t>
            </a:r>
            <a:r>
              <a:rPr lang="en-US" sz="1200" b="1" dirty="0" err="1">
                <a:latin typeface="-apple-system"/>
              </a:rPr>
              <a:t>perlu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memiliki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sebuah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metode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atau</a:t>
            </a:r>
            <a:r>
              <a:rPr lang="en-US" sz="1200" b="1" dirty="0">
                <a:latin typeface="-apple-system"/>
              </a:rPr>
              <a:t> tools yang </a:t>
            </a:r>
            <a:r>
              <a:rPr lang="en-US" sz="1200" b="1" dirty="0" err="1">
                <a:latin typeface="-apple-system"/>
              </a:rPr>
              <a:t>membantu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untuk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menentukan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beli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risiko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kesalahan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penentuan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 yang </a:t>
            </a:r>
            <a:r>
              <a:rPr lang="en-US" sz="1200" b="1" dirty="0" err="1">
                <a:latin typeface="-apple-system"/>
              </a:rPr>
              <a:t>rendah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seperti</a:t>
            </a:r>
            <a:r>
              <a:rPr lang="en-US" sz="1200" b="1" dirty="0">
                <a:latin typeface="-apple-system"/>
              </a:rPr>
              <a:t> machine learning.</a:t>
            </a:r>
          </a:p>
          <a:p>
            <a:endParaRPr lang="en-US" sz="1200" b="1" dirty="0">
              <a:latin typeface="-apple-system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6BB84-A185-B547-97F2-B41D37B2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86" y="1681796"/>
            <a:ext cx="6125227" cy="34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08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05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62479" y="1404797"/>
            <a:ext cx="866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-apple-system"/>
              </a:rPr>
              <a:t>Bagaimana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pengaruh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jenis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bahan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bakar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terhadap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jual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?</a:t>
            </a:r>
            <a:endParaRPr lang="en-US" sz="1200" b="0" i="0" dirty="0">
              <a:effectLst/>
              <a:latin typeface="-apple-syste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BDED9-1B5C-344E-A7EF-E2548F71E031}"/>
              </a:ext>
            </a:extLst>
          </p:cNvPr>
          <p:cNvSpPr/>
          <p:nvPr/>
        </p:nvSpPr>
        <p:spPr>
          <a:xfrm>
            <a:off x="8060044" y="1072942"/>
            <a:ext cx="413195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-apple-system"/>
              </a:rPr>
              <a:t>Insight:</a:t>
            </a:r>
          </a:p>
          <a:p>
            <a:r>
              <a:rPr lang="en-US" sz="1200" b="1" dirty="0">
                <a:latin typeface="-apple-system"/>
              </a:rPr>
              <a:t>- </a:t>
            </a:r>
            <a:r>
              <a:rPr lang="en-US" sz="1200" b="1" dirty="0" err="1">
                <a:latin typeface="-apple-system"/>
              </a:rPr>
              <a:t>Jenis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bahan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bakar</a:t>
            </a:r>
            <a:r>
              <a:rPr lang="en-US" sz="1200" b="1" dirty="0">
                <a:latin typeface="-apple-system"/>
              </a:rPr>
              <a:t> petrol </a:t>
            </a:r>
            <a:r>
              <a:rPr lang="en-US" sz="1200" b="1" dirty="0" err="1">
                <a:latin typeface="-apple-system"/>
              </a:rPr>
              <a:t>memiliki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rentang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distribusi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dari</a:t>
            </a:r>
            <a:r>
              <a:rPr lang="en-US" sz="1200" b="1" dirty="0">
                <a:latin typeface="-apple-system"/>
              </a:rPr>
              <a:t> $95 - $235235</a:t>
            </a:r>
          </a:p>
          <a:p>
            <a:r>
              <a:rPr lang="en-US" sz="1200" b="1" dirty="0">
                <a:latin typeface="-apple-system"/>
              </a:rPr>
              <a:t>- </a:t>
            </a:r>
            <a:r>
              <a:rPr lang="en-US" sz="1200" b="1" dirty="0" err="1">
                <a:latin typeface="-apple-system"/>
              </a:rPr>
              <a:t>Jenis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bahan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bakar</a:t>
            </a:r>
            <a:r>
              <a:rPr lang="en-US" sz="1200" b="1" dirty="0">
                <a:latin typeface="-apple-system"/>
              </a:rPr>
              <a:t> diesel </a:t>
            </a:r>
            <a:r>
              <a:rPr lang="en-US" sz="1200" b="1" dirty="0" err="1">
                <a:latin typeface="-apple-system"/>
              </a:rPr>
              <a:t>memiliki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rentang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distribusi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dari</a:t>
            </a:r>
            <a:r>
              <a:rPr lang="en-US" sz="1200" b="1" dirty="0">
                <a:latin typeface="-apple-system"/>
              </a:rPr>
              <a:t> $150 - $111690</a:t>
            </a:r>
          </a:p>
          <a:p>
            <a:r>
              <a:rPr lang="en-US" sz="1200" b="1" dirty="0">
                <a:latin typeface="-apple-system"/>
              </a:rPr>
              <a:t>- </a:t>
            </a:r>
            <a:r>
              <a:rPr lang="en-US" sz="1200" b="1" dirty="0" err="1">
                <a:latin typeface="-apple-system"/>
              </a:rPr>
              <a:t>Persentase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ketersediaan</a:t>
            </a:r>
            <a:r>
              <a:rPr lang="en-US" sz="1200" b="1" dirty="0">
                <a:latin typeface="-apple-system"/>
              </a:rPr>
              <a:t> unit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untuk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jenis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bahan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bakar</a:t>
            </a:r>
            <a:r>
              <a:rPr lang="en-US" sz="1200" b="1" dirty="0">
                <a:latin typeface="-apple-system"/>
              </a:rPr>
              <a:t> petrol </a:t>
            </a:r>
            <a:r>
              <a:rPr lang="en-US" sz="1200" b="1" dirty="0" err="1">
                <a:latin typeface="-apple-system"/>
              </a:rPr>
              <a:t>sebesar</a:t>
            </a:r>
            <a:r>
              <a:rPr lang="en-US" sz="1200" b="1" dirty="0">
                <a:latin typeface="-apple-system"/>
              </a:rPr>
              <a:t> 64.55%</a:t>
            </a:r>
          </a:p>
          <a:p>
            <a:r>
              <a:rPr lang="en-US" sz="1200" b="1" dirty="0">
                <a:latin typeface="-apple-system"/>
              </a:rPr>
              <a:t>- </a:t>
            </a:r>
            <a:r>
              <a:rPr lang="en-US" sz="1200" b="1" dirty="0" err="1">
                <a:latin typeface="-apple-system"/>
              </a:rPr>
              <a:t>Persentase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ketersediaan</a:t>
            </a:r>
            <a:r>
              <a:rPr lang="en-US" sz="1200" b="1" dirty="0">
                <a:latin typeface="-apple-system"/>
              </a:rPr>
              <a:t> unit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untuk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jenis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bahan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bakar</a:t>
            </a:r>
            <a:r>
              <a:rPr lang="en-US" sz="1200" b="1" dirty="0">
                <a:latin typeface="-apple-system"/>
              </a:rPr>
              <a:t> diesel </a:t>
            </a:r>
            <a:r>
              <a:rPr lang="en-US" sz="1200" b="1" dirty="0" err="1">
                <a:latin typeface="-apple-system"/>
              </a:rPr>
              <a:t>sebesar</a:t>
            </a:r>
            <a:r>
              <a:rPr lang="en-US" sz="1200" b="1" dirty="0">
                <a:latin typeface="-apple-system"/>
              </a:rPr>
              <a:t> 35.45%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Dan kami </a:t>
            </a:r>
            <a:r>
              <a:rPr lang="en-US" sz="1200" b="1" dirty="0" err="1">
                <a:latin typeface="-apple-system"/>
              </a:rPr>
              <a:t>mendapatkan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sumber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berita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dari</a:t>
            </a:r>
            <a:r>
              <a:rPr lang="en-US" sz="1200" b="1" dirty="0">
                <a:latin typeface="-apple-system"/>
              </a:rPr>
              <a:t> [</a:t>
            </a:r>
            <a:r>
              <a:rPr lang="en-US" sz="1200" b="1" dirty="0" err="1">
                <a:latin typeface="-apple-system"/>
              </a:rPr>
              <a:t>rentar.com</a:t>
            </a:r>
            <a:r>
              <a:rPr lang="en-US" sz="1200" b="1" dirty="0">
                <a:latin typeface="-apple-system"/>
              </a:rPr>
              <a:t>](https://</a:t>
            </a:r>
            <a:r>
              <a:rPr lang="en-US" sz="1200" b="1" dirty="0" err="1">
                <a:latin typeface="-apple-system"/>
              </a:rPr>
              <a:t>rentar.com</a:t>
            </a:r>
            <a:r>
              <a:rPr lang="en-US" sz="1200" b="1" dirty="0">
                <a:latin typeface="-apple-system"/>
              </a:rPr>
              <a:t>/use-diesel-large-vehicles-rather-petrol/) yang </a:t>
            </a:r>
            <a:r>
              <a:rPr lang="en-US" sz="1200" b="1" dirty="0" err="1">
                <a:latin typeface="-apple-system"/>
              </a:rPr>
              <a:t>menyatakan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bahwa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diesel </a:t>
            </a:r>
            <a:r>
              <a:rPr lang="en-US" sz="1200" b="1" dirty="0" err="1">
                <a:latin typeface="-apple-system"/>
              </a:rPr>
              <a:t>lebih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diminati</a:t>
            </a:r>
            <a:r>
              <a:rPr lang="en-US" sz="1200" b="1" dirty="0">
                <a:latin typeface="-apple-system"/>
              </a:rPr>
              <a:t> oleh </a:t>
            </a:r>
            <a:r>
              <a:rPr lang="en-US" sz="1200" b="1" dirty="0" err="1">
                <a:latin typeface="-apple-system"/>
              </a:rPr>
              <a:t>banyak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calon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pengguna</a:t>
            </a:r>
            <a:r>
              <a:rPr lang="en-US" sz="1200" b="1" dirty="0">
                <a:latin typeface="-apple-system"/>
              </a:rPr>
              <a:t>, </a:t>
            </a:r>
            <a:r>
              <a:rPr lang="en-US" sz="1200" b="1" dirty="0" err="1">
                <a:latin typeface="-apple-system"/>
              </a:rPr>
              <a:t>karena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tipe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bahan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bakar</a:t>
            </a:r>
            <a:r>
              <a:rPr lang="en-US" sz="1200" b="1" dirty="0">
                <a:latin typeface="-apple-system"/>
              </a:rPr>
              <a:t> diesel </a:t>
            </a:r>
            <a:r>
              <a:rPr lang="en-US" sz="1200" b="1" dirty="0" err="1">
                <a:latin typeface="-apple-system"/>
              </a:rPr>
              <a:t>dari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segi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perawatan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lebih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mudah</a:t>
            </a:r>
            <a:r>
              <a:rPr lang="en-US" sz="1200" b="1" dirty="0">
                <a:latin typeface="-apple-system"/>
              </a:rPr>
              <a:t> dan </a:t>
            </a:r>
            <a:r>
              <a:rPr lang="en-US" sz="1200" b="1" dirty="0" err="1">
                <a:latin typeface="-apple-system"/>
              </a:rPr>
              <a:t>dari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segi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konsumsi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bahan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bakarnya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lebih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irit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atau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efisien</a:t>
            </a:r>
            <a:r>
              <a:rPr lang="en-US" sz="1200" b="1" dirty="0">
                <a:latin typeface="-apple-system"/>
              </a:rPr>
              <a:t>.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Recommendation:</a:t>
            </a:r>
          </a:p>
          <a:p>
            <a:r>
              <a:rPr lang="en-US" sz="1200" b="1" dirty="0">
                <a:latin typeface="-apple-system"/>
              </a:rPr>
              <a:t>Kami </a:t>
            </a:r>
            <a:r>
              <a:rPr lang="en-US" sz="1200" b="1" dirty="0" err="1">
                <a:latin typeface="-apple-system"/>
              </a:rPr>
              <a:t>merekomendasikan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untuk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perusahaan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membeli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untuk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yang </a:t>
            </a:r>
            <a:r>
              <a:rPr lang="en-US" sz="1200" b="1" dirty="0" err="1">
                <a:latin typeface="-apple-system"/>
              </a:rPr>
              <a:t>lebih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banyak</a:t>
            </a:r>
            <a:r>
              <a:rPr lang="en-US" sz="1200" b="1" dirty="0">
                <a:latin typeface="-apple-system"/>
              </a:rPr>
              <a:t> pada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diesel </a:t>
            </a:r>
            <a:r>
              <a:rPr lang="en-US" sz="1200" b="1" dirty="0" err="1">
                <a:latin typeface="-apple-system"/>
              </a:rPr>
              <a:t>dikarenakan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harganya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lebih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terjangkau</a:t>
            </a:r>
            <a:r>
              <a:rPr lang="en-US" sz="1200" b="1" dirty="0">
                <a:latin typeface="-apple-system"/>
              </a:rPr>
              <a:t> dan </a:t>
            </a:r>
            <a:r>
              <a:rPr lang="en-US" sz="1200" b="1" dirty="0" err="1">
                <a:latin typeface="-apple-system"/>
              </a:rPr>
              <a:t>perawatannya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lebih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mudah</a:t>
            </a:r>
            <a:r>
              <a:rPr lang="en-US" sz="1200" b="1" dirty="0">
                <a:latin typeface="-apple-system"/>
              </a:rPr>
              <a:t>, </a:t>
            </a:r>
            <a:r>
              <a:rPr lang="en-US" sz="1200" b="1" dirty="0" err="1">
                <a:latin typeface="-apple-system"/>
              </a:rPr>
              <a:t>namun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tetap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menyediakan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untuk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bahan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bakar</a:t>
            </a:r>
            <a:r>
              <a:rPr lang="en-US" sz="1200" b="1" dirty="0">
                <a:latin typeface="-apple-system"/>
              </a:rPr>
              <a:t> petrol.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Action:</a:t>
            </a:r>
          </a:p>
          <a:p>
            <a:r>
              <a:rPr lang="en-US" sz="1200" b="1" dirty="0">
                <a:latin typeface="-apple-system"/>
              </a:rPr>
              <a:t>Divisi </a:t>
            </a:r>
            <a:r>
              <a:rPr lang="en-US" sz="1200" b="1" dirty="0" err="1">
                <a:latin typeface="-apple-system"/>
              </a:rPr>
              <a:t>pengadaan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barang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perlu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melakukan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riset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mengenai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tipe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tipe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diesel </a:t>
            </a:r>
            <a:r>
              <a:rPr lang="en-US" sz="1200" b="1" dirty="0" err="1">
                <a:latin typeface="-apple-system"/>
              </a:rPr>
              <a:t>ataupun</a:t>
            </a:r>
            <a:r>
              <a:rPr lang="en-US" sz="1200" b="1" dirty="0">
                <a:latin typeface="-apple-system"/>
              </a:rPr>
              <a:t> petrol yang </a:t>
            </a:r>
            <a:r>
              <a:rPr lang="en-US" sz="1200" b="1" dirty="0" err="1">
                <a:latin typeface="-apple-system"/>
              </a:rPr>
              <a:t>saat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ini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sedang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laku</a:t>
            </a:r>
            <a:r>
              <a:rPr lang="en-US" sz="1200" b="1" dirty="0">
                <a:latin typeface="-apple-system"/>
              </a:rPr>
              <a:t> di </a:t>
            </a:r>
            <a:r>
              <a:rPr lang="en-US" sz="1200" b="1" dirty="0" err="1">
                <a:latin typeface="-apple-system"/>
              </a:rPr>
              <a:t>pasaran</a:t>
            </a:r>
            <a:r>
              <a:rPr lang="en-US" sz="1200" b="1" dirty="0">
                <a:latin typeface="-apple-system"/>
              </a:rPr>
              <a:t>, </a:t>
            </a:r>
            <a:r>
              <a:rPr lang="en-US" sz="1200" b="1" dirty="0" err="1">
                <a:latin typeface="-apple-system"/>
              </a:rPr>
              <a:t>sehingga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pembelian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sesuai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kebutuhan</a:t>
            </a:r>
            <a:r>
              <a:rPr lang="en-US" sz="1200" b="1" dirty="0">
                <a:latin typeface="-apple-system"/>
              </a:rPr>
              <a:t> pasar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lebih</a:t>
            </a:r>
            <a:r>
              <a:rPr lang="en-US" sz="1200" b="1" dirty="0">
                <a:latin typeface="-apple-system"/>
              </a:rPr>
              <a:t> focus </a:t>
            </a:r>
            <a:r>
              <a:rPr lang="en-US" sz="1200" b="1" dirty="0" err="1">
                <a:latin typeface="-apple-system"/>
              </a:rPr>
              <a:t>ke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berbahan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bakar</a:t>
            </a:r>
            <a:r>
              <a:rPr lang="en-US" sz="1200" b="1" dirty="0">
                <a:latin typeface="-apple-system"/>
              </a:rPr>
              <a:t> diesel.</a:t>
            </a:r>
          </a:p>
          <a:p>
            <a:endParaRPr lang="en-US" sz="1200" b="1" dirty="0"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C3500-71D7-7B4C-AB3A-FCFF7B25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39" y="1795648"/>
            <a:ext cx="7238616" cy="24465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AF7280-84D2-964A-BB9A-7B358E95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407" y="4242245"/>
            <a:ext cx="3816344" cy="2161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2BDC44-DC08-9447-9102-025CBBE43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55" y="4231941"/>
            <a:ext cx="3683552" cy="24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0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06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62479" y="1404797"/>
            <a:ext cx="866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-apple-system"/>
              </a:rPr>
              <a:t>Bagaimana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pengaruh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jenis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transmisi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terhadap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beli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?</a:t>
            </a:r>
            <a:endParaRPr lang="en-US" sz="1200" b="0" i="0" dirty="0">
              <a:effectLst/>
              <a:latin typeface="-apple-syste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BDED9-1B5C-344E-A7EF-E2548F71E031}"/>
              </a:ext>
            </a:extLst>
          </p:cNvPr>
          <p:cNvSpPr/>
          <p:nvPr/>
        </p:nvSpPr>
        <p:spPr>
          <a:xfrm>
            <a:off x="7533755" y="1989411"/>
            <a:ext cx="439826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-apple-system"/>
              </a:rPr>
              <a:t>Insight: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- </a:t>
            </a:r>
            <a:r>
              <a:rPr lang="en-US" sz="1200" b="1" dirty="0" err="1">
                <a:latin typeface="-apple-system"/>
              </a:rPr>
              <a:t>Jenis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transmisi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otomatis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memiliki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distribusi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dari</a:t>
            </a:r>
            <a:r>
              <a:rPr lang="en-US" sz="1200" b="1" dirty="0">
                <a:latin typeface="-apple-system"/>
              </a:rPr>
              <a:t> 224 USD - 235235 USD</a:t>
            </a:r>
          </a:p>
          <a:p>
            <a:r>
              <a:rPr lang="en-US" sz="1200" b="1" dirty="0">
                <a:latin typeface="-apple-system"/>
              </a:rPr>
              <a:t>- </a:t>
            </a:r>
            <a:r>
              <a:rPr lang="en-US" sz="1200" b="1" dirty="0" err="1">
                <a:latin typeface="-apple-system"/>
              </a:rPr>
              <a:t>Jenis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transmisi</a:t>
            </a:r>
            <a:r>
              <a:rPr lang="en-US" sz="1200" b="1" dirty="0">
                <a:latin typeface="-apple-system"/>
              </a:rPr>
              <a:t> manual / </a:t>
            </a:r>
            <a:r>
              <a:rPr lang="en-US" sz="1200" b="1" dirty="0" err="1">
                <a:latin typeface="-apple-system"/>
              </a:rPr>
              <a:t>mehcanics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memiliki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distribusi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dari</a:t>
            </a:r>
            <a:r>
              <a:rPr lang="en-US" sz="1200" b="1" dirty="0">
                <a:latin typeface="-apple-system"/>
              </a:rPr>
              <a:t> 95 USD - 80000 USD</a:t>
            </a:r>
          </a:p>
          <a:p>
            <a:r>
              <a:rPr lang="en-US" sz="1200" b="1" dirty="0">
                <a:latin typeface="-apple-system"/>
              </a:rPr>
              <a:t>- Stok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jenis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transmisi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otomatis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sebanyak</a:t>
            </a:r>
            <a:r>
              <a:rPr lang="en-US" sz="1200" b="1" dirty="0">
                <a:latin typeface="-apple-system"/>
              </a:rPr>
              <a:t> 36.25%</a:t>
            </a:r>
          </a:p>
          <a:p>
            <a:r>
              <a:rPr lang="en-US" sz="1200" b="1" dirty="0">
                <a:latin typeface="-apple-system"/>
              </a:rPr>
              <a:t>- Stok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jenis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transmisi</a:t>
            </a:r>
            <a:r>
              <a:rPr lang="en-US" sz="1200" b="1" dirty="0">
                <a:latin typeface="-apple-system"/>
              </a:rPr>
              <a:t> manual </a:t>
            </a:r>
            <a:r>
              <a:rPr lang="en-US" sz="1200" b="1" dirty="0" err="1">
                <a:latin typeface="-apple-system"/>
              </a:rPr>
              <a:t>sebanyak</a:t>
            </a:r>
            <a:r>
              <a:rPr lang="en-US" sz="1200" b="1" dirty="0">
                <a:latin typeface="-apple-system"/>
              </a:rPr>
              <a:t> 63.75%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Recommendation: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Dari </a:t>
            </a:r>
            <a:r>
              <a:rPr lang="en-US" sz="1200" b="1" dirty="0" err="1">
                <a:latin typeface="-apple-system"/>
              </a:rPr>
              <a:t>hasil</a:t>
            </a:r>
            <a:r>
              <a:rPr lang="en-US" sz="1200" b="1" dirty="0">
                <a:latin typeface="-apple-system"/>
              </a:rPr>
              <a:t> insight yang kami </a:t>
            </a:r>
            <a:r>
              <a:rPr lang="en-US" sz="1200" b="1" dirty="0" err="1">
                <a:latin typeface="-apple-system"/>
              </a:rPr>
              <a:t>dapatkan</a:t>
            </a:r>
            <a:r>
              <a:rPr lang="en-US" sz="1200" b="1" dirty="0">
                <a:latin typeface="-apple-system"/>
              </a:rPr>
              <a:t>, </a:t>
            </a:r>
            <a:r>
              <a:rPr lang="en-US" sz="1200" b="1" dirty="0" err="1">
                <a:latin typeface="-apple-system"/>
              </a:rPr>
              <a:t>perusahaan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sebaiknya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membeli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jenis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transmisi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otomatis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karena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mengutip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dari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laman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otomoti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banyak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pengguna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yang </a:t>
            </a:r>
            <a:r>
              <a:rPr lang="en-US" sz="1200" b="1" dirty="0" err="1">
                <a:latin typeface="-apple-system"/>
              </a:rPr>
              <a:t>beralih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ke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jenis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transmisi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otomatis</a:t>
            </a:r>
            <a:r>
              <a:rPr lang="en-US" sz="1200" b="1" dirty="0">
                <a:latin typeface="-apple-system"/>
              </a:rPr>
              <a:t> dan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dipasar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masih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sedikit</a:t>
            </a:r>
            <a:r>
              <a:rPr lang="en-US" sz="1200" b="1" dirty="0">
                <a:latin typeface="-apple-system"/>
              </a:rPr>
              <a:t>.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Action: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 err="1">
                <a:latin typeface="-apple-system"/>
              </a:rPr>
              <a:t>Untuk</a:t>
            </a:r>
            <a:r>
              <a:rPr lang="en-US" sz="1200" b="1" dirty="0">
                <a:latin typeface="-apple-system"/>
              </a:rPr>
              <a:t> divisi </a:t>
            </a:r>
            <a:r>
              <a:rPr lang="en-US" sz="1200" b="1" dirty="0" err="1">
                <a:latin typeface="-apple-system"/>
              </a:rPr>
              <a:t>pengadaan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barang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sebaiknya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membeli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berjenis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transmisi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otomatis</a:t>
            </a:r>
            <a:r>
              <a:rPr lang="en-US" sz="1200" b="1" dirty="0">
                <a:latin typeface="-apple-system"/>
              </a:rPr>
              <a:t> agar </a:t>
            </a:r>
            <a:r>
              <a:rPr lang="en-US" sz="1200" b="1" dirty="0" err="1">
                <a:latin typeface="-apple-system"/>
              </a:rPr>
              <a:t>sesuai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kebutuhan</a:t>
            </a:r>
            <a:r>
              <a:rPr lang="en-US" sz="1200" b="1" dirty="0">
                <a:latin typeface="-apple-system"/>
              </a:rPr>
              <a:t> pasar </a:t>
            </a:r>
            <a:r>
              <a:rPr lang="en-US" sz="1200" b="1" dirty="0" err="1">
                <a:latin typeface="-apple-system"/>
              </a:rPr>
              <a:t>namun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harga</a:t>
            </a:r>
            <a:r>
              <a:rPr lang="en-US" sz="1200" b="1" dirty="0">
                <a:latin typeface="-apple-system"/>
              </a:rPr>
              <a:t> yang </a:t>
            </a:r>
            <a:r>
              <a:rPr lang="en-US" sz="1200" b="1" dirty="0" err="1">
                <a:latin typeface="-apple-system"/>
              </a:rPr>
              <a:t>masih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terjangkau</a:t>
            </a:r>
            <a:r>
              <a:rPr lang="en-US" sz="1200" b="1" dirty="0">
                <a:latin typeface="-apple-system"/>
              </a:rPr>
              <a:t>, </a:t>
            </a:r>
            <a:r>
              <a:rPr lang="en-US" sz="1200" b="1" dirty="0" err="1">
                <a:latin typeface="-apple-system"/>
              </a:rPr>
              <a:t>maka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diperlukan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riset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kembali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untuk</a:t>
            </a:r>
            <a:r>
              <a:rPr lang="en-US" sz="1200" b="1" dirty="0">
                <a:latin typeface="-apple-system"/>
              </a:rPr>
              <a:t> divisi </a:t>
            </a:r>
            <a:r>
              <a:rPr lang="en-US" sz="1200" b="1" dirty="0" err="1">
                <a:latin typeface="-apple-system"/>
              </a:rPr>
              <a:t>pengadaan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barang</a:t>
            </a:r>
            <a:r>
              <a:rPr lang="en-US" sz="1200" b="1" dirty="0">
                <a:latin typeface="-apple-system"/>
              </a:rPr>
              <a:t>.</a:t>
            </a:r>
          </a:p>
          <a:p>
            <a:endParaRPr lang="en-US" sz="1200" b="1" dirty="0">
              <a:latin typeface="-apple-system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3ADB4C-C469-754D-A0BA-04BE5AA3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90" y="4268039"/>
            <a:ext cx="2783022" cy="2569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BDEB93-457E-354C-BA3B-7840FD406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13" y="1730365"/>
            <a:ext cx="5401839" cy="2574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AEB9DD-B0AE-7747-879E-E7ED056FA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195" y="4268039"/>
            <a:ext cx="3591872" cy="231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07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62479" y="1404797"/>
            <a:ext cx="866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-apple-system"/>
              </a:rPr>
              <a:t>Berapa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jumlah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stok</a:t>
            </a:r>
            <a:r>
              <a:rPr lang="en-US" sz="1200" dirty="0">
                <a:latin typeface="-apple-system"/>
              </a:rPr>
              <a:t> di pasar </a:t>
            </a:r>
            <a:r>
              <a:rPr lang="en-US" sz="1200" dirty="0" err="1">
                <a:latin typeface="-apple-system"/>
              </a:rPr>
              <a:t>berdasarkan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?</a:t>
            </a:r>
            <a:endParaRPr lang="en-US" sz="1200" b="0" i="0" dirty="0">
              <a:effectLst/>
              <a:latin typeface="-apple-syste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BDED9-1B5C-344E-A7EF-E2548F71E031}"/>
              </a:ext>
            </a:extLst>
          </p:cNvPr>
          <p:cNvSpPr/>
          <p:nvPr/>
        </p:nvSpPr>
        <p:spPr>
          <a:xfrm>
            <a:off x="7454367" y="1912276"/>
            <a:ext cx="44219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-apple-system"/>
              </a:rPr>
              <a:t>Insight: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- Stok </a:t>
            </a:r>
            <a:r>
              <a:rPr lang="en-US" sz="1200" b="1" dirty="0" err="1">
                <a:latin typeface="-apple-system"/>
              </a:rPr>
              <a:t>terbanyak</a:t>
            </a:r>
            <a:r>
              <a:rPr lang="en-US" sz="1200" b="1" dirty="0">
                <a:latin typeface="-apple-system"/>
              </a:rPr>
              <a:t> di pasar </a:t>
            </a:r>
            <a:r>
              <a:rPr lang="en-US" sz="1200" b="1" dirty="0" err="1">
                <a:latin typeface="-apple-system"/>
              </a:rPr>
              <a:t>dari</a:t>
            </a:r>
            <a:r>
              <a:rPr lang="en-US" sz="1200" b="1" dirty="0">
                <a:latin typeface="-apple-system"/>
              </a:rPr>
              <a:t> data yang kami </a:t>
            </a:r>
            <a:r>
              <a:rPr lang="en-US" sz="1200" b="1" dirty="0" err="1">
                <a:latin typeface="-apple-system"/>
              </a:rPr>
              <a:t>dapatkan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yaitu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berwarna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Hitam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diikuti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warna</a:t>
            </a:r>
            <a:r>
              <a:rPr lang="en-US" sz="1200" b="1" dirty="0">
                <a:latin typeface="-apple-system"/>
              </a:rPr>
              <a:t> silver dan </a:t>
            </a:r>
            <a:r>
              <a:rPr lang="en-US" sz="1200" b="1" dirty="0" err="1">
                <a:latin typeface="-apple-system"/>
              </a:rPr>
              <a:t>biru</a:t>
            </a:r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- Stok </a:t>
            </a:r>
            <a:r>
              <a:rPr lang="en-US" sz="1200" b="1" dirty="0" err="1">
                <a:latin typeface="-apple-system"/>
              </a:rPr>
              <a:t>mobil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warna</a:t>
            </a:r>
            <a:r>
              <a:rPr lang="en-US" sz="1200" b="1" dirty="0">
                <a:latin typeface="-apple-system"/>
              </a:rPr>
              <a:t> paling </a:t>
            </a:r>
            <a:r>
              <a:rPr lang="en-US" sz="1200" b="1" dirty="0" err="1">
                <a:latin typeface="-apple-system"/>
              </a:rPr>
              <a:t>sedikit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adalah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warna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oranye</a:t>
            </a:r>
            <a:r>
              <a:rPr lang="en-US" sz="1200" b="1" dirty="0">
                <a:latin typeface="-apple-system"/>
              </a:rPr>
              <a:t>, </a:t>
            </a:r>
            <a:r>
              <a:rPr lang="en-US" sz="1200" b="1" dirty="0" err="1">
                <a:latin typeface="-apple-system"/>
              </a:rPr>
              <a:t>kuning</a:t>
            </a:r>
            <a:r>
              <a:rPr lang="en-US" sz="1200" b="1" dirty="0">
                <a:latin typeface="-apple-system"/>
              </a:rPr>
              <a:t> dan </a:t>
            </a:r>
            <a:r>
              <a:rPr lang="en-US" sz="1200" b="1" dirty="0" err="1">
                <a:latin typeface="-apple-system"/>
              </a:rPr>
              <a:t>ungu</a:t>
            </a:r>
            <a:endParaRPr lang="en-US" sz="1200" b="1" dirty="0">
              <a:latin typeface="-apple-system"/>
            </a:endParaRP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Recommendation: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Kami </a:t>
            </a:r>
            <a:r>
              <a:rPr lang="en-US" sz="1200" b="1" dirty="0" err="1">
                <a:latin typeface="-apple-system"/>
              </a:rPr>
              <a:t>merekomendasikan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untuk</a:t>
            </a:r>
            <a:r>
              <a:rPr lang="en-US" sz="1200" b="1" dirty="0">
                <a:latin typeface="-apple-system"/>
              </a:rPr>
              <a:t> divisi </a:t>
            </a:r>
            <a:r>
              <a:rPr lang="en-US" sz="1200" b="1" dirty="0" err="1">
                <a:latin typeface="-apple-system"/>
              </a:rPr>
              <a:t>pengadaan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barang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membeli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warna</a:t>
            </a:r>
            <a:r>
              <a:rPr lang="en-US" sz="1200" b="1" dirty="0">
                <a:latin typeface="-apple-system"/>
              </a:rPr>
              <a:t> - </a:t>
            </a:r>
            <a:r>
              <a:rPr lang="en-US" sz="1200" b="1" dirty="0" err="1">
                <a:latin typeface="-apple-system"/>
              </a:rPr>
              <a:t>warna</a:t>
            </a:r>
            <a:r>
              <a:rPr lang="en-US" sz="1200" b="1" dirty="0">
                <a:latin typeface="-apple-system"/>
              </a:rPr>
              <a:t> yang </a:t>
            </a:r>
            <a:r>
              <a:rPr lang="en-US" sz="1200" b="1" dirty="0" err="1">
                <a:latin typeface="-apple-system"/>
              </a:rPr>
              <a:t>menjadi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pilihan</a:t>
            </a:r>
            <a:r>
              <a:rPr lang="en-US" sz="1200" b="1" dirty="0">
                <a:latin typeface="-apple-system"/>
              </a:rPr>
              <a:t> </a:t>
            </a:r>
          </a:p>
          <a:p>
            <a:r>
              <a:rPr lang="en-US" sz="1200" b="1" dirty="0" err="1">
                <a:latin typeface="-apple-system"/>
              </a:rPr>
              <a:t>favorit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semua</a:t>
            </a:r>
            <a:r>
              <a:rPr lang="en-US" sz="1200" b="1" dirty="0">
                <a:latin typeface="-apple-system"/>
              </a:rPr>
              <a:t> orang. 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Action:</a:t>
            </a:r>
          </a:p>
          <a:p>
            <a:endParaRPr lang="en-US" sz="1200" b="1" dirty="0">
              <a:latin typeface="-apple-system"/>
            </a:endParaRPr>
          </a:p>
          <a:p>
            <a:r>
              <a:rPr lang="en-US" sz="1200" b="1" dirty="0">
                <a:latin typeface="-apple-system"/>
              </a:rPr>
              <a:t>Divisi </a:t>
            </a:r>
            <a:r>
              <a:rPr lang="en-US" sz="1200" b="1" dirty="0" err="1">
                <a:latin typeface="-apple-system"/>
              </a:rPr>
              <a:t>pengadaan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barang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perlu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membeli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warna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putih</a:t>
            </a:r>
            <a:r>
              <a:rPr lang="en-US" sz="1200" b="1" dirty="0">
                <a:latin typeface="-apple-system"/>
              </a:rPr>
              <a:t>, </a:t>
            </a:r>
            <a:r>
              <a:rPr lang="en-US" sz="1200" b="1" dirty="0" err="1">
                <a:latin typeface="-apple-system"/>
              </a:rPr>
              <a:t>abu-abu</a:t>
            </a:r>
            <a:r>
              <a:rPr lang="en-US" sz="1200" b="1" dirty="0">
                <a:latin typeface="-apple-system"/>
              </a:rPr>
              <a:t> dan </a:t>
            </a:r>
            <a:r>
              <a:rPr lang="en-US" sz="1200" b="1" dirty="0" err="1">
                <a:latin typeface="-apple-system"/>
              </a:rPr>
              <a:t>kuning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dikarenakan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berdasarkan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hasil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riset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dari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garasi.id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warna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ini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banyak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diminati</a:t>
            </a:r>
            <a:r>
              <a:rPr lang="en-US" sz="1200" b="1" dirty="0">
                <a:latin typeface="-apple-system"/>
              </a:rPr>
              <a:t> dan </a:t>
            </a:r>
            <a:r>
              <a:rPr lang="en-US" sz="1200" b="1" dirty="0" err="1">
                <a:latin typeface="-apple-system"/>
              </a:rPr>
              <a:t>stok</a:t>
            </a:r>
            <a:r>
              <a:rPr lang="en-US" sz="1200" b="1" dirty="0">
                <a:latin typeface="-apple-system"/>
              </a:rPr>
              <a:t> di pasar </a:t>
            </a:r>
            <a:r>
              <a:rPr lang="en-US" sz="1200" b="1" dirty="0" err="1">
                <a:latin typeface="-apple-system"/>
              </a:rPr>
              <a:t>masih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sedikit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dibandingkan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dengan</a:t>
            </a:r>
            <a:r>
              <a:rPr lang="en-US" sz="1200" b="1" dirty="0">
                <a:latin typeface="-apple-system"/>
              </a:rPr>
              <a:t> </a:t>
            </a:r>
            <a:r>
              <a:rPr lang="en-US" sz="1200" b="1" dirty="0" err="1">
                <a:latin typeface="-apple-system"/>
              </a:rPr>
              <a:t>hitam</a:t>
            </a:r>
            <a:r>
              <a:rPr lang="en-US" sz="1200" b="1" dirty="0">
                <a:latin typeface="-apple-system"/>
              </a:rPr>
              <a:t> dan silver.</a:t>
            </a:r>
            <a:endParaRPr lang="en-US" sz="1200" dirty="0"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35250-218E-BD49-9F7E-F8D68F99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39" y="2474471"/>
            <a:ext cx="6722172" cy="28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04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EB77D-875C-7F4F-A6C4-D84473B7FE6B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08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8D9F6-8648-D948-A3FD-08F876A029E1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52C6D5-8714-D042-8DF1-69D1C74853D7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Business Question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63624-3DB7-3344-9AED-EFAD98F468BA}"/>
              </a:ext>
            </a:extLst>
          </p:cNvPr>
          <p:cNvSpPr/>
          <p:nvPr/>
        </p:nvSpPr>
        <p:spPr>
          <a:xfrm>
            <a:off x="262479" y="1404797"/>
            <a:ext cx="866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-apple-system"/>
              </a:rPr>
              <a:t>Bagaimana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sebaran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stok</a:t>
            </a:r>
            <a:r>
              <a:rPr lang="en-US" sz="1200" dirty="0">
                <a:latin typeface="-apple-system"/>
              </a:rPr>
              <a:t> di pasar </a:t>
            </a:r>
            <a:r>
              <a:rPr lang="en-US" sz="1200" dirty="0" err="1">
                <a:latin typeface="-apple-system"/>
              </a:rPr>
              <a:t>berdasarkan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?</a:t>
            </a:r>
            <a:endParaRPr lang="en-US" sz="1200" b="0" i="0" dirty="0">
              <a:effectLst/>
              <a:latin typeface="-apple-syste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BDED9-1B5C-344E-A7EF-E2548F71E031}"/>
              </a:ext>
            </a:extLst>
          </p:cNvPr>
          <p:cNvSpPr/>
          <p:nvPr/>
        </p:nvSpPr>
        <p:spPr>
          <a:xfrm>
            <a:off x="108778" y="3072348"/>
            <a:ext cx="116163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-apple-system"/>
              </a:rPr>
              <a:t>Insight:</a:t>
            </a:r>
          </a:p>
          <a:p>
            <a:endParaRPr lang="en-US" sz="1200" dirty="0">
              <a:latin typeface="-apple-system"/>
            </a:endParaRPr>
          </a:p>
          <a:p>
            <a:r>
              <a:rPr lang="en-US" sz="1200" dirty="0">
                <a:latin typeface="-apple-system"/>
              </a:rPr>
              <a:t>-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putih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ketersediaan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sebaran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tertinggi</a:t>
            </a:r>
            <a:endParaRPr lang="en-US" sz="1200" dirty="0">
              <a:latin typeface="-apple-system"/>
            </a:endParaRPr>
          </a:p>
          <a:p>
            <a:r>
              <a:rPr lang="en-US" sz="1200" dirty="0">
                <a:latin typeface="-apple-system"/>
              </a:rPr>
              <a:t>-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oranye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ketersediaan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sebaran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terendah</a:t>
            </a:r>
            <a:endParaRPr lang="en-US" sz="1200" dirty="0">
              <a:latin typeface="-apple-system"/>
            </a:endParaRPr>
          </a:p>
          <a:p>
            <a:endParaRPr lang="en-US" sz="1200" dirty="0">
              <a:latin typeface="-apple-system"/>
            </a:endParaRPr>
          </a:p>
          <a:p>
            <a:r>
              <a:rPr lang="en-US" sz="1200" dirty="0">
                <a:latin typeface="-apple-system"/>
              </a:rPr>
              <a:t>Recommendation:</a:t>
            </a:r>
          </a:p>
          <a:p>
            <a:endParaRPr lang="en-US" sz="1200" dirty="0">
              <a:latin typeface="-apple-system"/>
            </a:endParaRPr>
          </a:p>
          <a:p>
            <a:r>
              <a:rPr lang="en-US" sz="1200" dirty="0" err="1">
                <a:latin typeface="-apple-system"/>
              </a:rPr>
              <a:t>Mengutip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laman</a:t>
            </a:r>
            <a:r>
              <a:rPr lang="en-US" sz="1200" dirty="0">
                <a:latin typeface="-apple-system"/>
              </a:rPr>
              <a:t> [</a:t>
            </a:r>
            <a:r>
              <a:rPr lang="en-US" sz="1200" dirty="0" err="1">
                <a:latin typeface="-apple-system"/>
              </a:rPr>
              <a:t>motorbiscuit.com</a:t>
            </a:r>
            <a:r>
              <a:rPr lang="en-US" sz="1200" dirty="0">
                <a:latin typeface="-apple-system"/>
              </a:rPr>
              <a:t>](https://</a:t>
            </a:r>
            <a:r>
              <a:rPr lang="en-US" sz="1200" dirty="0" err="1">
                <a:latin typeface="-apple-system"/>
              </a:rPr>
              <a:t>www.motorbiscuit.com</a:t>
            </a:r>
            <a:r>
              <a:rPr lang="en-US" sz="1200" dirty="0">
                <a:latin typeface="-apple-system"/>
              </a:rPr>
              <a:t>/most-popular-car-color-guess-color/) dan [</a:t>
            </a:r>
            <a:r>
              <a:rPr lang="en-US" sz="1200" dirty="0" err="1">
                <a:latin typeface="-apple-system"/>
              </a:rPr>
              <a:t>germaincars.com</a:t>
            </a:r>
            <a:r>
              <a:rPr lang="en-US" sz="1200" dirty="0">
                <a:latin typeface="-apple-system"/>
              </a:rPr>
              <a:t>](https://</a:t>
            </a:r>
            <a:r>
              <a:rPr lang="en-US" sz="1200" dirty="0" err="1">
                <a:latin typeface="-apple-system"/>
              </a:rPr>
              <a:t>www.germaincars.com</a:t>
            </a:r>
            <a:r>
              <a:rPr lang="en-US" sz="1200" dirty="0">
                <a:latin typeface="-apple-system"/>
              </a:rPr>
              <a:t>/most-popular-car-colors/) </a:t>
            </a:r>
            <a:r>
              <a:rPr lang="en-US" sz="1200" dirty="0" err="1">
                <a:latin typeface="-apple-system"/>
              </a:rPr>
              <a:t>bahwa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yang paling </a:t>
            </a:r>
            <a:r>
              <a:rPr lang="en-US" sz="1200" dirty="0" err="1">
                <a:latin typeface="-apple-system"/>
              </a:rPr>
              <a:t>populer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adalah</a:t>
            </a:r>
            <a:r>
              <a:rPr lang="en-US" sz="1200" dirty="0">
                <a:latin typeface="-apple-system"/>
              </a:rPr>
              <a:t> </a:t>
            </a:r>
          </a:p>
          <a:p>
            <a:r>
              <a:rPr lang="en-US" sz="1200" dirty="0">
                <a:latin typeface="-apple-system"/>
              </a:rPr>
              <a:t>1. </a:t>
            </a:r>
            <a:r>
              <a:rPr lang="en-US" sz="1200" dirty="0" err="1">
                <a:latin typeface="-apple-system"/>
              </a:rPr>
              <a:t>Putih</a:t>
            </a:r>
            <a:endParaRPr lang="en-US" sz="1200" dirty="0">
              <a:latin typeface="-apple-system"/>
            </a:endParaRPr>
          </a:p>
          <a:p>
            <a:r>
              <a:rPr lang="en-US" sz="1200" dirty="0">
                <a:latin typeface="-apple-system"/>
              </a:rPr>
              <a:t>2. </a:t>
            </a:r>
            <a:r>
              <a:rPr lang="en-US" sz="1200" dirty="0" err="1">
                <a:latin typeface="-apple-system"/>
              </a:rPr>
              <a:t>Hitam</a:t>
            </a:r>
            <a:endParaRPr lang="en-US" sz="1200" dirty="0">
              <a:latin typeface="-apple-system"/>
            </a:endParaRPr>
          </a:p>
          <a:p>
            <a:r>
              <a:rPr lang="en-US" sz="1200" dirty="0">
                <a:latin typeface="-apple-system"/>
              </a:rPr>
              <a:t>3. Abu-</a:t>
            </a:r>
            <a:r>
              <a:rPr lang="en-US" sz="1200" dirty="0" err="1">
                <a:latin typeface="-apple-system"/>
              </a:rPr>
              <a:t>abu</a:t>
            </a:r>
            <a:endParaRPr lang="en-US" sz="1200" dirty="0">
              <a:latin typeface="-apple-system"/>
            </a:endParaRPr>
          </a:p>
          <a:p>
            <a:endParaRPr lang="en-US" sz="1200" dirty="0">
              <a:latin typeface="-apple-system"/>
            </a:endParaRPr>
          </a:p>
          <a:p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ketiga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populer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diatas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perusahaan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harus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teliti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dalam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pengadaan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barangnya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dikarenakan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untuk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favorit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sering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menawarkan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tinggi</a:t>
            </a:r>
            <a:r>
              <a:rPr lang="en-US" sz="1200" dirty="0">
                <a:latin typeface="-apple-system"/>
              </a:rPr>
              <a:t> dan divisi </a:t>
            </a:r>
            <a:r>
              <a:rPr lang="en-US" sz="1200" dirty="0" err="1">
                <a:latin typeface="-apple-system"/>
              </a:rPr>
              <a:t>pengadaan</a:t>
            </a:r>
            <a:r>
              <a:rPr lang="en-US" sz="1200" dirty="0">
                <a:latin typeface="-apple-system"/>
              </a:rPr>
              <a:t> juga </a:t>
            </a:r>
            <a:r>
              <a:rPr lang="en-US" sz="1200" dirty="0" err="1">
                <a:latin typeface="-apple-system"/>
              </a:rPr>
              <a:t>harus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memperbanyak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stok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favorit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tersebut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memperhatikan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kondisi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unitnya</a:t>
            </a:r>
            <a:r>
              <a:rPr lang="en-US" sz="1200" dirty="0">
                <a:latin typeface="-apple-system"/>
              </a:rPr>
              <a:t>.</a:t>
            </a:r>
          </a:p>
          <a:p>
            <a:endParaRPr lang="en-US" sz="1200" dirty="0">
              <a:latin typeface="-apple-system"/>
            </a:endParaRPr>
          </a:p>
          <a:p>
            <a:r>
              <a:rPr lang="en-US" sz="1200" dirty="0">
                <a:latin typeface="-apple-system"/>
              </a:rPr>
              <a:t>Action:</a:t>
            </a:r>
          </a:p>
          <a:p>
            <a:endParaRPr lang="en-US" sz="1200" dirty="0">
              <a:latin typeface="-apple-system"/>
            </a:endParaRPr>
          </a:p>
          <a:p>
            <a:r>
              <a:rPr lang="en-US" sz="1200" dirty="0">
                <a:latin typeface="-apple-system"/>
              </a:rPr>
              <a:t>- Perusahaan </a:t>
            </a:r>
            <a:r>
              <a:rPr lang="en-US" sz="1200" dirty="0" err="1">
                <a:latin typeface="-apple-system"/>
              </a:rPr>
              <a:t>harus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pengadaan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barang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terhadap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jenis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menjadi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populer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seperti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(</a:t>
            </a:r>
            <a:r>
              <a:rPr lang="en-US" sz="1200" dirty="0" err="1">
                <a:latin typeface="-apple-system"/>
              </a:rPr>
              <a:t>putih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kuning</a:t>
            </a:r>
            <a:r>
              <a:rPr lang="en-US" sz="1200" dirty="0">
                <a:latin typeface="-apple-system"/>
              </a:rPr>
              <a:t> dan </a:t>
            </a:r>
            <a:r>
              <a:rPr lang="en-US" sz="1200" dirty="0" err="1">
                <a:latin typeface="-apple-system"/>
              </a:rPr>
              <a:t>abu-abu</a:t>
            </a:r>
            <a:r>
              <a:rPr lang="en-US" sz="1200" dirty="0">
                <a:latin typeface="-apple-system"/>
              </a:rPr>
              <a:t>) dan </a:t>
            </a:r>
            <a:r>
              <a:rPr lang="en-US" sz="1200" dirty="0" err="1">
                <a:latin typeface="-apple-system"/>
              </a:rPr>
              <a:t>perusahaan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harus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melihat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sebaran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nya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apabila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sebaran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besar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maka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perusahaan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harus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memperkecil</a:t>
            </a:r>
            <a:r>
              <a:rPr lang="en-US" sz="1200" dirty="0">
                <a:latin typeface="-apple-system"/>
              </a:rPr>
              <a:t> range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agar </a:t>
            </a:r>
            <a:r>
              <a:rPr lang="en-US" sz="1200" dirty="0" err="1">
                <a:latin typeface="-apple-system"/>
              </a:rPr>
              <a:t>sesuai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kemampuan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pangsa</a:t>
            </a:r>
            <a:r>
              <a:rPr lang="en-US" sz="1200" dirty="0">
                <a:latin typeface="-apple-system"/>
              </a:rPr>
              <a:t> pasar.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93CFD3-F7ED-A949-931D-336EE241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233" y="1217329"/>
            <a:ext cx="6302989" cy="319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80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59318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Flowchart Machine Learning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A9AF33A-4C40-9637-CD44-C30BF902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73" y="1807071"/>
            <a:ext cx="8622297" cy="407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Outline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297546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518285" y="2488477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518285" y="2860801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474507" y="249722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6568832" y="2539079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7979551" y="2539079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9357171" y="2553119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3741495" y="2539079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5275813" y="2539079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5077813" y="3235607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7C9AC5-BDD4-4F68-B24D-5489F038CA81}"/>
              </a:ext>
            </a:extLst>
          </p:cNvPr>
          <p:cNvSpPr txBox="1"/>
          <p:nvPr/>
        </p:nvSpPr>
        <p:spPr>
          <a:xfrm>
            <a:off x="4644679" y="3972144"/>
            <a:ext cx="15502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Wrangling For EDA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5419813" y="2941709"/>
            <a:ext cx="0" cy="29389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803551" y="3236765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8EF781-76A1-4B0F-A911-4E1AEBF5122C}"/>
              </a:ext>
            </a:extLst>
          </p:cNvPr>
          <p:cNvSpPr txBox="1"/>
          <p:nvPr/>
        </p:nvSpPr>
        <p:spPr>
          <a:xfrm>
            <a:off x="7408518" y="3994054"/>
            <a:ext cx="155026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Preprocessing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&amp; Data Splitting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Arrow Connector 121">
            <a:extLst>
              <a:ext uri="{FF2B5EF4-FFF2-40B4-BE49-F238E27FC236}">
                <a16:creationId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8132851" y="2884261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10351487" y="3237923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7560A5-EAB1-46B5-B774-8809BFA4015B}"/>
              </a:ext>
            </a:extLst>
          </p:cNvPr>
          <p:cNvSpPr txBox="1"/>
          <p:nvPr/>
        </p:nvSpPr>
        <p:spPr>
          <a:xfrm>
            <a:off x="9929051" y="3989811"/>
            <a:ext cx="16219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 And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Recomendation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2" name="Straight Arrow Connector 127">
            <a:extLst>
              <a:ext uri="{FF2B5EF4-FFF2-40B4-BE49-F238E27FC236}">
                <a16:creationId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10691197" y="2956814"/>
            <a:ext cx="4580" cy="281111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3543495" y="424547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4999C8-0638-49CF-B338-BEB18702EE2E}"/>
              </a:ext>
            </a:extLst>
          </p:cNvPr>
          <p:cNvSpPr txBox="1"/>
          <p:nvPr/>
        </p:nvSpPr>
        <p:spPr>
          <a:xfrm>
            <a:off x="3110361" y="4950419"/>
            <a:ext cx="15502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Understanding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885495" y="2941709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6358132" y="4241996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FFF08B-405C-4CBB-8233-B43406C1174D}"/>
              </a:ext>
            </a:extLst>
          </p:cNvPr>
          <p:cNvSpPr txBox="1"/>
          <p:nvPr/>
        </p:nvSpPr>
        <p:spPr>
          <a:xfrm>
            <a:off x="5912300" y="4923916"/>
            <a:ext cx="15502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Exploratory Data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Analysys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694882" y="2916599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9172771" y="4238520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A9AF05-6744-4C4B-8B06-87B3EBDE4839}"/>
              </a:ext>
            </a:extLst>
          </p:cNvPr>
          <p:cNvSpPr txBox="1"/>
          <p:nvPr/>
        </p:nvSpPr>
        <p:spPr>
          <a:xfrm>
            <a:off x="8750333" y="4950419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7" name="Straight Arrow Connector 158">
            <a:extLst>
              <a:ext uri="{FF2B5EF4-FFF2-40B4-BE49-F238E27FC236}">
                <a16:creationId xmlns:a16="http://schemas.microsoft.com/office/drawing/2014/main" id="{3013CF37-13D8-4226-AC88-43D47A4D108D}"/>
              </a:ext>
            </a:extLst>
          </p:cNvPr>
          <p:cNvCxnSpPr>
            <a:cxnSpLocks/>
          </p:cNvCxnSpPr>
          <p:nvPr/>
        </p:nvCxnSpPr>
        <p:spPr>
          <a:xfrm flipH="1" flipV="1">
            <a:off x="9497188" y="2905373"/>
            <a:ext cx="2288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121594" y="4266419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358BDD-DD7B-40E5-A7E6-B120D037861D}"/>
              </a:ext>
            </a:extLst>
          </p:cNvPr>
          <p:cNvSpPr txBox="1"/>
          <p:nvPr/>
        </p:nvSpPr>
        <p:spPr>
          <a:xfrm>
            <a:off x="701223" y="5007340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Background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463594" y="2941709"/>
            <a:ext cx="23981" cy="13247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CAAE8C7-EA59-E60B-6745-B54ABAA34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86" y="4414369"/>
            <a:ext cx="365684" cy="36568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48595D8-84B6-D28B-6B47-A51B5058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495" y="4409693"/>
            <a:ext cx="316981" cy="3689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37448EA-32F3-E9CE-A165-26AE0203E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868" y="3389860"/>
            <a:ext cx="330605" cy="37761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5B76F77-12DF-4C3D-C21C-6AAFCF861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718" y="3375992"/>
            <a:ext cx="471761" cy="4303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4FC185-3B60-B086-BDEA-946A68899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529" y="4419199"/>
            <a:ext cx="384130" cy="3841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6F629C-E79B-C318-6643-1698DB3CF0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 flipV="1">
            <a:off x="9349240" y="4399951"/>
            <a:ext cx="352454" cy="3524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93365E-06D9-A758-B959-C7B7167849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7694" y="3347607"/>
            <a:ext cx="439630" cy="439630"/>
          </a:xfrm>
          <a:prstGeom prst="rect">
            <a:avLst/>
          </a:prstGeom>
        </p:spPr>
      </p:pic>
      <p:sp>
        <p:nvSpPr>
          <p:cNvPr id="46" name="Oval 125">
            <a:extLst>
              <a:ext uri="{FF2B5EF4-FFF2-40B4-BE49-F238E27FC236}">
                <a16:creationId xmlns:a16="http://schemas.microsoft.com/office/drawing/2014/main" id="{00D2DF25-951A-0B35-C072-EFABFF86643F}"/>
              </a:ext>
            </a:extLst>
          </p:cNvPr>
          <p:cNvSpPr/>
          <p:nvPr/>
        </p:nvSpPr>
        <p:spPr>
          <a:xfrm>
            <a:off x="2390103" y="3241728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Arrow Connector 115">
            <a:extLst>
              <a:ext uri="{FF2B5EF4-FFF2-40B4-BE49-F238E27FC236}">
                <a16:creationId xmlns:a16="http://schemas.microsoft.com/office/drawing/2014/main" id="{7D5E6B68-709B-0FCB-C222-8660FBDE43C1}"/>
              </a:ext>
            </a:extLst>
          </p:cNvPr>
          <p:cNvCxnSpPr>
            <a:cxnSpLocks/>
          </p:cNvCxnSpPr>
          <p:nvPr/>
        </p:nvCxnSpPr>
        <p:spPr>
          <a:xfrm flipV="1">
            <a:off x="2733778" y="2927578"/>
            <a:ext cx="0" cy="293899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738ED70-4680-57E3-1C37-0C0FBAA84678}"/>
              </a:ext>
            </a:extLst>
          </p:cNvPr>
          <p:cNvSpPr txBox="1"/>
          <p:nvPr/>
        </p:nvSpPr>
        <p:spPr>
          <a:xfrm>
            <a:off x="1982443" y="3962465"/>
            <a:ext cx="15502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 Limitation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40668BE-F04D-357D-40A0-E0FC35D4BB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83797" y="3429000"/>
            <a:ext cx="357692" cy="3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061036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05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Preprocessing for ML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Handling Missing Value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49382E-9A0A-9742-AE2F-329B5B561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49"/>
          <a:stretch/>
        </p:blipFill>
        <p:spPr>
          <a:xfrm>
            <a:off x="2396291" y="2169013"/>
            <a:ext cx="2832100" cy="23163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41F280-532D-934A-9148-55DF0EDD492D}"/>
              </a:ext>
            </a:extLst>
          </p:cNvPr>
          <p:cNvSpPr/>
          <p:nvPr/>
        </p:nvSpPr>
        <p:spPr>
          <a:xfrm>
            <a:off x="301798" y="5015094"/>
            <a:ext cx="92015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-apple-system"/>
              </a:rPr>
              <a:t>Handling features volume(cm3):</a:t>
            </a:r>
          </a:p>
          <a:p>
            <a:pPr algn="just"/>
            <a:r>
              <a:rPr lang="en-US" sz="1200" dirty="0">
                <a:latin typeface="-apple-system"/>
              </a:rPr>
              <a:t>Setelah </a:t>
            </a:r>
            <a:r>
              <a:rPr lang="en-US" sz="1200" dirty="0" err="1">
                <a:latin typeface="-apple-system"/>
              </a:rPr>
              <a:t>dilakukan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pengecekan</a:t>
            </a:r>
            <a:r>
              <a:rPr lang="en-US" sz="1200" dirty="0">
                <a:latin typeface="-apple-system"/>
              </a:rPr>
              <a:t> data, missing value yang </a:t>
            </a:r>
            <a:r>
              <a:rPr lang="en-US" sz="1200" dirty="0" err="1">
                <a:latin typeface="-apple-system"/>
              </a:rPr>
              <a:t>terdapat</a:t>
            </a:r>
            <a:r>
              <a:rPr lang="en-US" sz="1200" dirty="0">
                <a:latin typeface="-apple-system"/>
              </a:rPr>
              <a:t> pada features </a:t>
            </a:r>
            <a:r>
              <a:rPr lang="en-US" sz="1200" b="1" dirty="0">
                <a:latin typeface="-apple-system"/>
              </a:rPr>
              <a:t>volume(cm3) </a:t>
            </a:r>
            <a:r>
              <a:rPr lang="en-US" sz="1200" dirty="0" err="1">
                <a:latin typeface="-apple-system"/>
              </a:rPr>
              <a:t>terdapat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jenis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memiliki</a:t>
            </a:r>
            <a:r>
              <a:rPr lang="en-US" sz="1200" dirty="0">
                <a:latin typeface="-apple-system"/>
              </a:rPr>
              <a:t> </a:t>
            </a:r>
            <a:r>
              <a:rPr lang="en-US" sz="1200" b="1" i="1" dirty="0" err="1">
                <a:latin typeface="-apple-system"/>
              </a:rPr>
              <a:t>fuel_type</a:t>
            </a:r>
            <a:r>
              <a:rPr lang="en-US" sz="1200" b="1" i="1" dirty="0">
                <a:latin typeface="-apple-system"/>
              </a:rPr>
              <a:t> </a:t>
            </a:r>
            <a:r>
              <a:rPr lang="en-US" sz="1200" b="1" i="1" dirty="0" err="1">
                <a:latin typeface="-apple-system"/>
              </a:rPr>
              <a:t>electrocar</a:t>
            </a:r>
            <a:r>
              <a:rPr lang="en-US" sz="1200" b="1" i="1" dirty="0">
                <a:latin typeface="-apple-system"/>
              </a:rPr>
              <a:t>,</a:t>
            </a:r>
            <a:r>
              <a:rPr lang="en-US" sz="1200" dirty="0">
                <a:latin typeface="-apple-system"/>
              </a:rPr>
              <a:t> dan </a:t>
            </a:r>
            <a:r>
              <a:rPr lang="en-US" sz="1200" dirty="0" err="1">
                <a:latin typeface="-apple-system"/>
              </a:rPr>
              <a:t>setelah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projek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limitasi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tidak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memasukan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b="1" i="1" dirty="0" err="1">
                <a:latin typeface="-apple-system"/>
              </a:rPr>
              <a:t>fuel_type</a:t>
            </a:r>
            <a:r>
              <a:rPr lang="en-US" sz="1200" b="1" i="1" dirty="0">
                <a:latin typeface="-apple-system"/>
              </a:rPr>
              <a:t> </a:t>
            </a:r>
            <a:r>
              <a:rPr lang="en-US" sz="1200" b="1" i="1" dirty="0" err="1">
                <a:latin typeface="-apple-system"/>
              </a:rPr>
              <a:t>electrocar</a:t>
            </a:r>
            <a:r>
              <a:rPr lang="en-US" sz="1200" b="1" i="1" dirty="0">
                <a:latin typeface="-apple-system"/>
              </a:rPr>
              <a:t> </a:t>
            </a:r>
            <a:r>
              <a:rPr lang="en-US" sz="1200" dirty="0">
                <a:latin typeface="-apple-system"/>
              </a:rPr>
              <a:t>missing value pada volume(cm3) pun </a:t>
            </a:r>
            <a:r>
              <a:rPr lang="en-US" sz="1200" dirty="0" err="1">
                <a:latin typeface="-apple-system"/>
              </a:rPr>
              <a:t>sudah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tidak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</a:t>
            </a:r>
            <a:r>
              <a:rPr lang="en-US" sz="1200" dirty="0">
                <a:latin typeface="-apple-system"/>
              </a:rPr>
              <a:t>.</a:t>
            </a:r>
          </a:p>
          <a:p>
            <a:pPr algn="just"/>
            <a:endParaRPr lang="en-US" sz="1200" dirty="0">
              <a:latin typeface="-apple-system"/>
            </a:endParaRPr>
          </a:p>
          <a:p>
            <a:pPr algn="just"/>
            <a:r>
              <a:rPr lang="en-US" sz="1200" b="1" dirty="0">
                <a:latin typeface="-apple-system"/>
              </a:rPr>
              <a:t>Handling features </a:t>
            </a:r>
            <a:r>
              <a:rPr lang="en-US" sz="1200" b="1" dirty="0" err="1">
                <a:latin typeface="-apple-system"/>
              </a:rPr>
              <a:t>drive_unit</a:t>
            </a:r>
            <a:r>
              <a:rPr lang="en-US" sz="1200" b="1" dirty="0">
                <a:latin typeface="-apple-system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Karena </a:t>
            </a:r>
            <a:r>
              <a:rPr lang="en-US" sz="1200" dirty="0" err="1">
                <a:latin typeface="-apple-system"/>
              </a:rPr>
              <a:t>jumlah</a:t>
            </a:r>
            <a:r>
              <a:rPr lang="en-US" sz="1200" dirty="0">
                <a:latin typeface="-apple-system"/>
              </a:rPr>
              <a:t> null yang </a:t>
            </a:r>
            <a:r>
              <a:rPr lang="en-US" sz="1200" dirty="0" err="1">
                <a:latin typeface="-apple-system"/>
              </a:rPr>
              <a:t>ada</a:t>
            </a:r>
            <a:r>
              <a:rPr lang="en-US" sz="1200" dirty="0">
                <a:latin typeface="-apple-system"/>
              </a:rPr>
              <a:t> pada features </a:t>
            </a:r>
            <a:r>
              <a:rPr lang="en-US" sz="1200" dirty="0" err="1">
                <a:latin typeface="-apple-system"/>
              </a:rPr>
              <a:t>drive_unit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ini</a:t>
            </a:r>
            <a:r>
              <a:rPr lang="en-US" sz="1200" dirty="0">
                <a:latin typeface="-apple-system"/>
              </a:rPr>
              <a:t>  </a:t>
            </a:r>
            <a:r>
              <a:rPr lang="en-US" sz="1200" dirty="0" err="1">
                <a:latin typeface="-apple-system"/>
              </a:rPr>
              <a:t>sebanyak</a:t>
            </a:r>
            <a:r>
              <a:rPr lang="en-US" sz="1200" dirty="0">
                <a:latin typeface="-apple-system"/>
              </a:rPr>
              <a:t> 1905, </a:t>
            </a:r>
            <a:r>
              <a:rPr lang="en-US" sz="1200" dirty="0" err="1">
                <a:latin typeface="-apple-system"/>
              </a:rPr>
              <a:t>maka</a:t>
            </a:r>
            <a:r>
              <a:rPr lang="en-US" sz="1200" dirty="0">
                <a:latin typeface="-apple-system"/>
              </a:rPr>
              <a:t> pada project </a:t>
            </a:r>
            <a:r>
              <a:rPr lang="en-US" sz="1200" dirty="0" err="1">
                <a:latin typeface="-apple-system"/>
              </a:rPr>
              <a:t>ini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kita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mengisi</a:t>
            </a:r>
            <a:r>
              <a:rPr lang="en-US" sz="1200" dirty="0">
                <a:latin typeface="-apple-system"/>
              </a:rPr>
              <a:t> missing value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modus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unique yang </a:t>
            </a:r>
            <a:r>
              <a:rPr lang="en-US" sz="1200" dirty="0" err="1">
                <a:latin typeface="-apple-system"/>
              </a:rPr>
              <a:t>terdapat</a:t>
            </a:r>
            <a:r>
              <a:rPr lang="en-US" sz="1200" dirty="0">
                <a:latin typeface="-apple-system"/>
              </a:rPr>
              <a:t> pada features </a:t>
            </a:r>
            <a:r>
              <a:rPr lang="en-US" sz="1200" dirty="0" err="1">
                <a:latin typeface="-apple-system"/>
              </a:rPr>
              <a:t>drive_unit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yaitu</a:t>
            </a:r>
            <a:r>
              <a:rPr lang="en-US" sz="1200" dirty="0">
                <a:latin typeface="-apple-system"/>
              </a:rPr>
              <a:t>  </a:t>
            </a:r>
            <a:r>
              <a:rPr lang="en-US" sz="1200" b="1" u="sng" dirty="0">
                <a:latin typeface="-apple-system"/>
              </a:rPr>
              <a:t>front-wheel drive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DDA11-ED70-7543-AEA5-9530E3E07090}"/>
              </a:ext>
            </a:extLst>
          </p:cNvPr>
          <p:cNvSpPr txBox="1"/>
          <p:nvPr/>
        </p:nvSpPr>
        <p:spPr>
          <a:xfrm>
            <a:off x="2502756" y="1745428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rebuchet MS" panose="020B0603020202020204" pitchFamily="34" charset="0"/>
              </a:rPr>
              <a:t>Before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5FB4B-DF16-FC41-B026-5D38DB65AD6D}"/>
              </a:ext>
            </a:extLst>
          </p:cNvPr>
          <p:cNvSpPr txBox="1"/>
          <p:nvPr/>
        </p:nvSpPr>
        <p:spPr>
          <a:xfrm>
            <a:off x="6016831" y="1745427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rebuchet MS" panose="020B0603020202020204" pitchFamily="34" charset="0"/>
              </a:rPr>
              <a:t>After</a:t>
            </a:r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FC7718-C34A-EB4D-8D95-5A16FB26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9013"/>
            <a:ext cx="2540000" cy="2298700"/>
          </a:xfrm>
          <a:prstGeom prst="rect">
            <a:avLst/>
          </a:prstGeom>
        </p:spPr>
      </p:pic>
      <p:sp>
        <p:nvSpPr>
          <p:cNvPr id="19" name="Striped Right Arrow 18">
            <a:extLst>
              <a:ext uri="{FF2B5EF4-FFF2-40B4-BE49-F238E27FC236}">
                <a16:creationId xmlns:a16="http://schemas.microsoft.com/office/drawing/2014/main" id="{F5A45DFE-4B85-1A4C-A3A8-48728473678B}"/>
              </a:ext>
            </a:extLst>
          </p:cNvPr>
          <p:cNvSpPr/>
          <p:nvPr/>
        </p:nvSpPr>
        <p:spPr>
          <a:xfrm>
            <a:off x="5303341" y="3158920"/>
            <a:ext cx="713490" cy="3897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C206B1-6D30-4D44-84DE-5D32A086A8D1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01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59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002247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05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Preprocessing for Machine Learning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Check Outlier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41F280-532D-934A-9148-55DF0EDD492D}"/>
              </a:ext>
            </a:extLst>
          </p:cNvPr>
          <p:cNvSpPr/>
          <p:nvPr/>
        </p:nvSpPr>
        <p:spPr>
          <a:xfrm>
            <a:off x="570008" y="5135105"/>
            <a:ext cx="9201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latin typeface="-apple-system"/>
              </a:rPr>
              <a:t>Terlihat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PriceUSD</a:t>
            </a:r>
            <a:r>
              <a:rPr lang="en-US" sz="1200" dirty="0">
                <a:latin typeface="-apple-system"/>
              </a:rPr>
              <a:t>, mileage(kilometers), volume(cm3) </a:t>
            </a:r>
            <a:r>
              <a:rPr lang="en-US" sz="1200" dirty="0" err="1">
                <a:latin typeface="-apple-system"/>
              </a:rPr>
              <a:t>terdapat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namun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akan</a:t>
            </a:r>
            <a:r>
              <a:rPr lang="en-US" sz="1200" dirty="0">
                <a:latin typeface="-apple-system"/>
              </a:rPr>
              <a:t> kami </a:t>
            </a:r>
            <a:r>
              <a:rPr lang="en-US" sz="1200" dirty="0" err="1">
                <a:latin typeface="-apple-system"/>
              </a:rPr>
              <a:t>fokuskan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priceUSD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karena</a:t>
            </a:r>
            <a:r>
              <a:rPr lang="en-US" sz="1200" dirty="0">
                <a:latin typeface="-apple-system"/>
              </a:rPr>
              <a:t> pada project </a:t>
            </a:r>
            <a:r>
              <a:rPr lang="en-US" sz="1200" dirty="0" err="1">
                <a:latin typeface="-apple-system"/>
              </a:rPr>
              <a:t>ini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menggunakan</a:t>
            </a:r>
            <a:r>
              <a:rPr lang="en-US" sz="1200" dirty="0">
                <a:latin typeface="-apple-system"/>
              </a:rPr>
              <a:t> data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kurang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sama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nilai</a:t>
            </a:r>
            <a:r>
              <a:rPr lang="en-US" sz="1200" dirty="0">
                <a:latin typeface="-apple-system"/>
              </a:rPr>
              <a:t> median yang mana 5.400 USD </a:t>
            </a:r>
            <a:r>
              <a:rPr lang="en-US" sz="1200" dirty="0" err="1">
                <a:latin typeface="-apple-system"/>
              </a:rPr>
              <a:t>karena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itu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nilai</a:t>
            </a:r>
            <a:r>
              <a:rPr lang="en-US" sz="1200" dirty="0">
                <a:latin typeface="-apple-system"/>
              </a:rPr>
              <a:t> central of Tendency.</a:t>
            </a:r>
          </a:p>
          <a:p>
            <a:pPr algn="just"/>
            <a:endParaRPr lang="en-US" sz="1200" dirty="0">
              <a:latin typeface="-apple-syste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DDA11-ED70-7543-AEA5-9530E3E07090}"/>
              </a:ext>
            </a:extLst>
          </p:cNvPr>
          <p:cNvSpPr txBox="1"/>
          <p:nvPr/>
        </p:nvSpPr>
        <p:spPr>
          <a:xfrm>
            <a:off x="1777940" y="1591538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rebuchet MS" panose="020B0603020202020204" pitchFamily="34" charset="0"/>
              </a:rPr>
              <a:t>Before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5FB4B-DF16-FC41-B026-5D38DB65AD6D}"/>
              </a:ext>
            </a:extLst>
          </p:cNvPr>
          <p:cNvSpPr txBox="1"/>
          <p:nvPr/>
        </p:nvSpPr>
        <p:spPr>
          <a:xfrm>
            <a:off x="7672210" y="1591537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rebuchet MS" panose="020B0603020202020204" pitchFamily="34" charset="0"/>
              </a:rPr>
              <a:t>After</a:t>
            </a:r>
            <a:endParaRPr lang="en-US" sz="1400" dirty="0"/>
          </a:p>
        </p:txBody>
      </p:sp>
      <p:sp>
        <p:nvSpPr>
          <p:cNvPr id="19" name="Striped Right Arrow 18">
            <a:extLst>
              <a:ext uri="{FF2B5EF4-FFF2-40B4-BE49-F238E27FC236}">
                <a16:creationId xmlns:a16="http://schemas.microsoft.com/office/drawing/2014/main" id="{F5A45DFE-4B85-1A4C-A3A8-48728473678B}"/>
              </a:ext>
            </a:extLst>
          </p:cNvPr>
          <p:cNvSpPr/>
          <p:nvPr/>
        </p:nvSpPr>
        <p:spPr>
          <a:xfrm>
            <a:off x="5660086" y="3110201"/>
            <a:ext cx="713490" cy="3897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02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068C7-5160-AA44-9A8F-C11B61D9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018" y="1899314"/>
            <a:ext cx="5633763" cy="2863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454FCC-62C7-AF40-BD41-937AF2295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86" y="1903214"/>
            <a:ext cx="4708578" cy="311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2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659453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05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Preprocessing for Machine Learning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Data </a:t>
            </a:r>
            <a:r>
              <a:rPr lang="en-US" sz="1400" b="1" dirty="0" err="1">
                <a:latin typeface="Trebuchet MS" panose="020B0603020202020204" pitchFamily="34" charset="0"/>
              </a:rPr>
              <a:t>Corelation</a:t>
            </a:r>
            <a:r>
              <a:rPr lang="en-US" sz="1400" b="1" dirty="0">
                <a:latin typeface="Trebuchet MS" panose="020B0603020202020204" pitchFamily="34" charset="0"/>
              </a:rPr>
              <a:t> 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41F280-532D-934A-9148-55DF0EDD492D}"/>
              </a:ext>
            </a:extLst>
          </p:cNvPr>
          <p:cNvSpPr/>
          <p:nvPr/>
        </p:nvSpPr>
        <p:spPr>
          <a:xfrm>
            <a:off x="259981" y="2515897"/>
            <a:ext cx="8590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-apple-system"/>
              </a:rPr>
              <a:t>Pada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kategorikal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untuk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cek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tanpa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perlu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merubah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tipe</a:t>
            </a:r>
            <a:r>
              <a:rPr lang="en-US" sz="1200" dirty="0">
                <a:latin typeface="-apple-system"/>
              </a:rPr>
              <a:t> data, </a:t>
            </a:r>
            <a:r>
              <a:rPr lang="en-US" sz="1200" dirty="0" err="1">
                <a:latin typeface="-apple-system"/>
              </a:rPr>
              <a:t>kita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menggunakan</a:t>
            </a:r>
            <a:r>
              <a:rPr lang="en-US" sz="1200" dirty="0">
                <a:latin typeface="-apple-system"/>
              </a:rPr>
              <a:t> association </a:t>
            </a:r>
            <a:r>
              <a:rPr lang="en-US" sz="1200" dirty="0" err="1">
                <a:latin typeface="-apple-system"/>
              </a:rPr>
              <a:t>corelation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dimana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pengecekan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tersebut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tidak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terlihat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menunjukan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tinggi</a:t>
            </a:r>
            <a:r>
              <a:rPr lang="en-US" sz="1200" dirty="0">
                <a:latin typeface="-apple-system"/>
              </a:rPr>
              <a:t> dan </a:t>
            </a:r>
            <a:r>
              <a:rPr lang="en-US" sz="1200" dirty="0" err="1">
                <a:latin typeface="-apple-system"/>
              </a:rPr>
              <a:t>semuanya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positif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terhadap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priceUSD</a:t>
            </a:r>
            <a:r>
              <a:rPr lang="en-US" sz="1200" dirty="0">
                <a:latin typeface="-apple-system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03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2EBCB-2533-CD4E-8853-865E8F49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0" y="1740364"/>
            <a:ext cx="10657044" cy="7444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E7744D-989A-3D4F-9A7F-62635BBFEE67}"/>
              </a:ext>
            </a:extLst>
          </p:cNvPr>
          <p:cNvSpPr txBox="1"/>
          <p:nvPr/>
        </p:nvSpPr>
        <p:spPr>
          <a:xfrm>
            <a:off x="295139" y="1445293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Feature Categorical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675AB-05C9-9D47-A7BC-83BDE0DEE43C}"/>
              </a:ext>
            </a:extLst>
          </p:cNvPr>
          <p:cNvSpPr txBox="1"/>
          <p:nvPr/>
        </p:nvSpPr>
        <p:spPr>
          <a:xfrm>
            <a:off x="295139" y="310258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Feature Numerical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B0DC27-B47F-6D45-A675-7F044CC8FADA}"/>
              </a:ext>
            </a:extLst>
          </p:cNvPr>
          <p:cNvSpPr/>
          <p:nvPr/>
        </p:nvSpPr>
        <p:spPr>
          <a:xfrm>
            <a:off x="4249921" y="3959142"/>
            <a:ext cx="6688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latin typeface="-apple-system"/>
              </a:rPr>
              <a:t>Untuk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numerikal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kita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pengecekan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menggunakan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pearson</a:t>
            </a:r>
            <a:r>
              <a:rPr lang="en-US" sz="1200" dirty="0">
                <a:latin typeface="-apple-system"/>
              </a:rPr>
              <a:t> correlation </a:t>
            </a:r>
            <a:r>
              <a:rPr lang="en-US" sz="1200" dirty="0" err="1">
                <a:latin typeface="-apple-system"/>
              </a:rPr>
              <a:t>dikarenakankita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ingin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melihat</a:t>
            </a:r>
            <a:r>
              <a:rPr lang="en-US" sz="1200" dirty="0">
                <a:latin typeface="-apple-system"/>
              </a:rPr>
              <a:t> linear correlation </a:t>
            </a:r>
            <a:r>
              <a:rPr lang="en-US" sz="1200" dirty="0" err="1">
                <a:latin typeface="-apple-system"/>
              </a:rPr>
              <a:t>dimana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pearson</a:t>
            </a:r>
            <a:r>
              <a:rPr lang="en-US" sz="1200" dirty="0">
                <a:latin typeface="-apple-system"/>
              </a:rPr>
              <a:t> correlation </a:t>
            </a:r>
            <a:r>
              <a:rPr lang="en-US" sz="1200" dirty="0" err="1">
                <a:latin typeface="-apple-system"/>
              </a:rPr>
              <a:t>sangat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cocok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digunakan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untuk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mencari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hubungan</a:t>
            </a:r>
            <a:r>
              <a:rPr lang="en-US" sz="1200" dirty="0">
                <a:latin typeface="-apple-system"/>
              </a:rPr>
              <a:t> linear correlation. Dari </a:t>
            </a:r>
            <a:r>
              <a:rPr lang="en-US" sz="1200" dirty="0" err="1">
                <a:latin typeface="-apple-system"/>
              </a:rPr>
              <a:t>hasil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pengecekan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menunjukan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tidak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tinggi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tetapi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dapat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dilihat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bahwa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beberapa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fitur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memiliki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positif</a:t>
            </a:r>
            <a:r>
              <a:rPr lang="en-US" sz="1200" dirty="0">
                <a:latin typeface="-apple-system"/>
              </a:rPr>
              <a:t> dan </a:t>
            </a:r>
            <a:r>
              <a:rPr lang="en-US" sz="1200" dirty="0" err="1">
                <a:latin typeface="-apple-system"/>
              </a:rPr>
              <a:t>negaitf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yaitu</a:t>
            </a:r>
            <a:r>
              <a:rPr lang="en-US" sz="1200" dirty="0">
                <a:latin typeface="-apple-system"/>
              </a:rPr>
              <a:t> :</a:t>
            </a:r>
          </a:p>
          <a:p>
            <a:pPr algn="just"/>
            <a:endParaRPr lang="en-US" sz="1200" dirty="0">
              <a:latin typeface="-apple-system"/>
            </a:endParaRPr>
          </a:p>
          <a:p>
            <a:pPr algn="just"/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Positif</a:t>
            </a:r>
            <a:r>
              <a:rPr lang="en-US" sz="1200" dirty="0">
                <a:latin typeface="-apple-system"/>
              </a:rPr>
              <a:t> (+) 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year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volume(cm3)</a:t>
            </a:r>
          </a:p>
          <a:p>
            <a:pPr algn="just"/>
            <a:endParaRPr lang="en-US" sz="1200" dirty="0">
              <a:latin typeface="-apple-system"/>
            </a:endParaRPr>
          </a:p>
          <a:p>
            <a:pPr algn="just"/>
            <a:r>
              <a:rPr lang="en-US" sz="1200" dirty="0" err="1">
                <a:latin typeface="-apple-system"/>
              </a:rPr>
              <a:t>Korelasi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Negatif</a:t>
            </a:r>
            <a:r>
              <a:rPr lang="en-US" sz="1200" dirty="0">
                <a:latin typeface="-apple-system"/>
              </a:rPr>
              <a:t> (-)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mileage(kilometers)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8503D-AC5F-B44F-87BC-7CF549C7E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38" y="3413717"/>
            <a:ext cx="383269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55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078181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05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Preprocessing for Machine Learning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Data Splitting &amp; Encoding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04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8035373-AE82-C74B-B567-82F5A3FD9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10781"/>
              </p:ext>
            </p:extLst>
          </p:nvPr>
        </p:nvGraphicFramePr>
        <p:xfrm>
          <a:off x="2687608" y="3321171"/>
          <a:ext cx="2885056" cy="2494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85056">
                  <a:extLst>
                    <a:ext uri="{9D8B030D-6E8A-4147-A177-3AD203B41FA5}">
                      <a16:colId xmlns:a16="http://schemas.microsoft.com/office/drawing/2014/main" val="3276770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One hot encoding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(unique &lt; 10)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9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5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>
                          <a:solidFill>
                            <a:schemeClr val="bg1"/>
                          </a:solidFill>
                        </a:rPr>
                        <a:t>Fuel_type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Transmission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7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>
                          <a:solidFill>
                            <a:schemeClr val="bg1"/>
                          </a:solidFill>
                        </a:rPr>
                        <a:t>Drive_unit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3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Color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793053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B23764B6-D3B7-1F40-89C5-E5AAA48B9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995192"/>
              </p:ext>
            </p:extLst>
          </p:nvPr>
        </p:nvGraphicFramePr>
        <p:xfrm>
          <a:off x="6419014" y="3321171"/>
          <a:ext cx="2885056" cy="2494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85056">
                  <a:extLst>
                    <a:ext uri="{9D8B030D-6E8A-4147-A177-3AD203B41FA5}">
                      <a16:colId xmlns:a16="http://schemas.microsoft.com/office/drawing/2014/main" val="3276770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Binary Encoding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(unique &gt; 10)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9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5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Mileage(kilometers)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Volume(cm3)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7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make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3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-apple-syste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793053"/>
                  </a:ext>
                </a:extLst>
              </a:tr>
            </a:tbl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B0F89316-DF58-B345-B4E7-1CA23DD9B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2707"/>
              </p:ext>
            </p:extLst>
          </p:nvPr>
        </p:nvGraphicFramePr>
        <p:xfrm>
          <a:off x="4998528" y="1711414"/>
          <a:ext cx="21949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943">
                  <a:extLst>
                    <a:ext uri="{9D8B030D-6E8A-4147-A177-3AD203B41FA5}">
                      <a16:colId xmlns:a16="http://schemas.microsoft.com/office/drawing/2014/main" val="313022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Splitting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8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Set : 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7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 : 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5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537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048027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06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Modelling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Algorithm Model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01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F4A0F-CDAB-2711-54D7-65B40ACF6E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SVM Regression : Support Vector Machine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biasa</a:t>
            </a:r>
            <a:r>
              <a:rPr lang="en-US" sz="1400" dirty="0"/>
              <a:t> </a:t>
            </a:r>
            <a:r>
              <a:rPr lang="en-US" sz="1400" dirty="0" err="1"/>
              <a:t>disingkat</a:t>
            </a:r>
            <a:r>
              <a:rPr lang="en-US" sz="1400" dirty="0"/>
              <a:t> dengan SVM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teknik</a:t>
            </a:r>
            <a:r>
              <a:rPr lang="en-US" sz="1400" dirty="0"/>
              <a:t> supervised classification yang </a:t>
            </a:r>
            <a:r>
              <a:rPr lang="en-US" sz="1400" dirty="0" err="1"/>
              <a:t>cukup</a:t>
            </a:r>
            <a:r>
              <a:rPr lang="en-US" sz="1400" dirty="0"/>
              <a:t> </a:t>
            </a:r>
            <a:r>
              <a:rPr lang="en-US" sz="1400" dirty="0" err="1"/>
              <a:t>rumit</a:t>
            </a:r>
            <a:r>
              <a:rPr lang="en-US" sz="1400" dirty="0"/>
              <a:t> tetapi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keakuratan</a:t>
            </a:r>
            <a:r>
              <a:rPr lang="en-US" sz="1400" dirty="0"/>
              <a:t> yang </a:t>
            </a:r>
            <a:r>
              <a:rPr lang="en-US" sz="1400" dirty="0" err="1"/>
              <a:t>cukup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. </a:t>
            </a:r>
            <a:r>
              <a:rPr lang="en-US" sz="1400" dirty="0" err="1"/>
              <a:t>Algoritma</a:t>
            </a:r>
            <a:r>
              <a:rPr lang="en-US" sz="1400" dirty="0"/>
              <a:t> Support Vector Machine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menemukan</a:t>
            </a:r>
            <a:r>
              <a:rPr lang="en-US" sz="1400" dirty="0"/>
              <a:t> hyperplane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batas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dengan </a:t>
            </a:r>
            <a:r>
              <a:rPr lang="en-US" sz="1400" dirty="0" err="1"/>
              <a:t>memaksimalkan</a:t>
            </a:r>
            <a:r>
              <a:rPr lang="en-US" sz="1400" dirty="0"/>
              <a:t> margin di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kelas-kelas</a:t>
            </a:r>
            <a:r>
              <a:rPr lang="en-US" sz="1400" dirty="0"/>
              <a:t> tersebut. Ada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batas</a:t>
            </a:r>
            <a:r>
              <a:rPr lang="en-US" sz="1400" dirty="0"/>
              <a:t> yang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memisahkan</a:t>
            </a:r>
            <a:r>
              <a:rPr lang="en-US" sz="1400" dirty="0"/>
              <a:t> </a:t>
            </a:r>
            <a:r>
              <a:rPr lang="en-US" sz="1400" dirty="0" err="1"/>
              <a:t>kelas-kelas</a:t>
            </a:r>
            <a:r>
              <a:rPr lang="en-US" sz="1400" dirty="0"/>
              <a:t> tersebut, tetapi hanya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batas</a:t>
            </a:r>
            <a:r>
              <a:rPr lang="en-US" sz="1400" dirty="0"/>
              <a:t> yang dapat </a:t>
            </a:r>
            <a:r>
              <a:rPr lang="en-US" sz="1400" dirty="0" err="1"/>
              <a:t>memaksimalkan</a:t>
            </a:r>
            <a:r>
              <a:rPr lang="en-US" sz="1400" dirty="0"/>
              <a:t> margin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jarak</a:t>
            </a:r>
            <a:r>
              <a:rPr lang="en-US" sz="1400" dirty="0"/>
              <a:t> </a:t>
            </a:r>
            <a:r>
              <a:rPr lang="en-US" sz="1400" dirty="0" err="1"/>
              <a:t>antar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.</a:t>
            </a:r>
          </a:p>
          <a:p>
            <a:pPr marL="457200" lvl="1" indent="0">
              <a:buNone/>
            </a:pPr>
            <a:r>
              <a:rPr lang="en-US" sz="1000" dirty="0"/>
              <a:t>source : </a:t>
            </a:r>
            <a:r>
              <a:rPr lang="en-US" sz="1000" dirty="0">
                <a:solidFill>
                  <a:schemeClr val="accent5"/>
                </a:solidFill>
              </a:rPr>
              <a:t>https://www.dqlab.id/algoritma-machine-learning-yang-perlu-dipelajari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KNN Regression : </a:t>
            </a:r>
            <a:r>
              <a:rPr lang="en-US" sz="1400" dirty="0" err="1"/>
              <a:t>Metode</a:t>
            </a:r>
            <a:r>
              <a:rPr lang="en-US" sz="1400" dirty="0"/>
              <a:t> KNN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dipilih</a:t>
            </a:r>
            <a:r>
              <a:rPr lang="en-US" sz="1400" dirty="0"/>
              <a:t> untuk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proses machine learning </a:t>
            </a:r>
            <a:r>
              <a:rPr lang="en-US" sz="1400" dirty="0" err="1"/>
              <a:t>karena</a:t>
            </a:r>
            <a:r>
              <a:rPr lang="en-US" sz="1400" dirty="0"/>
              <a:t> proses dan </a:t>
            </a:r>
            <a:r>
              <a:rPr lang="en-US" sz="1400" dirty="0" err="1"/>
              <a:t>logika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yang </a:t>
            </a:r>
            <a:r>
              <a:rPr lang="en-US" sz="1400" dirty="0" err="1"/>
              <a:t>sederhana</a:t>
            </a:r>
            <a:r>
              <a:rPr lang="en-US" sz="1400" dirty="0"/>
              <a:t> dan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dipahami</a:t>
            </a:r>
            <a:r>
              <a:rPr lang="en-US" sz="1400" dirty="0"/>
              <a:t>, data label </a:t>
            </a:r>
            <a:r>
              <a:rPr lang="en-US" sz="1400" dirty="0" err="1"/>
              <a:t>sebagai</a:t>
            </a:r>
            <a:r>
              <a:rPr lang="en-US" sz="1400" dirty="0"/>
              <a:t> input </a:t>
            </a:r>
            <a:r>
              <a:rPr lang="en-US" sz="1400" dirty="0" err="1"/>
              <a:t>tersedia</a:t>
            </a:r>
            <a:r>
              <a:rPr lang="en-US" sz="1400" dirty="0"/>
              <a:t>, dan </a:t>
            </a:r>
            <a:r>
              <a:rPr lang="en-US" sz="1400" dirty="0" err="1"/>
              <a:t>algoritma</a:t>
            </a:r>
            <a:r>
              <a:rPr lang="en-US" sz="1400" dirty="0"/>
              <a:t> ini tidak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pembangunan</a:t>
            </a:r>
            <a:r>
              <a:rPr lang="en-US" sz="1400" dirty="0"/>
              <a:t> model.</a:t>
            </a:r>
          </a:p>
          <a:p>
            <a:pPr marL="457200" lvl="1" indent="0">
              <a:buNone/>
            </a:pPr>
            <a:r>
              <a:rPr lang="en-US" sz="1000" dirty="0"/>
              <a:t>source : </a:t>
            </a:r>
            <a:r>
              <a:rPr lang="en-US" sz="1000" dirty="0">
                <a:solidFill>
                  <a:schemeClr val="accent5"/>
                </a:solidFill>
              </a:rPr>
              <a:t>https://geospasialis.com/k-nearest-neighbor/#:~:text=Metode%20KNN%20banyak%20dipilih%20untuk,ini%20tidak%20melakukan%20pembangunan%20model.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US" sz="1600" dirty="0"/>
          </a:p>
          <a:p>
            <a:endParaRPr lang="en-ID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C4B755-EAC4-30DF-E9A0-94040D587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D Tree Regression : Sangat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dipahami</a:t>
            </a:r>
            <a:r>
              <a:rPr lang="en-US" sz="1400" dirty="0"/>
              <a:t>, </a:t>
            </a:r>
            <a:r>
              <a:rPr lang="en-US" sz="1400" dirty="0" err="1"/>
              <a:t>diinterpretasikan</a:t>
            </a:r>
            <a:r>
              <a:rPr lang="en-US" sz="1400" dirty="0"/>
              <a:t>, dan sangat </a:t>
            </a:r>
            <a:r>
              <a:rPr lang="en-US" sz="1400" dirty="0" err="1"/>
              <a:t>cocok</a:t>
            </a:r>
            <a:r>
              <a:rPr lang="en-US" sz="1400" dirty="0"/>
              <a:t> untuk </a:t>
            </a:r>
            <a:r>
              <a:rPr lang="en-US" sz="1400" dirty="0" err="1"/>
              <a:t>visualisasi</a:t>
            </a:r>
            <a:r>
              <a:rPr lang="en-US" sz="1400" dirty="0"/>
              <a:t> data. Bisa </a:t>
            </a:r>
            <a:r>
              <a:rPr lang="en-US" sz="1400" dirty="0" err="1"/>
              <a:t>menghasilkan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yang </a:t>
            </a:r>
            <a:r>
              <a:rPr lang="en-US" sz="1400" dirty="0" err="1"/>
              <a:t>berguna</a:t>
            </a:r>
            <a:r>
              <a:rPr lang="en-US" sz="1400" dirty="0"/>
              <a:t> </a:t>
            </a:r>
            <a:r>
              <a:rPr lang="en-US" sz="1400" dirty="0" err="1"/>
              <a:t>meski</a:t>
            </a:r>
            <a:r>
              <a:rPr lang="en-US" sz="1400" dirty="0"/>
              <a:t> </a:t>
            </a:r>
            <a:r>
              <a:rPr lang="en-US" sz="1400" dirty="0" err="1"/>
              <a:t>tanpa</a:t>
            </a:r>
            <a:r>
              <a:rPr lang="en-US" sz="1400" dirty="0"/>
              <a:t> hard data. </a:t>
            </a:r>
            <a:r>
              <a:rPr lang="en-US" sz="1400" dirty="0" err="1"/>
              <a:t>Sebab</a:t>
            </a:r>
            <a:r>
              <a:rPr lang="en-US" sz="1400" dirty="0"/>
              <a:t>, </a:t>
            </a:r>
            <a:r>
              <a:rPr lang="en-US" sz="1400" dirty="0" err="1"/>
              <a:t>tiap</a:t>
            </a:r>
            <a:r>
              <a:rPr lang="en-US" sz="1400" dirty="0"/>
              <a:t> data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prosesnya</a:t>
            </a:r>
            <a:r>
              <a:rPr lang="en-US" sz="1400" dirty="0"/>
              <a:t> hanya </a:t>
            </a:r>
            <a:r>
              <a:rPr lang="en-US" sz="1400" dirty="0" err="1"/>
              <a:t>memerlukan</a:t>
            </a:r>
            <a:r>
              <a:rPr lang="en-US" sz="1400" dirty="0"/>
              <a:t> </a:t>
            </a:r>
            <a:r>
              <a:rPr lang="en-US" sz="1400" dirty="0" err="1"/>
              <a:t>persiapan</a:t>
            </a:r>
            <a:r>
              <a:rPr lang="en-US" sz="1400" dirty="0"/>
              <a:t> minimal.</a:t>
            </a:r>
          </a:p>
          <a:p>
            <a:pPr marL="457200" lvl="1" indent="0">
              <a:buNone/>
            </a:pPr>
            <a:r>
              <a:rPr lang="en-US" sz="1000" dirty="0"/>
              <a:t>source : </a:t>
            </a:r>
            <a:r>
              <a:rPr lang="en-US" sz="1000" dirty="0">
                <a:solidFill>
                  <a:schemeClr val="accent5"/>
                </a:solidFill>
              </a:rPr>
              <a:t>https://algorit.ma/blog/decision-tree-adalah-2022/#:~:text=Kelebihan%20decision%20tree&amp;text=Sangat%20mudah%20dipahami%2C%20diinterpretasikan%2C%20dan,melalui%20tahap%20one%2Dhot%20encoding.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Random Forest Regression : Random Forest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 </a:t>
            </a:r>
            <a:r>
              <a:rPr lang="en-US" sz="1400" dirty="0" err="1"/>
              <a:t>sebab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dan </a:t>
            </a:r>
            <a:r>
              <a:rPr lang="en-US" sz="1400" dirty="0" err="1"/>
              <a:t>fleksibel</a:t>
            </a:r>
            <a:r>
              <a:rPr lang="en-US" sz="1400" dirty="0"/>
              <a:t>. </a:t>
            </a:r>
            <a:r>
              <a:rPr lang="en-US" sz="1400" dirty="0" err="1"/>
              <a:t>Metode</a:t>
            </a:r>
            <a:r>
              <a:rPr lang="en-US" sz="1400" dirty="0"/>
              <a:t> ini </a:t>
            </a:r>
            <a:r>
              <a:rPr lang="en-US" sz="1400" dirty="0" err="1"/>
              <a:t>memungkinkan</a:t>
            </a:r>
            <a:r>
              <a:rPr lang="en-US" sz="1400" dirty="0"/>
              <a:t> Anda untuk </a:t>
            </a:r>
            <a:r>
              <a:rPr lang="en-US" sz="1400" dirty="0" err="1"/>
              <a:t>memecahkan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 </a:t>
            </a:r>
            <a:r>
              <a:rPr lang="en-US" sz="1400" dirty="0" err="1"/>
              <a:t>regresi</a:t>
            </a:r>
            <a:r>
              <a:rPr lang="en-US" sz="1400" dirty="0"/>
              <a:t> dan </a:t>
            </a:r>
            <a:r>
              <a:rPr lang="en-US" sz="1400" dirty="0" err="1"/>
              <a:t>klasifikasi</a:t>
            </a:r>
            <a:r>
              <a:rPr lang="en-US" sz="1400" dirty="0"/>
              <a:t>.</a:t>
            </a:r>
          </a:p>
          <a:p>
            <a:pPr marL="457200" lvl="1" indent="0">
              <a:buNone/>
            </a:pPr>
            <a:r>
              <a:rPr lang="en-US" sz="1000" dirty="0"/>
              <a:t>source : </a:t>
            </a:r>
            <a:r>
              <a:rPr lang="en-US" sz="1000" dirty="0">
                <a:solidFill>
                  <a:schemeClr val="accent5"/>
                </a:solidFill>
              </a:rPr>
              <a:t>https://algorit.ma/blog/cara-kerja-algoritma-random-forest-2022/#:~:text=Random%20Forest%20adalah%20algoritma%20terbaik,memecahkan%20masalah%20regresi%20dan%20klasifikasi.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XGBoost</a:t>
            </a:r>
            <a:r>
              <a:rPr lang="en-US" sz="1400" dirty="0"/>
              <a:t> : </a:t>
            </a:r>
            <a:r>
              <a:rPr lang="en-US" sz="1400" dirty="0" err="1"/>
              <a:t>Algoritma</a:t>
            </a:r>
            <a:r>
              <a:rPr lang="en-US" sz="1400" dirty="0"/>
              <a:t> </a:t>
            </a:r>
            <a:r>
              <a:rPr lang="en-US" sz="1400" dirty="0" err="1"/>
              <a:t>XGBoost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yang paling </a:t>
            </a:r>
            <a:r>
              <a:rPr lang="en-US" sz="1400" dirty="0" err="1"/>
              <a:t>populer</a:t>
            </a:r>
            <a:r>
              <a:rPr lang="en-US" sz="1400" dirty="0"/>
              <a:t> dan paling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ini 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yang powerful. Pada </a:t>
            </a:r>
            <a:r>
              <a:rPr lang="en-US" sz="1400" dirty="0" err="1"/>
              <a:t>dasarnya</a:t>
            </a:r>
            <a:r>
              <a:rPr lang="en-US" sz="1400" dirty="0"/>
              <a:t>, </a:t>
            </a:r>
            <a:r>
              <a:rPr lang="en-US" sz="1400" dirty="0" err="1"/>
              <a:t>algoritma</a:t>
            </a:r>
            <a:r>
              <a:rPr lang="en-US" sz="1400" dirty="0"/>
              <a:t> ini </a:t>
            </a:r>
            <a:r>
              <a:rPr lang="en-US" sz="1400" dirty="0" err="1"/>
              <a:t>sama</a:t>
            </a:r>
            <a:r>
              <a:rPr lang="en-US" sz="1400" dirty="0"/>
              <a:t> dengan </a:t>
            </a:r>
            <a:r>
              <a:rPr lang="en-US" sz="1400" dirty="0" err="1"/>
              <a:t>algoritma</a:t>
            </a:r>
            <a:r>
              <a:rPr lang="en-US" sz="1400" dirty="0"/>
              <a:t> gradient boost hanya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proses </a:t>
            </a:r>
            <a:r>
              <a:rPr lang="en-US" sz="1400" dirty="0" err="1"/>
              <a:t>tambahan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powerful.</a:t>
            </a:r>
          </a:p>
          <a:p>
            <a:pPr marL="457200" lvl="1" indent="0">
              <a:buNone/>
            </a:pPr>
            <a:r>
              <a:rPr lang="en-US" sz="1000" dirty="0"/>
              <a:t>source : </a:t>
            </a:r>
            <a:r>
              <a:rPr lang="en-US" sz="1000" dirty="0">
                <a:solidFill>
                  <a:schemeClr val="accent5"/>
                </a:solidFill>
              </a:rPr>
              <a:t>https://www.dqlab.id/algoritma-machine-learning-yang-perlu-dipelajari</a:t>
            </a:r>
            <a:endParaRPr lang="en-ID" sz="1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5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06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Modelling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Evaluation Metric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02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DD47-7ADF-3A43-B4D5-FD820A44408F}"/>
              </a:ext>
            </a:extLst>
          </p:cNvPr>
          <p:cNvSpPr txBox="1"/>
          <p:nvPr/>
        </p:nvSpPr>
        <p:spPr>
          <a:xfrm>
            <a:off x="308251" y="2671109"/>
            <a:ext cx="11151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Pengertian</a:t>
            </a:r>
            <a:r>
              <a:rPr lang="en-US" sz="1200" dirty="0"/>
              <a:t> Root Mean Square Error (RMSE) </a:t>
            </a:r>
            <a:r>
              <a:rPr lang="en-US" sz="1200" dirty="0" err="1"/>
              <a:t>adalah</a:t>
            </a:r>
            <a:r>
              <a:rPr lang="en-US" sz="1200" dirty="0"/>
              <a:t> 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pengukuran</a:t>
            </a:r>
            <a:r>
              <a:rPr lang="en-US" sz="1200" dirty="0"/>
              <a:t> dengan </a:t>
            </a:r>
            <a:r>
              <a:rPr lang="en-US" sz="1200" dirty="0" err="1"/>
              <a:t>mengukur</a:t>
            </a:r>
            <a:r>
              <a:rPr lang="en-US" sz="1200" dirty="0"/>
              <a:t> </a:t>
            </a:r>
            <a:r>
              <a:rPr lang="en-US" sz="1200" dirty="0" err="1"/>
              <a:t>perbedaan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prediksi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model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estimasi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yang </a:t>
            </a:r>
            <a:r>
              <a:rPr lang="en-US" sz="1200" dirty="0" err="1"/>
              <a:t>diobservasi</a:t>
            </a:r>
            <a:r>
              <a:rPr lang="en-US" sz="1200" dirty="0"/>
              <a:t>. Root Mean Square Error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akar</a:t>
            </a:r>
            <a:r>
              <a:rPr lang="en-US" sz="1200" dirty="0"/>
              <a:t> </a:t>
            </a:r>
            <a:r>
              <a:rPr lang="en-US" sz="1200" dirty="0" err="1"/>
              <a:t>kuadrat</a:t>
            </a:r>
            <a:r>
              <a:rPr lang="en-US" sz="1200" dirty="0"/>
              <a:t> Mean Square Error. </a:t>
            </a:r>
          </a:p>
          <a:p>
            <a:r>
              <a:rPr lang="en-US" sz="1200" dirty="0" err="1"/>
              <a:t>Alasan</a:t>
            </a:r>
            <a:r>
              <a:rPr lang="en-US" sz="1200" dirty="0"/>
              <a:t> kami </a:t>
            </a:r>
            <a:r>
              <a:rPr lang="en-US" sz="1200" dirty="0" err="1"/>
              <a:t>menggunakan</a:t>
            </a:r>
            <a:r>
              <a:rPr lang="en-US" sz="1200" dirty="0"/>
              <a:t> RMSE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Keakuratan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estimasi</a:t>
            </a:r>
            <a:r>
              <a:rPr lang="en-US" sz="1200" dirty="0"/>
              <a:t> </a:t>
            </a:r>
            <a:r>
              <a:rPr lang="en-US" sz="1200" dirty="0" err="1"/>
              <a:t>kesalahan</a:t>
            </a:r>
            <a:r>
              <a:rPr lang="en-US" sz="1200" dirty="0"/>
              <a:t> </a:t>
            </a:r>
            <a:r>
              <a:rPr lang="en-US" sz="1200" dirty="0" err="1"/>
              <a:t>pengukuran</a:t>
            </a:r>
            <a:r>
              <a:rPr lang="en-US" sz="1200" dirty="0"/>
              <a:t> </a:t>
            </a:r>
            <a:r>
              <a:rPr lang="en-US" sz="1200" dirty="0" err="1"/>
              <a:t>ditandai</a:t>
            </a:r>
            <a:r>
              <a:rPr lang="en-US" sz="1200" dirty="0"/>
              <a:t> dengan </a:t>
            </a:r>
            <a:r>
              <a:rPr lang="en-US" sz="1200" dirty="0" err="1"/>
              <a:t>adanya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RMSE yang </a:t>
            </a:r>
            <a:r>
              <a:rPr lang="en-US" sz="1200" dirty="0" err="1"/>
              <a:t>kecil</a:t>
            </a:r>
            <a:r>
              <a:rPr lang="en-US" sz="1200" dirty="0"/>
              <a:t>.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estimasi</a:t>
            </a:r>
            <a:r>
              <a:rPr lang="en-US" sz="1200" dirty="0"/>
              <a:t> yang </a:t>
            </a:r>
            <a:r>
              <a:rPr lang="en-US" sz="1200" dirty="0" err="1"/>
              <a:t>mempunyai</a:t>
            </a:r>
            <a:r>
              <a:rPr lang="en-US" sz="1200" dirty="0"/>
              <a:t> Root Mean Square Error (RMSE)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kecil</a:t>
            </a:r>
            <a:r>
              <a:rPr lang="en-US" sz="1200" dirty="0"/>
              <a:t> </a:t>
            </a:r>
            <a:r>
              <a:rPr lang="en-US" sz="1200" dirty="0" err="1"/>
              <a:t>dikatakan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akurat</a:t>
            </a:r>
            <a:r>
              <a:rPr lang="en-US" sz="1200" dirty="0"/>
              <a:t> </a:t>
            </a:r>
            <a:r>
              <a:rPr lang="en-US" sz="1200" dirty="0" err="1"/>
              <a:t>daripada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estimasi</a:t>
            </a:r>
            <a:r>
              <a:rPr lang="en-US" sz="1200" dirty="0"/>
              <a:t> yang </a:t>
            </a:r>
            <a:r>
              <a:rPr lang="en-US" sz="1200" dirty="0" err="1"/>
              <a:t>mempunyai</a:t>
            </a:r>
            <a:r>
              <a:rPr lang="en-US" sz="1200" dirty="0"/>
              <a:t> Root Mean Square Error (RMSE)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749E7-69ED-994F-9675-8C477CC816CE}"/>
              </a:ext>
            </a:extLst>
          </p:cNvPr>
          <p:cNvSpPr/>
          <p:nvPr/>
        </p:nvSpPr>
        <p:spPr>
          <a:xfrm>
            <a:off x="409505" y="5387461"/>
            <a:ext cx="11151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latin typeface="-apple-system"/>
              </a:rPr>
              <a:t>Berdasarkan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hasil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sudah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didapatkan</a:t>
            </a:r>
            <a:r>
              <a:rPr lang="en-US" sz="1200" dirty="0">
                <a:latin typeface="-apple-system"/>
              </a:rPr>
              <a:t>, pada Project kali ini </a:t>
            </a:r>
            <a:r>
              <a:rPr lang="en-US" sz="1200" dirty="0" err="1">
                <a:latin typeface="-apple-system"/>
              </a:rPr>
              <a:t>kita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Fokus</a:t>
            </a:r>
            <a:r>
              <a:rPr lang="en-US" sz="1200" dirty="0">
                <a:latin typeface="-apple-system"/>
              </a:rPr>
              <a:t> untuk </a:t>
            </a:r>
            <a:r>
              <a:rPr lang="en-US" sz="1200" dirty="0" err="1">
                <a:latin typeface="-apple-system"/>
              </a:rPr>
              <a:t>melihat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nilai</a:t>
            </a:r>
            <a:r>
              <a:rPr lang="en-US" sz="1200" dirty="0">
                <a:latin typeface="-apple-system"/>
              </a:rPr>
              <a:t> Testing RMSE </a:t>
            </a:r>
            <a:r>
              <a:rPr lang="en-US" sz="1200" dirty="0" err="1">
                <a:latin typeface="-apple-system"/>
              </a:rPr>
              <a:t>Terendah</a:t>
            </a:r>
            <a:r>
              <a:rPr lang="en-US" sz="1200" dirty="0">
                <a:latin typeface="-apple-system"/>
              </a:rPr>
              <a:t>, yang </a:t>
            </a:r>
            <a:r>
              <a:rPr lang="en-US" sz="1200" dirty="0" err="1">
                <a:latin typeface="-apple-system"/>
              </a:rPr>
              <a:t>dimana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hasil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didapatkan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nilai</a:t>
            </a:r>
            <a:r>
              <a:rPr lang="en-US" sz="1200" dirty="0">
                <a:latin typeface="-apple-system"/>
              </a:rPr>
              <a:t> RMSE Testing </a:t>
            </a:r>
            <a:r>
              <a:rPr lang="en-US" sz="1200" dirty="0" err="1">
                <a:latin typeface="-apple-system"/>
              </a:rPr>
              <a:t>Terendah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ada</a:t>
            </a:r>
            <a:r>
              <a:rPr lang="en-US" sz="1200" dirty="0">
                <a:latin typeface="-apple-system"/>
              </a:rPr>
              <a:t> pada model XGB dengan </a:t>
            </a:r>
            <a:r>
              <a:rPr lang="en-US" sz="1200" dirty="0" err="1">
                <a:latin typeface="-apple-system"/>
              </a:rPr>
              <a:t>nilai</a:t>
            </a:r>
            <a:r>
              <a:rPr lang="en-US" sz="1200" dirty="0">
                <a:latin typeface="-apple-system"/>
              </a:rPr>
              <a:t> error 642.54, </a:t>
            </a:r>
            <a:r>
              <a:rPr lang="en-US" sz="1200" dirty="0" err="1">
                <a:latin typeface="-apple-system"/>
              </a:rPr>
              <a:t>maka</a:t>
            </a:r>
            <a:r>
              <a:rPr lang="en-US" sz="1200" dirty="0">
                <a:latin typeface="-apple-system"/>
              </a:rPr>
              <a:t> pada Proses </a:t>
            </a:r>
            <a:r>
              <a:rPr lang="en-US" sz="1200" dirty="0" err="1">
                <a:latin typeface="-apple-system"/>
              </a:rPr>
              <a:t>selanjutnya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kita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Improvement Model / Tuning dengan </a:t>
            </a:r>
            <a:r>
              <a:rPr lang="en-US" sz="1200" dirty="0" err="1">
                <a:latin typeface="-apple-system"/>
              </a:rPr>
              <a:t>menggunakan</a:t>
            </a:r>
            <a:r>
              <a:rPr lang="en-US" sz="1200" dirty="0">
                <a:latin typeface="-apple-system"/>
              </a:rPr>
              <a:t> Model XGB dengan </a:t>
            </a:r>
            <a:r>
              <a:rPr lang="en-US" sz="1200" dirty="0" err="1">
                <a:latin typeface="-apple-system"/>
              </a:rPr>
              <a:t>harapan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nilai</a:t>
            </a:r>
            <a:r>
              <a:rPr lang="en-US" sz="1200" dirty="0">
                <a:latin typeface="-apple-system"/>
              </a:rPr>
              <a:t> RMSE yang </a:t>
            </a:r>
            <a:r>
              <a:rPr lang="en-US" sz="1200" dirty="0" err="1">
                <a:latin typeface="-apple-system"/>
              </a:rPr>
              <a:t>didapatkan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nantinya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semakin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kecil</a:t>
            </a:r>
            <a:r>
              <a:rPr lang="en-US" sz="1200" dirty="0">
                <a:latin typeface="-apple-system"/>
              </a:rPr>
              <a:t>.</a:t>
            </a:r>
          </a:p>
          <a:p>
            <a:pPr algn="just"/>
            <a:endParaRPr lang="en-US" sz="1200" dirty="0">
              <a:latin typeface="-apple-system"/>
            </a:endParaRPr>
          </a:p>
          <a:p>
            <a:pPr algn="just"/>
            <a:r>
              <a:rPr lang="en-US" sz="1200" dirty="0" err="1">
                <a:latin typeface="-apple-system"/>
              </a:rPr>
              <a:t>Seharusnya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menggunakan</a:t>
            </a:r>
            <a:r>
              <a:rPr lang="en-US" sz="1200" dirty="0">
                <a:latin typeface="-apple-system"/>
              </a:rPr>
              <a:t> Cross Validation Score pada </a:t>
            </a:r>
            <a:r>
              <a:rPr lang="en-US" sz="1200" dirty="0" err="1">
                <a:latin typeface="-apple-system"/>
              </a:rPr>
              <a:t>saat</a:t>
            </a:r>
            <a:r>
              <a:rPr lang="en-US" sz="1200" dirty="0">
                <a:latin typeface="-apple-system"/>
              </a:rPr>
              <a:t> Benchmarking Model, </a:t>
            </a:r>
            <a:r>
              <a:rPr lang="en-US" sz="1200" dirty="0" err="1">
                <a:latin typeface="-apple-system"/>
              </a:rPr>
              <a:t>tetapi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karena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masalah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Komputasi</a:t>
            </a:r>
            <a:r>
              <a:rPr lang="en-US" sz="1200" dirty="0">
                <a:latin typeface="-apple-system"/>
              </a:rPr>
              <a:t> kami </a:t>
            </a:r>
            <a:r>
              <a:rPr lang="en-US" sz="1200" dirty="0" err="1">
                <a:latin typeface="-apple-system"/>
              </a:rPr>
              <a:t>menggunakan</a:t>
            </a:r>
            <a:r>
              <a:rPr lang="en-US" sz="1200" dirty="0">
                <a:latin typeface="-apple-system"/>
              </a:rPr>
              <a:t> Cross Validation </a:t>
            </a:r>
            <a:r>
              <a:rPr lang="en-US" sz="1200" dirty="0" err="1">
                <a:latin typeface="-apple-system"/>
              </a:rPr>
              <a:t>ketika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Tuning, Cross Validation </a:t>
            </a:r>
            <a:r>
              <a:rPr lang="en-US" sz="1200" dirty="0" err="1">
                <a:latin typeface="-apple-system"/>
              </a:rPr>
              <a:t>sendiri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digunakan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untuk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menguji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kestabilan</a:t>
            </a:r>
            <a:r>
              <a:rPr lang="en-US" sz="1200" dirty="0">
                <a:latin typeface="-apple-system"/>
              </a:rPr>
              <a:t> Data dan </a:t>
            </a:r>
            <a:r>
              <a:rPr lang="en-US" sz="1200" dirty="0" err="1">
                <a:latin typeface="-apple-system"/>
              </a:rPr>
              <a:t>kestabilan</a:t>
            </a:r>
            <a:r>
              <a:rPr lang="en-US" sz="1200" dirty="0">
                <a:latin typeface="-apple-system"/>
              </a:rPr>
              <a:t>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AA632A-6D26-A745-9A0D-A2B3E132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65" y="1431814"/>
            <a:ext cx="8229600" cy="10315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E89AEC-1A71-4649-8BFD-A5ABEB62D1F3}"/>
              </a:ext>
            </a:extLst>
          </p:cNvPr>
          <p:cNvSpPr/>
          <p:nvPr/>
        </p:nvSpPr>
        <p:spPr>
          <a:xfrm>
            <a:off x="5400136" y="1363573"/>
            <a:ext cx="2311878" cy="127210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996A8-1E10-8C7B-5F86-FD48D56F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40" y="3626318"/>
            <a:ext cx="9272392" cy="14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5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06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Modelling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1" y="1063441"/>
            <a:ext cx="26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Hyperparameter Tuning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03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4939B-4BA1-E845-A4BC-50FF04543C2B}"/>
              </a:ext>
            </a:extLst>
          </p:cNvPr>
          <p:cNvSpPr txBox="1"/>
          <p:nvPr/>
        </p:nvSpPr>
        <p:spPr>
          <a:xfrm>
            <a:off x="295138" y="1411365"/>
            <a:ext cx="981867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Parameter XGB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dirty="0"/>
              <a:t>'algo__</a:t>
            </a:r>
            <a:r>
              <a:rPr lang="en-US" sz="1400" dirty="0" err="1"/>
              <a:t>max_depth</a:t>
            </a:r>
            <a:r>
              <a:rPr lang="en-US" sz="1400" dirty="0"/>
              <a:t>’ = </a:t>
            </a:r>
            <a:r>
              <a:rPr lang="en-US" sz="1400" dirty="0" err="1"/>
              <a:t>Kedalaman</a:t>
            </a:r>
            <a:r>
              <a:rPr lang="en-US" sz="1400" dirty="0"/>
              <a:t> </a:t>
            </a:r>
            <a:r>
              <a:rPr lang="en-US" sz="1400" dirty="0" err="1"/>
              <a:t>pohon</a:t>
            </a:r>
            <a:endParaRPr lang="en-US" sz="14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dirty="0"/>
              <a:t>'algo__</a:t>
            </a:r>
            <a:r>
              <a:rPr lang="en-US" sz="1400" dirty="0" err="1"/>
              <a:t>learning_rate</a:t>
            </a:r>
            <a:r>
              <a:rPr lang="en-US" sz="1400" dirty="0"/>
              <a:t>’ = </a:t>
            </a:r>
            <a:r>
              <a:rPr lang="en-US" sz="1400" dirty="0" err="1"/>
              <a:t>Kecepatan</a:t>
            </a:r>
            <a:r>
              <a:rPr lang="en-US" sz="1400" dirty="0"/>
              <a:t> </a:t>
            </a:r>
            <a:r>
              <a:rPr lang="en-US" sz="1400" dirty="0" err="1"/>
              <a:t>belajar</a:t>
            </a:r>
            <a:endParaRPr lang="en-US" sz="14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dirty="0"/>
              <a:t>'algo__</a:t>
            </a:r>
            <a:r>
              <a:rPr lang="en-US" sz="1400" dirty="0" err="1"/>
              <a:t>n_estimators</a:t>
            </a:r>
            <a:r>
              <a:rPr lang="en-US" sz="1400" dirty="0"/>
              <a:t>’ =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pohon</a:t>
            </a:r>
            <a:endParaRPr lang="en-US" sz="14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dirty="0"/>
              <a:t>'</a:t>
            </a:r>
            <a:r>
              <a:rPr lang="en-US" sz="1400" dirty="0" err="1"/>
              <a:t>algo__subsample</a:t>
            </a:r>
            <a:r>
              <a:rPr lang="en-US" sz="1400" dirty="0"/>
              <a:t>’ = </a:t>
            </a:r>
            <a:r>
              <a:rPr lang="sv-SE" sz="1400" dirty="0"/>
              <a:t>Jumlah baris tiap pohon (% dari total baris train set)</a:t>
            </a:r>
            <a:endParaRPr lang="en-US" sz="14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dirty="0"/>
              <a:t>'algo__</a:t>
            </a:r>
            <a:r>
              <a:rPr lang="en-US" sz="1400" dirty="0" err="1"/>
              <a:t>colsample_bytree</a:t>
            </a:r>
            <a:r>
              <a:rPr lang="en-US" sz="1400" dirty="0"/>
              <a:t>’ = </a:t>
            </a:r>
            <a:r>
              <a:rPr lang="en-US" sz="1400" dirty="0" err="1"/>
              <a:t>Jumlah</a:t>
            </a:r>
            <a:r>
              <a:rPr lang="en-US" sz="1400" dirty="0"/>
              <a:t> feature yang </a:t>
            </a:r>
            <a:r>
              <a:rPr lang="en-US" sz="1400" dirty="0" err="1"/>
              <a:t>digunakan</a:t>
            </a:r>
            <a:r>
              <a:rPr lang="en-US" sz="1400" dirty="0"/>
              <a:t> untuk </a:t>
            </a:r>
            <a:r>
              <a:rPr lang="en-US" sz="1400" dirty="0" err="1"/>
              <a:t>tiap</a:t>
            </a:r>
            <a:r>
              <a:rPr lang="en-US" sz="1400" dirty="0"/>
              <a:t> </a:t>
            </a:r>
            <a:r>
              <a:rPr lang="en-US" sz="1400" dirty="0" err="1"/>
              <a:t>pohon</a:t>
            </a:r>
            <a:r>
              <a:rPr lang="en-US" sz="1400" dirty="0"/>
              <a:t> (% </a:t>
            </a:r>
            <a:r>
              <a:rPr lang="en-US" sz="1400" dirty="0" err="1"/>
              <a:t>dari</a:t>
            </a:r>
            <a:r>
              <a:rPr lang="en-US" sz="1400" dirty="0"/>
              <a:t> total </a:t>
            </a:r>
            <a:r>
              <a:rPr lang="en-US" sz="1400" dirty="0" err="1"/>
              <a:t>kolom</a:t>
            </a:r>
            <a:r>
              <a:rPr lang="en-US" sz="1400" dirty="0"/>
              <a:t> train set)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dirty="0"/>
              <a:t>'algo__</a:t>
            </a:r>
            <a:r>
              <a:rPr lang="en-US" sz="1400" dirty="0" err="1"/>
              <a:t>reg_alpha</a:t>
            </a:r>
            <a:r>
              <a:rPr lang="en-US" sz="1400" dirty="0"/>
              <a:t>': </a:t>
            </a:r>
            <a:r>
              <a:rPr lang="en-US" sz="1400" dirty="0" err="1"/>
              <a:t>reg_alpha</a:t>
            </a:r>
            <a:r>
              <a:rPr lang="en-US" sz="1400" dirty="0"/>
              <a:t> = Alpha (regularization)</a:t>
            </a:r>
          </a:p>
          <a:p>
            <a:endParaRPr lang="en-US" sz="1400" dirty="0"/>
          </a:p>
          <a:p>
            <a:r>
              <a:rPr lang="en-ID" sz="1200" b="0" i="0" dirty="0" err="1">
                <a:effectLst/>
              </a:rPr>
              <a:t>Untuk</a:t>
            </a:r>
            <a:r>
              <a:rPr lang="en-ID" sz="1200" b="0" i="0" dirty="0">
                <a:effectLst/>
              </a:rPr>
              <a:t> </a:t>
            </a:r>
            <a:r>
              <a:rPr lang="en-ID" sz="1200" b="0" i="0" dirty="0" err="1">
                <a:effectLst/>
              </a:rPr>
              <a:t>panduan</a:t>
            </a:r>
            <a:r>
              <a:rPr lang="en-ID" sz="1200" b="0" i="0" dirty="0">
                <a:effectLst/>
              </a:rPr>
              <a:t> tuning model </a:t>
            </a:r>
            <a:r>
              <a:rPr lang="en-ID" sz="1200" b="0" i="0" dirty="0" err="1">
                <a:effectLst/>
              </a:rPr>
              <a:t>XGBoost</a:t>
            </a:r>
            <a:r>
              <a:rPr lang="en-ID" sz="1200" b="0" i="0" dirty="0">
                <a:effectLst/>
              </a:rPr>
              <a:t>, </a:t>
            </a:r>
            <a:r>
              <a:rPr lang="en-ID" sz="1200" b="0" i="0" dirty="0" err="1">
                <a:effectLst/>
              </a:rPr>
              <a:t>dapat</a:t>
            </a:r>
            <a:r>
              <a:rPr lang="en-ID" sz="1200" b="0" i="0" dirty="0">
                <a:effectLst/>
              </a:rPr>
              <a:t> </a:t>
            </a:r>
            <a:r>
              <a:rPr lang="en-ID" sz="1200" b="0" i="0" dirty="0" err="1">
                <a:effectLst/>
              </a:rPr>
              <a:t>merujuk</a:t>
            </a:r>
            <a:r>
              <a:rPr lang="en-ID" sz="1200" b="0" i="0" dirty="0">
                <a:effectLst/>
              </a:rPr>
              <a:t> </a:t>
            </a:r>
            <a:r>
              <a:rPr lang="en-ID" sz="1200" b="0" i="0" dirty="0" err="1">
                <a:effectLst/>
              </a:rPr>
              <a:t>ke</a:t>
            </a:r>
            <a:r>
              <a:rPr lang="en-US" sz="1200" b="0" i="0" dirty="0">
                <a:effectLst/>
              </a:rPr>
              <a:t> : </a:t>
            </a:r>
            <a:r>
              <a:rPr lang="en-US" sz="1200" b="0" i="0" dirty="0">
                <a:solidFill>
                  <a:schemeClr val="accent5"/>
                </a:solidFill>
                <a:effectLst/>
              </a:rPr>
              <a:t>https://xgboost.readthedocs.io/en/latest/parameter.html#general-parameters</a:t>
            </a:r>
            <a:endParaRPr lang="en-US" sz="1200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A1DBE-BD67-E741-8AAF-D2C2FAAB0C4F}"/>
              </a:ext>
            </a:extLst>
          </p:cNvPr>
          <p:cNvSpPr/>
          <p:nvPr/>
        </p:nvSpPr>
        <p:spPr>
          <a:xfrm>
            <a:off x="1417863" y="5785735"/>
            <a:ext cx="85907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-apple-system"/>
              </a:rPr>
              <a:t>Dapat </a:t>
            </a:r>
            <a:r>
              <a:rPr lang="en-US" sz="1200" dirty="0" err="1">
                <a:latin typeface="-apple-system"/>
              </a:rPr>
              <a:t>dilihat</a:t>
            </a:r>
            <a:r>
              <a:rPr lang="en-US" sz="1200" dirty="0">
                <a:latin typeface="-apple-system"/>
              </a:rPr>
              <a:t> bahwa </a:t>
            </a:r>
            <a:r>
              <a:rPr lang="en-US" sz="1200" dirty="0" err="1">
                <a:latin typeface="-apple-system"/>
              </a:rPr>
              <a:t>dari</a:t>
            </a:r>
            <a:r>
              <a:rPr lang="en-US" sz="1200" dirty="0">
                <a:latin typeface="-apple-system"/>
              </a:rPr>
              <a:t> Model yang </a:t>
            </a:r>
            <a:r>
              <a:rPr lang="en-US" sz="1200" dirty="0" err="1">
                <a:latin typeface="-apple-system"/>
              </a:rPr>
              <a:t>sudah</a:t>
            </a:r>
            <a:r>
              <a:rPr lang="en-US" sz="1200" dirty="0">
                <a:latin typeface="-apple-system"/>
              </a:rPr>
              <a:t> di Tunning </a:t>
            </a:r>
            <a:r>
              <a:rPr lang="en-US" sz="1200" dirty="0" err="1">
                <a:latin typeface="-apple-system"/>
              </a:rPr>
              <a:t>terdapat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perbedaan</a:t>
            </a:r>
            <a:r>
              <a:rPr lang="en-US" sz="1200" dirty="0">
                <a:latin typeface="-apple-system"/>
              </a:rPr>
              <a:t> Nilai pada RMSE yang </a:t>
            </a:r>
            <a:r>
              <a:rPr lang="en-US" sz="1200" dirty="0" err="1">
                <a:latin typeface="-apple-system"/>
              </a:rPr>
              <a:t>awalnya</a:t>
            </a:r>
            <a:r>
              <a:rPr lang="en-US" sz="1200" dirty="0">
                <a:latin typeface="-apple-system"/>
              </a:rPr>
              <a:t> 642.54 </a:t>
            </a:r>
            <a:r>
              <a:rPr lang="en-US" sz="1200" dirty="0" err="1">
                <a:latin typeface="-apple-system"/>
              </a:rPr>
              <a:t>turun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menjadi</a:t>
            </a:r>
            <a:r>
              <a:rPr lang="en-US" sz="1200" dirty="0">
                <a:latin typeface="-apple-system"/>
              </a:rPr>
              <a:t> 616.86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E61073-C31C-8F55-C5B9-C8FDBEC2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63" y="3428999"/>
            <a:ext cx="8660773" cy="21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5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06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Modelling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3108461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0" y="1063441"/>
            <a:ext cx="319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Trebuchet MS" panose="020B0603020202020204" pitchFamily="34" charset="0"/>
              </a:rPr>
              <a:t>Analisis</a:t>
            </a:r>
            <a:r>
              <a:rPr lang="en-US" sz="1400" b="1" dirty="0">
                <a:latin typeface="Trebuchet MS" panose="020B0603020202020204" pitchFamily="34" charset="0"/>
              </a:rPr>
              <a:t> </a:t>
            </a:r>
            <a:r>
              <a:rPr lang="en-US" sz="1400" b="1" dirty="0" err="1">
                <a:latin typeface="Trebuchet MS" panose="020B0603020202020204" pitchFamily="34" charset="0"/>
              </a:rPr>
              <a:t>Eror</a:t>
            </a:r>
            <a:r>
              <a:rPr lang="en-US" sz="1400" b="1" dirty="0">
                <a:latin typeface="Trebuchet MS" panose="020B0603020202020204" pitchFamily="34" charset="0"/>
              </a:rPr>
              <a:t> </a:t>
            </a:r>
            <a:r>
              <a:rPr lang="en-US" sz="1400" b="1" dirty="0" err="1">
                <a:latin typeface="Trebuchet MS" panose="020B0603020202020204" pitchFamily="34" charset="0"/>
              </a:rPr>
              <a:t>untuk</a:t>
            </a:r>
            <a:r>
              <a:rPr lang="en-US" sz="1400" b="1" dirty="0">
                <a:latin typeface="Trebuchet MS" panose="020B0603020202020204" pitchFamily="34" charset="0"/>
              </a:rPr>
              <a:t> Model </a:t>
            </a:r>
            <a:r>
              <a:rPr lang="en-US" sz="1400" b="1" dirty="0" err="1">
                <a:latin typeface="Trebuchet MS" panose="020B0603020202020204" pitchFamily="34" charset="0"/>
              </a:rPr>
              <a:t>Terbaik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04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EB9A6-0BBD-0042-892D-F4A7C52DD59F}"/>
              </a:ext>
            </a:extLst>
          </p:cNvPr>
          <p:cNvSpPr/>
          <p:nvPr/>
        </p:nvSpPr>
        <p:spPr>
          <a:xfrm>
            <a:off x="245396" y="4599823"/>
            <a:ext cx="11411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Bagian </a:t>
            </a:r>
            <a:r>
              <a:rPr lang="en-US" sz="1600" dirty="0" err="1"/>
              <a:t>diatas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10 </a:t>
            </a:r>
            <a:r>
              <a:rPr lang="en-US" sz="1600" dirty="0" err="1"/>
              <a:t>nilai</a:t>
            </a:r>
            <a:r>
              <a:rPr lang="en-US" sz="1600" dirty="0"/>
              <a:t> error </a:t>
            </a:r>
            <a:r>
              <a:rPr lang="en-US" sz="1600" dirty="0" err="1"/>
              <a:t>tertinggi</a:t>
            </a:r>
            <a:r>
              <a:rPr lang="en-US" sz="1600" dirty="0"/>
              <a:t>,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nilai-nilai</a:t>
            </a:r>
            <a:r>
              <a:rPr lang="en-US" sz="1600" dirty="0"/>
              <a:t> error yang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yang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RMSE. Hal ini dapat </a:t>
            </a:r>
            <a:r>
              <a:rPr lang="en-US" sz="1600" dirty="0" err="1"/>
              <a:t>tergambarkan</a:t>
            </a:r>
            <a:r>
              <a:rPr lang="en-US" sz="1600" dirty="0"/>
              <a:t> pula pada plot di </a:t>
            </a:r>
            <a:r>
              <a:rPr lang="en-US" sz="1600" dirty="0" err="1"/>
              <a:t>atas</a:t>
            </a:r>
            <a:r>
              <a:rPr lang="en-US" sz="1600" dirty="0"/>
              <a:t>, di mana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aktual</a:t>
            </a:r>
            <a:r>
              <a:rPr lang="en-US" sz="1600" dirty="0"/>
              <a:t> yang </a:t>
            </a:r>
            <a:r>
              <a:rPr lang="en-US" sz="1600" dirty="0" err="1"/>
              <a:t>rendah</a:t>
            </a:r>
            <a:r>
              <a:rPr lang="en-US" sz="1600" dirty="0"/>
              <a:t> </a:t>
            </a:r>
            <a:r>
              <a:rPr lang="en-US" sz="1600" dirty="0" err="1"/>
              <a:t>tapi</a:t>
            </a:r>
            <a:r>
              <a:rPr lang="en-US" sz="1600" dirty="0"/>
              <a:t> </a:t>
            </a:r>
            <a:r>
              <a:rPr lang="en-US" sz="1600" dirty="0" err="1"/>
              <a:t>diprediksi</a:t>
            </a:r>
            <a:r>
              <a:rPr lang="en-US" sz="1600" dirty="0"/>
              <a:t> </a:t>
            </a:r>
            <a:r>
              <a:rPr lang="en-US" sz="1600" dirty="0" err="1"/>
              <a:t>jauh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r>
              <a:rPr lang="en-US" sz="1600" dirty="0"/>
              <a:t> (overestimation), dan juga </a:t>
            </a:r>
            <a:r>
              <a:rPr lang="en-US" sz="1600" dirty="0" err="1"/>
              <a:t>sebaliknya</a:t>
            </a:r>
            <a:r>
              <a:rPr lang="en-US" sz="1600" dirty="0"/>
              <a:t> (underestimation).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002FC-BD69-CB39-CF2C-C46471DA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1" y="1554685"/>
            <a:ext cx="6425405" cy="3009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13599-5E4E-4EBC-A3F0-0C9E94255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792" y="1547500"/>
            <a:ext cx="5111780" cy="30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55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A741-9D5A-B9B8-CAD7-EE835330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r>
              <a:rPr lang="en-US" dirty="0" err="1"/>
              <a:t>Importances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CC4F2-CD4A-D5C9-74B3-23EE233D43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36844"/>
            <a:ext cx="6451948" cy="346917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7EB48-14A5-4EFB-1770-6E36032B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8432" y="1371006"/>
            <a:ext cx="3955368" cy="3911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Feature </a:t>
            </a:r>
            <a:r>
              <a:rPr lang="en-ID" dirty="0" err="1"/>
              <a:t>Importances</a:t>
            </a:r>
            <a:r>
              <a:rPr lang="en-ID" dirty="0"/>
              <a:t> yang </a:t>
            </a:r>
            <a:r>
              <a:rPr lang="en-ID" dirty="0" err="1"/>
              <a:t>berpengaruh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features</a:t>
            </a:r>
            <a:r>
              <a:rPr lang="en-ID" b="1" dirty="0"/>
              <a:t> </a:t>
            </a:r>
            <a:r>
              <a:rPr lang="en-ID" b="1" dirty="0">
                <a:solidFill>
                  <a:schemeClr val="accent1"/>
                </a:solidFill>
              </a:rPr>
              <a:t>year</a:t>
            </a:r>
            <a:r>
              <a:rPr lang="en-ID" b="1" dirty="0"/>
              <a:t> </a:t>
            </a:r>
            <a:r>
              <a:rPr lang="en-ID" dirty="0"/>
              <a:t>dan </a:t>
            </a:r>
            <a:r>
              <a:rPr lang="en-ID" b="1" dirty="0">
                <a:solidFill>
                  <a:schemeClr val="accent1"/>
                </a:solidFill>
              </a:rPr>
              <a:t>volume(CM3)</a:t>
            </a:r>
          </a:p>
        </p:txBody>
      </p:sp>
    </p:spTree>
    <p:extLst>
      <p:ext uri="{BB962C8B-B14F-4D97-AF65-F5344CB8AC3E}">
        <p14:creationId xmlns:p14="http://schemas.microsoft.com/office/powerpoint/2010/main" val="4134607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09833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07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Conclusion and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Recomendation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3108461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0" y="1063441"/>
            <a:ext cx="319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EDA Conclusion: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01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EB9A6-0BBD-0042-892D-F4A7C52DD59F}"/>
              </a:ext>
            </a:extLst>
          </p:cNvPr>
          <p:cNvSpPr/>
          <p:nvPr/>
        </p:nvSpPr>
        <p:spPr>
          <a:xfrm>
            <a:off x="295139" y="1480573"/>
            <a:ext cx="112654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200" dirty="0" err="1">
                <a:latin typeface="-apple-system"/>
              </a:rPr>
              <a:t>Perlunya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pembelian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stok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Mobil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tahun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produksi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nya</a:t>
            </a:r>
            <a:r>
              <a:rPr lang="en-US" sz="1200" dirty="0">
                <a:latin typeface="-apple-system"/>
              </a:rPr>
              <a:t> &lt;5 </a:t>
            </a:r>
            <a:r>
              <a:rPr lang="en-US" sz="1200" dirty="0" err="1">
                <a:latin typeface="-apple-system"/>
              </a:rPr>
              <a:t>tahun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tidak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lebih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tinggi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diatas</a:t>
            </a:r>
            <a:r>
              <a:rPr lang="en-US" sz="1200" dirty="0">
                <a:latin typeface="-apple-system"/>
              </a:rPr>
              <a:t> rata rata </a:t>
            </a:r>
            <a:r>
              <a:rPr lang="en-US" sz="1200" dirty="0" err="1">
                <a:latin typeface="-apple-system"/>
              </a:rPr>
              <a:t>pendapatan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perkapita</a:t>
            </a:r>
            <a:endParaRPr lang="en-US" sz="1200" dirty="0">
              <a:latin typeface="-apple-system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Kondisi</a:t>
            </a:r>
            <a:r>
              <a:rPr lang="en-US" sz="1200" dirty="0">
                <a:latin typeface="-apple-system"/>
              </a:rPr>
              <a:t> yang normal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Berjenis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bahan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bakar</a:t>
            </a:r>
            <a:r>
              <a:rPr lang="en-US" sz="1200" dirty="0">
                <a:latin typeface="-apple-system"/>
              </a:rPr>
              <a:t> diesel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Jenis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transmisi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i="1" dirty="0">
                <a:latin typeface="-apple-system"/>
              </a:rPr>
              <a:t>automatic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-apple-system"/>
              </a:rPr>
              <a:t>Berwarna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putih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kuning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atau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warna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sedang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diminati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sesuai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perkembangan</a:t>
            </a:r>
            <a:r>
              <a:rPr lang="en-US" sz="1200" dirty="0">
                <a:latin typeface="-apple-system"/>
              </a:rPr>
              <a:t> zaman.</a:t>
            </a:r>
          </a:p>
          <a:p>
            <a:pPr marL="241300" lvl="1" indent="-228600" algn="just">
              <a:buFont typeface="+mj-lt"/>
              <a:buAutoNum type="arabicPeriod" startAt="2"/>
            </a:pP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tidak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disarankan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membeli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kurang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diminati</a:t>
            </a:r>
            <a:r>
              <a:rPr lang="en-US" sz="1200" dirty="0">
                <a:latin typeface="-apple-system"/>
              </a:rPr>
              <a:t> dan </a:t>
            </a:r>
            <a:r>
              <a:rPr lang="en-US" sz="1200" dirty="0" err="1">
                <a:latin typeface="-apple-system"/>
              </a:rPr>
              <a:t>stoknya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banyak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seperti</a:t>
            </a:r>
            <a:r>
              <a:rPr lang="en-US" sz="1200" dirty="0">
                <a:latin typeface="-apple-system"/>
              </a:rPr>
              <a:t>:</a:t>
            </a:r>
          </a:p>
          <a:p>
            <a:pPr marL="641350" lvl="1" indent="-163513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Mobil </a:t>
            </a:r>
            <a:r>
              <a:rPr lang="en-US" sz="1200" dirty="0" err="1">
                <a:latin typeface="-apple-system"/>
              </a:rPr>
              <a:t>berwarna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hitam</a:t>
            </a:r>
            <a:endParaRPr lang="en-US" sz="1200" dirty="0">
              <a:latin typeface="-apple-system"/>
            </a:endParaRPr>
          </a:p>
          <a:p>
            <a:pPr marL="641350" lvl="1" indent="-163513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Mobil brand </a:t>
            </a:r>
            <a:r>
              <a:rPr lang="en-US" sz="1200" dirty="0" err="1">
                <a:latin typeface="-apple-system"/>
              </a:rPr>
              <a:t>audi</a:t>
            </a:r>
            <a:r>
              <a:rPr lang="en-US" sz="1200" dirty="0">
                <a:latin typeface="-apple-system"/>
              </a:rPr>
              <a:t>, BMW, </a:t>
            </a:r>
            <a:r>
              <a:rPr lang="en-US" sz="1200" dirty="0" err="1">
                <a:latin typeface="-apple-system"/>
              </a:rPr>
              <a:t>opel</a:t>
            </a:r>
            <a:endParaRPr lang="en-US" sz="1200" dirty="0">
              <a:latin typeface="-apple-system"/>
            </a:endParaRPr>
          </a:p>
          <a:p>
            <a:pPr marL="641350" lvl="1" indent="-163513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-apple-system"/>
              </a:rPr>
              <a:t>Mobil </a:t>
            </a:r>
            <a:r>
              <a:rPr lang="en-US" sz="1200" dirty="0" err="1">
                <a:latin typeface="-apple-system"/>
              </a:rPr>
              <a:t>mewah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dengan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harga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tinggi</a:t>
            </a:r>
            <a:endParaRPr lang="en-US" sz="1200" dirty="0">
              <a:latin typeface="-apple-system"/>
            </a:endParaRPr>
          </a:p>
          <a:p>
            <a:pPr marL="241300" lvl="1" indent="-228600" algn="just">
              <a:buFont typeface="+mj-lt"/>
              <a:buAutoNum type="arabicPeriod" startAt="3"/>
            </a:pPr>
            <a:r>
              <a:rPr lang="en-US" sz="1200" dirty="0" err="1">
                <a:latin typeface="-apple-system"/>
              </a:rPr>
              <a:t>Melakukan</a:t>
            </a:r>
            <a:r>
              <a:rPr lang="en-US" sz="1200" dirty="0">
                <a:latin typeface="-apple-system"/>
              </a:rPr>
              <a:t> treatment </a:t>
            </a:r>
            <a:r>
              <a:rPr lang="en-US" sz="1200" dirty="0" err="1">
                <a:latin typeface="-apple-system"/>
              </a:rPr>
              <a:t>atau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servis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terhadap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yang </a:t>
            </a:r>
            <a:r>
              <a:rPr lang="en-US" sz="1200" dirty="0" err="1">
                <a:latin typeface="-apple-system"/>
              </a:rPr>
              <a:t>terdapat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kerusakan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sehingga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perusahaan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dapat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menjual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dalam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keadaan</a:t>
            </a:r>
            <a:r>
              <a:rPr lang="en-US" sz="1200" dirty="0">
                <a:latin typeface="-apple-system"/>
              </a:rPr>
              <a:t> normal dan </a:t>
            </a:r>
            <a:r>
              <a:rPr lang="en-US" sz="1200" dirty="0" err="1">
                <a:latin typeface="-apple-system"/>
              </a:rPr>
              <a:t>menghasilkan</a:t>
            </a:r>
            <a:r>
              <a:rPr lang="en-US" sz="1200" dirty="0">
                <a:latin typeface="-apple-system"/>
              </a:rPr>
              <a:t> profit yang </a:t>
            </a:r>
            <a:r>
              <a:rPr lang="en-US" sz="1200" dirty="0" err="1">
                <a:latin typeface="-apple-system"/>
              </a:rPr>
              <a:t>lebih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tinggi</a:t>
            </a:r>
            <a:endParaRPr lang="en-US" sz="1200" dirty="0">
              <a:latin typeface="-apple-system"/>
            </a:endParaRPr>
          </a:p>
          <a:p>
            <a:pPr marL="241300" lvl="1" indent="-228600" algn="just">
              <a:buFont typeface="+mj-lt"/>
              <a:buAutoNum type="arabicPeriod" startAt="3"/>
            </a:pPr>
            <a:r>
              <a:rPr lang="en-US" sz="1200" dirty="0" err="1">
                <a:latin typeface="-apple-system"/>
              </a:rPr>
              <a:t>Menambahkan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beberapa</a:t>
            </a:r>
            <a:r>
              <a:rPr lang="en-US" sz="1200" dirty="0">
                <a:latin typeface="-apple-system"/>
              </a:rPr>
              <a:t> Customer Service yang </a:t>
            </a:r>
            <a:r>
              <a:rPr lang="en-US" sz="1200" dirty="0" err="1">
                <a:latin typeface="-apple-system"/>
              </a:rPr>
              <a:t>memiliki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hubungan</a:t>
            </a:r>
            <a:r>
              <a:rPr lang="en-US" sz="1200" dirty="0">
                <a:latin typeface="-apple-system"/>
              </a:rPr>
              <a:t> dengan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seperti</a:t>
            </a:r>
            <a:r>
              <a:rPr lang="en-US" sz="1200" dirty="0">
                <a:latin typeface="-apple-system"/>
              </a:rPr>
              <a:t> gratis service </a:t>
            </a:r>
            <a:r>
              <a:rPr lang="en-US" sz="1200" dirty="0" err="1">
                <a:latin typeface="-apple-system"/>
              </a:rPr>
              <a:t>mesin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saat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pembelian</a:t>
            </a:r>
            <a:r>
              <a:rPr lang="en-US" sz="1200" dirty="0">
                <a:latin typeface="-apple-system"/>
              </a:rPr>
              <a:t>, </a:t>
            </a:r>
            <a:r>
              <a:rPr lang="en-US" sz="1200" dirty="0" err="1">
                <a:latin typeface="-apple-system"/>
              </a:rPr>
              <a:t>atau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mendapatkan</a:t>
            </a:r>
            <a:r>
              <a:rPr lang="en-US" sz="1200" dirty="0">
                <a:latin typeface="-apple-system"/>
              </a:rPr>
              <a:t> bonus </a:t>
            </a:r>
            <a:r>
              <a:rPr lang="en-US" sz="1200" dirty="0" err="1">
                <a:latin typeface="-apple-system"/>
              </a:rPr>
              <a:t>berupa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karpet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pada </a:t>
            </a:r>
            <a:r>
              <a:rPr lang="en-US" sz="1200" dirty="0" err="1">
                <a:latin typeface="-apple-system"/>
              </a:rPr>
              <a:t>saat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pembelian</a:t>
            </a:r>
            <a:r>
              <a:rPr lang="en-US" sz="1200" dirty="0">
                <a:latin typeface="-apple-system"/>
              </a:rPr>
              <a:t> unit </a:t>
            </a:r>
            <a:r>
              <a:rPr lang="en-US" sz="1200" dirty="0" err="1">
                <a:latin typeface="-apple-system"/>
              </a:rPr>
              <a:t>mobil</a:t>
            </a:r>
            <a:r>
              <a:rPr lang="en-US" sz="1200" dirty="0">
                <a:latin typeface="-apple-system"/>
              </a:rPr>
              <a:t> dengan budget yang tidak </a:t>
            </a:r>
            <a:r>
              <a:rPr lang="en-US" sz="1200" dirty="0" err="1">
                <a:latin typeface="-apple-system"/>
              </a:rPr>
              <a:t>perlu</a:t>
            </a:r>
            <a:r>
              <a:rPr lang="en-US" sz="1200" dirty="0">
                <a:latin typeface="-apple-system"/>
              </a:rPr>
              <a:t> </a:t>
            </a:r>
            <a:r>
              <a:rPr lang="en-US" sz="1200" dirty="0" err="1">
                <a:latin typeface="-apple-system"/>
              </a:rPr>
              <a:t>terlalu</a:t>
            </a:r>
            <a:r>
              <a:rPr lang="en-US" sz="1200" dirty="0">
                <a:latin typeface="-apple-system"/>
              </a:rPr>
              <a:t> mahal</a:t>
            </a:r>
          </a:p>
          <a:p>
            <a:pPr marL="241300" lvl="1" indent="-228600" algn="just">
              <a:buFont typeface="+mj-lt"/>
              <a:buAutoNum type="arabicPeriod" startAt="3"/>
            </a:pPr>
            <a:endParaRPr lang="en-US" sz="1200" dirty="0">
              <a:latin typeface="-apple-system"/>
            </a:endParaRPr>
          </a:p>
          <a:p>
            <a:pPr marL="12700" lvl="1" algn="just"/>
            <a:endParaRPr lang="en-US" sz="1200" dirty="0">
              <a:latin typeface="-apple-system"/>
            </a:endParaRPr>
          </a:p>
          <a:p>
            <a:pPr marL="184150" lvl="1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-apple-system"/>
            </a:endParaRPr>
          </a:p>
          <a:p>
            <a:pPr marL="184150" lvl="1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-apple-system"/>
            </a:endParaRPr>
          </a:p>
          <a:p>
            <a:pPr lvl="1" algn="just"/>
            <a:endParaRPr lang="en-US" sz="1200" dirty="0">
              <a:latin typeface="-apple-system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n-US" sz="1200" i="1" dirty="0">
              <a:latin typeface="-apple-system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-apple-system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-apple-system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-apple-system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-apple-system"/>
            </a:endParaRPr>
          </a:p>
          <a:p>
            <a:pPr algn="just"/>
            <a:endParaRPr lang="en-US" sz="12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7098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4358867" y="2039448"/>
            <a:ext cx="3474400" cy="3475600"/>
            <a:chOff x="3269150" y="1529586"/>
            <a:chExt cx="2605800" cy="2606700"/>
          </a:xfrm>
          <a:solidFill>
            <a:srgbClr val="00B0F0"/>
          </a:solidFill>
        </p:grpSpPr>
        <p:sp>
          <p:nvSpPr>
            <p:cNvPr id="155" name="Google Shape;155;p17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grp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734500" y="1995080"/>
              <a:ext cx="1675200" cy="1675500"/>
            </a:xfrm>
            <a:prstGeom prst="ellipse">
              <a:avLst/>
            </a:prstGeom>
            <a:grp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143200" y="2404050"/>
              <a:ext cx="857700" cy="857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2267" dirty="0">
                <a:solidFill>
                  <a:srgbClr val="FFFFFF"/>
                </a:solidFill>
              </a:endParaRPr>
            </a:p>
          </p:txBody>
        </p:sp>
      </p:grp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Background</a:t>
            </a:r>
            <a:endParaRPr dirty="0"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606366" y="2274060"/>
            <a:ext cx="4372968" cy="1472425"/>
            <a:chOff x="454774" y="1705544"/>
            <a:chExt cx="3279726" cy="1104319"/>
          </a:xfrm>
        </p:grpSpPr>
        <p:sp>
          <p:nvSpPr>
            <p:cNvPr id="160" name="Google Shape;160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161" name="Google Shape;161;p17"/>
            <p:cNvCxnSpPr>
              <a:stCxn id="160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62" name="Google Shape;162;p17"/>
            <p:cNvGrpSpPr/>
            <p:nvPr/>
          </p:nvGrpSpPr>
          <p:grpSpPr>
            <a:xfrm>
              <a:off x="454774" y="1705544"/>
              <a:ext cx="2517548" cy="1104319"/>
              <a:chOff x="3335061" y="1623882"/>
              <a:chExt cx="2517548" cy="1104319"/>
            </a:xfrm>
          </p:grpSpPr>
          <p:sp>
            <p:nvSpPr>
              <p:cNvPr id="163" name="Google Shape;163;p17"/>
              <p:cNvSpPr txBox="1"/>
              <p:nvPr/>
            </p:nvSpPr>
            <p:spPr>
              <a:xfrm>
                <a:off x="3335061" y="1963201"/>
                <a:ext cx="2517548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lvl="0" algn="just"/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Kami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startup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dibidang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penjualan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mobil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bekas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di Belarus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pemasaran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produk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melalui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internet/online.</a:t>
                </a:r>
                <a:endParaRPr sz="1200" dirty="0">
                  <a:latin typeface="Trebuchet MS" panose="020B0703020202090204" pitchFamily="34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3362821" y="162388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400" b="1" dirty="0">
                    <a:latin typeface="Trebuchet MS" panose="020B0603020202020204" pitchFamily="34" charset="0"/>
                  </a:rPr>
                  <a:t>Introduction</a:t>
                </a:r>
              </a:p>
              <a:p>
                <a:endParaRPr sz="2267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5" name="Google Shape;165;p17"/>
          <p:cNvGrpSpPr/>
          <p:nvPr/>
        </p:nvGrpSpPr>
        <p:grpSpPr>
          <a:xfrm>
            <a:off x="529389" y="4193248"/>
            <a:ext cx="4449945" cy="1752676"/>
            <a:chOff x="397041" y="3144936"/>
            <a:chExt cx="3337459" cy="1314507"/>
          </a:xfrm>
        </p:grpSpPr>
        <p:grpSp>
          <p:nvGrpSpPr>
            <p:cNvPr id="166" name="Google Shape;166;p17"/>
            <p:cNvGrpSpPr/>
            <p:nvPr/>
          </p:nvGrpSpPr>
          <p:grpSpPr>
            <a:xfrm>
              <a:off x="397041" y="3144936"/>
              <a:ext cx="2456950" cy="1314507"/>
              <a:chOff x="3277328" y="3063127"/>
              <a:chExt cx="2456950" cy="1314507"/>
            </a:xfrm>
          </p:grpSpPr>
          <p:sp>
            <p:nvSpPr>
              <p:cNvPr id="167" name="Google Shape;167;p17"/>
              <p:cNvSpPr txBox="1"/>
              <p:nvPr/>
            </p:nvSpPr>
            <p:spPr>
              <a:xfrm>
                <a:off x="3289661" y="3063127"/>
                <a:ext cx="2408768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267" dirty="0">
                    <a:latin typeface="Trebuchet MS" panose="020B070302020209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Problem Statement</a:t>
                </a:r>
                <a:endParaRPr sz="2267" dirty="0">
                  <a:latin typeface="Trebuchet MS" panose="020B070302020209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3277328" y="3537155"/>
                <a:ext cx="2456950" cy="840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just"/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pembelian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harga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mobil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bekas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dijadikan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pasokan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stok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di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perusahaan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, kami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belum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memiliki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acuan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menentukan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harga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beli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sehingga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kami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harus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merekrut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pegawai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ahli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bidang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menentukan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harga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beli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namun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hal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tersebut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membutuhkan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biaya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operasional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tinggi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sehingga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kami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membutuhkan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lain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efisiensi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pengeluaran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hal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penentuan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harga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beli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p:grpSp>
        <p:sp>
          <p:nvSpPr>
            <p:cNvPr id="169" name="Google Shape;169;p17"/>
            <p:cNvSpPr/>
            <p:nvPr/>
          </p:nvSpPr>
          <p:spPr>
            <a:xfrm>
              <a:off x="3199600" y="3384875"/>
              <a:ext cx="534900" cy="53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170" name="Google Shape;170;p17"/>
            <p:cNvCxnSpPr>
              <a:stCxn id="169" idx="2"/>
            </p:cNvCxnSpPr>
            <p:nvPr/>
          </p:nvCxnSpPr>
          <p:spPr>
            <a:xfrm rot="10800000">
              <a:off x="27097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Google Shape;171;p17"/>
          <p:cNvGrpSpPr/>
          <p:nvPr/>
        </p:nvGrpSpPr>
        <p:grpSpPr>
          <a:xfrm>
            <a:off x="7227228" y="3389002"/>
            <a:ext cx="4017805" cy="2555521"/>
            <a:chOff x="5420421" y="3268552"/>
            <a:chExt cx="3013354" cy="1061505"/>
          </a:xfrm>
        </p:grpSpPr>
        <p:grpSp>
          <p:nvGrpSpPr>
            <p:cNvPr id="172" name="Google Shape;172;p17"/>
            <p:cNvGrpSpPr/>
            <p:nvPr/>
          </p:nvGrpSpPr>
          <p:grpSpPr>
            <a:xfrm>
              <a:off x="6549175" y="3268552"/>
              <a:ext cx="1884600" cy="1061505"/>
              <a:chOff x="6620075" y="3186743"/>
              <a:chExt cx="1884600" cy="1061505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6620075" y="3186743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267" dirty="0">
                    <a:latin typeface="Trebuchet MS" panose="020B070302020209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Goals</a:t>
                </a:r>
                <a:endParaRPr sz="2267" dirty="0">
                  <a:latin typeface="Trebuchet MS" panose="020B070302020209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6620075" y="3483248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228594" indent="-228594" algn="just">
                  <a:buFontTx/>
                  <a:buChar char="-"/>
                </a:pP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Mengetahui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jumlah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stok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mobil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menyesuaikan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pangsa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pasar.</a:t>
                </a:r>
              </a:p>
              <a:p>
                <a:pPr marL="228594" indent="-228594" algn="just">
                  <a:buFontTx/>
                  <a:buChar char="-"/>
                </a:pP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Mendapatkan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metode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menentukan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harga</a:t>
                </a:r>
                <a:r>
                  <a:rPr lang="en-US" sz="1200" dirty="0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rebuchet MS" panose="020B0703020202090204" pitchFamily="34" charset="0"/>
                    <a:cs typeface="Times New Roman" panose="02020603050405020304" pitchFamily="18" charset="0"/>
                  </a:rPr>
                  <a:t>beli</a:t>
                </a:r>
                <a:endParaRPr lang="en-US" sz="1200" dirty="0">
                  <a:latin typeface="Trebuchet MS" panose="020B0703020202090204" pitchFamily="34" charset="0"/>
                  <a:cs typeface="Times New Roman" panose="02020603050405020304" pitchFamily="18" charset="0"/>
                </a:endParaRPr>
              </a:p>
              <a:p>
                <a:pPr marL="228594" indent="-228594" algn="just">
                  <a:buFontTx/>
                  <a:buChar char="-"/>
                </a:pPr>
                <a:endParaRPr lang="en-US" sz="1200" dirty="0">
                  <a:latin typeface="Trebuchet MS" panose="020B0703020202090204" pitchFamily="34" charset="0"/>
                  <a:cs typeface="Times New Roman" panose="02020603050405020304" pitchFamily="18" charset="0"/>
                </a:endParaRPr>
              </a:p>
              <a:p>
                <a:pPr marL="228594" indent="-228594" algn="just">
                  <a:buFontTx/>
                  <a:buChar char="-"/>
                </a:pPr>
                <a:endParaRPr lang="en-US" sz="1200" dirty="0">
                  <a:latin typeface="Trebuchet MS" panose="020B0703020202090204" pitchFamily="34" charset="0"/>
                </a:endParaRPr>
              </a:p>
              <a:p>
                <a:pPr algn="just"/>
                <a:endParaRPr sz="1200" dirty="0">
                  <a:latin typeface="Trebuchet MS" panose="020B070302020209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" name="Google Shape;175;p17"/>
            <p:cNvSpPr/>
            <p:nvPr/>
          </p:nvSpPr>
          <p:spPr>
            <a:xfrm>
              <a:off x="5420421" y="3736728"/>
              <a:ext cx="535098" cy="29624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176" name="Google Shape;176;p17"/>
            <p:cNvCxnSpPr>
              <a:cxnSpLocks/>
            </p:cNvCxnSpPr>
            <p:nvPr/>
          </p:nvCxnSpPr>
          <p:spPr>
            <a:xfrm flipH="1">
              <a:off x="5955519" y="3883627"/>
              <a:ext cx="547979" cy="1223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7212933" y="2091568"/>
            <a:ext cx="4110333" cy="1337432"/>
            <a:chOff x="5409700" y="1568675"/>
            <a:chExt cx="3082750" cy="1003074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6607850" y="1568675"/>
              <a:ext cx="1884600" cy="1003074"/>
              <a:chOff x="6678750" y="1487013"/>
              <a:chExt cx="1884600" cy="1003074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6678750" y="1487013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267" dirty="0">
                    <a:latin typeface="Trebuchet MS" panose="020B0703020202090204" pitchFamily="34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Project User</a:t>
                </a:r>
                <a:endParaRPr sz="2267" dirty="0">
                  <a:latin typeface="Trebuchet MS" panose="020B070302020209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6678750" y="17250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1200" dirty="0">
                    <a:latin typeface="Trebuchet MS" panose="020B0703020202090204" pitchFamily="34" charset="0"/>
                    <a:ea typeface="Roboto"/>
                    <a:cs typeface="Roboto"/>
                    <a:sym typeface="Roboto"/>
                  </a:rPr>
                  <a:t>Divisi </a:t>
                </a:r>
                <a:r>
                  <a:rPr lang="en" sz="1200" dirty="0" err="1">
                    <a:latin typeface="Trebuchet MS" panose="020B0703020202090204" pitchFamily="34" charset="0"/>
                    <a:ea typeface="Roboto"/>
                    <a:cs typeface="Roboto"/>
                    <a:sym typeface="Roboto"/>
                  </a:rPr>
                  <a:t>Pengadaan</a:t>
                </a:r>
                <a:r>
                  <a:rPr lang="en" sz="1200" dirty="0">
                    <a:latin typeface="Trebuchet MS" panose="020B0703020202090204" pitchFamily="34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sz="1200" dirty="0" err="1">
                    <a:latin typeface="Trebuchet MS" panose="020B0703020202090204" pitchFamily="34" charset="0"/>
                    <a:ea typeface="Roboto"/>
                    <a:cs typeface="Roboto"/>
                    <a:sym typeface="Roboto"/>
                  </a:rPr>
                  <a:t>Barang</a:t>
                </a:r>
                <a:r>
                  <a:rPr lang="en" sz="1200" dirty="0">
                    <a:latin typeface="Trebuchet MS" panose="020B0703020202090204" pitchFamily="34" charset="0"/>
                    <a:ea typeface="Roboto"/>
                    <a:cs typeface="Roboto"/>
                    <a:sym typeface="Roboto"/>
                  </a:rPr>
                  <a:t>.</a:t>
                </a:r>
                <a:endParaRPr sz="1200" dirty="0">
                  <a:latin typeface="Trebuchet MS" panose="020B070302020209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1" name="Google Shape;181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182" name="Google Shape;182;p17"/>
            <p:cNvCxnSpPr>
              <a:endCxn id="181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87" name="Google Shape;187;p17"/>
          <p:cNvGrpSpPr/>
          <p:nvPr/>
        </p:nvGrpSpPr>
        <p:grpSpPr>
          <a:xfrm>
            <a:off x="4420721" y="4667712"/>
            <a:ext cx="404028" cy="404112"/>
            <a:chOff x="5049725" y="2027900"/>
            <a:chExt cx="481750" cy="481850"/>
          </a:xfrm>
        </p:grpSpPr>
        <p:sp>
          <p:nvSpPr>
            <p:cNvPr id="188" name="Google Shape;188;p1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7438579" y="2482616"/>
            <a:ext cx="261916" cy="403901"/>
            <a:chOff x="5726350" y="2028150"/>
            <a:chExt cx="312300" cy="481600"/>
          </a:xfrm>
        </p:grpSpPr>
        <p:sp>
          <p:nvSpPr>
            <p:cNvPr id="197" name="Google Shape;197;p17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7366702" y="4667712"/>
            <a:ext cx="405663" cy="404112"/>
            <a:chOff x="898875" y="4399275"/>
            <a:chExt cx="483700" cy="481850"/>
          </a:xfrm>
        </p:grpSpPr>
        <p:sp>
          <p:nvSpPr>
            <p:cNvPr id="201" name="Google Shape;201;p17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58" name="Rectangle 9">
            <a:extLst>
              <a:ext uri="{FF2B5EF4-FFF2-40B4-BE49-F238E27FC236}">
                <a16:creationId xmlns:a16="http://schemas.microsoft.com/office/drawing/2014/main" id="{84B0EB5F-D4EC-DB5D-AE1F-9F4BB8898B64}"/>
              </a:ext>
            </a:extLst>
          </p:cNvPr>
          <p:cNvSpPr/>
          <p:nvPr/>
        </p:nvSpPr>
        <p:spPr>
          <a:xfrm>
            <a:off x="5800560" y="3542292"/>
            <a:ext cx="590880" cy="43336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C2C48-A91C-0789-0B11-557FE8C3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96482" y="2474579"/>
            <a:ext cx="445705" cy="4402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07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Conclusion and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Recomendation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3108461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0" y="1063441"/>
            <a:ext cx="319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Model Conclusion: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16B6B-0C6A-E946-BD15-2ABA7AF20544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02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EB9A6-0BBD-0042-892D-F4A7C52DD59F}"/>
              </a:ext>
            </a:extLst>
          </p:cNvPr>
          <p:cNvSpPr/>
          <p:nvPr/>
        </p:nvSpPr>
        <p:spPr>
          <a:xfrm>
            <a:off x="295139" y="1480573"/>
            <a:ext cx="112654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200" dirty="0"/>
              <a:t>Machine Learning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menggantikan</a:t>
            </a:r>
            <a:r>
              <a:rPr lang="en-US" sz="1200" dirty="0"/>
              <a:t> proses COGS yang </a:t>
            </a:r>
            <a:r>
              <a:rPr lang="en-US" sz="1200" dirty="0" err="1"/>
              <a:t>masih</a:t>
            </a:r>
            <a:r>
              <a:rPr lang="en-US" sz="1200" dirty="0"/>
              <a:t> manual,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mengurangi</a:t>
            </a:r>
            <a:r>
              <a:rPr lang="en-US" sz="1200" dirty="0"/>
              <a:t> cost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segi</a:t>
            </a:r>
            <a:r>
              <a:rPr lang="en-US" sz="1200" dirty="0"/>
              <a:t> man-power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mempersingkat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yang </a:t>
            </a:r>
            <a:r>
              <a:rPr lang="en-US" sz="1200" dirty="0" err="1"/>
              <a:t>dibutuhkan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pengadaan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pada Proses business </a:t>
            </a:r>
            <a:r>
              <a:rPr lang="en-US" sz="1200" dirty="0" err="1"/>
              <a:t>tersebut</a:t>
            </a: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algn="just"/>
            <a:endParaRPr lang="en-US" sz="1200" dirty="0"/>
          </a:p>
          <a:p>
            <a:pPr marL="228600" indent="-228600" algn="just">
              <a:buFont typeface="+mj-lt"/>
              <a:buAutoNum type="arabicPeriod"/>
            </a:pPr>
            <a:endParaRPr lang="en-US" sz="1200" dirty="0"/>
          </a:p>
          <a:p>
            <a:pPr marL="228600" indent="-228600" algn="just">
              <a:buFont typeface="+mj-lt"/>
              <a:buAutoNum type="arabicPeriod" startAt="2"/>
            </a:pPr>
            <a:r>
              <a:rPr lang="en-US" sz="1200" dirty="0"/>
              <a:t>Pada </a:t>
            </a:r>
            <a:r>
              <a:rPr lang="en-US" sz="1200" dirty="0" err="1"/>
              <a:t>saat</a:t>
            </a:r>
            <a:r>
              <a:rPr lang="en-US" sz="1200" dirty="0"/>
              <a:t> Training Data base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Cross Validation Score pada </a:t>
            </a:r>
            <a:r>
              <a:rPr lang="en-US" sz="1200" dirty="0" err="1"/>
              <a:t>saat</a:t>
            </a:r>
            <a:r>
              <a:rPr lang="en-US" sz="1200" dirty="0"/>
              <a:t> Benchmarking,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masalah</a:t>
            </a:r>
            <a:r>
              <a:rPr lang="en-US" sz="1200" dirty="0"/>
              <a:t> </a:t>
            </a:r>
            <a:r>
              <a:rPr lang="en-US" sz="1200" dirty="0" err="1"/>
              <a:t>Komputasi</a:t>
            </a:r>
            <a:r>
              <a:rPr lang="en-US" sz="1200" dirty="0"/>
              <a:t> kami </a:t>
            </a:r>
            <a:r>
              <a:rPr lang="en-US" sz="1200" dirty="0" err="1"/>
              <a:t>menggunakan</a:t>
            </a:r>
            <a:r>
              <a:rPr lang="en-US" sz="1200" dirty="0"/>
              <a:t> Cross Validation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Tuning, Cross Validation </a:t>
            </a:r>
            <a:r>
              <a:rPr lang="en-US" sz="1200" dirty="0" err="1"/>
              <a:t>sendiri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menguji</a:t>
            </a:r>
            <a:r>
              <a:rPr lang="en-US" sz="1200" dirty="0"/>
              <a:t> </a:t>
            </a:r>
            <a:r>
              <a:rPr lang="en-US" sz="1200" dirty="0" err="1"/>
              <a:t>kestabilan</a:t>
            </a:r>
            <a:r>
              <a:rPr lang="en-US" sz="1200" dirty="0"/>
              <a:t> Data dan </a:t>
            </a:r>
            <a:r>
              <a:rPr lang="en-US" sz="1200" dirty="0" err="1"/>
              <a:t>kestabilan</a:t>
            </a:r>
            <a:r>
              <a:rPr lang="en-US" sz="1200" dirty="0"/>
              <a:t> Model </a:t>
            </a:r>
          </a:p>
          <a:p>
            <a:pPr marL="228600" indent="-228600" algn="just">
              <a:buFont typeface="+mj-lt"/>
              <a:buAutoNum type="arabicPeriod" startAt="2"/>
            </a:pP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pemodelan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, </a:t>
            </a:r>
            <a:r>
              <a:rPr lang="en-US" sz="1200" dirty="0" err="1"/>
              <a:t>fitur</a:t>
            </a:r>
            <a:r>
              <a:rPr lang="en-US" sz="1200" dirty="0"/>
              <a:t> '</a:t>
            </a:r>
            <a:r>
              <a:rPr lang="en-US" sz="1200" dirty="0" err="1"/>
              <a:t>room_type</a:t>
            </a:r>
            <a:r>
              <a:rPr lang="en-US" sz="1200" dirty="0"/>
              <a:t>' dan '</a:t>
            </a:r>
            <a:r>
              <a:rPr lang="en-US" sz="1200" dirty="0" err="1"/>
              <a:t>neighbourhood_group</a:t>
            </a:r>
            <a:r>
              <a:rPr lang="en-US" sz="1200" dirty="0"/>
              <a:t>'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yang paling </a:t>
            </a:r>
            <a:r>
              <a:rPr lang="en-US" sz="1200" dirty="0" err="1"/>
              <a:t>berpengaruh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'price’.</a:t>
            </a:r>
          </a:p>
          <a:p>
            <a:pPr marL="228600" indent="-228600" algn="just">
              <a:buFont typeface="+mj-lt"/>
              <a:buAutoNum type="arabicPeriod" startAt="2"/>
            </a:pPr>
            <a:r>
              <a:rPr lang="en-US" sz="1200" dirty="0"/>
              <a:t>Matrix Evaluation yang </a:t>
            </a:r>
            <a:r>
              <a:rPr lang="en-US" sz="1200" dirty="0" err="1"/>
              <a:t>digunakan</a:t>
            </a:r>
            <a:r>
              <a:rPr lang="en-US" sz="1200" dirty="0"/>
              <a:t> pada model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RMSE. Jika </a:t>
            </a:r>
            <a:r>
              <a:rPr lang="en-US" sz="1200" dirty="0" err="1"/>
              <a:t>ditinjau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RMSE yang </a:t>
            </a:r>
            <a:r>
              <a:rPr lang="en-US" sz="1200" dirty="0" err="1"/>
              <a:t>dihasilkan</a:t>
            </a:r>
            <a:r>
              <a:rPr lang="en-US" sz="1200" dirty="0"/>
              <a:t> oleh model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hyperparameter tuning,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sebesar</a:t>
            </a:r>
            <a:r>
              <a:rPr lang="en-US" sz="1200" dirty="0"/>
              <a:t> 616,86, </a:t>
            </a:r>
            <a:r>
              <a:rPr lang="en-US" sz="1200" dirty="0" err="1"/>
              <a:t>kita</a:t>
            </a:r>
            <a:r>
              <a:rPr lang="en-US" sz="1200" dirty="0"/>
              <a:t> dapat </a:t>
            </a:r>
            <a:r>
              <a:rPr lang="en-US" sz="1200" dirty="0" err="1"/>
              <a:t>menyimpulkan</a:t>
            </a:r>
            <a:r>
              <a:rPr lang="en-US" sz="1200" dirty="0"/>
              <a:t> bahwa </a:t>
            </a:r>
            <a:r>
              <a:rPr lang="en-US" sz="1200" dirty="0" err="1"/>
              <a:t>bila</a:t>
            </a:r>
            <a:r>
              <a:rPr lang="en-US" sz="1200" dirty="0"/>
              <a:t> </a:t>
            </a:r>
            <a:r>
              <a:rPr lang="en-US" sz="1200" dirty="0" err="1"/>
              <a:t>nanti</a:t>
            </a:r>
            <a:r>
              <a:rPr lang="en-US" sz="1200" dirty="0"/>
              <a:t> model yang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buat</a:t>
            </a:r>
            <a:r>
              <a:rPr lang="en-US" sz="1200" dirty="0"/>
              <a:t> ini </a:t>
            </a:r>
            <a:r>
              <a:rPr lang="en-US" sz="1200" dirty="0" err="1"/>
              <a:t>digunakan</a:t>
            </a:r>
            <a:r>
              <a:rPr lang="en-US" sz="1200" dirty="0"/>
              <a:t> untuk </a:t>
            </a:r>
            <a:r>
              <a:rPr lang="en-US" sz="1200" dirty="0" err="1"/>
              <a:t>memperkirakan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mobil</a:t>
            </a:r>
            <a:r>
              <a:rPr lang="en-US" sz="1200" dirty="0"/>
              <a:t> 2000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perkiraan</a:t>
            </a:r>
            <a:r>
              <a:rPr lang="en-US" sz="1200" dirty="0"/>
              <a:t> </a:t>
            </a:r>
            <a:r>
              <a:rPr lang="en-US" sz="1200" dirty="0" err="1"/>
              <a:t>harganya</a:t>
            </a:r>
            <a:r>
              <a:rPr lang="en-US" sz="1200" dirty="0"/>
              <a:t> rata-rata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meleset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sebesar</a:t>
            </a:r>
            <a:r>
              <a:rPr lang="en-US" sz="1200" dirty="0"/>
              <a:t> 2.616,86 </a:t>
            </a:r>
            <a:r>
              <a:rPr lang="en-US" sz="1200" dirty="0" err="1"/>
              <a:t>atau</a:t>
            </a:r>
            <a:r>
              <a:rPr lang="en-US" sz="1200" dirty="0"/>
              <a:t> 1.383,14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yang </a:t>
            </a:r>
            <a:r>
              <a:rPr lang="en-US" sz="1200" dirty="0" err="1"/>
              <a:t>mungkin</a:t>
            </a:r>
            <a:r>
              <a:rPr lang="en-US" sz="1200" dirty="0"/>
              <a:t> </a:t>
            </a:r>
            <a:r>
              <a:rPr lang="en-US" sz="1200" dirty="0" err="1"/>
              <a:t>seharusnya</a:t>
            </a:r>
            <a:r>
              <a:rPr lang="en-US" sz="1200" dirty="0"/>
              <a:t>. Tetapi, tidak </a:t>
            </a:r>
            <a:r>
              <a:rPr lang="en-US" sz="1200" dirty="0" err="1"/>
              <a:t>menutup</a:t>
            </a:r>
            <a:r>
              <a:rPr lang="en-US" sz="1200" dirty="0"/>
              <a:t> </a:t>
            </a:r>
            <a:r>
              <a:rPr lang="en-US" sz="1200" dirty="0" err="1"/>
              <a:t>kemungkinan</a:t>
            </a:r>
            <a:r>
              <a:rPr lang="en-US" sz="1200" dirty="0"/>
              <a:t> juga </a:t>
            </a:r>
            <a:r>
              <a:rPr lang="en-US" sz="1200" dirty="0" err="1"/>
              <a:t>prediksinya</a:t>
            </a:r>
            <a:r>
              <a:rPr lang="en-US" sz="1200" dirty="0"/>
              <a:t> </a:t>
            </a:r>
            <a:r>
              <a:rPr lang="en-US" sz="1200" dirty="0" err="1"/>
              <a:t>meleset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jauh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mendekati</a:t>
            </a:r>
            <a:r>
              <a:rPr lang="en-US" sz="1200" dirty="0"/>
              <a:t> </a:t>
            </a:r>
            <a:r>
              <a:rPr lang="en-US" sz="1200" dirty="0" err="1"/>
              <a:t>sempurna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bias yang </a:t>
            </a:r>
            <a:r>
              <a:rPr lang="en-US" sz="1200" dirty="0" err="1"/>
              <a:t>dihasilkan</a:t>
            </a:r>
            <a:r>
              <a:rPr lang="en-US" sz="1200" dirty="0"/>
              <a:t> model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cukup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bila</a:t>
            </a:r>
            <a:r>
              <a:rPr lang="en-US" sz="1200" dirty="0"/>
              <a:t> </a:t>
            </a:r>
            <a:r>
              <a:rPr lang="en-US" sz="1200" dirty="0" err="1"/>
              <a:t>dilihat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visualisasi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aktual</a:t>
            </a:r>
            <a:r>
              <a:rPr lang="en-US" sz="1200" dirty="0"/>
              <a:t> dan </a:t>
            </a:r>
            <a:r>
              <a:rPr lang="en-US" sz="1200" dirty="0" err="1"/>
              <a:t>prediksi</a:t>
            </a:r>
            <a:r>
              <a:rPr lang="en-US" sz="1200" dirty="0"/>
              <a:t>. </a:t>
            </a:r>
          </a:p>
          <a:p>
            <a:pPr marL="228600" indent="-228600" algn="just">
              <a:buFont typeface="+mj-lt"/>
              <a:buAutoNum type="arabicPeriod" startAt="2"/>
            </a:pP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PriceUSD</a:t>
            </a:r>
            <a:r>
              <a:rPr lang="en-US" sz="1200" dirty="0"/>
              <a:t> dengan </a:t>
            </a:r>
            <a:r>
              <a:rPr lang="en-US" sz="1200" dirty="0" err="1"/>
              <a:t>nilai</a:t>
            </a:r>
            <a:r>
              <a:rPr lang="en-US" sz="1200" dirty="0"/>
              <a:t> median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pada </a:t>
            </a:r>
            <a:r>
              <a:rPr lang="en-US" sz="1200" dirty="0" err="1"/>
              <a:t>PriceUSD</a:t>
            </a:r>
            <a:r>
              <a:rPr lang="en-US" sz="1200" dirty="0"/>
              <a:t> tidak </a:t>
            </a:r>
            <a:r>
              <a:rPr lang="en-US" sz="1200" dirty="0" err="1"/>
              <a:t>terdistribusi</a:t>
            </a:r>
            <a:r>
              <a:rPr lang="en-US" sz="1200" dirty="0"/>
              <a:t> dengan normal,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diambil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median yang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Central of Tendency</a:t>
            </a:r>
            <a:endParaRPr lang="en-US" sz="1200" dirty="0"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551E0C-4DE2-D31A-F5D8-9568D47F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86" y="1926418"/>
            <a:ext cx="4679092" cy="28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54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ECD2-0B37-AC4E-8B62-732DD174E676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2ECCD7-2109-114F-B205-A699E5CFDAFE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07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Conclusion and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Recomendation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2A31D8-58CE-114D-BB1D-0801570E74FA}"/>
              </a:ext>
            </a:extLst>
          </p:cNvPr>
          <p:cNvCxnSpPr>
            <a:cxnSpLocks/>
          </p:cNvCxnSpPr>
          <p:nvPr/>
        </p:nvCxnSpPr>
        <p:spPr>
          <a:xfrm>
            <a:off x="295139" y="1363573"/>
            <a:ext cx="3108461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666E56-55D4-C54F-8D41-72BC1D955533}"/>
              </a:ext>
            </a:extLst>
          </p:cNvPr>
          <p:cNvSpPr txBox="1"/>
          <p:nvPr/>
        </p:nvSpPr>
        <p:spPr>
          <a:xfrm>
            <a:off x="259980" y="1063441"/>
            <a:ext cx="319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rebuchet MS" panose="020B0603020202020204" pitchFamily="34" charset="0"/>
              </a:rPr>
              <a:t>Model </a:t>
            </a:r>
            <a:r>
              <a:rPr lang="en-US" sz="1400" b="1" dirty="0" err="1">
                <a:latin typeface="Trebuchet MS" panose="020B0603020202020204" pitchFamily="34" charset="0"/>
              </a:rPr>
              <a:t>Recomendation</a:t>
            </a:r>
            <a:r>
              <a:rPr lang="en-US" sz="1400" b="1" dirty="0">
                <a:latin typeface="Trebuchet MS" panose="020B0603020202020204" pitchFamily="34" charset="0"/>
              </a:rPr>
              <a:t>: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EB9A6-0BBD-0042-892D-F4A7C52DD59F}"/>
              </a:ext>
            </a:extLst>
          </p:cNvPr>
          <p:cNvSpPr/>
          <p:nvPr/>
        </p:nvSpPr>
        <p:spPr>
          <a:xfrm>
            <a:off x="295139" y="1480573"/>
            <a:ext cx="11265490" cy="5552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lvl="1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Pemakaian</a:t>
            </a:r>
            <a:r>
              <a:rPr lang="en-US" sz="1400" dirty="0"/>
              <a:t> Machine Learning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memprediksi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mobil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5.400 USD,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yang </a:t>
            </a:r>
            <a:r>
              <a:rPr lang="en-US" sz="1400" dirty="0" err="1"/>
              <a:t>diprediksi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akurat</a:t>
            </a:r>
            <a:r>
              <a:rPr lang="en-US" sz="1400" dirty="0"/>
              <a:t> </a:t>
            </a:r>
          </a:p>
          <a:p>
            <a:pPr marL="241300" lvl="1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Menambahkan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Kompleks</a:t>
            </a:r>
            <a:r>
              <a:rPr lang="en-US" sz="1400" dirty="0"/>
              <a:t> agar Nilai Tuning yang </a:t>
            </a:r>
            <a:r>
              <a:rPr lang="en-US" sz="1400" dirty="0" err="1"/>
              <a:t>dihasilkan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</a:p>
          <a:p>
            <a:pPr marL="241300" lvl="1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Mencoba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kombinasi</a:t>
            </a:r>
            <a:r>
              <a:rPr lang="en-US" sz="1400" dirty="0"/>
              <a:t> Hyper Parameter Tuning yang lain agar </a:t>
            </a:r>
            <a:r>
              <a:rPr lang="en-US" sz="1400" dirty="0" err="1"/>
              <a:t>kita</a:t>
            </a:r>
            <a:r>
              <a:rPr lang="en-US" sz="1400" dirty="0"/>
              <a:t> dapat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perbedaan</a:t>
            </a:r>
            <a:r>
              <a:rPr lang="en-US" sz="1400" dirty="0"/>
              <a:t> </a:t>
            </a:r>
            <a:r>
              <a:rPr lang="en-US" sz="1400" dirty="0" err="1"/>
              <a:t>angka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beragam</a:t>
            </a:r>
            <a:endParaRPr lang="en-US" sz="1400" dirty="0"/>
          </a:p>
          <a:p>
            <a:pPr marL="241300" lvl="1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Menambahkan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macam</a:t>
            </a:r>
            <a:r>
              <a:rPr lang="en-US" sz="1400" dirty="0"/>
              <a:t> Data yang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mobil</a:t>
            </a:r>
            <a:endParaRPr lang="en-US" sz="1400" dirty="0"/>
          </a:p>
          <a:p>
            <a:pPr marL="241300" lvl="1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Mengecek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 mana </a:t>
            </a:r>
            <a:r>
              <a:rPr lang="en-US" sz="1400" dirty="0" err="1"/>
              <a:t>saja</a:t>
            </a:r>
            <a:r>
              <a:rPr lang="en-US" sz="1400" dirty="0"/>
              <a:t> yang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error yang </a:t>
            </a:r>
            <a:r>
              <a:rPr lang="en-US" sz="1400" dirty="0" err="1"/>
              <a:t>tinggi</a:t>
            </a:r>
            <a:r>
              <a:rPr lang="en-US" sz="1400" dirty="0"/>
              <a:t>.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mengelompokkan</a:t>
            </a:r>
            <a:r>
              <a:rPr lang="en-US" sz="1400" dirty="0"/>
              <a:t> error tersebut ke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grup</a:t>
            </a:r>
            <a:r>
              <a:rPr lang="en-US" sz="1400" dirty="0"/>
              <a:t> </a:t>
            </a:r>
          </a:p>
          <a:p>
            <a:pPr marL="698500" lvl="2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overestimation (5%)</a:t>
            </a:r>
          </a:p>
          <a:p>
            <a:pPr marL="698500" lvl="2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err="1"/>
              <a:t>mayoritas</a:t>
            </a:r>
            <a:r>
              <a:rPr lang="en-US" sz="1400" dirty="0"/>
              <a:t> yang error-</a:t>
            </a:r>
            <a:r>
              <a:rPr lang="en-US" sz="1400" dirty="0" err="1"/>
              <a:t>nya</a:t>
            </a:r>
            <a:r>
              <a:rPr lang="en-US" sz="1400" dirty="0"/>
              <a:t> </a:t>
            </a:r>
            <a:r>
              <a:rPr lang="en-US" sz="1400" dirty="0" err="1"/>
              <a:t>mendekati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mean (90%)</a:t>
            </a:r>
          </a:p>
          <a:p>
            <a:pPr marL="698500" lvl="2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underestimation (5%)</a:t>
            </a:r>
          </a:p>
          <a:p>
            <a:pPr marL="469900" lvl="2" algn="just">
              <a:lnSpc>
                <a:spcPct val="150000"/>
              </a:lnSpc>
            </a:pPr>
            <a:r>
              <a:rPr lang="en-US" sz="1400" dirty="0" err="1"/>
              <a:t>Setelahnya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mengecek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error tersebut dengan </a:t>
            </a:r>
            <a:r>
              <a:rPr lang="en-US" sz="1400" dirty="0" err="1"/>
              <a:t>tiap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independen</a:t>
            </a:r>
            <a:r>
              <a:rPr lang="en-US" sz="1400" dirty="0"/>
              <a:t>. Pada </a:t>
            </a:r>
            <a:r>
              <a:rPr lang="en-US" sz="1400" dirty="0" err="1"/>
              <a:t>akhirnya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dapat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sebenarnya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mana </a:t>
            </a:r>
            <a:r>
              <a:rPr lang="en-US" sz="1400" dirty="0" err="1"/>
              <a:t>saja</a:t>
            </a:r>
            <a:r>
              <a:rPr lang="en-US" sz="1400" dirty="0"/>
              <a:t> dan </a:t>
            </a:r>
            <a:r>
              <a:rPr lang="en-US" sz="1400" dirty="0" err="1"/>
              <a:t>aspek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menyebabkan</a:t>
            </a:r>
            <a:r>
              <a:rPr lang="en-US" sz="1400" dirty="0"/>
              <a:t> model </a:t>
            </a:r>
            <a:r>
              <a:rPr lang="en-US" sz="1400" dirty="0" err="1"/>
              <a:t>menghasilkan</a:t>
            </a:r>
            <a:r>
              <a:rPr lang="en-US" sz="1400" dirty="0"/>
              <a:t> error yang </a:t>
            </a:r>
            <a:r>
              <a:rPr lang="en-US" sz="1400" dirty="0" err="1"/>
              <a:t>tinggi</a:t>
            </a:r>
            <a:r>
              <a:rPr lang="en-US" sz="1400" dirty="0"/>
              <a:t>,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training ulang dengan </a:t>
            </a:r>
            <a:r>
              <a:rPr lang="en-US" sz="1400" dirty="0" err="1"/>
              <a:t>penerapan</a:t>
            </a:r>
            <a:r>
              <a:rPr lang="en-US" sz="1400" dirty="0"/>
              <a:t> feature engineering </a:t>
            </a:r>
            <a:r>
              <a:rPr lang="en-US" sz="1400" dirty="0" err="1"/>
              <a:t>lainnya</a:t>
            </a:r>
            <a:r>
              <a:rPr lang="en-US" sz="1400" dirty="0"/>
              <a:t>.</a:t>
            </a:r>
          </a:p>
          <a:p>
            <a:pPr marL="241300" lvl="1" indent="-228600" algn="just">
              <a:lnSpc>
                <a:spcPct val="150000"/>
              </a:lnSpc>
              <a:buFont typeface="+mj-lt"/>
              <a:buAutoNum type="arabicPeriod"/>
            </a:pPr>
            <a:endParaRPr lang="en-US" sz="1400" dirty="0"/>
          </a:p>
          <a:p>
            <a:pPr marL="241300" lvl="1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kedepannya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sebaiknya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machine learning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penentuan</a:t>
            </a:r>
            <a:r>
              <a:rPr lang="en-US" sz="1400" dirty="0"/>
              <a:t> COGS dan Harga </a:t>
            </a:r>
            <a:r>
              <a:rPr lang="en-US" sz="1400" dirty="0" err="1"/>
              <a:t>jual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menghemat</a:t>
            </a:r>
            <a:r>
              <a:rPr lang="en-US" sz="1400" dirty="0"/>
              <a:t> </a:t>
            </a:r>
            <a:r>
              <a:rPr lang="en-US" sz="1400" dirty="0" err="1"/>
              <a:t>pengeluaran</a:t>
            </a:r>
            <a:r>
              <a:rPr lang="en-US" sz="1400" dirty="0"/>
              <a:t> yang </a:t>
            </a:r>
            <a:r>
              <a:rPr lang="en-US" sz="1400" dirty="0" err="1"/>
              <a:t>dilakukan</a:t>
            </a:r>
            <a:r>
              <a:rPr lang="en-US" sz="1400" dirty="0"/>
              <a:t> oleh </a:t>
            </a:r>
            <a:r>
              <a:rPr lang="en-US" sz="1400" dirty="0" err="1"/>
              <a:t>perusahaan</a:t>
            </a:r>
            <a:r>
              <a:rPr lang="en-US" sz="1400" dirty="0"/>
              <a:t> (</a:t>
            </a: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pegawai</a:t>
            </a:r>
            <a:r>
              <a:rPr lang="en-US" sz="1400" dirty="0"/>
              <a:t>) dan </a:t>
            </a:r>
            <a:r>
              <a:rPr lang="en-US" sz="1400" dirty="0" err="1"/>
              <a:t>dengan</a:t>
            </a:r>
            <a:r>
              <a:rPr lang="en-US" sz="1400" dirty="0"/>
              <a:t> machine learning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diakses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server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penentuan</a:t>
            </a:r>
            <a:r>
              <a:rPr lang="en-US" sz="1400" dirty="0"/>
              <a:t> Harga </a:t>
            </a:r>
            <a:r>
              <a:rPr lang="en-US" sz="1400" dirty="0" err="1"/>
              <a:t>Beli</a:t>
            </a:r>
            <a:r>
              <a:rPr lang="en-US" sz="1400" dirty="0"/>
              <a:t> – COGS – Harga </a:t>
            </a:r>
            <a:r>
              <a:rPr lang="en-US" sz="1400" dirty="0" err="1"/>
              <a:t>Jual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di monitor oleh </a:t>
            </a:r>
            <a:r>
              <a:rPr lang="en-US" sz="1400" dirty="0" err="1"/>
              <a:t>seluruh</a:t>
            </a:r>
            <a:r>
              <a:rPr lang="en-US" sz="1400" dirty="0"/>
              <a:t> divisi yang </a:t>
            </a:r>
            <a:r>
              <a:rPr lang="en-US" sz="1400" dirty="0" err="1"/>
              <a:t>berkaitan</a:t>
            </a:r>
            <a:r>
              <a:rPr lang="en-US" sz="1400" dirty="0"/>
              <a:t>.</a:t>
            </a:r>
          </a:p>
          <a:p>
            <a:pPr marL="469900" lvl="2" algn="just"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956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4E5BA7-5A81-FC41-86EC-E44AA2E35B9D}"/>
              </a:ext>
            </a:extLst>
          </p:cNvPr>
          <p:cNvSpPr/>
          <p:nvPr/>
        </p:nvSpPr>
        <p:spPr>
          <a:xfrm>
            <a:off x="-25426" y="46695"/>
            <a:ext cx="12217426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EC6A28A8-5081-FB44-8DEE-1BF1470173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5426" y="316905"/>
          <a:ext cx="12217427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01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Background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8C9B795-1BD3-6640-802F-021104D0DD65}"/>
              </a:ext>
            </a:extLst>
          </p:cNvPr>
          <p:cNvSpPr txBox="1"/>
          <p:nvPr/>
        </p:nvSpPr>
        <p:spPr>
          <a:xfrm>
            <a:off x="443345" y="1177471"/>
            <a:ext cx="261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Business Process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439639-BABC-8240-962E-F53E82C2A2B1}"/>
              </a:ext>
            </a:extLst>
          </p:cNvPr>
          <p:cNvCxnSpPr>
            <a:cxnSpLocks/>
          </p:cNvCxnSpPr>
          <p:nvPr/>
        </p:nvCxnSpPr>
        <p:spPr>
          <a:xfrm>
            <a:off x="372141" y="1529664"/>
            <a:ext cx="1935630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EB3B91-39AB-C04A-B10F-AD63C400E2CD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02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AD5C0B-888C-27E7-FB2F-06CA2285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87" y="1677945"/>
            <a:ext cx="8255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1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F9A1E-893E-364D-9313-7C80AB62891D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D7E2E48B-0170-894D-9459-72B9CF6D24E3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03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Project Limitation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5EB1311-0826-044D-99B7-389AB4291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30498"/>
              </p:ext>
            </p:extLst>
          </p:nvPr>
        </p:nvGraphicFramePr>
        <p:xfrm>
          <a:off x="2044807" y="1137951"/>
          <a:ext cx="1550303" cy="3708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50303">
                  <a:extLst>
                    <a:ext uri="{9D8B030D-6E8A-4147-A177-3AD203B41FA5}">
                      <a16:colId xmlns:a16="http://schemas.microsoft.com/office/drawing/2014/main" val="3764242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Before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296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7340E23-386F-0D4B-8EA0-934DD9A012EC}"/>
              </a:ext>
            </a:extLst>
          </p:cNvPr>
          <p:cNvSpPr/>
          <p:nvPr/>
        </p:nvSpPr>
        <p:spPr>
          <a:xfrm>
            <a:off x="282612" y="4919959"/>
            <a:ext cx="104020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Pada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i="1" dirty="0"/>
              <a:t>Condition </a:t>
            </a:r>
            <a:r>
              <a:rPr lang="en-US" sz="1600" dirty="0"/>
              <a:t>kami </a:t>
            </a:r>
            <a:r>
              <a:rPr lang="en-US" sz="1600" dirty="0" err="1"/>
              <a:t>menghapus</a:t>
            </a:r>
            <a:r>
              <a:rPr lang="en-US" sz="1600" dirty="0"/>
              <a:t> unique value “</a:t>
            </a:r>
            <a:r>
              <a:rPr lang="en-US" sz="1600" i="1" dirty="0"/>
              <a:t>for parts” </a:t>
            </a:r>
            <a:r>
              <a:rPr lang="en-US" sz="1600" dirty="0" err="1"/>
              <a:t>karena</a:t>
            </a:r>
            <a:r>
              <a:rPr lang="en-US" sz="1600" dirty="0"/>
              <a:t> kami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berfokus</a:t>
            </a:r>
            <a:r>
              <a:rPr lang="en-US" sz="1600" dirty="0"/>
              <a:t> pada </a:t>
            </a:r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Pada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i="1" dirty="0"/>
              <a:t>Year </a:t>
            </a:r>
            <a:r>
              <a:rPr lang="en-US" sz="1600" dirty="0"/>
              <a:t>kami </a:t>
            </a:r>
            <a:r>
              <a:rPr lang="en-US" sz="1600" dirty="0" err="1"/>
              <a:t>menghapus</a:t>
            </a:r>
            <a:r>
              <a:rPr lang="en-US" sz="1600" dirty="0"/>
              <a:t> unique value </a:t>
            </a:r>
            <a:r>
              <a:rPr lang="en-US" sz="1600" dirty="0" err="1"/>
              <a:t>dibawah</a:t>
            </a:r>
            <a:r>
              <a:rPr lang="en-US" sz="1600" dirty="0"/>
              <a:t> 1980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di </a:t>
            </a:r>
            <a:r>
              <a:rPr lang="en-US" sz="1600" dirty="0" err="1"/>
              <a:t>bawah</a:t>
            </a:r>
            <a:r>
              <a:rPr lang="en-US" sz="1600" dirty="0"/>
              <a:t> 1980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antik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Pada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i="1" dirty="0" err="1"/>
              <a:t>Fuel_type</a:t>
            </a:r>
            <a:r>
              <a:rPr lang="en-US" sz="1600" i="1" dirty="0"/>
              <a:t> </a:t>
            </a:r>
            <a:r>
              <a:rPr lang="en-US" sz="1600" dirty="0"/>
              <a:t>kami </a:t>
            </a:r>
            <a:r>
              <a:rPr lang="en-US" sz="1600" dirty="0" err="1"/>
              <a:t>menghapus</a:t>
            </a:r>
            <a:r>
              <a:rPr lang="en-US" sz="1600" dirty="0"/>
              <a:t> unique value “</a:t>
            </a:r>
            <a:r>
              <a:rPr lang="en-US" sz="1600" i="1" dirty="0" err="1"/>
              <a:t>electrocar</a:t>
            </a:r>
            <a:r>
              <a:rPr lang="en-US" sz="1600" i="1" dirty="0"/>
              <a:t>” </a:t>
            </a:r>
            <a:r>
              <a:rPr lang="en-US" sz="1600" dirty="0" err="1"/>
              <a:t>dikarenakan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bertipe</a:t>
            </a:r>
            <a:r>
              <a:rPr lang="en-US" sz="1600" dirty="0"/>
              <a:t> </a:t>
            </a:r>
            <a:r>
              <a:rPr lang="en-US" sz="1600" i="1" dirty="0" err="1"/>
              <a:t>electrocar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kubikasi</a:t>
            </a:r>
            <a:r>
              <a:rPr lang="en-US" sz="1600" dirty="0"/>
              <a:t> (cc) dan </a:t>
            </a:r>
            <a:r>
              <a:rPr lang="en-US" sz="1600" dirty="0" err="1"/>
              <a:t>terdapat</a:t>
            </a:r>
            <a:r>
              <a:rPr lang="en-US" sz="1600" dirty="0"/>
              <a:t> missing value pada </a:t>
            </a:r>
            <a:r>
              <a:rPr lang="en-US" sz="1600" i="1" dirty="0"/>
              <a:t>unique value volume(cm3</a:t>
            </a:r>
            <a:r>
              <a:rPr lang="en-US" sz="1600" dirty="0"/>
              <a:t>)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i="1" dirty="0" err="1"/>
              <a:t>electrocar</a:t>
            </a:r>
            <a:endParaRPr lang="en-US" sz="1600" i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Pada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PriceUSD</a:t>
            </a:r>
            <a:r>
              <a:rPr lang="en-US" sz="1600" dirty="0"/>
              <a:t> kami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>
                <a:latin typeface="-apple-system"/>
              </a:rPr>
              <a:t>data </a:t>
            </a:r>
            <a:r>
              <a:rPr lang="en-US" sz="1600" dirty="0" err="1">
                <a:latin typeface="-apple-system"/>
              </a:rPr>
              <a:t>harga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mobil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kurang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dari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sama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dengan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nilai</a:t>
            </a:r>
            <a:r>
              <a:rPr lang="en-US" sz="1600" dirty="0">
                <a:latin typeface="-apple-system"/>
              </a:rPr>
              <a:t> median yang mana 5.400 USD </a:t>
            </a:r>
            <a:r>
              <a:rPr lang="en-US" sz="1600" dirty="0" err="1">
                <a:latin typeface="-apple-system"/>
              </a:rPr>
              <a:t>karena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itu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adalah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nilai</a:t>
            </a:r>
            <a:r>
              <a:rPr lang="en-US" sz="1600" dirty="0">
                <a:latin typeface="-apple-system"/>
              </a:rPr>
              <a:t> central of Tendency.</a:t>
            </a:r>
            <a:r>
              <a:rPr lang="en-US" sz="1600" dirty="0"/>
              <a:t> (</a:t>
            </a:r>
            <a:r>
              <a:rPr lang="en-US" sz="1600" i="1" dirty="0"/>
              <a:t>for Machine Learning</a:t>
            </a:r>
            <a:r>
              <a:rPr lang="en-US" sz="1600" dirty="0"/>
              <a:t>) 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BC760C-6F36-F240-B95B-B2FD502DE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10055"/>
              </p:ext>
            </p:extLst>
          </p:nvPr>
        </p:nvGraphicFramePr>
        <p:xfrm>
          <a:off x="1095318" y="1539797"/>
          <a:ext cx="383599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5304">
                  <a:extLst>
                    <a:ext uri="{9D8B030D-6E8A-4147-A177-3AD203B41FA5}">
                      <a16:colId xmlns:a16="http://schemas.microsoft.com/office/drawing/2014/main" val="1282269342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320014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44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mileage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8413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damage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1592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3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1910</a:t>
                      </a:r>
                      <a:r>
                        <a:rPr lang="en-US" dirty="0"/>
                        <a:t>  - 2020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459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err="1"/>
                        <a:t>Fuel_type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267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814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Electrocar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26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PriceUSD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$95-$</a:t>
                      </a:r>
                      <a:r>
                        <a:rPr lang="en-ID" dirty="0"/>
                        <a:t>235235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85537"/>
                  </a:ext>
                </a:extLst>
              </a:tr>
            </a:tbl>
          </a:graphicData>
        </a:graphic>
      </p:graphicFrame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59041A39-5B6D-D94E-A49D-BA36AF2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24595"/>
              </p:ext>
            </p:extLst>
          </p:nvPr>
        </p:nvGraphicFramePr>
        <p:xfrm>
          <a:off x="7848198" y="1137951"/>
          <a:ext cx="1550303" cy="370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50303">
                  <a:extLst>
                    <a:ext uri="{9D8B030D-6E8A-4147-A177-3AD203B41FA5}">
                      <a16:colId xmlns:a16="http://schemas.microsoft.com/office/drawing/2014/main" val="3764242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2960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F8394AF1-ABA3-4247-963E-09D13E8E3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79554"/>
              </p:ext>
            </p:extLst>
          </p:nvPr>
        </p:nvGraphicFramePr>
        <p:xfrm>
          <a:off x="6705354" y="1612450"/>
          <a:ext cx="38359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304">
                  <a:extLst>
                    <a:ext uri="{9D8B030D-6E8A-4147-A177-3AD203B41FA5}">
                      <a16:colId xmlns:a16="http://schemas.microsoft.com/office/drawing/2014/main" val="1282269342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320014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mileage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84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damage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15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  - 2020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Fuel_type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2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8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PriceUSD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 $5400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70433"/>
                  </a:ext>
                </a:extLst>
              </a:tr>
            </a:tbl>
          </a:graphicData>
        </a:graphic>
      </p:graphicFrame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0C89AA87-C8DE-9449-8FC2-1E489CCFE6B9}"/>
              </a:ext>
            </a:extLst>
          </p:cNvPr>
          <p:cNvSpPr/>
          <p:nvPr/>
        </p:nvSpPr>
        <p:spPr>
          <a:xfrm>
            <a:off x="5270035" y="2724970"/>
            <a:ext cx="1012371" cy="5061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1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5DA96-5158-734D-9EFF-B56722AD9090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EE8E2876-98AF-8C42-B6BE-7D7DF60004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486382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02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Understanding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9E9DB4-6BD7-B942-A42F-B766E58306A7}"/>
              </a:ext>
            </a:extLst>
          </p:cNvPr>
          <p:cNvCxnSpPr>
            <a:cxnSpLocks/>
          </p:cNvCxnSpPr>
          <p:nvPr/>
        </p:nvCxnSpPr>
        <p:spPr>
          <a:xfrm>
            <a:off x="372141" y="1433758"/>
            <a:ext cx="1935630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AB0553-C30A-0845-99AC-87B538F2294C}"/>
              </a:ext>
            </a:extLst>
          </p:cNvPr>
          <p:cNvSpPr txBox="1"/>
          <p:nvPr/>
        </p:nvSpPr>
        <p:spPr>
          <a:xfrm>
            <a:off x="301827" y="1081565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About Data :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C3E390-A7D5-5E43-AFE0-48247C939A5D}"/>
              </a:ext>
            </a:extLst>
          </p:cNvPr>
          <p:cNvSpPr/>
          <p:nvPr/>
        </p:nvSpPr>
        <p:spPr>
          <a:xfrm>
            <a:off x="372141" y="1448172"/>
            <a:ext cx="102378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 : </a:t>
            </a:r>
            <a:r>
              <a:rPr lang="en-US" dirty="0">
                <a:hlinkClick r:id="rId2"/>
              </a:rPr>
              <a:t>https://www.kaggle.com/datasets/slavapasedko/belarus-used-cars-prices</a:t>
            </a:r>
            <a:endParaRPr lang="en-US" dirty="0"/>
          </a:p>
          <a:p>
            <a:r>
              <a:rPr lang="en-ID" b="1" dirty="0"/>
              <a:t>Data </a:t>
            </a:r>
            <a:r>
              <a:rPr lang="en-ID" b="1" dirty="0" err="1"/>
              <a:t>ini</a:t>
            </a:r>
            <a:r>
              <a:rPr lang="en-ID" b="1" dirty="0"/>
              <a:t> </a:t>
            </a:r>
            <a:r>
              <a:rPr lang="en-ID" b="1" dirty="0" err="1"/>
              <a:t>diambil</a:t>
            </a:r>
            <a:r>
              <a:rPr lang="en-ID" b="1" dirty="0"/>
              <a:t> </a:t>
            </a:r>
            <a:r>
              <a:rPr lang="en-ID" b="1" dirty="0" err="1"/>
              <a:t>dari</a:t>
            </a:r>
            <a:r>
              <a:rPr lang="en-ID" b="1" dirty="0"/>
              <a:t> internet dan </a:t>
            </a:r>
            <a:r>
              <a:rPr lang="en-ID" b="1" dirty="0" err="1"/>
              <a:t>merepresentasikan</a:t>
            </a:r>
            <a:r>
              <a:rPr lang="en-ID" b="1" dirty="0"/>
              <a:t> </a:t>
            </a:r>
            <a:r>
              <a:rPr lang="en-ID" b="1" dirty="0" err="1"/>
              <a:t>penjualan</a:t>
            </a:r>
            <a:r>
              <a:rPr lang="en-ID" b="1" dirty="0"/>
              <a:t> </a:t>
            </a:r>
            <a:r>
              <a:rPr lang="en-ID" b="1" dirty="0" err="1"/>
              <a:t>mobil</a:t>
            </a:r>
            <a:r>
              <a:rPr lang="en-ID" b="1" dirty="0"/>
              <a:t>, dataset </a:t>
            </a:r>
            <a:r>
              <a:rPr lang="en-ID" b="1" dirty="0" err="1"/>
              <a:t>didapatkan</a:t>
            </a:r>
            <a:r>
              <a:rPr lang="en-ID" b="1" dirty="0"/>
              <a:t> pada </a:t>
            </a:r>
            <a:r>
              <a:rPr lang="en-ID" b="1" dirty="0" err="1"/>
              <a:t>tahun</a:t>
            </a:r>
            <a:r>
              <a:rPr lang="en-ID" b="1" dirty="0"/>
              <a:t> 2019</a:t>
            </a:r>
            <a:endParaRPr lang="en-US" b="1" dirty="0"/>
          </a:p>
          <a:p>
            <a:r>
              <a:rPr lang="en-US" b="1" dirty="0"/>
              <a:t>Data Maker : </a:t>
            </a:r>
            <a:r>
              <a:rPr lang="en-US" dirty="0"/>
              <a:t>Slava </a:t>
            </a:r>
            <a:r>
              <a:rPr lang="en-US" dirty="0" err="1"/>
              <a:t>Pasedko</a:t>
            </a:r>
            <a:endParaRPr lang="en-US" dirty="0"/>
          </a:p>
          <a:p>
            <a:r>
              <a:rPr lang="en-US" b="1" dirty="0"/>
              <a:t>Data Last Update : </a:t>
            </a:r>
            <a:r>
              <a:rPr lang="en-US" dirty="0"/>
              <a:t>04 Feb 2020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0272D6-A6DB-F94E-95CB-B057434954A4}"/>
              </a:ext>
            </a:extLst>
          </p:cNvPr>
          <p:cNvCxnSpPr>
            <a:cxnSpLocks/>
          </p:cNvCxnSpPr>
          <p:nvPr/>
        </p:nvCxnSpPr>
        <p:spPr>
          <a:xfrm>
            <a:off x="372141" y="2865735"/>
            <a:ext cx="1935630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F3499B-45F7-7349-A1EB-93A7BF4400E9}"/>
              </a:ext>
            </a:extLst>
          </p:cNvPr>
          <p:cNvSpPr txBox="1"/>
          <p:nvPr/>
        </p:nvSpPr>
        <p:spPr>
          <a:xfrm>
            <a:off x="282882" y="2959711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Columns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AB2432-155B-DA49-B238-D6276BBD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7" y="3378201"/>
            <a:ext cx="5670338" cy="33104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A0E87E-FE51-C542-8120-F4E802FDE5BE}"/>
              </a:ext>
            </a:extLst>
          </p:cNvPr>
          <p:cNvSpPr/>
          <p:nvPr/>
        </p:nvSpPr>
        <p:spPr>
          <a:xfrm>
            <a:off x="6096000" y="2988578"/>
            <a:ext cx="3826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Dataset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12 </a:t>
            </a:r>
            <a:r>
              <a:rPr lang="en-US" dirty="0" err="1"/>
              <a:t>kolom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numerikal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kategorikal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5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F9A1E-893E-364D-9313-7C80AB62891D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D7E2E48B-0170-894D-9459-72B9CF6D24E3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03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Wrangling for EDA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7E4DF7-8D60-A54C-B3A8-E3073DD56F13}"/>
              </a:ext>
            </a:extLst>
          </p:cNvPr>
          <p:cNvCxnSpPr>
            <a:cxnSpLocks/>
          </p:cNvCxnSpPr>
          <p:nvPr/>
        </p:nvCxnSpPr>
        <p:spPr>
          <a:xfrm>
            <a:off x="295139" y="1433758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924EB9-6937-8D4E-B15D-C494D7738430}"/>
              </a:ext>
            </a:extLst>
          </p:cNvPr>
          <p:cNvSpPr txBox="1"/>
          <p:nvPr/>
        </p:nvSpPr>
        <p:spPr>
          <a:xfrm>
            <a:off x="259981" y="1064426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Check Type Data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32B1F0-C888-7445-8D22-32676F582C48}"/>
              </a:ext>
            </a:extLst>
          </p:cNvPr>
          <p:cNvCxnSpPr>
            <a:cxnSpLocks/>
          </p:cNvCxnSpPr>
          <p:nvPr/>
        </p:nvCxnSpPr>
        <p:spPr>
          <a:xfrm>
            <a:off x="330297" y="2458028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A109A5-46A1-B743-9A3F-C47999220789}"/>
              </a:ext>
            </a:extLst>
          </p:cNvPr>
          <p:cNvSpPr txBox="1"/>
          <p:nvPr/>
        </p:nvSpPr>
        <p:spPr>
          <a:xfrm>
            <a:off x="295139" y="2088696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Check Unique Value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35741A-E7CC-1643-912A-958278F7371A}"/>
              </a:ext>
            </a:extLst>
          </p:cNvPr>
          <p:cNvCxnSpPr>
            <a:cxnSpLocks/>
          </p:cNvCxnSpPr>
          <p:nvPr/>
        </p:nvCxnSpPr>
        <p:spPr>
          <a:xfrm>
            <a:off x="295139" y="3483034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F037AC-EE6C-2B4E-82CB-3F00D9E25845}"/>
              </a:ext>
            </a:extLst>
          </p:cNvPr>
          <p:cNvSpPr txBox="1"/>
          <p:nvPr/>
        </p:nvSpPr>
        <p:spPr>
          <a:xfrm>
            <a:off x="259981" y="3113702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Check Missing Value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9A6B2B-AF90-CE44-A6E0-9587BE1C67A8}"/>
              </a:ext>
            </a:extLst>
          </p:cNvPr>
          <p:cNvSpPr/>
          <p:nvPr/>
        </p:nvSpPr>
        <p:spPr>
          <a:xfrm>
            <a:off x="259981" y="1476515"/>
            <a:ext cx="10237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6877C7-F8D0-4249-8DD7-23FF5948D21A}"/>
              </a:ext>
            </a:extLst>
          </p:cNvPr>
          <p:cNvSpPr/>
          <p:nvPr/>
        </p:nvSpPr>
        <p:spPr>
          <a:xfrm>
            <a:off x="259981" y="2458028"/>
            <a:ext cx="10237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anomali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</a:t>
            </a:r>
            <a:r>
              <a:rPr lang="en-US" i="1" dirty="0"/>
              <a:t>unique value.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D29277F-FE00-6648-BF36-8FD984C2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1" y="3629991"/>
            <a:ext cx="2832100" cy="27559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3F1A941-11CE-E547-B3D1-EDA4F7461CDA}"/>
              </a:ext>
            </a:extLst>
          </p:cNvPr>
          <p:cNvSpPr/>
          <p:nvPr/>
        </p:nvSpPr>
        <p:spPr>
          <a:xfrm>
            <a:off x="3334335" y="3629991"/>
            <a:ext cx="78498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Terdapat</a:t>
            </a:r>
            <a:r>
              <a:rPr lang="en-US" sz="1600" dirty="0"/>
              <a:t> missing value pada 3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volume(cm3) 	: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drive_unit</a:t>
            </a:r>
            <a:r>
              <a:rPr lang="en-US" sz="1600" dirty="0"/>
              <a:t> 		: 1905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Segment		 : 5291</a:t>
            </a:r>
          </a:p>
          <a:p>
            <a:endParaRPr lang="en-US" sz="1600" dirty="0"/>
          </a:p>
          <a:p>
            <a:r>
              <a:rPr lang="en-US" sz="1600" dirty="0" err="1"/>
              <a:t>Dalam</a:t>
            </a:r>
            <a:r>
              <a:rPr lang="en-US" sz="1600" dirty="0"/>
              <a:t> EDA kami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i="1" dirty="0"/>
              <a:t>treatment</a:t>
            </a:r>
            <a:r>
              <a:rPr lang="en-US" sz="1600" dirty="0"/>
              <a:t> </a:t>
            </a:r>
            <a:r>
              <a:rPr lang="en-US" sz="1600" i="1" dirty="0"/>
              <a:t>missing value </a:t>
            </a:r>
            <a:r>
              <a:rPr lang="en-US" sz="1600" dirty="0"/>
              <a:t>dan </a:t>
            </a:r>
            <a:r>
              <a:rPr lang="en-US" sz="1600" dirty="0" err="1"/>
              <a:t>menggunakan</a:t>
            </a:r>
            <a:r>
              <a:rPr lang="en-US" sz="1600" dirty="0"/>
              <a:t> data yang </a:t>
            </a:r>
            <a:r>
              <a:rPr lang="en-US" sz="1600" dirty="0" err="1"/>
              <a:t>ada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F9A1E-893E-364D-9313-7C80AB62891D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D7E2E48B-0170-894D-9459-72B9CF6D2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838272"/>
              </p:ext>
            </p:extLst>
          </p:nvPr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03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Cleaning for EDA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7E4DF7-8D60-A54C-B3A8-E3073DD56F13}"/>
              </a:ext>
            </a:extLst>
          </p:cNvPr>
          <p:cNvCxnSpPr>
            <a:cxnSpLocks/>
          </p:cNvCxnSpPr>
          <p:nvPr/>
        </p:nvCxnSpPr>
        <p:spPr>
          <a:xfrm>
            <a:off x="295139" y="1432773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924EB9-6937-8D4E-B15D-C494D7738430}"/>
              </a:ext>
            </a:extLst>
          </p:cNvPr>
          <p:cNvSpPr txBox="1"/>
          <p:nvPr/>
        </p:nvSpPr>
        <p:spPr>
          <a:xfrm>
            <a:off x="259981" y="1063441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Check </a:t>
            </a:r>
            <a:r>
              <a:rPr lang="en-US" b="1" dirty="0" err="1">
                <a:latin typeface="Trebuchet MS" panose="020B0603020202020204" pitchFamily="34" charset="0"/>
              </a:rPr>
              <a:t>Duplicat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340E23-386F-0D4B-8EA0-934DD9A012EC}"/>
              </a:ext>
            </a:extLst>
          </p:cNvPr>
          <p:cNvSpPr/>
          <p:nvPr/>
        </p:nvSpPr>
        <p:spPr>
          <a:xfrm>
            <a:off x="259981" y="1523871"/>
            <a:ext cx="11087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Ditemukan</a:t>
            </a:r>
            <a:r>
              <a:rPr lang="en-US" dirty="0"/>
              <a:t> 87 </a:t>
            </a:r>
            <a:r>
              <a:rPr lang="en-US" dirty="0" err="1"/>
              <a:t>duplikasi</a:t>
            </a:r>
            <a:r>
              <a:rPr lang="en-US" dirty="0"/>
              <a:t> data </a:t>
            </a:r>
            <a:r>
              <a:rPr lang="en-US" dirty="0" err="1"/>
              <a:t>lalu</a:t>
            </a:r>
            <a:r>
              <a:rPr lang="en-US" dirty="0"/>
              <a:t> data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dulplikasi</a:t>
            </a:r>
            <a:r>
              <a:rPr lang="en-US" dirty="0"/>
              <a:t> kami </a:t>
            </a:r>
            <a:r>
              <a:rPr lang="en-US" dirty="0" err="1"/>
              <a:t>lakukan</a:t>
            </a:r>
            <a:r>
              <a:rPr lang="en-US" dirty="0"/>
              <a:t> treatment </a:t>
            </a:r>
            <a:r>
              <a:rPr lang="en-US" dirty="0" err="1"/>
              <a:t>dengan</a:t>
            </a:r>
            <a:r>
              <a:rPr lang="en-US" dirty="0"/>
              <a:t> “</a:t>
            </a:r>
            <a:r>
              <a:rPr lang="en-US" i="1" dirty="0"/>
              <a:t>drop duplicate</a:t>
            </a:r>
            <a:r>
              <a:rPr lang="en-US" dirty="0"/>
              <a:t>”.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B168BD-C29F-0440-AA3E-4887D804F908}"/>
              </a:ext>
            </a:extLst>
          </p:cNvPr>
          <p:cNvCxnSpPr>
            <a:cxnSpLocks/>
          </p:cNvCxnSpPr>
          <p:nvPr/>
        </p:nvCxnSpPr>
        <p:spPr>
          <a:xfrm>
            <a:off x="330297" y="2542198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F06C67-F6B0-CA44-8C4D-7FE03E00FD55}"/>
              </a:ext>
            </a:extLst>
          </p:cNvPr>
          <p:cNvSpPr txBox="1"/>
          <p:nvPr/>
        </p:nvSpPr>
        <p:spPr>
          <a:xfrm>
            <a:off x="295139" y="2172866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Check Outliers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58E95C-3192-8742-84A2-E78B20EDB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07" y="2527208"/>
            <a:ext cx="6558327" cy="43158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960C65-9A67-EB4F-90D0-793DFE343691}"/>
              </a:ext>
            </a:extLst>
          </p:cNvPr>
          <p:cNvSpPr/>
          <p:nvPr/>
        </p:nvSpPr>
        <p:spPr>
          <a:xfrm>
            <a:off x="7042268" y="2438340"/>
            <a:ext cx="43052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latin typeface="-apple-system"/>
              </a:rPr>
              <a:t>Terlihat</a:t>
            </a:r>
            <a:r>
              <a:rPr lang="en-US" sz="1600" dirty="0">
                <a:latin typeface="-apple-system"/>
              </a:rPr>
              <a:t> pada </a:t>
            </a:r>
            <a:r>
              <a:rPr lang="en-US" sz="1600" dirty="0" err="1">
                <a:latin typeface="-apple-system"/>
              </a:rPr>
              <a:t>fitur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terdapat</a:t>
            </a:r>
            <a:r>
              <a:rPr lang="en-US" sz="1600" dirty="0">
                <a:latin typeface="-apple-system"/>
              </a:rPr>
              <a:t> outlier, </a:t>
            </a:r>
            <a:r>
              <a:rPr lang="en-US" sz="1600" dirty="0" err="1">
                <a:latin typeface="-apple-system"/>
              </a:rPr>
              <a:t>namun</a:t>
            </a:r>
            <a:r>
              <a:rPr lang="en-US" sz="1600" dirty="0">
                <a:latin typeface="-apple-system"/>
              </a:rPr>
              <a:t> yang </a:t>
            </a:r>
            <a:r>
              <a:rPr lang="en-US" sz="1600" dirty="0" err="1">
                <a:latin typeface="-apple-system"/>
              </a:rPr>
              <a:t>akan</a:t>
            </a:r>
            <a:r>
              <a:rPr lang="en-US" sz="1600" dirty="0">
                <a:latin typeface="-apple-system"/>
              </a:rPr>
              <a:t> kami </a:t>
            </a:r>
            <a:r>
              <a:rPr lang="en-US" sz="1600" dirty="0" err="1">
                <a:latin typeface="-apple-system"/>
              </a:rPr>
              <a:t>fokuskan</a:t>
            </a:r>
            <a:r>
              <a:rPr lang="en-US" sz="1600" dirty="0">
                <a:latin typeface="-apple-system"/>
              </a:rPr>
              <a:t> pada </a:t>
            </a:r>
            <a:r>
              <a:rPr lang="en-US" sz="1600" dirty="0" err="1">
                <a:latin typeface="-apple-system"/>
              </a:rPr>
              <a:t>fitur</a:t>
            </a:r>
            <a:r>
              <a:rPr lang="en-US" sz="1600" dirty="0">
                <a:latin typeface="-apple-system"/>
              </a:rPr>
              <a:t> year </a:t>
            </a:r>
            <a:r>
              <a:rPr lang="en-US" sz="1600" dirty="0" err="1">
                <a:latin typeface="-apple-system"/>
              </a:rPr>
              <a:t>karena</a:t>
            </a:r>
            <a:r>
              <a:rPr lang="en-US" sz="1600" dirty="0">
                <a:latin typeface="-apple-system"/>
              </a:rPr>
              <a:t> pada project </a:t>
            </a:r>
            <a:r>
              <a:rPr lang="en-US" sz="1600" dirty="0" err="1">
                <a:latin typeface="-apple-system"/>
              </a:rPr>
              <a:t>ini</a:t>
            </a:r>
            <a:r>
              <a:rPr lang="en-US" sz="1600" dirty="0">
                <a:latin typeface="-apple-system"/>
              </a:rPr>
              <a:t> kami </a:t>
            </a:r>
            <a:r>
              <a:rPr lang="en-US" sz="1600" dirty="0" err="1">
                <a:latin typeface="-apple-system"/>
              </a:rPr>
              <a:t>hanya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akan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menggunakan</a:t>
            </a:r>
            <a:r>
              <a:rPr lang="en-US" sz="1600" dirty="0">
                <a:latin typeface="-apple-system"/>
              </a:rPr>
              <a:t> data </a:t>
            </a:r>
            <a:r>
              <a:rPr lang="en-US" sz="1600" dirty="0" err="1">
                <a:latin typeface="-apple-system"/>
              </a:rPr>
              <a:t>mobil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dengan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keluaran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tahun</a:t>
            </a:r>
            <a:r>
              <a:rPr lang="en-US" sz="1600" dirty="0">
                <a:latin typeface="-apple-system"/>
              </a:rPr>
              <a:t> 1980, </a:t>
            </a:r>
            <a:r>
              <a:rPr lang="en-US" sz="1600" dirty="0" err="1">
                <a:latin typeface="-apple-system"/>
              </a:rPr>
              <a:t>maka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dari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itu</a:t>
            </a:r>
            <a:r>
              <a:rPr lang="en-US" sz="1600" dirty="0">
                <a:latin typeface="-apple-system"/>
              </a:rPr>
              <a:t> kami </a:t>
            </a:r>
            <a:r>
              <a:rPr lang="en-US" sz="1600" dirty="0" err="1">
                <a:latin typeface="-apple-system"/>
              </a:rPr>
              <a:t>akan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menghapus</a:t>
            </a:r>
            <a:r>
              <a:rPr lang="en-US" sz="1600" dirty="0">
                <a:latin typeface="-apple-system"/>
              </a:rPr>
              <a:t>/</a:t>
            </a:r>
            <a:r>
              <a:rPr lang="en-US" sz="1600" dirty="0" err="1">
                <a:latin typeface="-apple-system"/>
              </a:rPr>
              <a:t>tidak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menggunakan</a:t>
            </a:r>
            <a:r>
              <a:rPr lang="en-US" sz="1600" dirty="0">
                <a:latin typeface="-apple-system"/>
              </a:rPr>
              <a:t> data di </a:t>
            </a:r>
            <a:r>
              <a:rPr lang="en-US" sz="1600" dirty="0" err="1">
                <a:latin typeface="-apple-system"/>
              </a:rPr>
              <a:t>bawah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Tahun</a:t>
            </a:r>
            <a:r>
              <a:rPr lang="en-US" sz="1600" dirty="0">
                <a:latin typeface="-apple-system"/>
              </a:rPr>
              <a:t> 1980 </a:t>
            </a:r>
            <a:r>
              <a:rPr lang="en-US" sz="1600" dirty="0" err="1">
                <a:latin typeface="-apple-system"/>
              </a:rPr>
              <a:t>karena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mobil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dibawah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Tahun</a:t>
            </a:r>
            <a:r>
              <a:rPr lang="en-US" sz="1600" dirty="0">
                <a:latin typeface="-apple-system"/>
              </a:rPr>
              <a:t> 1980 </a:t>
            </a:r>
            <a:r>
              <a:rPr lang="en-US" sz="1600" dirty="0" err="1">
                <a:latin typeface="-apple-system"/>
              </a:rPr>
              <a:t>sudah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terbilang</a:t>
            </a:r>
            <a:r>
              <a:rPr lang="en-US" sz="1600" dirty="0">
                <a:latin typeface="-apple-system"/>
              </a:rPr>
              <a:t> antic dan </a:t>
            </a:r>
            <a:r>
              <a:rPr lang="en-US" sz="1600" dirty="0" err="1">
                <a:latin typeface="-apple-system"/>
              </a:rPr>
              <a:t>sedikit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peminatnya</a:t>
            </a:r>
            <a:r>
              <a:rPr lang="en-US" sz="1600" dirty="0">
                <a:latin typeface="-apple-system"/>
              </a:rPr>
              <a:t>.</a:t>
            </a:r>
          </a:p>
          <a:p>
            <a:pPr algn="just"/>
            <a:endParaRPr lang="en-US" sz="1200" dirty="0">
              <a:latin typeface="-apple-syste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C0FDF-4B48-5C4A-9CC2-46B890D71AE7}"/>
              </a:ext>
            </a:extLst>
          </p:cNvPr>
          <p:cNvSpPr txBox="1"/>
          <p:nvPr/>
        </p:nvSpPr>
        <p:spPr>
          <a:xfrm>
            <a:off x="11560629" y="413211"/>
            <a:ext cx="63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86"/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02</a:t>
            </a:r>
            <a:endParaRPr lang="id-ID" dirty="0">
              <a:solidFill>
                <a:srgbClr val="005086"/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5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F9A1E-893E-364D-9313-7C80AB62891D}"/>
              </a:ext>
            </a:extLst>
          </p:cNvPr>
          <p:cNvSpPr/>
          <p:nvPr/>
        </p:nvSpPr>
        <p:spPr>
          <a:xfrm>
            <a:off x="0" y="0"/>
            <a:ext cx="12192000" cy="10595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D7E2E48B-0170-894D-9459-72B9CF6D24E3}"/>
              </a:ext>
            </a:extLst>
          </p:cNvPr>
          <p:cNvGraphicFramePr>
            <a:graphicFrameLocks/>
          </p:cNvGraphicFramePr>
          <p:nvPr/>
        </p:nvGraphicFramePr>
        <p:xfrm>
          <a:off x="0" y="270210"/>
          <a:ext cx="12192000" cy="6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5086"/>
                          </a:solidFill>
                          <a:latin typeface="Palanquin" panose="020B0004020203020204" pitchFamily="34" charset="0"/>
                          <a:cs typeface="Palanquin" panose="020B0004020203020204" pitchFamily="34" charset="0"/>
                        </a:rPr>
                        <a:t>03</a:t>
                      </a:r>
                      <a:endParaRPr lang="id-ID" sz="2400" b="0" dirty="0">
                        <a:solidFill>
                          <a:srgbClr val="005086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5591" marR="0" lvl="0" indent="-355591" algn="l" defTabSz="910931" rtl="0" eaLnBrk="1" fontAlgn="auto" latinLnBrk="0" hangingPunct="1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 Wrangling for EDA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b="1" dirty="0">
                        <a:solidFill>
                          <a:schemeClr val="tx1"/>
                        </a:solidFill>
                        <a:latin typeface="Palanquin" panose="020B0004020203020204" pitchFamily="34" charset="0"/>
                        <a:cs typeface="Palanquin" panose="020B0004020203020204" pitchFamily="34" charset="0"/>
                      </a:endParaRPr>
                    </a:p>
                  </a:txBody>
                  <a:tcPr marL="91443" marR="91443" marT="45728" marB="45728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5042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7E4DF7-8D60-A54C-B3A8-E3073DD56F13}"/>
              </a:ext>
            </a:extLst>
          </p:cNvPr>
          <p:cNvCxnSpPr>
            <a:cxnSpLocks/>
          </p:cNvCxnSpPr>
          <p:nvPr/>
        </p:nvCxnSpPr>
        <p:spPr>
          <a:xfrm>
            <a:off x="295139" y="1433758"/>
            <a:ext cx="2548855" cy="0"/>
          </a:xfrm>
          <a:prstGeom prst="line">
            <a:avLst/>
          </a:prstGeom>
          <a:ln>
            <a:solidFill>
              <a:srgbClr val="FCD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924EB9-6937-8D4E-B15D-C494D7738430}"/>
              </a:ext>
            </a:extLst>
          </p:cNvPr>
          <p:cNvSpPr txBox="1"/>
          <p:nvPr/>
        </p:nvSpPr>
        <p:spPr>
          <a:xfrm>
            <a:off x="259981" y="1064426"/>
            <a:ext cx="2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Kolom yang </a:t>
            </a:r>
            <a:r>
              <a:rPr lang="en-US" b="1" dirty="0" err="1">
                <a:latin typeface="Trebuchet MS" panose="020B0603020202020204" pitchFamily="34" charset="0"/>
              </a:rPr>
              <a:t>digunakan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5EB1311-0826-044D-99B7-389AB4291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40176"/>
              </p:ext>
            </p:extLst>
          </p:nvPr>
        </p:nvGraphicFramePr>
        <p:xfrm>
          <a:off x="7919669" y="1670693"/>
          <a:ext cx="1550303" cy="4079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50303">
                  <a:extLst>
                    <a:ext uri="{9D8B030D-6E8A-4147-A177-3AD203B41FA5}">
                      <a16:colId xmlns:a16="http://schemas.microsoft.com/office/drawing/2014/main" val="3764242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4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PriceUSD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6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8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9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Mileage(Km)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1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Fuel_type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3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Volume(cm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5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5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1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Drive_unit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3266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7340E23-386F-0D4B-8EA0-934DD9A012EC}"/>
              </a:ext>
            </a:extLst>
          </p:cNvPr>
          <p:cNvSpPr/>
          <p:nvPr/>
        </p:nvSpPr>
        <p:spPr>
          <a:xfrm>
            <a:off x="2171060" y="5986868"/>
            <a:ext cx="78498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Terdapat</a:t>
            </a:r>
            <a:r>
              <a:rPr lang="en-US" sz="1600" dirty="0"/>
              <a:t> 11 </a:t>
            </a:r>
            <a:r>
              <a:rPr lang="en-US" sz="1600" dirty="0" err="1"/>
              <a:t>kolom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8D05A-9F73-8387-AD0D-C0542A80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60" y="2799971"/>
            <a:ext cx="1591602" cy="1591602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84B2E24-4531-F6F9-62D3-9B7C06D15DB0}"/>
              </a:ext>
            </a:extLst>
          </p:cNvPr>
          <p:cNvCxnSpPr>
            <a:stCxn id="3" idx="3"/>
          </p:cNvCxnSpPr>
          <p:nvPr/>
        </p:nvCxnSpPr>
        <p:spPr>
          <a:xfrm flipV="1">
            <a:off x="3762662" y="1913021"/>
            <a:ext cx="4157007" cy="1682751"/>
          </a:xfrm>
          <a:prstGeom prst="bentConnector3">
            <a:avLst>
              <a:gd name="adj1" fmla="val 3958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AAA151A1-D525-257D-6A2A-3A97E102D4BB}"/>
              </a:ext>
            </a:extLst>
          </p:cNvPr>
          <p:cNvCxnSpPr>
            <a:stCxn id="3" idx="3"/>
          </p:cNvCxnSpPr>
          <p:nvPr/>
        </p:nvCxnSpPr>
        <p:spPr>
          <a:xfrm>
            <a:off x="3762662" y="3595772"/>
            <a:ext cx="4157007" cy="1986881"/>
          </a:xfrm>
          <a:prstGeom prst="bentConnector3">
            <a:avLst>
              <a:gd name="adj1" fmla="val 3958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A01488-1469-6E26-2FBF-F6EB6D57E485}"/>
              </a:ext>
            </a:extLst>
          </p:cNvPr>
          <p:cNvCxnSpPr/>
          <p:nvPr/>
        </p:nvCxnSpPr>
        <p:spPr>
          <a:xfrm>
            <a:off x="5426242" y="2286000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BCE791-C779-60C7-902A-6309522FB4FC}"/>
              </a:ext>
            </a:extLst>
          </p:cNvPr>
          <p:cNvCxnSpPr/>
          <p:nvPr/>
        </p:nvCxnSpPr>
        <p:spPr>
          <a:xfrm>
            <a:off x="5426242" y="2630905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F9AD6E-76DB-D77A-7935-638979527930}"/>
              </a:ext>
            </a:extLst>
          </p:cNvPr>
          <p:cNvCxnSpPr/>
          <p:nvPr/>
        </p:nvCxnSpPr>
        <p:spPr>
          <a:xfrm>
            <a:off x="5426242" y="3376863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0A023E-58C6-A922-11A5-CFEDE95F15EB}"/>
              </a:ext>
            </a:extLst>
          </p:cNvPr>
          <p:cNvCxnSpPr/>
          <p:nvPr/>
        </p:nvCxnSpPr>
        <p:spPr>
          <a:xfrm>
            <a:off x="5426242" y="2991852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B2A8EA-E5A2-AB31-DF2D-5E5EC890475C}"/>
              </a:ext>
            </a:extLst>
          </p:cNvPr>
          <p:cNvCxnSpPr/>
          <p:nvPr/>
        </p:nvCxnSpPr>
        <p:spPr>
          <a:xfrm>
            <a:off x="5426242" y="3725778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C48FBD-F57B-C741-F851-E4D4C9CA9D29}"/>
              </a:ext>
            </a:extLst>
          </p:cNvPr>
          <p:cNvCxnSpPr/>
          <p:nvPr/>
        </p:nvCxnSpPr>
        <p:spPr>
          <a:xfrm>
            <a:off x="5426242" y="4122821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D783B-BB5D-C5D4-2B73-625DBACF7244}"/>
              </a:ext>
            </a:extLst>
          </p:cNvPr>
          <p:cNvCxnSpPr/>
          <p:nvPr/>
        </p:nvCxnSpPr>
        <p:spPr>
          <a:xfrm>
            <a:off x="5426242" y="4507832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1F417D-9E4E-4420-A086-BB66D9985749}"/>
              </a:ext>
            </a:extLst>
          </p:cNvPr>
          <p:cNvCxnSpPr/>
          <p:nvPr/>
        </p:nvCxnSpPr>
        <p:spPr>
          <a:xfrm>
            <a:off x="5426242" y="4880810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019460-A146-8B68-B4E6-C0A990B9AA28}"/>
              </a:ext>
            </a:extLst>
          </p:cNvPr>
          <p:cNvCxnSpPr/>
          <p:nvPr/>
        </p:nvCxnSpPr>
        <p:spPr>
          <a:xfrm>
            <a:off x="5426242" y="5229726"/>
            <a:ext cx="2493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7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2158</TotalTime>
  <Words>3424</Words>
  <Application>Microsoft Macintosh PowerPoint</Application>
  <PresentationFormat>Widescreen</PresentationFormat>
  <Paragraphs>424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-apple-system</vt:lpstr>
      <vt:lpstr>Arial</vt:lpstr>
      <vt:lpstr>Calibri</vt:lpstr>
      <vt:lpstr>Calibri Light</vt:lpstr>
      <vt:lpstr>Calibri-Bold</vt:lpstr>
      <vt:lpstr>Fira Sans Extra Condensed Medium</vt:lpstr>
      <vt:lpstr>Palanquin</vt:lpstr>
      <vt:lpstr>Trebuchet MS</vt:lpstr>
      <vt:lpstr>Wingdings</vt:lpstr>
      <vt:lpstr>Office Theme</vt:lpstr>
      <vt:lpstr>PowerPoint Presentation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Importances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bigbearuang@gmail.com</dc:creator>
  <cp:lastModifiedBy>Microsoft Office User</cp:lastModifiedBy>
  <cp:revision>28</cp:revision>
  <dcterms:created xsi:type="dcterms:W3CDTF">2022-06-28T17:16:32Z</dcterms:created>
  <dcterms:modified xsi:type="dcterms:W3CDTF">2022-07-05T17:02:45Z</dcterms:modified>
</cp:coreProperties>
</file>