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Play"/>
      <p:regular r:id="rId39"/>
      <p:bold r:id="rId40"/>
    </p:embeddedFont>
    <p:embeddedFont>
      <p:font typeface="Lato"/>
      <p:regular r:id="rId41"/>
      <p:bold r:id="rId42"/>
      <p:italic r:id="rId43"/>
      <p:boldItalic r:id="rId44"/>
    </p:embeddedFont>
    <p:embeddedFont>
      <p:font typeface="Lato Light"/>
      <p:regular r:id="rId45"/>
      <p:bold r:id="rId46"/>
      <p:italic r:id="rId47"/>
      <p:boldItalic r:id="rId48"/>
    </p:embeddedFont>
    <p:embeddedFont>
      <p:font typeface="Poppins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bold.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LatoLight-bold.fntdata"/><Relationship Id="rId45" Type="http://schemas.openxmlformats.org/officeDocument/2006/relationships/font" Target="fonts/La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LatoLight-boldItalic.fntdata"/><Relationship Id="rId47" Type="http://schemas.openxmlformats.org/officeDocument/2006/relationships/font" Target="fonts/LatoLight-italic.fntdata"/><Relationship Id="rId49" Type="http://schemas.openxmlformats.org/officeDocument/2006/relationships/font" Target="fonts/Poppins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Play-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oppinsLight-italic.fntdata"/><Relationship Id="rId50" Type="http://schemas.openxmlformats.org/officeDocument/2006/relationships/font" Target="fonts/PoppinsLight-bold.fntdata"/><Relationship Id="rId52" Type="http://schemas.openxmlformats.org/officeDocument/2006/relationships/font" Target="fonts/Poppins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9b1b4f00b_1_7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8" name="Google Shape;208;g279b1b4f00b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9b1b4f00b_1_2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3" name="Google Shape;283;g279b1b4f00b_1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9b1b4f00b_1_23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3" name="Google Shape;293;g279b1b4f00b_1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9b1b4f00b_1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79b1b4f00b_1_2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9b1b4f00b_1_24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2" name="Google Shape;312;g279b1b4f00b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9b1b4f00b_1_25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2" name="Google Shape;322;g279b1b4f00b_1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9b1b4f00b_1_26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31" name="Google Shape;331;g279b1b4f00b_1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9b1b4f00b_1_27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39" name="Google Shape;339;g279b1b4f00b_1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9b1b4f00b_1_28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48" name="Google Shape;348;g279b1b4f00b_1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9b1b4f00b_1_28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57" name="Google Shape;357;g279b1b4f00b_1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9b1b4f00b_1_29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6" name="Google Shape;366;g279b1b4f00b_1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9b1b4f00b_1_8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5" name="Google Shape;215;g279b1b4f00b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9b1b4f00b_1_30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76" name="Google Shape;376;g279b1b4f00b_1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9b1b4f00b_1_3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87" name="Google Shape;387;g279b1b4f00b_1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9b1b4f00b_1_32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96" name="Google Shape;396;g279b1b4f00b_1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9b1b4f00b_1_33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05" name="Google Shape;405;g279b1b4f00b_1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9b1b4f00b_4_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18" name="Google Shape;418;g279b1b4f00b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9b1b4f00b_1_34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27" name="Google Shape;427;g279b1b4f00b_1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9b1b4f00b_1_3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36" name="Google Shape;436;g279b1b4f00b_1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79b1b4f00b_1_36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44" name="Google Shape;444;g279b1b4f00b_1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79b1b4f00b_1_37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54" name="Google Shape;454;g279b1b4f00b_1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79b1b4f00b_1_37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62" name="Google Shape;462;g279b1b4f00b_1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9b1b4f00b_1_9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23" name="Google Shape;223;g279b1b4f00b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9b1b4f00b_1_38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71" name="Google Shape;471;g279b1b4f00b_1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79b1b4f00b_1_39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80" name="Google Shape;480;g279b1b4f00b_1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9b1b4f00b_1_9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1" name="Google Shape;231;g279b1b4f00b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9b1b4f00b_1_10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9" name="Google Shape;239;g279b1b4f00b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9b1b4f00b_1_1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7" name="Google Shape;247;g279b1b4f00b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9b1b4f00b_1_1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5" name="Google Shape;255;g279b1b4f00b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9b1b4f00b_1_20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3" name="Google Shape;263;g279b1b4f00b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9b1b4f00b_1_2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3" name="Google Shape;273;g279b1b4f00b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_1">
  <p:cSld name="open_1">
    <p:spTree>
      <p:nvGrpSpPr>
        <p:cNvPr id="56" name="Shape 56"/>
        <p:cNvGrpSpPr/>
        <p:nvPr/>
      </p:nvGrpSpPr>
      <p:grpSpPr>
        <a:xfrm>
          <a:off x="0" y="0"/>
          <a:ext cx="0" cy="0"/>
          <a:chOff x="0" y="0"/>
          <a:chExt cx="0" cy="0"/>
        </a:xfrm>
      </p:grpSpPr>
      <p:sp>
        <p:nvSpPr>
          <p:cNvPr id="57" name="Google Shape;57;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4"/>
          <p:cNvSpPr/>
          <p:nvPr>
            <p:ph idx="2" type="pic"/>
          </p:nvPr>
        </p:nvSpPr>
        <p:spPr>
          <a:xfrm>
            <a:off x="0" y="0"/>
            <a:ext cx="9144000" cy="5143500"/>
          </a:xfrm>
          <a:prstGeom prst="rect">
            <a:avLst/>
          </a:prstGeom>
          <a:solidFill>
            <a:schemeClr val="lt1"/>
          </a:solidFill>
          <a:ln>
            <a:noFill/>
          </a:ln>
        </p:spPr>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6" name="Google Shape;66;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8" name="Google Shape;7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5" name="Google Shape;105;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6" name="Google Shape;10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3"/>
          <p:cNvSpPr/>
          <p:nvPr>
            <p:ph idx="2" type="pic"/>
          </p:nvPr>
        </p:nvSpPr>
        <p:spPr>
          <a:xfrm>
            <a:off x="3887391" y="740569"/>
            <a:ext cx="4629150" cy="3655219"/>
          </a:xfrm>
          <a:prstGeom prst="rect">
            <a:avLst/>
          </a:prstGeom>
          <a:noFill/>
          <a:ln>
            <a:noFill/>
          </a:ln>
        </p:spPr>
      </p:sp>
      <p:sp>
        <p:nvSpPr>
          <p:cNvPr id="112" name="Google Shape;112;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3" name="Google Shape;113;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1" name="Google Shape;14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4" name="Shape 144"/>
        <p:cNvGrpSpPr/>
        <p:nvPr/>
      </p:nvGrpSpPr>
      <p:grpSpPr>
        <a:xfrm>
          <a:off x="0" y="0"/>
          <a:ext cx="0" cy="0"/>
          <a:chOff x="0" y="0"/>
          <a:chExt cx="0" cy="0"/>
        </a:xfrm>
      </p:grpSpPr>
      <p:sp>
        <p:nvSpPr>
          <p:cNvPr id="145" name="Google Shape;145;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3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3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153" name="Google Shape;153;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6" name="Shape 156"/>
        <p:cNvGrpSpPr/>
        <p:nvPr/>
      </p:nvGrpSpPr>
      <p:grpSpPr>
        <a:xfrm>
          <a:off x="0" y="0"/>
          <a:ext cx="0" cy="0"/>
          <a:chOff x="0" y="0"/>
          <a:chExt cx="0" cy="0"/>
        </a:xfrm>
      </p:grpSpPr>
      <p:sp>
        <p:nvSpPr>
          <p:cNvPr id="157" name="Google Shape;157;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3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3" name="Shape 163"/>
        <p:cNvGrpSpPr/>
        <p:nvPr/>
      </p:nvGrpSpPr>
      <p:grpSpPr>
        <a:xfrm>
          <a:off x="0" y="0"/>
          <a:ext cx="0" cy="0"/>
          <a:chOff x="0" y="0"/>
          <a:chExt cx="0" cy="0"/>
        </a:xfrm>
      </p:grpSpPr>
      <p:sp>
        <p:nvSpPr>
          <p:cNvPr id="164" name="Google Shape;164;p3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3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6" name="Google Shape;166;p3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8" name="Google Shape;168;p3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9" name="Google Shape;169;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5" name="Google Shape;175;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7" name="Shape 177"/>
        <p:cNvGrpSpPr/>
        <p:nvPr/>
      </p:nvGrpSpPr>
      <p:grpSpPr>
        <a:xfrm>
          <a:off x="0" y="0"/>
          <a:ext cx="0" cy="0"/>
          <a:chOff x="0" y="0"/>
          <a:chExt cx="0" cy="0"/>
        </a:xfrm>
      </p:grpSpPr>
      <p:sp>
        <p:nvSpPr>
          <p:cNvPr id="178" name="Google Shape;178;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0" name="Google Shape;180;p3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1" name="Google Shape;181;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4" name="Shape 184"/>
        <p:cNvGrpSpPr/>
        <p:nvPr/>
      </p:nvGrpSpPr>
      <p:grpSpPr>
        <a:xfrm>
          <a:off x="0" y="0"/>
          <a:ext cx="0" cy="0"/>
          <a:chOff x="0" y="0"/>
          <a:chExt cx="0" cy="0"/>
        </a:xfrm>
      </p:grpSpPr>
      <p:sp>
        <p:nvSpPr>
          <p:cNvPr id="185" name="Google Shape;185;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5"/>
          <p:cNvSpPr/>
          <p:nvPr>
            <p:ph idx="2" type="pic"/>
          </p:nvPr>
        </p:nvSpPr>
        <p:spPr>
          <a:xfrm>
            <a:off x="3887391" y="740569"/>
            <a:ext cx="4629150" cy="3655219"/>
          </a:xfrm>
          <a:prstGeom prst="rect">
            <a:avLst/>
          </a:prstGeom>
          <a:noFill/>
          <a:ln>
            <a:noFill/>
          </a:ln>
        </p:spPr>
      </p:sp>
      <p:sp>
        <p:nvSpPr>
          <p:cNvPr id="187" name="Google Shape;187;p3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8" name="Google Shape;188;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1" name="Shape 191"/>
        <p:cNvGrpSpPr/>
        <p:nvPr/>
      </p:nvGrpSpPr>
      <p:grpSpPr>
        <a:xfrm>
          <a:off x="0" y="0"/>
          <a:ext cx="0" cy="0"/>
          <a:chOff x="0" y="0"/>
          <a:chExt cx="0" cy="0"/>
        </a:xfrm>
      </p:grpSpPr>
      <p:sp>
        <p:nvSpPr>
          <p:cNvPr id="192" name="Google Shape;192;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7" name="Shape 197"/>
        <p:cNvGrpSpPr/>
        <p:nvPr/>
      </p:nvGrpSpPr>
      <p:grpSpPr>
        <a:xfrm>
          <a:off x="0" y="0"/>
          <a:ext cx="0" cy="0"/>
          <a:chOff x="0" y="0"/>
          <a:chExt cx="0" cy="0"/>
        </a:xfrm>
      </p:grpSpPr>
      <p:sp>
        <p:nvSpPr>
          <p:cNvPr id="198" name="Google Shape;198;p37"/>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7"/>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2" name="Google Shape;202;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slow">
    <p:fade thruBlk="1"/>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_1">
  <p:cSld name="open_1">
    <p:spTree>
      <p:nvGrpSpPr>
        <p:cNvPr id="203" name="Shape 203"/>
        <p:cNvGrpSpPr/>
        <p:nvPr/>
      </p:nvGrpSpPr>
      <p:grpSpPr>
        <a:xfrm>
          <a:off x="0" y="0"/>
          <a:ext cx="0" cy="0"/>
          <a:chOff x="0" y="0"/>
          <a:chExt cx="0" cy="0"/>
        </a:xfrm>
      </p:grpSpPr>
      <p:sp>
        <p:nvSpPr>
          <p:cNvPr id="204" name="Google Shape;204;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05" name="Google Shape;205;p38"/>
          <p:cNvSpPr/>
          <p:nvPr>
            <p:ph idx="2" type="pic"/>
          </p:nvPr>
        </p:nvSpPr>
        <p:spPr>
          <a:xfrm>
            <a:off x="0" y="0"/>
            <a:ext cx="9144000" cy="5143500"/>
          </a:xfrm>
          <a:prstGeom prst="rect">
            <a:avLst/>
          </a:prstGeom>
          <a:solidFill>
            <a:schemeClr val="lt1"/>
          </a:solidFill>
          <a:ln>
            <a:noFill/>
          </a:ln>
        </p:spPr>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F7FC"/>
            </a:gs>
            <a:gs pos="100000">
              <a:srgbClr val="2B8693">
                <a:alpha val="37647"/>
              </a:srgbClr>
            </a:gs>
          </a:gsLst>
          <a:lin ang="2700000"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F7FC"/>
            </a:gs>
            <a:gs pos="100000">
              <a:srgbClr val="2B8693">
                <a:alpha val="37647"/>
              </a:srgbClr>
            </a:gs>
          </a:gsLst>
          <a:lin ang="2700000" scaled="0"/>
        </a:gradFill>
      </p:bgPr>
    </p:bg>
    <p:spTree>
      <p:nvGrpSpPr>
        <p:cNvPr id="128" name="Shape 128"/>
        <p:cNvGrpSpPr/>
        <p:nvPr/>
      </p:nvGrpSpPr>
      <p:grpSpPr>
        <a:xfrm>
          <a:off x="0" y="0"/>
          <a:ext cx="0" cy="0"/>
          <a:chOff x="0" y="0"/>
          <a:chExt cx="0" cy="0"/>
        </a:xfrm>
      </p:grpSpPr>
      <p:sp>
        <p:nvSpPr>
          <p:cNvPr id="129" name="Google Shape;129;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0" name="Google Shape;130;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1" name="Google Shape;131;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2" name="Google Shape;132;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3" name="Google Shape;133;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5.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nvSpPr>
        <p:spPr>
          <a:xfrm>
            <a:off x="283367" y="1838654"/>
            <a:ext cx="8577263" cy="914876"/>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000000"/>
              </a:buClr>
              <a:buSzPts val="3300"/>
              <a:buFont typeface="Arial"/>
              <a:buNone/>
            </a:pPr>
            <a:r>
              <a:rPr b="1" i="0" lang="en-GB" sz="3300" u="none" cap="none" strike="noStrike">
                <a:solidFill>
                  <a:schemeClr val="dk1"/>
                </a:solidFill>
                <a:latin typeface="Lato"/>
                <a:ea typeface="Lato"/>
                <a:cs typeface="Lato"/>
                <a:sym typeface="Lato"/>
              </a:rPr>
              <a:t>Hotel Booking Demand Dataset Analysis</a:t>
            </a:r>
            <a:endParaRPr b="1" i="0" sz="3300" u="none" cap="none" strike="noStrike">
              <a:solidFill>
                <a:schemeClr val="dk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rPr b="1" i="1" lang="en-GB" sz="2400" u="none" cap="none" strike="noStrike">
                <a:solidFill>
                  <a:schemeClr val="dk1"/>
                </a:solidFill>
                <a:latin typeface="Lato"/>
                <a:ea typeface="Lato"/>
                <a:cs typeface="Lato"/>
                <a:sym typeface="Lato"/>
              </a:rPr>
              <a:t>Predicting Cancellation</a:t>
            </a:r>
            <a:endParaRPr b="1" i="1" sz="2400" u="none" cap="none" strike="noStrike">
              <a:solidFill>
                <a:schemeClr val="dk1"/>
              </a:solidFill>
              <a:latin typeface="Lato"/>
              <a:ea typeface="Lato"/>
              <a:cs typeface="Lato"/>
              <a:sym typeface="Lato"/>
            </a:endParaRPr>
          </a:p>
        </p:txBody>
      </p:sp>
      <p:sp>
        <p:nvSpPr>
          <p:cNvPr id="211" name="Google Shape;211;p39"/>
          <p:cNvSpPr/>
          <p:nvPr/>
        </p:nvSpPr>
        <p:spPr>
          <a:xfrm>
            <a:off x="3039607" y="2974772"/>
            <a:ext cx="3064781" cy="20774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Lato"/>
              <a:buNone/>
            </a:pPr>
            <a:r>
              <a:rPr b="0" i="0" lang="en-GB" sz="900" u="none" cap="none" strike="noStrike">
                <a:solidFill>
                  <a:schemeClr val="dk1"/>
                </a:solidFill>
                <a:latin typeface="Lato"/>
                <a:ea typeface="Lato"/>
                <a:cs typeface="Lato"/>
                <a:sym typeface="Lato"/>
              </a:rPr>
              <a:t>Purwadhika Final Project JCDSOL-13 (Kelompok Gamma)</a:t>
            </a:r>
            <a:endParaRPr b="0" i="0" sz="900" u="none" cap="none" strike="noStrike">
              <a:solidFill>
                <a:schemeClr val="dk1"/>
              </a:solidFill>
              <a:latin typeface="Lato"/>
              <a:ea typeface="Lato"/>
              <a:cs typeface="Lato"/>
              <a:sym typeface="Lato"/>
            </a:endParaRPr>
          </a:p>
        </p:txBody>
      </p:sp>
      <p:pic>
        <p:nvPicPr>
          <p:cNvPr descr="A black and grey logo&#10;&#10;Description automatically generated" id="212" name="Google Shape;212;p39"/>
          <p:cNvPicPr preferRelativeResize="0"/>
          <p:nvPr/>
        </p:nvPicPr>
        <p:blipFill rotWithShape="1">
          <a:blip r:embed="rId3">
            <a:alphaModFix/>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The </a:t>
            </a:r>
            <a:r>
              <a:rPr b="1" i="0" lang="en-GB" sz="2400" u="none" cap="none" strike="noStrike">
                <a:solidFill>
                  <a:srgbClr val="000000"/>
                </a:solidFill>
                <a:latin typeface="Lato"/>
                <a:ea typeface="Lato"/>
                <a:cs typeface="Lato"/>
                <a:sym typeface="Lato"/>
              </a:rPr>
              <a:t>Most</a:t>
            </a:r>
            <a:r>
              <a:rPr b="0" i="0" lang="en-GB" sz="2400" u="none" cap="none" strike="noStrike">
                <a:solidFill>
                  <a:srgbClr val="000000"/>
                </a:solidFill>
                <a:latin typeface="Lato"/>
                <a:ea typeface="Lato"/>
                <a:cs typeface="Lato"/>
                <a:sym typeface="Lato"/>
              </a:rPr>
              <a:t> and </a:t>
            </a:r>
            <a:r>
              <a:rPr b="1" i="0" lang="en-GB" sz="2400" u="none" cap="none" strike="noStrike">
                <a:solidFill>
                  <a:srgbClr val="000000"/>
                </a:solidFill>
                <a:latin typeface="Lato"/>
                <a:ea typeface="Lato"/>
                <a:cs typeface="Lato"/>
                <a:sym typeface="Lato"/>
              </a:rPr>
              <a:t>Least Correlated </a:t>
            </a:r>
            <a:r>
              <a:rPr b="0" i="0" lang="en-GB" sz="2400" u="none" cap="none" strike="noStrike">
                <a:solidFill>
                  <a:srgbClr val="000000"/>
                </a:solidFill>
                <a:latin typeface="Lato"/>
                <a:ea typeface="Lato"/>
                <a:cs typeface="Lato"/>
                <a:sym typeface="Lato"/>
              </a:rPr>
              <a:t>with </a:t>
            </a:r>
            <a:r>
              <a:rPr b="1" i="0" lang="en-GB" sz="2400" u="none" cap="none" strike="noStrike">
                <a:solidFill>
                  <a:srgbClr val="000000"/>
                </a:solidFill>
                <a:latin typeface="Lato"/>
                <a:ea typeface="Lato"/>
                <a:cs typeface="Lato"/>
                <a:sym typeface="Lato"/>
              </a:rPr>
              <a:t>Target Variable </a:t>
            </a:r>
            <a:r>
              <a:rPr b="0" i="0" lang="en-GB" sz="2400" u="none" cap="none" strike="noStrike">
                <a:solidFill>
                  <a:srgbClr val="000000"/>
                </a:solidFill>
                <a:latin typeface="Lato"/>
                <a:ea typeface="Lato"/>
                <a:cs typeface="Lato"/>
                <a:sym typeface="Lato"/>
              </a:rPr>
              <a:t>Identified Using </a:t>
            </a:r>
            <a:r>
              <a:rPr b="1" i="0" lang="en-GB" sz="2400" u="none" cap="none" strike="noStrike">
                <a:solidFill>
                  <a:srgbClr val="000000"/>
                </a:solidFill>
                <a:latin typeface="Lato"/>
                <a:ea typeface="Lato"/>
                <a:cs typeface="Lato"/>
                <a:sym typeface="Lato"/>
              </a:rPr>
              <a:t>Point Biserial Correlation</a:t>
            </a:r>
            <a:endParaRPr b="1" i="0" sz="2400" u="none" cap="none" strike="noStrike">
              <a:solidFill>
                <a:schemeClr val="dk1"/>
              </a:solidFill>
              <a:latin typeface="Lato"/>
              <a:ea typeface="Lato"/>
              <a:cs typeface="Lato"/>
              <a:sym typeface="Lato"/>
            </a:endParaRPr>
          </a:p>
        </p:txBody>
      </p:sp>
      <p:sp>
        <p:nvSpPr>
          <p:cNvPr id="286" name="Google Shape;286;p48"/>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pic>
        <p:nvPicPr>
          <p:cNvPr id="287" name="Google Shape;287;p48"/>
          <p:cNvPicPr preferRelativeResize="0"/>
          <p:nvPr/>
        </p:nvPicPr>
        <p:blipFill rotWithShape="1">
          <a:blip r:embed="rId3">
            <a:alphaModFix/>
          </a:blip>
          <a:srcRect b="0" l="0" r="0" t="0"/>
          <a:stretch/>
        </p:blipFill>
        <p:spPr>
          <a:xfrm>
            <a:off x="1700414" y="1294320"/>
            <a:ext cx="2182571" cy="2520134"/>
          </a:xfrm>
          <a:prstGeom prst="rect">
            <a:avLst/>
          </a:prstGeom>
          <a:noFill/>
          <a:ln>
            <a:noFill/>
          </a:ln>
        </p:spPr>
      </p:pic>
      <p:pic>
        <p:nvPicPr>
          <p:cNvPr id="288" name="Google Shape;288;p48"/>
          <p:cNvPicPr preferRelativeResize="0"/>
          <p:nvPr/>
        </p:nvPicPr>
        <p:blipFill rotWithShape="1">
          <a:blip r:embed="rId4">
            <a:alphaModFix/>
          </a:blip>
          <a:srcRect b="0" l="0" r="0" t="0"/>
          <a:stretch/>
        </p:blipFill>
        <p:spPr>
          <a:xfrm>
            <a:off x="4254812" y="1294321"/>
            <a:ext cx="3842813" cy="2520134"/>
          </a:xfrm>
          <a:prstGeom prst="rect">
            <a:avLst/>
          </a:prstGeom>
          <a:noFill/>
          <a:ln>
            <a:noFill/>
          </a:ln>
        </p:spPr>
      </p:pic>
      <p:sp>
        <p:nvSpPr>
          <p:cNvPr id="289" name="Google Shape;289;p48"/>
          <p:cNvSpPr txBox="1"/>
          <p:nvPr/>
        </p:nvSpPr>
        <p:spPr>
          <a:xfrm>
            <a:off x="490193" y="3933668"/>
            <a:ext cx="8514767" cy="789417"/>
          </a:xfrm>
          <a:prstGeom prst="rect">
            <a:avLst/>
          </a:prstGeom>
          <a:noFill/>
          <a:ln>
            <a:noFill/>
          </a:ln>
        </p:spPr>
        <p:txBody>
          <a:bodyPr anchorCtr="0" anchor="t" bIns="34275" lIns="68575" spcFirstLastPara="1" rIns="68575" wrap="square" tIns="34275">
            <a:spAutoFit/>
          </a:bodyPr>
          <a:lstStyle/>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chemeClr val="dk1"/>
                </a:solidFill>
                <a:latin typeface="Lato Light"/>
                <a:ea typeface="Lato Light"/>
                <a:cs typeface="Lato Light"/>
                <a:sym typeface="Lato Light"/>
              </a:rPr>
              <a:t>Using </a:t>
            </a:r>
            <a:r>
              <a:rPr b="1" i="0" lang="en-GB" sz="1200" u="none" cap="none" strike="noStrike">
                <a:solidFill>
                  <a:schemeClr val="dk1"/>
                </a:solidFill>
                <a:latin typeface="Lato Light"/>
                <a:ea typeface="Lato Light"/>
                <a:cs typeface="Lato Light"/>
                <a:sym typeface="Lato Light"/>
              </a:rPr>
              <a:t>Point Biserial correlation</a:t>
            </a:r>
            <a:r>
              <a:rPr b="0" i="0" lang="en-GB" sz="1200" u="none" cap="none" strike="noStrike">
                <a:solidFill>
                  <a:schemeClr val="dk1"/>
                </a:solidFill>
                <a:latin typeface="Lato Light"/>
                <a:ea typeface="Lato Light"/>
                <a:cs typeface="Lato Light"/>
                <a:sym typeface="Lato Light"/>
              </a:rPr>
              <a:t>, the columns with the most and least impact on the target variable are identified. </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1" i="0" lang="en-GB" sz="1200" u="none" cap="none" strike="noStrike">
                <a:solidFill>
                  <a:schemeClr val="dk1"/>
                </a:solidFill>
                <a:latin typeface="Lato Light"/>
                <a:ea typeface="Lato Light"/>
                <a:cs typeface="Lato Light"/>
                <a:sym typeface="Lato Light"/>
              </a:rPr>
              <a:t>Lead_time, total_of_special_requests, and required_car_parking_spaces </a:t>
            </a:r>
            <a:r>
              <a:rPr b="0" i="0" lang="en-GB" sz="1200" u="none" cap="none" strike="noStrike">
                <a:solidFill>
                  <a:schemeClr val="dk1"/>
                </a:solidFill>
                <a:latin typeface="Lato Light"/>
                <a:ea typeface="Lato Light"/>
                <a:cs typeface="Lato Light"/>
                <a:sym typeface="Lato Light"/>
              </a:rPr>
              <a:t>are the most correlated with the target variable. </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1" i="0" lang="en-GB" sz="1200" u="none" cap="none" strike="noStrike">
                <a:solidFill>
                  <a:schemeClr val="dk1"/>
                </a:solidFill>
                <a:latin typeface="Lato Light"/>
                <a:ea typeface="Lato Light"/>
                <a:cs typeface="Lato Light"/>
                <a:sym typeface="Lato Light"/>
              </a:rPr>
              <a:t>Stays_in_weekend_nights, children, </a:t>
            </a:r>
            <a:r>
              <a:rPr b="0" i="0" lang="en-GB" sz="1200" u="none" cap="none" strike="noStrike">
                <a:solidFill>
                  <a:schemeClr val="dk1"/>
                </a:solidFill>
                <a:latin typeface="Lato Light"/>
                <a:ea typeface="Lato Light"/>
                <a:cs typeface="Lato Light"/>
                <a:sym typeface="Lato Light"/>
              </a:rPr>
              <a:t>and</a:t>
            </a:r>
            <a:r>
              <a:rPr b="1" i="0" lang="en-GB" sz="1200" u="none" cap="none" strike="noStrike">
                <a:solidFill>
                  <a:schemeClr val="dk1"/>
                </a:solidFill>
                <a:latin typeface="Lato Light"/>
                <a:ea typeface="Lato Light"/>
                <a:cs typeface="Lato Light"/>
                <a:sym typeface="Lato Light"/>
              </a:rPr>
              <a:t> arrival_date_day_of_month</a:t>
            </a:r>
            <a:r>
              <a:rPr b="0" i="0" lang="en-GB" sz="1200" u="none" cap="none" strike="noStrike">
                <a:solidFill>
                  <a:schemeClr val="dk1"/>
                </a:solidFill>
                <a:latin typeface="Lato Light"/>
                <a:ea typeface="Lato Light"/>
                <a:cs typeface="Lato Light"/>
                <a:sym typeface="Lato Light"/>
              </a:rPr>
              <a:t> have the least correlation with the target variable.</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290" name="Google Shape;290;p48"/>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The </a:t>
            </a:r>
            <a:r>
              <a:rPr b="1" i="0" lang="en-GB" sz="2400" u="none" cap="none" strike="noStrike">
                <a:solidFill>
                  <a:srgbClr val="000000"/>
                </a:solidFill>
                <a:latin typeface="Lato"/>
                <a:ea typeface="Lato"/>
                <a:cs typeface="Lato"/>
                <a:sym typeface="Lato"/>
              </a:rPr>
              <a:t>distribution</a:t>
            </a:r>
            <a:r>
              <a:rPr b="0" i="0" lang="en-GB" sz="2400" u="none" cap="none" strike="noStrike">
                <a:solidFill>
                  <a:srgbClr val="000000"/>
                </a:solidFill>
                <a:latin typeface="Lato"/>
                <a:ea typeface="Lato"/>
                <a:cs typeface="Lato"/>
                <a:sym typeface="Lato"/>
              </a:rPr>
              <a:t> of numerical features is mostly </a:t>
            </a:r>
            <a:r>
              <a:rPr b="1" i="0" lang="en-GB" sz="2400" u="none" cap="none" strike="noStrike">
                <a:solidFill>
                  <a:srgbClr val="000000"/>
                </a:solidFill>
                <a:latin typeface="Lato"/>
                <a:ea typeface="Lato"/>
                <a:cs typeface="Lato"/>
                <a:sym typeface="Lato"/>
              </a:rPr>
              <a:t>skewed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not normal</a:t>
            </a:r>
            <a:r>
              <a:rPr b="0" i="0" lang="en-GB" sz="2400" u="none" cap="none" strike="noStrike">
                <a:solidFill>
                  <a:srgbClr val="000000"/>
                </a:solidFill>
                <a:latin typeface="Lato"/>
                <a:ea typeface="Lato"/>
                <a:cs typeface="Lato"/>
                <a:sym typeface="Lato"/>
              </a:rPr>
              <a:t>.</a:t>
            </a:r>
            <a:endParaRPr b="1" i="0" sz="2400" u="none" cap="none" strike="noStrike">
              <a:solidFill>
                <a:schemeClr val="dk1"/>
              </a:solidFill>
              <a:latin typeface="Lato"/>
              <a:ea typeface="Lato"/>
              <a:cs typeface="Lato"/>
              <a:sym typeface="Lato"/>
            </a:endParaRPr>
          </a:p>
        </p:txBody>
      </p:sp>
      <p:sp>
        <p:nvSpPr>
          <p:cNvPr id="296" name="Google Shape;296;p49"/>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pic>
        <p:nvPicPr>
          <p:cNvPr id="297" name="Google Shape;297;p49"/>
          <p:cNvPicPr preferRelativeResize="0"/>
          <p:nvPr/>
        </p:nvPicPr>
        <p:blipFill rotWithShape="1">
          <a:blip r:embed="rId3">
            <a:alphaModFix/>
          </a:blip>
          <a:srcRect b="0" l="0" r="0" t="0"/>
          <a:stretch/>
        </p:blipFill>
        <p:spPr>
          <a:xfrm>
            <a:off x="1370820" y="1291619"/>
            <a:ext cx="6402357" cy="3096568"/>
          </a:xfrm>
          <a:prstGeom prst="rect">
            <a:avLst/>
          </a:prstGeom>
          <a:noFill/>
          <a:ln cap="flat" cmpd="sng" w="19050">
            <a:solidFill>
              <a:schemeClr val="dk1"/>
            </a:solidFill>
            <a:prstDash val="solid"/>
            <a:round/>
            <a:headEnd len="sm" w="sm" type="none"/>
            <a:tailEnd len="sm" w="sm" type="none"/>
          </a:ln>
        </p:spPr>
      </p:pic>
      <p:sp>
        <p:nvSpPr>
          <p:cNvPr id="298" name="Google Shape;298;p49"/>
          <p:cNvSpPr txBox="1"/>
          <p:nvPr/>
        </p:nvSpPr>
        <p:spPr>
          <a:xfrm>
            <a:off x="909808" y="4451509"/>
            <a:ext cx="7327106" cy="549351"/>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rgbClr val="000000"/>
                </a:solidFill>
                <a:latin typeface="Lato Light"/>
                <a:ea typeface="Lato Light"/>
                <a:cs typeface="Lato Light"/>
                <a:sym typeface="Lato Light"/>
              </a:rPr>
              <a:t>Because the data distribution is skewed, the median value is used as the central tendency measure for filling in missing values and managing outliers.</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299" name="Google Shape;299;p49"/>
          <p:cNvPicPr preferRelativeResize="0"/>
          <p:nvPr/>
        </p:nvPicPr>
        <p:blipFill rotWithShape="1">
          <a:blip r:embed="rId4">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Lato"/>
                <a:ea typeface="Lato"/>
                <a:cs typeface="Lato"/>
                <a:sym typeface="Lato"/>
              </a:rPr>
              <a:t>Numerical Features </a:t>
            </a:r>
            <a:r>
              <a:rPr b="0" i="0" lang="en-GB" sz="2400" u="none" cap="none" strike="noStrike">
                <a:solidFill>
                  <a:srgbClr val="000000"/>
                </a:solidFill>
                <a:latin typeface="Lato"/>
                <a:ea typeface="Lato"/>
                <a:cs typeface="Lato"/>
                <a:sym typeface="Lato"/>
              </a:rPr>
              <a:t>Have </a:t>
            </a:r>
            <a:r>
              <a:rPr b="1" i="0" lang="en-GB" sz="2400" u="none" cap="none" strike="noStrike">
                <a:solidFill>
                  <a:srgbClr val="000000"/>
                </a:solidFill>
                <a:latin typeface="Lato"/>
                <a:ea typeface="Lato"/>
                <a:cs typeface="Lato"/>
                <a:sym typeface="Lato"/>
              </a:rPr>
              <a:t>Many Outliers</a:t>
            </a:r>
            <a:r>
              <a:rPr b="0" i="0" lang="en-GB" sz="2400" u="none" cap="none" strike="noStrike">
                <a:solidFill>
                  <a:srgbClr val="000000"/>
                </a:solidFill>
                <a:latin typeface="Lato"/>
                <a:ea typeface="Lato"/>
                <a:cs typeface="Lato"/>
                <a:sym typeface="Lato"/>
              </a:rPr>
              <a:t>, particularly in adults, booking_changes, and children</a:t>
            </a:r>
            <a:endParaRPr b="1" i="0" sz="2400" u="none" cap="none" strike="noStrike">
              <a:solidFill>
                <a:schemeClr val="dk1"/>
              </a:solidFill>
              <a:latin typeface="Lato"/>
              <a:ea typeface="Lato"/>
              <a:cs typeface="Lato"/>
              <a:sym typeface="Lato"/>
            </a:endParaRPr>
          </a:p>
        </p:txBody>
      </p:sp>
      <p:sp>
        <p:nvSpPr>
          <p:cNvPr id="305" name="Google Shape;305;p50"/>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pic>
        <p:nvPicPr>
          <p:cNvPr id="306" name="Google Shape;306;p50"/>
          <p:cNvPicPr preferRelativeResize="0"/>
          <p:nvPr/>
        </p:nvPicPr>
        <p:blipFill rotWithShape="1">
          <a:blip r:embed="rId3">
            <a:alphaModFix/>
          </a:blip>
          <a:srcRect b="0" l="0" r="0" t="0"/>
          <a:stretch/>
        </p:blipFill>
        <p:spPr>
          <a:xfrm>
            <a:off x="502997" y="1353926"/>
            <a:ext cx="4717129" cy="2974280"/>
          </a:xfrm>
          <a:prstGeom prst="rect">
            <a:avLst/>
          </a:prstGeom>
          <a:noFill/>
          <a:ln cap="flat" cmpd="sng" w="19050">
            <a:solidFill>
              <a:schemeClr val="dk1"/>
            </a:solidFill>
            <a:prstDash val="solid"/>
            <a:round/>
            <a:headEnd len="sm" w="sm" type="none"/>
            <a:tailEnd len="sm" w="sm" type="none"/>
          </a:ln>
        </p:spPr>
      </p:pic>
      <p:sp>
        <p:nvSpPr>
          <p:cNvPr id="307" name="Google Shape;307;p50"/>
          <p:cNvSpPr txBox="1"/>
          <p:nvPr/>
        </p:nvSpPr>
        <p:spPr>
          <a:xfrm>
            <a:off x="462915" y="4466940"/>
            <a:ext cx="7699534" cy="512290"/>
          </a:xfrm>
          <a:prstGeom prst="rect">
            <a:avLst/>
          </a:prstGeom>
          <a:noFill/>
          <a:ln>
            <a:noFill/>
          </a:ln>
        </p:spPr>
        <p:txBody>
          <a:bodyPr anchorCtr="0" anchor="t" bIns="34275" lIns="68575" spcFirstLastPara="1" rIns="68575" wrap="square" tIns="34275">
            <a:noAutofit/>
          </a:bodyPr>
          <a:lstStyle/>
          <a:p>
            <a:pPr indent="-171450" lvl="0" marL="171450" marR="0" rtl="0" algn="l">
              <a:lnSpc>
                <a:spcPct val="100000"/>
              </a:lnSpc>
              <a:spcBef>
                <a:spcPts val="0"/>
              </a:spcBef>
              <a:spcAft>
                <a:spcPts val="0"/>
              </a:spcAft>
              <a:buClr>
                <a:srgbClr val="000000"/>
              </a:buClr>
              <a:buSzPts val="1200"/>
              <a:buFont typeface="Arial"/>
              <a:buChar char="•"/>
            </a:pPr>
            <a:r>
              <a:rPr b="1" i="0" lang="en-GB" sz="1200" u="none" cap="none" strike="noStrike">
                <a:solidFill>
                  <a:schemeClr val="dk1"/>
                </a:solidFill>
                <a:latin typeface="Lato Light"/>
                <a:ea typeface="Lato Light"/>
                <a:cs typeface="Lato Light"/>
                <a:sym typeface="Lato Light"/>
              </a:rPr>
              <a:t>Adults, booking_changes, children</a:t>
            </a:r>
            <a:r>
              <a:rPr b="0" i="0" lang="en-GB" sz="1200" u="none" cap="none" strike="noStrike">
                <a:solidFill>
                  <a:schemeClr val="dk1"/>
                </a:solidFill>
                <a:latin typeface="Lato Light"/>
                <a:ea typeface="Lato Light"/>
                <a:cs typeface="Lato Light"/>
                <a:sym typeface="Lato Light"/>
              </a:rPr>
              <a:t> have the most outliers in the dataset.</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Lato Light"/>
                <a:ea typeface="Lato Light"/>
                <a:cs typeface="Lato Light"/>
                <a:sym typeface="Lato Light"/>
              </a:rPr>
              <a:t>These can be replaced with the median or kept, but keeping them might risk overfitting</a:t>
            </a:r>
            <a:r>
              <a:rPr b="1" i="0" lang="en-GB" sz="1200" u="none" cap="none" strike="noStrike">
                <a:solidFill>
                  <a:srgbClr val="000000"/>
                </a:solidFill>
                <a:latin typeface="Lato Light"/>
                <a:ea typeface="Lato Light"/>
                <a:cs typeface="Lato Light"/>
                <a:sym typeface="Lato Light"/>
              </a:rPr>
              <a:t>.</a:t>
            </a:r>
            <a:endParaRPr b="0" i="0" sz="1200" u="none" cap="none" strike="noStrike">
              <a:solidFill>
                <a:srgbClr val="000000"/>
              </a:solidFill>
              <a:latin typeface="Lato Light"/>
              <a:ea typeface="Lato Light"/>
              <a:cs typeface="Lato Light"/>
              <a:sym typeface="Lato Light"/>
            </a:endParaRPr>
          </a:p>
        </p:txBody>
      </p:sp>
      <p:pic>
        <p:nvPicPr>
          <p:cNvPr id="308" name="Google Shape;308;p50"/>
          <p:cNvPicPr preferRelativeResize="0"/>
          <p:nvPr/>
        </p:nvPicPr>
        <p:blipFill rotWithShape="1">
          <a:blip r:embed="rId4">
            <a:alphaModFix/>
          </a:blip>
          <a:srcRect b="0" l="0" r="0" t="0"/>
          <a:stretch/>
        </p:blipFill>
        <p:spPr>
          <a:xfrm>
            <a:off x="5583973" y="1340821"/>
            <a:ext cx="1970273" cy="2987385"/>
          </a:xfrm>
          <a:prstGeom prst="rect">
            <a:avLst/>
          </a:prstGeom>
          <a:noFill/>
          <a:ln cap="flat" cmpd="sng" w="19050">
            <a:solidFill>
              <a:schemeClr val="dk1"/>
            </a:solidFill>
            <a:prstDash val="solid"/>
            <a:round/>
            <a:headEnd len="sm" w="sm" type="none"/>
            <a:tailEnd len="sm" w="sm" type="none"/>
          </a:ln>
        </p:spPr>
      </p:pic>
      <p:pic>
        <p:nvPicPr>
          <p:cNvPr descr="A black and grey logo&#10;&#10;Description automatically generated" id="309" name="Google Shape;309;p50"/>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Most categorical features</a:t>
            </a:r>
            <a:r>
              <a:rPr b="0" i="0" lang="en-GB" sz="2400" u="none" cap="none" strike="noStrike">
                <a:solidFill>
                  <a:srgbClr val="000000"/>
                </a:solidFill>
                <a:latin typeface="Lato"/>
                <a:ea typeface="Lato"/>
                <a:cs typeface="Lato"/>
                <a:sym typeface="Lato"/>
              </a:rPr>
              <a:t> have a </a:t>
            </a:r>
            <a:r>
              <a:rPr b="1" i="0" lang="en-GB" sz="2400" u="none" cap="none" strike="noStrike">
                <a:solidFill>
                  <a:srgbClr val="000000"/>
                </a:solidFill>
                <a:latin typeface="Lato"/>
                <a:ea typeface="Lato"/>
                <a:cs typeface="Lato"/>
                <a:sym typeface="Lato"/>
              </a:rPr>
              <a:t>single dominant value </a:t>
            </a:r>
            <a:r>
              <a:rPr b="0" i="0" lang="en-GB" sz="2400" u="none" cap="none" strike="noStrike">
                <a:solidFill>
                  <a:srgbClr val="000000"/>
                </a:solidFill>
                <a:latin typeface="Lato"/>
                <a:ea typeface="Lato"/>
                <a:cs typeface="Lato"/>
                <a:sym typeface="Lato"/>
              </a:rPr>
              <a:t>that significantly exceeds the others</a:t>
            </a:r>
            <a:endParaRPr b="0" i="0" sz="2400" u="none" cap="none" strike="noStrike">
              <a:solidFill>
                <a:schemeClr val="dk1"/>
              </a:solidFill>
              <a:latin typeface="Lato"/>
              <a:ea typeface="Lato"/>
              <a:cs typeface="Lato"/>
              <a:sym typeface="Lato"/>
            </a:endParaRPr>
          </a:p>
        </p:txBody>
      </p:sp>
      <p:sp>
        <p:nvSpPr>
          <p:cNvPr id="315" name="Google Shape;315;p51"/>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pic>
        <p:nvPicPr>
          <p:cNvPr id="316" name="Google Shape;316;p51"/>
          <p:cNvPicPr preferRelativeResize="0"/>
          <p:nvPr/>
        </p:nvPicPr>
        <p:blipFill rotWithShape="1">
          <a:blip r:embed="rId3">
            <a:alphaModFix/>
          </a:blip>
          <a:srcRect b="0" l="0" r="0" t="0"/>
          <a:stretch/>
        </p:blipFill>
        <p:spPr>
          <a:xfrm>
            <a:off x="580953" y="1343763"/>
            <a:ext cx="4033203" cy="2507009"/>
          </a:xfrm>
          <a:prstGeom prst="rect">
            <a:avLst/>
          </a:prstGeom>
          <a:noFill/>
          <a:ln cap="flat" cmpd="sng" w="19050">
            <a:solidFill>
              <a:schemeClr val="dk1"/>
            </a:solidFill>
            <a:prstDash val="solid"/>
            <a:round/>
            <a:headEnd len="sm" w="sm" type="none"/>
            <a:tailEnd len="sm" w="sm" type="none"/>
          </a:ln>
        </p:spPr>
      </p:pic>
      <p:pic>
        <p:nvPicPr>
          <p:cNvPr id="317" name="Google Shape;317;p51"/>
          <p:cNvPicPr preferRelativeResize="0"/>
          <p:nvPr/>
        </p:nvPicPr>
        <p:blipFill rotWithShape="1">
          <a:blip r:embed="rId4">
            <a:alphaModFix/>
          </a:blip>
          <a:srcRect b="0" l="0" r="0" t="0"/>
          <a:stretch/>
        </p:blipFill>
        <p:spPr>
          <a:xfrm>
            <a:off x="4614156" y="1343763"/>
            <a:ext cx="3932563" cy="2507009"/>
          </a:xfrm>
          <a:prstGeom prst="rect">
            <a:avLst/>
          </a:prstGeom>
          <a:noFill/>
          <a:ln cap="flat" cmpd="sng" w="19050">
            <a:solidFill>
              <a:schemeClr val="dk1"/>
            </a:solidFill>
            <a:prstDash val="solid"/>
            <a:round/>
            <a:headEnd len="sm" w="sm" type="none"/>
            <a:tailEnd len="sm" w="sm" type="none"/>
          </a:ln>
        </p:spPr>
      </p:pic>
      <p:pic>
        <p:nvPicPr>
          <p:cNvPr descr="A black and grey logo&#10;&#10;Description automatically generated" id="318" name="Google Shape;318;p51"/>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
        <p:nvSpPr>
          <p:cNvPr id="319" name="Google Shape;319;p51"/>
          <p:cNvSpPr txBox="1"/>
          <p:nvPr/>
        </p:nvSpPr>
        <p:spPr>
          <a:xfrm>
            <a:off x="580953" y="3966238"/>
            <a:ext cx="7699534" cy="1062961"/>
          </a:xfrm>
          <a:prstGeom prst="rect">
            <a:avLst/>
          </a:prstGeom>
          <a:noFill/>
          <a:ln>
            <a:noFill/>
          </a:ln>
        </p:spPr>
        <p:txBody>
          <a:bodyPr anchorCtr="0" anchor="t" bIns="34275" lIns="68575" spcFirstLastPara="1" rIns="68575" wrap="square" tIns="34275">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Lato Light"/>
                <a:ea typeface="Lato Light"/>
                <a:cs typeface="Lato Light"/>
                <a:sym typeface="Lato Light"/>
              </a:rPr>
              <a:t>In most columns, one value is clearly the most frequent, except for hotel, arrival_date, reservation_status, and reservation_status_date. </a:t>
            </a:r>
            <a:endParaRPr b="0" i="0" sz="1200" u="none" cap="none" strike="noStrike">
              <a:solidFill>
                <a:srgbClr val="000000"/>
              </a:solidFill>
              <a:latin typeface="Lato Light"/>
              <a:ea typeface="Lato Light"/>
              <a:cs typeface="Lato Light"/>
              <a:sym typeface="Lato Light"/>
            </a:endParaRPr>
          </a:p>
          <a:p>
            <a:pPr indent="-171450" lvl="0" marL="17145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Lato Light"/>
                <a:ea typeface="Lato Light"/>
                <a:cs typeface="Lato Light"/>
                <a:sym typeface="Lato Light"/>
              </a:rPr>
              <a:t>The country column is mainly PRT (Portugal), market_segment is mostly Online TA, distribution_channel is primarily TA/TO, customer_type is mainly Transient, deposit_type is mostly No Deposit, reserved_room type is mainly A, and meal type is mostly BB.</a:t>
            </a:r>
            <a:endParaRPr b="0" i="0" sz="1200" u="none" cap="none" strike="noStrike">
              <a:solidFill>
                <a:srgbClr val="000000"/>
              </a:solidFill>
              <a:latin typeface="Lato Light"/>
              <a:ea typeface="Lato Light"/>
              <a:cs typeface="Lato Light"/>
              <a:sym typeface="Lato Light"/>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Data Preprocessing </a:t>
            </a:r>
            <a:r>
              <a:rPr b="0" i="0" lang="en-GB" sz="2400" u="none" cap="none" strike="noStrike">
                <a:solidFill>
                  <a:srgbClr val="000000"/>
                </a:solidFill>
                <a:latin typeface="Lato"/>
                <a:ea typeface="Lato"/>
                <a:cs typeface="Lato"/>
                <a:sym typeface="Lato"/>
              </a:rPr>
              <a:t>involves separating features, splitting data, and encoding</a:t>
            </a:r>
            <a:endParaRPr b="0" i="0" sz="2400" u="none" cap="none" strike="noStrike">
              <a:solidFill>
                <a:schemeClr val="dk1"/>
              </a:solidFill>
              <a:latin typeface="Lato"/>
              <a:ea typeface="Lato"/>
              <a:cs typeface="Lato"/>
              <a:sym typeface="Lato"/>
            </a:endParaRPr>
          </a:p>
        </p:txBody>
      </p:sp>
      <p:sp>
        <p:nvSpPr>
          <p:cNvPr id="325" name="Google Shape;325;p52"/>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Encoding</a:t>
            </a:r>
            <a:endParaRPr b="1" i="1" sz="1400" u="none" cap="none" strike="noStrike">
              <a:solidFill>
                <a:schemeClr val="dk1"/>
              </a:solidFill>
              <a:latin typeface="Lato"/>
              <a:ea typeface="Lato"/>
              <a:cs typeface="Lato"/>
              <a:sym typeface="Lato"/>
            </a:endParaRPr>
          </a:p>
        </p:txBody>
      </p:sp>
      <p:sp>
        <p:nvSpPr>
          <p:cNvPr id="326" name="Google Shape;326;p52"/>
          <p:cNvSpPr txBox="1"/>
          <p:nvPr/>
        </p:nvSpPr>
        <p:spPr>
          <a:xfrm>
            <a:off x="1044097" y="2679846"/>
            <a:ext cx="7147796" cy="1648113"/>
          </a:xfrm>
          <a:prstGeom prst="rect">
            <a:avLst/>
          </a:prstGeom>
          <a:noFill/>
          <a:ln>
            <a:noFill/>
          </a:ln>
        </p:spPr>
        <p:txBody>
          <a:bodyPr anchorCtr="0" anchor="t" bIns="34275" lIns="68575" spcFirstLastPara="1" rIns="68575" wrap="square" tIns="34275">
            <a:spAutoFit/>
          </a:bodyPr>
          <a:lstStyle/>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Separate numerical and categorical features</a:t>
            </a:r>
            <a:endParaRPr b="0" i="0" sz="1400" u="none" cap="none" strike="noStrike">
              <a:solidFill>
                <a:schemeClr val="dk1"/>
              </a:solidFill>
              <a:latin typeface="Lato Light"/>
              <a:ea typeface="Lato Light"/>
              <a:cs typeface="Lato Light"/>
              <a:sym typeface="Lato Light"/>
            </a:endParaRPr>
          </a:p>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Splitting training data and testing data </a:t>
            </a:r>
            <a:endParaRPr b="0" i="0" sz="1400" u="none" cap="none" strike="noStrike">
              <a:solidFill>
                <a:schemeClr val="dk1"/>
              </a:solidFill>
              <a:latin typeface="Lato Light"/>
              <a:ea typeface="Lato Light"/>
              <a:cs typeface="Lato Light"/>
              <a:sym typeface="Lato Light"/>
            </a:endParaRPr>
          </a:p>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Preprocessing with ColumnTransformer </a:t>
            </a:r>
            <a:endParaRPr b="0" i="0" sz="1400" u="none" cap="none" strike="noStrike">
              <a:solidFill>
                <a:schemeClr val="dk1"/>
              </a:solidFill>
              <a:latin typeface="Lato Light"/>
              <a:ea typeface="Lato Light"/>
              <a:cs typeface="Lato Light"/>
              <a:sym typeface="Lato Light"/>
            </a:endParaRPr>
          </a:p>
          <a:p>
            <a:pPr indent="-215900" lvl="1" marL="558800" marR="0" rtl="0" algn="l">
              <a:lnSpc>
                <a:spcPct val="10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Use RobustScaler for numerical features</a:t>
            </a:r>
            <a:endParaRPr b="0" i="0" sz="1200" u="none" cap="none" strike="noStrike">
              <a:solidFill>
                <a:schemeClr val="dk1"/>
              </a:solidFill>
              <a:latin typeface="Lato Light"/>
              <a:ea typeface="Lato Light"/>
              <a:cs typeface="Lato Light"/>
              <a:sym typeface="Lato Light"/>
            </a:endParaRPr>
          </a:p>
          <a:p>
            <a:pPr indent="-215900" lvl="1" marL="558800" marR="0" rtl="0" algn="l">
              <a:lnSpc>
                <a:spcPct val="10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Use BinaryEncoder and OneHotEncoder for categorical features (based on the number of unique values) </a:t>
            </a:r>
            <a:endParaRPr b="0" i="0" sz="1200" u="none" cap="none" strike="noStrike">
              <a:solidFill>
                <a:schemeClr val="dk1"/>
              </a:solidFill>
              <a:latin typeface="Lato Light"/>
              <a:ea typeface="Lato Light"/>
              <a:cs typeface="Lato Light"/>
              <a:sym typeface="Lato Light"/>
            </a:endParaRPr>
          </a:p>
          <a:p>
            <a:pPr indent="-139700" lvl="1" marL="55880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27" name="Google Shape;327;p52"/>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pic>
        <p:nvPicPr>
          <p:cNvPr id="328" name="Google Shape;328;p52"/>
          <p:cNvPicPr preferRelativeResize="0"/>
          <p:nvPr/>
        </p:nvPicPr>
        <p:blipFill rotWithShape="1">
          <a:blip r:embed="rId4">
            <a:alphaModFix/>
          </a:blip>
          <a:srcRect b="0" l="0" r="0" t="0"/>
          <a:stretch/>
        </p:blipFill>
        <p:spPr>
          <a:xfrm>
            <a:off x="1413914" y="1465802"/>
            <a:ext cx="6693244" cy="939848"/>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Multiple Classification Models </a:t>
            </a:r>
            <a:r>
              <a:rPr b="0" i="0" lang="en-GB" sz="2400" u="none" cap="none" strike="noStrike">
                <a:solidFill>
                  <a:srgbClr val="000000"/>
                </a:solidFill>
                <a:latin typeface="Lato"/>
                <a:ea typeface="Lato"/>
                <a:cs typeface="Lato"/>
                <a:sym typeface="Lato"/>
              </a:rPr>
              <a:t>Evaluated with Cross-Validation</a:t>
            </a:r>
            <a:endParaRPr b="0" i="0" sz="2400" u="none" cap="none" strike="noStrike">
              <a:solidFill>
                <a:schemeClr val="dk1"/>
              </a:solidFill>
              <a:latin typeface="Lato"/>
              <a:ea typeface="Lato"/>
              <a:cs typeface="Lato"/>
              <a:sym typeface="Lato"/>
            </a:endParaRPr>
          </a:p>
        </p:txBody>
      </p:sp>
      <p:sp>
        <p:nvSpPr>
          <p:cNvPr id="334" name="Google Shape;334;p53"/>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Modelling</a:t>
            </a:r>
            <a:endParaRPr b="1" i="1" sz="1400" u="none" cap="none" strike="noStrike">
              <a:solidFill>
                <a:schemeClr val="dk1"/>
              </a:solidFill>
              <a:latin typeface="Lato"/>
              <a:ea typeface="Lato"/>
              <a:cs typeface="Lato"/>
              <a:sym typeface="Lato"/>
            </a:endParaRPr>
          </a:p>
        </p:txBody>
      </p:sp>
      <p:sp>
        <p:nvSpPr>
          <p:cNvPr id="335" name="Google Shape;335;p53"/>
          <p:cNvSpPr txBox="1"/>
          <p:nvPr/>
        </p:nvSpPr>
        <p:spPr>
          <a:xfrm>
            <a:off x="1108868" y="1399003"/>
            <a:ext cx="6632216" cy="2769394"/>
          </a:xfrm>
          <a:prstGeom prst="rect">
            <a:avLst/>
          </a:prstGeom>
          <a:noFill/>
          <a:ln>
            <a:noFill/>
          </a:ln>
        </p:spPr>
        <p:txBody>
          <a:bodyPr anchorCtr="0" anchor="t" bIns="34275" lIns="68575" spcFirstLastPara="1" rIns="68575" wrap="square" tIns="34275">
            <a:spAutoFit/>
          </a:bodyPr>
          <a:lstStyle/>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LogisticRegression</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KNeighborsClassifier</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DecisionTreeClassifier</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RandomForestClassifier</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XGBClassifier</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LGBMClassifier</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Rule-based Function as Benchmark</a:t>
            </a:r>
            <a:endParaRPr b="0" i="0" sz="1500" u="none" cap="none" strike="noStrike">
              <a:solidFill>
                <a:schemeClr val="dk1"/>
              </a:solidFill>
              <a:latin typeface="Lato Light"/>
              <a:ea typeface="Lato Light"/>
              <a:cs typeface="Lato Light"/>
              <a:sym typeface="Lato Light"/>
            </a:endParaRPr>
          </a:p>
          <a:p>
            <a:pPr indent="-114300" lvl="0" marL="215900" marR="0" rtl="0" algn="l">
              <a:lnSpc>
                <a:spcPct val="130000"/>
              </a:lnSpc>
              <a:spcBef>
                <a:spcPts val="0"/>
              </a:spcBef>
              <a:spcAft>
                <a:spcPts val="0"/>
              </a:spcAft>
              <a:buClr>
                <a:schemeClr val="dk1"/>
              </a:buClr>
              <a:buSzPts val="1500"/>
              <a:buFont typeface="Arial"/>
              <a:buNone/>
            </a:pPr>
            <a:r>
              <a:t/>
            </a:r>
            <a:endParaRPr b="0" i="0" sz="1500" u="none" cap="none" strike="noStrike">
              <a:solidFill>
                <a:schemeClr val="dk1"/>
              </a:solidFill>
              <a:latin typeface="Lato Light"/>
              <a:ea typeface="Lato Light"/>
              <a:cs typeface="Lato Light"/>
              <a:sym typeface="Lato Light"/>
            </a:endParaRPr>
          </a:p>
          <a:p>
            <a:pPr indent="-209550" lvl="0" marL="215900" marR="0" rtl="0" algn="l">
              <a:lnSpc>
                <a:spcPct val="130000"/>
              </a:lnSpc>
              <a:spcBef>
                <a:spcPts val="0"/>
              </a:spcBef>
              <a:spcAft>
                <a:spcPts val="0"/>
              </a:spcAft>
              <a:buClr>
                <a:schemeClr val="dk1"/>
              </a:buClr>
              <a:buSzPts val="1500"/>
              <a:buFont typeface="Arial"/>
              <a:buChar char="•"/>
            </a:pPr>
            <a:r>
              <a:rPr b="0" i="0" lang="en-GB" sz="1500" u="none" cap="none" strike="noStrike">
                <a:solidFill>
                  <a:schemeClr val="dk1"/>
                </a:solidFill>
                <a:latin typeface="Lato Light"/>
                <a:ea typeface="Lato Light"/>
                <a:cs typeface="Lato Light"/>
                <a:sym typeface="Lato Light"/>
              </a:rPr>
              <a:t>Uses StratifiedKFold for cross-validation</a:t>
            </a:r>
            <a:endParaRPr b="0" i="0" sz="15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36" name="Google Shape;336;p53"/>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Experiments</a:t>
            </a:r>
            <a:endParaRPr b="1" i="1" sz="1400" u="none" cap="none" strike="noStrike">
              <a:solidFill>
                <a:schemeClr val="dk1"/>
              </a:solidFill>
              <a:latin typeface="Lato"/>
              <a:ea typeface="Lato"/>
              <a:cs typeface="Lato"/>
              <a:sym typeface="Lato"/>
            </a:endParaRPr>
          </a:p>
        </p:txBody>
      </p:sp>
      <p:sp>
        <p:nvSpPr>
          <p:cNvPr id="342" name="Google Shape;342;p54"/>
          <p:cNvSpPr txBox="1"/>
          <p:nvPr/>
        </p:nvSpPr>
        <p:spPr>
          <a:xfrm>
            <a:off x="1207506" y="1971496"/>
            <a:ext cx="1653121" cy="2172614"/>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1" i="1" lang="en-GB" sz="1200" u="none" cap="none" strike="noStrike">
                <a:solidFill>
                  <a:schemeClr val="dk1"/>
                </a:solidFill>
                <a:latin typeface="Lato Light"/>
                <a:ea typeface="Lato Light"/>
                <a:cs typeface="Lato Light"/>
                <a:sym typeface="Lato Light"/>
              </a:rPr>
              <a:t>Experiment 1</a:t>
            </a:r>
            <a:endParaRPr b="1"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Clean dataset with outliers imputed using the median and columns with a correlation below 0.05 removed</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100"/>
              <a:buFont typeface="Arial"/>
              <a:buNone/>
            </a:pPr>
            <a:r>
              <a:t/>
            </a:r>
            <a:endParaRPr b="0" i="0" sz="1100" u="none" cap="none" strike="noStrike">
              <a:solidFill>
                <a:schemeClr val="dk1"/>
              </a:solidFill>
              <a:latin typeface="Lato Light"/>
              <a:ea typeface="Lato Light"/>
              <a:cs typeface="Lato Light"/>
              <a:sym typeface="Lato Light"/>
            </a:endParaRPr>
          </a:p>
          <a:p>
            <a:pPr indent="-139700" lvl="0" marL="215900" marR="0" rtl="0" algn="l">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43" name="Google Shape;343;p54"/>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pic>
        <p:nvPicPr>
          <p:cNvPr descr="A screenshot of a computer&#10;&#10;Description automatically generated" id="344" name="Google Shape;344;p54"/>
          <p:cNvPicPr preferRelativeResize="0"/>
          <p:nvPr/>
        </p:nvPicPr>
        <p:blipFill rotWithShape="1">
          <a:blip r:embed="rId4">
            <a:alphaModFix/>
          </a:blip>
          <a:srcRect b="65911" l="0" r="44767" t="3556"/>
          <a:stretch/>
        </p:blipFill>
        <p:spPr>
          <a:xfrm>
            <a:off x="2860627" y="1971496"/>
            <a:ext cx="4511134" cy="2297130"/>
          </a:xfrm>
          <a:prstGeom prst="rect">
            <a:avLst/>
          </a:prstGeom>
          <a:noFill/>
          <a:ln cap="flat" cmpd="sng" w="28575">
            <a:solidFill>
              <a:schemeClr val="dk1"/>
            </a:solidFill>
            <a:prstDash val="solid"/>
            <a:round/>
            <a:headEnd len="sm" w="sm" type="none"/>
            <a:tailEnd len="sm" w="sm" type="none"/>
          </a:ln>
        </p:spPr>
      </p:pic>
      <p:sp>
        <p:nvSpPr>
          <p:cNvPr id="345" name="Google Shape;345;p54"/>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Experiments with </a:t>
            </a:r>
            <a:r>
              <a:rPr b="1" i="0" lang="en-GB" sz="2400" u="none" cap="none" strike="noStrike">
                <a:solidFill>
                  <a:srgbClr val="000000"/>
                </a:solidFill>
                <a:latin typeface="Lato"/>
                <a:ea typeface="Lato"/>
                <a:cs typeface="Lato"/>
                <a:sym typeface="Lato"/>
              </a:rPr>
              <a:t>outliers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low-correlation features </a:t>
            </a:r>
            <a:r>
              <a:rPr b="0" i="0" lang="en-GB" sz="2400" u="none" cap="none" strike="noStrike">
                <a:solidFill>
                  <a:srgbClr val="000000"/>
                </a:solidFill>
                <a:latin typeface="Lato"/>
                <a:ea typeface="Lato"/>
                <a:cs typeface="Lato"/>
                <a:sym typeface="Lato"/>
              </a:rPr>
              <a:t>shows that the </a:t>
            </a:r>
            <a:r>
              <a:rPr b="1" i="0" lang="en-GB" sz="2400" u="none" cap="none" strike="noStrike">
                <a:solidFill>
                  <a:srgbClr val="000000"/>
                </a:solidFill>
                <a:latin typeface="Lato"/>
                <a:ea typeface="Lato"/>
                <a:cs typeface="Lato"/>
                <a:sym typeface="Lato"/>
              </a:rPr>
              <a:t>unmodified clean dataset </a:t>
            </a:r>
            <a:r>
              <a:rPr b="0" i="0" lang="en-GB" sz="2400" u="none" cap="none" strike="noStrike">
                <a:solidFill>
                  <a:srgbClr val="000000"/>
                </a:solidFill>
                <a:latin typeface="Lato"/>
                <a:ea typeface="Lato"/>
                <a:cs typeface="Lato"/>
                <a:sym typeface="Lato"/>
              </a:rPr>
              <a:t>provides the </a:t>
            </a:r>
            <a:r>
              <a:rPr b="1" i="0" lang="en-GB" sz="2400" u="none" cap="none" strike="noStrike">
                <a:solidFill>
                  <a:srgbClr val="000000"/>
                </a:solidFill>
                <a:latin typeface="Lato"/>
                <a:ea typeface="Lato"/>
                <a:cs typeface="Lato"/>
                <a:sym typeface="Lato"/>
              </a:rPr>
              <a:t>best results </a:t>
            </a:r>
            <a:r>
              <a:rPr b="0" i="0" lang="en-GB" sz="2400" u="none" cap="none" strike="noStrike">
                <a:solidFill>
                  <a:srgbClr val="000000"/>
                </a:solidFill>
                <a:latin typeface="Lato"/>
                <a:ea typeface="Lato"/>
                <a:cs typeface="Lato"/>
                <a:sym typeface="Lato"/>
              </a:rPr>
              <a:t>overall, while </a:t>
            </a:r>
            <a:r>
              <a:rPr b="1" i="0" lang="en-GB" sz="2400" u="none" cap="none" strike="noStrike">
                <a:solidFill>
                  <a:srgbClr val="000000"/>
                </a:solidFill>
                <a:latin typeface="Lato"/>
                <a:ea typeface="Lato"/>
                <a:cs typeface="Lato"/>
                <a:sym typeface="Lato"/>
              </a:rPr>
              <a:t>XGBClassifier</a:t>
            </a:r>
            <a:r>
              <a:rPr b="0" i="0" lang="en-GB" sz="2400" u="none" cap="none" strike="noStrike">
                <a:solidFill>
                  <a:srgbClr val="000000"/>
                </a:solidFill>
                <a:latin typeface="Lato"/>
                <a:ea typeface="Lato"/>
                <a:cs typeface="Lato"/>
                <a:sym typeface="Lato"/>
              </a:rPr>
              <a:t> achieves the </a:t>
            </a:r>
            <a:r>
              <a:rPr b="1" i="0" lang="en-GB" sz="2400" u="none" cap="none" strike="noStrike">
                <a:solidFill>
                  <a:srgbClr val="000000"/>
                </a:solidFill>
                <a:latin typeface="Lato"/>
                <a:ea typeface="Lato"/>
                <a:cs typeface="Lato"/>
                <a:sym typeface="Lato"/>
              </a:rPr>
              <a:t>highest recall </a:t>
            </a:r>
            <a:r>
              <a:rPr b="0" i="0" lang="en-GB" sz="2400" u="none" cap="none" strike="noStrike">
                <a:solidFill>
                  <a:srgbClr val="000000"/>
                </a:solidFill>
                <a:latin typeface="Lato"/>
                <a:ea typeface="Lato"/>
                <a:cs typeface="Lato"/>
                <a:sym typeface="Lato"/>
              </a:rPr>
              <a:t>overall</a:t>
            </a:r>
            <a:endParaRPr b="0" i="0" sz="2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nvSpPr>
        <p:spPr>
          <a:xfrm>
            <a:off x="1214570" y="1835134"/>
            <a:ext cx="1653121" cy="148242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1" i="1" lang="en-GB" sz="1200" u="none" cap="none" strike="noStrike">
                <a:solidFill>
                  <a:schemeClr val="dk1"/>
                </a:solidFill>
                <a:latin typeface="Lato Light"/>
                <a:ea typeface="Lato Light"/>
                <a:cs typeface="Lato Light"/>
                <a:sym typeface="Lato Light"/>
              </a:rPr>
              <a:t>Experiment 2</a:t>
            </a:r>
            <a:endParaRPr b="1"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Clean dataset with only the outliers imputed using the median</a:t>
            </a:r>
            <a:endParaRPr b="0" i="0" sz="1100" u="none" cap="none" strike="noStrike">
              <a:solidFill>
                <a:schemeClr val="dk1"/>
              </a:solidFill>
              <a:latin typeface="Lato Light"/>
              <a:ea typeface="Lato Light"/>
              <a:cs typeface="Lato Light"/>
              <a:sym typeface="Lato Light"/>
            </a:endParaRPr>
          </a:p>
          <a:p>
            <a:pPr indent="-139700" lvl="0" marL="215900" marR="0" rtl="0" algn="l">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51" name="Google Shape;351;p55"/>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352" name="Google Shape;352;p55"/>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Experiments</a:t>
            </a:r>
            <a:endParaRPr b="1" i="1" sz="1400" u="none" cap="none" strike="noStrike">
              <a:solidFill>
                <a:schemeClr val="dk1"/>
              </a:solidFill>
              <a:latin typeface="Lato"/>
              <a:ea typeface="Lato"/>
              <a:cs typeface="Lato"/>
              <a:sym typeface="Lato"/>
            </a:endParaRPr>
          </a:p>
        </p:txBody>
      </p:sp>
      <p:pic>
        <p:nvPicPr>
          <p:cNvPr descr="A screenshot of a computer&#10;&#10;Description automatically generated" id="353" name="Google Shape;353;p55"/>
          <p:cNvPicPr preferRelativeResize="0"/>
          <p:nvPr/>
        </p:nvPicPr>
        <p:blipFill rotWithShape="1">
          <a:blip r:embed="rId4">
            <a:alphaModFix/>
          </a:blip>
          <a:srcRect b="33330" l="0" r="44767" t="36136"/>
          <a:stretch/>
        </p:blipFill>
        <p:spPr>
          <a:xfrm>
            <a:off x="2867690" y="1880499"/>
            <a:ext cx="4586829" cy="2335675"/>
          </a:xfrm>
          <a:prstGeom prst="rect">
            <a:avLst/>
          </a:prstGeom>
          <a:noFill/>
          <a:ln cap="flat" cmpd="sng" w="28575">
            <a:solidFill>
              <a:schemeClr val="dk1"/>
            </a:solidFill>
            <a:prstDash val="solid"/>
            <a:round/>
            <a:headEnd len="sm" w="sm" type="none"/>
            <a:tailEnd len="sm" w="sm" type="none"/>
          </a:ln>
        </p:spPr>
      </p:pic>
      <p:sp>
        <p:nvSpPr>
          <p:cNvPr id="354" name="Google Shape;354;p55"/>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Experiments with </a:t>
            </a:r>
            <a:r>
              <a:rPr b="1" i="0" lang="en-GB" sz="2400" u="none" cap="none" strike="noStrike">
                <a:solidFill>
                  <a:srgbClr val="000000"/>
                </a:solidFill>
                <a:latin typeface="Lato"/>
                <a:ea typeface="Lato"/>
                <a:cs typeface="Lato"/>
                <a:sym typeface="Lato"/>
              </a:rPr>
              <a:t>outliers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low-correlation features </a:t>
            </a:r>
            <a:r>
              <a:rPr b="0" i="0" lang="en-GB" sz="2400" u="none" cap="none" strike="noStrike">
                <a:solidFill>
                  <a:srgbClr val="000000"/>
                </a:solidFill>
                <a:latin typeface="Lato"/>
                <a:ea typeface="Lato"/>
                <a:cs typeface="Lato"/>
                <a:sym typeface="Lato"/>
              </a:rPr>
              <a:t>shows that the </a:t>
            </a:r>
            <a:r>
              <a:rPr b="1" i="0" lang="en-GB" sz="2400" u="none" cap="none" strike="noStrike">
                <a:solidFill>
                  <a:srgbClr val="000000"/>
                </a:solidFill>
                <a:latin typeface="Lato"/>
                <a:ea typeface="Lato"/>
                <a:cs typeface="Lato"/>
                <a:sym typeface="Lato"/>
              </a:rPr>
              <a:t>unmodified clean dataset </a:t>
            </a:r>
            <a:r>
              <a:rPr b="0" i="0" lang="en-GB" sz="2400" u="none" cap="none" strike="noStrike">
                <a:solidFill>
                  <a:srgbClr val="000000"/>
                </a:solidFill>
                <a:latin typeface="Lato"/>
                <a:ea typeface="Lato"/>
                <a:cs typeface="Lato"/>
                <a:sym typeface="Lato"/>
              </a:rPr>
              <a:t>provides the </a:t>
            </a:r>
            <a:r>
              <a:rPr b="1" i="0" lang="en-GB" sz="2400" u="none" cap="none" strike="noStrike">
                <a:solidFill>
                  <a:srgbClr val="000000"/>
                </a:solidFill>
                <a:latin typeface="Lato"/>
                <a:ea typeface="Lato"/>
                <a:cs typeface="Lato"/>
                <a:sym typeface="Lato"/>
              </a:rPr>
              <a:t>best results </a:t>
            </a:r>
            <a:r>
              <a:rPr b="0" i="0" lang="en-GB" sz="2400" u="none" cap="none" strike="noStrike">
                <a:solidFill>
                  <a:srgbClr val="000000"/>
                </a:solidFill>
                <a:latin typeface="Lato"/>
                <a:ea typeface="Lato"/>
                <a:cs typeface="Lato"/>
                <a:sym typeface="Lato"/>
              </a:rPr>
              <a:t>overall, while </a:t>
            </a:r>
            <a:r>
              <a:rPr b="1" i="0" lang="en-GB" sz="2400" u="none" cap="none" strike="noStrike">
                <a:solidFill>
                  <a:srgbClr val="000000"/>
                </a:solidFill>
                <a:latin typeface="Lato"/>
                <a:ea typeface="Lato"/>
                <a:cs typeface="Lato"/>
                <a:sym typeface="Lato"/>
              </a:rPr>
              <a:t>XGBClassifier</a:t>
            </a:r>
            <a:r>
              <a:rPr b="0" i="0" lang="en-GB" sz="2400" u="none" cap="none" strike="noStrike">
                <a:solidFill>
                  <a:srgbClr val="000000"/>
                </a:solidFill>
                <a:latin typeface="Lato"/>
                <a:ea typeface="Lato"/>
                <a:cs typeface="Lato"/>
                <a:sym typeface="Lato"/>
              </a:rPr>
              <a:t> achieves the </a:t>
            </a:r>
            <a:r>
              <a:rPr b="1" i="0" lang="en-GB" sz="2400" u="none" cap="none" strike="noStrike">
                <a:solidFill>
                  <a:srgbClr val="000000"/>
                </a:solidFill>
                <a:latin typeface="Lato"/>
                <a:ea typeface="Lato"/>
                <a:cs typeface="Lato"/>
                <a:sym typeface="Lato"/>
              </a:rPr>
              <a:t>highest recall </a:t>
            </a:r>
            <a:r>
              <a:rPr b="0" i="0" lang="en-GB" sz="2400" u="none" cap="none" strike="noStrike">
                <a:solidFill>
                  <a:srgbClr val="000000"/>
                </a:solidFill>
                <a:latin typeface="Lato"/>
                <a:ea typeface="Lato"/>
                <a:cs typeface="Lato"/>
                <a:sym typeface="Lato"/>
              </a:rPr>
              <a:t>overall</a:t>
            </a:r>
            <a:endParaRPr b="0" i="0" sz="2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nvSpPr>
        <p:spPr>
          <a:xfrm>
            <a:off x="1162431" y="1835134"/>
            <a:ext cx="1653121" cy="1722491"/>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1" i="1" lang="en-GB" sz="1200" u="none" cap="none" strike="noStrike">
                <a:solidFill>
                  <a:schemeClr val="dk1"/>
                </a:solidFill>
                <a:latin typeface="Lato Light"/>
                <a:ea typeface="Lato Light"/>
                <a:cs typeface="Lato Light"/>
                <a:sym typeface="Lato Light"/>
              </a:rPr>
              <a:t>Experiment 3</a:t>
            </a:r>
            <a:endParaRPr b="1"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Clean dataset only, with outliers and low correlation columns have not been modified..</a:t>
            </a:r>
            <a:endParaRPr b="0" i="0" sz="1100" u="none" cap="none" strike="noStrike">
              <a:solidFill>
                <a:schemeClr val="dk1"/>
              </a:solidFill>
              <a:latin typeface="Lato Light"/>
              <a:ea typeface="Lato Light"/>
              <a:cs typeface="Lato Light"/>
              <a:sym typeface="Lato Light"/>
            </a:endParaRPr>
          </a:p>
          <a:p>
            <a:pPr indent="-139700" lvl="0" marL="215900" marR="0" rtl="0" algn="l">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60" name="Google Shape;360;p56"/>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361" name="Google Shape;361;p56"/>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Experiments</a:t>
            </a:r>
            <a:endParaRPr b="1" i="1" sz="1400" u="none" cap="none" strike="noStrike">
              <a:solidFill>
                <a:schemeClr val="dk1"/>
              </a:solidFill>
              <a:latin typeface="Lato"/>
              <a:ea typeface="Lato"/>
              <a:cs typeface="Lato"/>
              <a:sym typeface="Lato"/>
            </a:endParaRPr>
          </a:p>
        </p:txBody>
      </p:sp>
      <p:pic>
        <p:nvPicPr>
          <p:cNvPr descr="A screenshot of a computer&#10;&#10;Description automatically generated" id="362" name="Google Shape;362;p56"/>
          <p:cNvPicPr preferRelativeResize="0"/>
          <p:nvPr/>
        </p:nvPicPr>
        <p:blipFill rotWithShape="1">
          <a:blip r:embed="rId4">
            <a:alphaModFix/>
          </a:blip>
          <a:srcRect b="-422" l="206" r="44561" t="69889"/>
          <a:stretch/>
        </p:blipFill>
        <p:spPr>
          <a:xfrm>
            <a:off x="2832347" y="1901122"/>
            <a:ext cx="4511134" cy="2297130"/>
          </a:xfrm>
          <a:prstGeom prst="rect">
            <a:avLst/>
          </a:prstGeom>
          <a:noFill/>
          <a:ln cap="flat" cmpd="sng" w="28575">
            <a:solidFill>
              <a:schemeClr val="dk1"/>
            </a:solidFill>
            <a:prstDash val="solid"/>
            <a:round/>
            <a:headEnd len="sm" w="sm" type="none"/>
            <a:tailEnd len="sm" w="sm" type="none"/>
          </a:ln>
        </p:spPr>
      </p:pic>
      <p:sp>
        <p:nvSpPr>
          <p:cNvPr id="363" name="Google Shape;363;p56"/>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Experiments with </a:t>
            </a:r>
            <a:r>
              <a:rPr b="1" i="0" lang="en-GB" sz="2400" u="none" cap="none" strike="noStrike">
                <a:solidFill>
                  <a:srgbClr val="000000"/>
                </a:solidFill>
                <a:latin typeface="Lato"/>
                <a:ea typeface="Lato"/>
                <a:cs typeface="Lato"/>
                <a:sym typeface="Lato"/>
              </a:rPr>
              <a:t>outliers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low-correlation features </a:t>
            </a:r>
            <a:r>
              <a:rPr b="0" i="0" lang="en-GB" sz="2400" u="none" cap="none" strike="noStrike">
                <a:solidFill>
                  <a:srgbClr val="000000"/>
                </a:solidFill>
                <a:latin typeface="Lato"/>
                <a:ea typeface="Lato"/>
                <a:cs typeface="Lato"/>
                <a:sym typeface="Lato"/>
              </a:rPr>
              <a:t>shows that the </a:t>
            </a:r>
            <a:r>
              <a:rPr b="1" i="0" lang="en-GB" sz="2400" u="none" cap="none" strike="noStrike">
                <a:solidFill>
                  <a:srgbClr val="000000"/>
                </a:solidFill>
                <a:latin typeface="Lato"/>
                <a:ea typeface="Lato"/>
                <a:cs typeface="Lato"/>
                <a:sym typeface="Lato"/>
              </a:rPr>
              <a:t>unmodified clean dataset </a:t>
            </a:r>
            <a:r>
              <a:rPr b="0" i="0" lang="en-GB" sz="2400" u="none" cap="none" strike="noStrike">
                <a:solidFill>
                  <a:srgbClr val="000000"/>
                </a:solidFill>
                <a:latin typeface="Lato"/>
                <a:ea typeface="Lato"/>
                <a:cs typeface="Lato"/>
                <a:sym typeface="Lato"/>
              </a:rPr>
              <a:t>provides the </a:t>
            </a:r>
            <a:r>
              <a:rPr b="1" i="0" lang="en-GB" sz="2400" u="none" cap="none" strike="noStrike">
                <a:solidFill>
                  <a:srgbClr val="000000"/>
                </a:solidFill>
                <a:latin typeface="Lato"/>
                <a:ea typeface="Lato"/>
                <a:cs typeface="Lato"/>
                <a:sym typeface="Lato"/>
              </a:rPr>
              <a:t>best results </a:t>
            </a:r>
            <a:r>
              <a:rPr b="0" i="0" lang="en-GB" sz="2400" u="none" cap="none" strike="noStrike">
                <a:solidFill>
                  <a:srgbClr val="000000"/>
                </a:solidFill>
                <a:latin typeface="Lato"/>
                <a:ea typeface="Lato"/>
                <a:cs typeface="Lato"/>
                <a:sym typeface="Lato"/>
              </a:rPr>
              <a:t>overall, while </a:t>
            </a:r>
            <a:r>
              <a:rPr b="1" i="0" lang="en-GB" sz="2400" u="none" cap="none" strike="noStrike">
                <a:solidFill>
                  <a:srgbClr val="000000"/>
                </a:solidFill>
                <a:latin typeface="Lato"/>
                <a:ea typeface="Lato"/>
                <a:cs typeface="Lato"/>
                <a:sym typeface="Lato"/>
              </a:rPr>
              <a:t>XGBClassifier</a:t>
            </a:r>
            <a:r>
              <a:rPr b="0" i="0" lang="en-GB" sz="2400" u="none" cap="none" strike="noStrike">
                <a:solidFill>
                  <a:srgbClr val="000000"/>
                </a:solidFill>
                <a:latin typeface="Lato"/>
                <a:ea typeface="Lato"/>
                <a:cs typeface="Lato"/>
                <a:sym typeface="Lato"/>
              </a:rPr>
              <a:t> achieves the </a:t>
            </a:r>
            <a:r>
              <a:rPr b="1" i="0" lang="en-GB" sz="2400" u="none" cap="none" strike="noStrike">
                <a:solidFill>
                  <a:srgbClr val="000000"/>
                </a:solidFill>
                <a:latin typeface="Lato"/>
                <a:ea typeface="Lato"/>
                <a:cs typeface="Lato"/>
                <a:sym typeface="Lato"/>
              </a:rPr>
              <a:t>highest recall </a:t>
            </a:r>
            <a:r>
              <a:rPr b="0" i="0" lang="en-GB" sz="2400" u="none" cap="none" strike="noStrike">
                <a:solidFill>
                  <a:srgbClr val="000000"/>
                </a:solidFill>
                <a:latin typeface="Lato"/>
                <a:ea typeface="Lato"/>
                <a:cs typeface="Lato"/>
                <a:sym typeface="Lato"/>
              </a:rPr>
              <a:t>overall</a:t>
            </a:r>
            <a:endParaRPr b="0" i="0" sz="2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nvSpPr>
        <p:spPr>
          <a:xfrm>
            <a:off x="336464" y="2153969"/>
            <a:ext cx="2482129" cy="1749679"/>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1" i="1" lang="en-GB" sz="1200" u="none" cap="none" strike="noStrike">
                <a:solidFill>
                  <a:schemeClr val="dk1"/>
                </a:solidFill>
                <a:latin typeface="Lato Light"/>
                <a:ea typeface="Lato Light"/>
                <a:cs typeface="Lato Light"/>
                <a:sym typeface="Lato Light"/>
              </a:rPr>
              <a:t>Rule Based</a:t>
            </a:r>
            <a:endParaRPr b="1"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Here we try using Rule Based, we achieved 0.56 Recall which is not ideal to predict our data and we better off using our Machine Learning models to predict</a:t>
            </a:r>
            <a:endParaRPr b="0" i="0" sz="1100" u="none" cap="none" strike="noStrike">
              <a:solidFill>
                <a:schemeClr val="dk1"/>
              </a:solidFill>
              <a:latin typeface="Lato Light"/>
              <a:ea typeface="Lato Light"/>
              <a:cs typeface="Lato Light"/>
              <a:sym typeface="Lato Light"/>
            </a:endParaRPr>
          </a:p>
          <a:p>
            <a:pPr indent="-139700" lvl="0" marL="215900" marR="0" rtl="0" algn="l">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id="369" name="Google Shape;369;p57"/>
          <p:cNvPicPr preferRelativeResize="0"/>
          <p:nvPr/>
        </p:nvPicPr>
        <p:blipFill rotWithShape="1">
          <a:blip r:embed="rId3">
            <a:alphaModFix/>
          </a:blip>
          <a:srcRect b="0" l="0" r="0" t="0"/>
          <a:stretch/>
        </p:blipFill>
        <p:spPr>
          <a:xfrm>
            <a:off x="3000375" y="2153959"/>
            <a:ext cx="5652826" cy="1409100"/>
          </a:xfrm>
          <a:prstGeom prst="rect">
            <a:avLst/>
          </a:prstGeom>
          <a:noFill/>
          <a:ln>
            <a:noFill/>
          </a:ln>
        </p:spPr>
      </p:pic>
      <p:pic>
        <p:nvPicPr>
          <p:cNvPr id="370" name="Google Shape;370;p57"/>
          <p:cNvPicPr preferRelativeResize="0"/>
          <p:nvPr/>
        </p:nvPicPr>
        <p:blipFill rotWithShape="1">
          <a:blip r:embed="rId4">
            <a:alphaModFix/>
          </a:blip>
          <a:srcRect b="0" l="0" r="0" t="0"/>
          <a:stretch/>
        </p:blipFill>
        <p:spPr>
          <a:xfrm>
            <a:off x="3000375" y="3598848"/>
            <a:ext cx="3143250" cy="304800"/>
          </a:xfrm>
          <a:prstGeom prst="rect">
            <a:avLst/>
          </a:prstGeom>
          <a:noFill/>
          <a:ln>
            <a:noFill/>
          </a:ln>
        </p:spPr>
      </p:pic>
      <p:pic>
        <p:nvPicPr>
          <p:cNvPr descr="A black and grey logo&#10;&#10;Description automatically generated" id="371" name="Google Shape;371;p57"/>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
        <p:nvSpPr>
          <p:cNvPr id="372" name="Google Shape;372;p57"/>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Experiments</a:t>
            </a:r>
            <a:endParaRPr b="1" i="1" sz="1400" u="none" cap="none" strike="noStrike">
              <a:solidFill>
                <a:schemeClr val="dk1"/>
              </a:solidFill>
              <a:latin typeface="Lato"/>
              <a:ea typeface="Lato"/>
              <a:cs typeface="Lato"/>
              <a:sym typeface="Lato"/>
            </a:endParaRPr>
          </a:p>
        </p:txBody>
      </p:sp>
      <p:sp>
        <p:nvSpPr>
          <p:cNvPr id="373" name="Google Shape;373;p57"/>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Experiments with </a:t>
            </a:r>
            <a:r>
              <a:rPr b="1" i="0" lang="en-GB" sz="2400" u="none" cap="none" strike="noStrike">
                <a:solidFill>
                  <a:srgbClr val="000000"/>
                </a:solidFill>
                <a:latin typeface="Lato"/>
                <a:ea typeface="Lato"/>
                <a:cs typeface="Lato"/>
                <a:sym typeface="Lato"/>
              </a:rPr>
              <a:t>outliers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low-correlation features </a:t>
            </a:r>
            <a:r>
              <a:rPr b="0" i="0" lang="en-GB" sz="2400" u="none" cap="none" strike="noStrike">
                <a:solidFill>
                  <a:srgbClr val="000000"/>
                </a:solidFill>
                <a:latin typeface="Lato"/>
                <a:ea typeface="Lato"/>
                <a:cs typeface="Lato"/>
                <a:sym typeface="Lato"/>
              </a:rPr>
              <a:t>shows that the </a:t>
            </a:r>
            <a:r>
              <a:rPr b="1" i="0" lang="en-GB" sz="2400" u="none" cap="none" strike="noStrike">
                <a:solidFill>
                  <a:srgbClr val="000000"/>
                </a:solidFill>
                <a:latin typeface="Lato"/>
                <a:ea typeface="Lato"/>
                <a:cs typeface="Lato"/>
                <a:sym typeface="Lato"/>
              </a:rPr>
              <a:t>unmodified clean dataset </a:t>
            </a:r>
            <a:r>
              <a:rPr b="0" i="0" lang="en-GB" sz="2400" u="none" cap="none" strike="noStrike">
                <a:solidFill>
                  <a:srgbClr val="000000"/>
                </a:solidFill>
                <a:latin typeface="Lato"/>
                <a:ea typeface="Lato"/>
                <a:cs typeface="Lato"/>
                <a:sym typeface="Lato"/>
              </a:rPr>
              <a:t>provides the </a:t>
            </a:r>
            <a:r>
              <a:rPr b="1" i="0" lang="en-GB" sz="2400" u="none" cap="none" strike="noStrike">
                <a:solidFill>
                  <a:srgbClr val="000000"/>
                </a:solidFill>
                <a:latin typeface="Lato"/>
                <a:ea typeface="Lato"/>
                <a:cs typeface="Lato"/>
                <a:sym typeface="Lato"/>
              </a:rPr>
              <a:t>best results </a:t>
            </a:r>
            <a:r>
              <a:rPr b="0" i="0" lang="en-GB" sz="2400" u="none" cap="none" strike="noStrike">
                <a:solidFill>
                  <a:srgbClr val="000000"/>
                </a:solidFill>
                <a:latin typeface="Lato"/>
                <a:ea typeface="Lato"/>
                <a:cs typeface="Lato"/>
                <a:sym typeface="Lato"/>
              </a:rPr>
              <a:t>overall, while </a:t>
            </a:r>
            <a:r>
              <a:rPr b="1" i="0" lang="en-GB" sz="2400" u="none" cap="none" strike="noStrike">
                <a:solidFill>
                  <a:srgbClr val="000000"/>
                </a:solidFill>
                <a:latin typeface="Lato"/>
                <a:ea typeface="Lato"/>
                <a:cs typeface="Lato"/>
                <a:sym typeface="Lato"/>
              </a:rPr>
              <a:t>XGBClassifier</a:t>
            </a:r>
            <a:r>
              <a:rPr b="0" i="0" lang="en-GB" sz="2400" u="none" cap="none" strike="noStrike">
                <a:solidFill>
                  <a:srgbClr val="000000"/>
                </a:solidFill>
                <a:latin typeface="Lato"/>
                <a:ea typeface="Lato"/>
                <a:cs typeface="Lato"/>
                <a:sym typeface="Lato"/>
              </a:rPr>
              <a:t> achieves the </a:t>
            </a:r>
            <a:r>
              <a:rPr b="1" i="0" lang="en-GB" sz="2400" u="none" cap="none" strike="noStrike">
                <a:solidFill>
                  <a:srgbClr val="000000"/>
                </a:solidFill>
                <a:latin typeface="Lato"/>
                <a:ea typeface="Lato"/>
                <a:cs typeface="Lato"/>
                <a:sym typeface="Lato"/>
              </a:rPr>
              <a:t>highest recall </a:t>
            </a:r>
            <a:r>
              <a:rPr b="0" i="0" lang="en-GB" sz="2400" u="none" cap="none" strike="noStrike">
                <a:solidFill>
                  <a:srgbClr val="000000"/>
                </a:solidFill>
                <a:latin typeface="Lato"/>
                <a:ea typeface="Lato"/>
                <a:cs typeface="Lato"/>
                <a:sym typeface="Lato"/>
              </a:rPr>
              <a:t>overall</a:t>
            </a:r>
            <a:endParaRPr b="0" i="0" sz="2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nvSpPr>
        <p:spPr>
          <a:xfrm>
            <a:off x="1099473" y="1465833"/>
            <a:ext cx="6632100" cy="3178500"/>
          </a:xfrm>
          <a:prstGeom prst="rect">
            <a:avLst/>
          </a:prstGeom>
          <a:noFill/>
          <a:ln>
            <a:noFill/>
          </a:ln>
        </p:spPr>
        <p:txBody>
          <a:bodyPr anchorCtr="0" anchor="t" bIns="34275" lIns="68575" spcFirstLastPara="1" rIns="68575" wrap="square" tIns="34275">
            <a:spAutoFit/>
          </a:bodyPr>
          <a:lstStyle/>
          <a:p>
            <a:pPr indent="-133350" lvl="0" marL="127000" marR="0" rtl="0" algn="l">
              <a:lnSpc>
                <a:spcPct val="130000"/>
              </a:lnSpc>
              <a:spcBef>
                <a:spcPts val="0"/>
              </a:spcBef>
              <a:spcAft>
                <a:spcPts val="0"/>
              </a:spcAft>
              <a:buClr>
                <a:schemeClr val="dk1"/>
              </a:buClr>
              <a:buSzPts val="1300"/>
              <a:buFont typeface="Arial"/>
              <a:buChar char="•"/>
            </a:pPr>
            <a:r>
              <a:rPr b="0" i="0" lang="en-GB" sz="1300" u="none" cap="none" strike="noStrike">
                <a:solidFill>
                  <a:schemeClr val="dk1"/>
                </a:solidFill>
                <a:latin typeface="Lato Light"/>
                <a:ea typeface="Lato Light"/>
                <a:cs typeface="Lato Light"/>
                <a:sym typeface="Lato Light"/>
              </a:rPr>
              <a:t>Efficient management of hotel reservations is necessary to optimize revenue.</a:t>
            </a:r>
            <a:endParaRPr b="0" i="0" sz="1300" u="none" cap="none" strike="noStrike">
              <a:solidFill>
                <a:schemeClr val="dk1"/>
              </a:solidFill>
              <a:latin typeface="Lato Light"/>
              <a:ea typeface="Lato Light"/>
              <a:cs typeface="Lato Light"/>
              <a:sym typeface="Lato Light"/>
            </a:endParaRPr>
          </a:p>
          <a:p>
            <a:pPr indent="-50800" lvl="0" marL="127000" marR="0" rtl="0" algn="l">
              <a:lnSpc>
                <a:spcPct val="130000"/>
              </a:lnSpc>
              <a:spcBef>
                <a:spcPts val="0"/>
              </a:spcBef>
              <a:spcAft>
                <a:spcPts val="0"/>
              </a:spcAft>
              <a:buClr>
                <a:schemeClr val="dk1"/>
              </a:buClr>
              <a:buSzPts val="1200"/>
              <a:buFont typeface="Arial"/>
              <a:buNone/>
            </a:pPr>
            <a:r>
              <a:t/>
            </a:r>
            <a:endParaRPr b="0" i="0" sz="1300" u="none" cap="none" strike="noStrike">
              <a:solidFill>
                <a:schemeClr val="dk1"/>
              </a:solidFill>
              <a:latin typeface="Lato Light"/>
              <a:ea typeface="Lato Light"/>
              <a:cs typeface="Lato Light"/>
              <a:sym typeface="Lato Light"/>
            </a:endParaRPr>
          </a:p>
          <a:p>
            <a:pPr indent="-133350" lvl="0" marL="127000" marR="0" rtl="0" algn="l">
              <a:lnSpc>
                <a:spcPct val="130000"/>
              </a:lnSpc>
              <a:spcBef>
                <a:spcPts val="0"/>
              </a:spcBef>
              <a:spcAft>
                <a:spcPts val="0"/>
              </a:spcAft>
              <a:buClr>
                <a:schemeClr val="dk1"/>
              </a:buClr>
              <a:buSzPts val="1300"/>
              <a:buFont typeface="Arial"/>
              <a:buChar char="•"/>
            </a:pPr>
            <a:r>
              <a:rPr b="0" i="0" lang="en-GB" sz="1300" u="none" cap="none" strike="noStrike">
                <a:solidFill>
                  <a:schemeClr val="dk1"/>
                </a:solidFill>
                <a:latin typeface="Lato Light"/>
                <a:ea typeface="Lato Light"/>
                <a:cs typeface="Lato Light"/>
                <a:sym typeface="Lato Light"/>
              </a:rPr>
              <a:t>A study conducted by </a:t>
            </a:r>
            <a:r>
              <a:rPr b="0" i="1" lang="en-GB" sz="1300" u="none" cap="none" strike="noStrike">
                <a:solidFill>
                  <a:schemeClr val="dk1"/>
                </a:solidFill>
                <a:latin typeface="Lato Light"/>
                <a:ea typeface="Lato Light"/>
                <a:cs typeface="Lato Light"/>
                <a:sym typeface="Lato Light"/>
              </a:rPr>
              <a:t>D-Edge Hospitality Solutions </a:t>
            </a:r>
            <a:r>
              <a:rPr b="0" i="0" lang="en-GB" sz="1300" u="none" cap="none" strike="noStrike">
                <a:solidFill>
                  <a:schemeClr val="dk1"/>
                </a:solidFill>
                <a:latin typeface="Lato Light"/>
                <a:ea typeface="Lato Light"/>
                <a:cs typeface="Lato Light"/>
                <a:sym typeface="Lato Light"/>
              </a:rPr>
              <a:t>found that the cancellation rate across various booking channels in Europe reached almost 40% in 2018*. This could impact negatively on hotel revenue.</a:t>
            </a:r>
            <a:endParaRPr b="0" i="0" sz="1300" u="none" cap="none" strike="noStrike">
              <a:solidFill>
                <a:schemeClr val="dk1"/>
              </a:solidFill>
              <a:latin typeface="Lato Light"/>
              <a:ea typeface="Lato Light"/>
              <a:cs typeface="Lato Light"/>
              <a:sym typeface="Lato Light"/>
            </a:endParaRPr>
          </a:p>
          <a:p>
            <a:pPr indent="-50800" lvl="0" marL="127000" marR="0" rtl="0" algn="l">
              <a:lnSpc>
                <a:spcPct val="130000"/>
              </a:lnSpc>
              <a:spcBef>
                <a:spcPts val="0"/>
              </a:spcBef>
              <a:spcAft>
                <a:spcPts val="0"/>
              </a:spcAft>
              <a:buClr>
                <a:schemeClr val="dk1"/>
              </a:buClr>
              <a:buSzPts val="1200"/>
              <a:buFont typeface="Arial"/>
              <a:buNone/>
            </a:pPr>
            <a:r>
              <a:t/>
            </a:r>
            <a:endParaRPr b="0" i="0" sz="1300" u="none" cap="none" strike="noStrike">
              <a:solidFill>
                <a:schemeClr val="dk1"/>
              </a:solidFill>
              <a:latin typeface="Lato Light"/>
              <a:ea typeface="Lato Light"/>
              <a:cs typeface="Lato Light"/>
              <a:sym typeface="Lato Light"/>
            </a:endParaRPr>
          </a:p>
          <a:p>
            <a:pPr indent="-133350" lvl="0" marL="127000" marR="0" rtl="0" algn="l">
              <a:lnSpc>
                <a:spcPct val="130000"/>
              </a:lnSpc>
              <a:spcBef>
                <a:spcPts val="0"/>
              </a:spcBef>
              <a:spcAft>
                <a:spcPts val="0"/>
              </a:spcAft>
              <a:buClr>
                <a:schemeClr val="dk1"/>
              </a:buClr>
              <a:buSzPts val="1300"/>
              <a:buFont typeface="Arial"/>
              <a:buChar char="•"/>
            </a:pPr>
            <a:r>
              <a:rPr b="0" i="0" lang="en-GB" sz="1300" u="none" cap="none" strike="noStrike">
                <a:solidFill>
                  <a:schemeClr val="dk1"/>
                </a:solidFill>
                <a:latin typeface="Lato Light"/>
                <a:ea typeface="Lato Light"/>
                <a:cs typeface="Lato Light"/>
                <a:sym typeface="Lato Light"/>
              </a:rPr>
              <a:t>Booking cancellation can cause potential revenue loss, underutilization of hotel assets, and operational schedule disruption</a:t>
            </a:r>
            <a:endParaRPr b="0" i="0" sz="1300" u="none" cap="none" strike="noStrike">
              <a:solidFill>
                <a:schemeClr val="dk1"/>
              </a:solidFill>
              <a:latin typeface="Lato Light"/>
              <a:ea typeface="Lato Light"/>
              <a:cs typeface="Lato Light"/>
              <a:sym typeface="Lato Light"/>
            </a:endParaRPr>
          </a:p>
          <a:p>
            <a:pPr indent="-50800" lvl="0" marL="127000" marR="0" rtl="0" algn="l">
              <a:lnSpc>
                <a:spcPct val="130000"/>
              </a:lnSpc>
              <a:spcBef>
                <a:spcPts val="0"/>
              </a:spcBef>
              <a:spcAft>
                <a:spcPts val="0"/>
              </a:spcAft>
              <a:buClr>
                <a:schemeClr val="dk1"/>
              </a:buClr>
              <a:buSzPts val="1200"/>
              <a:buFont typeface="Arial"/>
              <a:buNone/>
            </a:pPr>
            <a:r>
              <a:t/>
            </a:r>
            <a:endParaRPr b="0" i="0" sz="1300" u="none" cap="none" strike="noStrike">
              <a:solidFill>
                <a:schemeClr val="dk1"/>
              </a:solidFill>
              <a:latin typeface="Lato Light"/>
              <a:ea typeface="Lato Light"/>
              <a:cs typeface="Lato Light"/>
              <a:sym typeface="Lato Light"/>
            </a:endParaRPr>
          </a:p>
          <a:p>
            <a:pPr indent="-133350" lvl="0" marL="127000" marR="0" rtl="0" algn="l">
              <a:lnSpc>
                <a:spcPct val="130000"/>
              </a:lnSpc>
              <a:spcBef>
                <a:spcPts val="0"/>
              </a:spcBef>
              <a:spcAft>
                <a:spcPts val="0"/>
              </a:spcAft>
              <a:buClr>
                <a:schemeClr val="dk1"/>
              </a:buClr>
              <a:buSzPts val="1300"/>
              <a:buFont typeface="Arial"/>
              <a:buChar char="•"/>
            </a:pPr>
            <a:r>
              <a:rPr b="0" i="0" lang="en-GB" sz="1300" u="none" cap="none" strike="noStrike">
                <a:solidFill>
                  <a:schemeClr val="dk1"/>
                </a:solidFill>
                <a:latin typeface="Lato Light"/>
                <a:ea typeface="Lato Light"/>
                <a:cs typeface="Lato Light"/>
                <a:sym typeface="Lato Light"/>
              </a:rPr>
              <a:t>It is necessary to develop a solution that could predict booking cancellations in advance to minimize potential loss and disruptions.</a:t>
            </a:r>
            <a:endParaRPr b="0" i="0" sz="13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600"/>
              <a:buFont typeface="Lato"/>
              <a:buNone/>
            </a:pPr>
            <a:r>
              <a:t/>
            </a:r>
            <a:endParaRPr b="0" i="0" sz="700" u="none" cap="none" strike="noStrike">
              <a:solidFill>
                <a:srgbClr val="D5D5D5"/>
              </a:solidFill>
              <a:latin typeface="Poppins Light"/>
              <a:ea typeface="Poppins Light"/>
              <a:cs typeface="Poppins Light"/>
              <a:sym typeface="Poppins Light"/>
            </a:endParaRPr>
          </a:p>
          <a:p>
            <a:pPr indent="0" lvl="0" marL="0" marR="0" rtl="0" algn="l">
              <a:lnSpc>
                <a:spcPct val="130000"/>
              </a:lnSpc>
              <a:spcBef>
                <a:spcPts val="0"/>
              </a:spcBef>
              <a:spcAft>
                <a:spcPts val="0"/>
              </a:spcAft>
              <a:buClr>
                <a:schemeClr val="dk1"/>
              </a:buClr>
              <a:buSzPts val="600"/>
              <a:buFont typeface="Poppins Light"/>
              <a:buNone/>
            </a:pPr>
            <a:r>
              <a:rPr b="0" i="0" lang="en-GB" sz="700" u="none" cap="none" strike="noStrike">
                <a:solidFill>
                  <a:schemeClr val="dk1"/>
                </a:solidFill>
                <a:latin typeface="Poppins Light"/>
                <a:ea typeface="Poppins Light"/>
                <a:cs typeface="Poppins Light"/>
                <a:sym typeface="Poppins Light"/>
              </a:rPr>
              <a:t>*https://www.d-edge.com/how-online-hotel-distribution-is-changing-in-europe/</a:t>
            </a:r>
            <a:endParaRPr b="0" i="0" sz="700" u="none" cap="none" strike="noStrike">
              <a:solidFill>
                <a:schemeClr val="dk1"/>
              </a:solidFill>
              <a:latin typeface="Poppins Light"/>
              <a:ea typeface="Poppins Light"/>
              <a:cs typeface="Poppins Light"/>
              <a:sym typeface="Poppins Light"/>
            </a:endParaRPr>
          </a:p>
        </p:txBody>
      </p:sp>
      <p:sp>
        <p:nvSpPr>
          <p:cNvPr id="218" name="Google Shape;218;p40"/>
          <p:cNvSpPr txBox="1"/>
          <p:nvPr/>
        </p:nvSpPr>
        <p:spPr>
          <a:xfrm>
            <a:off x="280441" y="420415"/>
            <a:ext cx="8583119" cy="80791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Lato"/>
                <a:ea typeface="Lato"/>
                <a:cs typeface="Lato"/>
                <a:sym typeface="Lato"/>
              </a:rPr>
              <a:t>Hotel cancellation rate </a:t>
            </a:r>
            <a:r>
              <a:rPr b="0" i="0" lang="en-GB" sz="2400" u="none" cap="none" strike="noStrike">
                <a:solidFill>
                  <a:schemeClr val="dk1"/>
                </a:solidFill>
                <a:latin typeface="Lato"/>
                <a:ea typeface="Lato"/>
                <a:cs typeface="Lato"/>
                <a:sym typeface="Lato"/>
              </a:rPr>
              <a:t>as much as </a:t>
            </a:r>
            <a:r>
              <a:rPr b="1" i="0" lang="en-GB" sz="2400" u="none" cap="none" strike="noStrike">
                <a:solidFill>
                  <a:schemeClr val="dk1"/>
                </a:solidFill>
                <a:latin typeface="Lato"/>
                <a:ea typeface="Lato"/>
                <a:cs typeface="Lato"/>
                <a:sym typeface="Lato"/>
              </a:rPr>
              <a:t>40% </a:t>
            </a:r>
            <a:r>
              <a:rPr b="0" i="0" lang="en-GB" sz="2400" u="none" cap="none" strike="noStrike">
                <a:solidFill>
                  <a:schemeClr val="dk1"/>
                </a:solidFill>
                <a:latin typeface="Lato"/>
                <a:ea typeface="Lato"/>
                <a:cs typeface="Lato"/>
                <a:sym typeface="Lato"/>
              </a:rPr>
              <a:t>has a </a:t>
            </a:r>
            <a:r>
              <a:rPr b="1" i="0" lang="en-GB" sz="2400" u="none" cap="none" strike="noStrike">
                <a:solidFill>
                  <a:schemeClr val="dk1"/>
                </a:solidFill>
                <a:latin typeface="Lato"/>
                <a:ea typeface="Lato"/>
                <a:cs typeface="Lato"/>
                <a:sym typeface="Lato"/>
              </a:rPr>
              <a:t>negative impact </a:t>
            </a:r>
            <a:endParaRPr b="1" i="0" sz="2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Lato"/>
                <a:ea typeface="Lato"/>
                <a:cs typeface="Lato"/>
                <a:sym typeface="Lato"/>
              </a:rPr>
              <a:t>on </a:t>
            </a:r>
            <a:r>
              <a:rPr b="1" i="0" lang="en-GB" sz="2400" u="none" cap="none" strike="noStrike">
                <a:solidFill>
                  <a:schemeClr val="dk1"/>
                </a:solidFill>
                <a:latin typeface="Lato"/>
                <a:ea typeface="Lato"/>
                <a:cs typeface="Lato"/>
                <a:sym typeface="Lato"/>
              </a:rPr>
              <a:t>hotel revenue </a:t>
            </a:r>
            <a:r>
              <a:rPr b="0" i="0" lang="en-GB" sz="2400" u="none" cap="none" strike="noStrike">
                <a:solidFill>
                  <a:schemeClr val="dk1"/>
                </a:solidFill>
                <a:latin typeface="Lato"/>
                <a:ea typeface="Lato"/>
                <a:cs typeface="Lato"/>
                <a:sym typeface="Lato"/>
              </a:rPr>
              <a:t>and</a:t>
            </a:r>
            <a:r>
              <a:rPr b="1" i="0" lang="en-GB" sz="2400" u="none" cap="none" strike="noStrike">
                <a:solidFill>
                  <a:schemeClr val="dk1"/>
                </a:solidFill>
                <a:latin typeface="Lato"/>
                <a:ea typeface="Lato"/>
                <a:cs typeface="Lato"/>
                <a:sym typeface="Lato"/>
              </a:rPr>
              <a:t> operational schedule </a:t>
            </a:r>
            <a:endParaRPr b="1" i="0" sz="2400" u="none" cap="none" strike="noStrike">
              <a:solidFill>
                <a:schemeClr val="dk1"/>
              </a:solidFill>
              <a:latin typeface="Lato"/>
              <a:ea typeface="Lato"/>
              <a:cs typeface="Lato"/>
              <a:sym typeface="Lato"/>
            </a:endParaRPr>
          </a:p>
        </p:txBody>
      </p:sp>
      <p:pic>
        <p:nvPicPr>
          <p:cNvPr descr="A black and grey logo&#10;&#10;Description automatically generated" id="219" name="Google Shape;219;p40"/>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20" name="Google Shape;220;p40"/>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Business Problem Understanding</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Experiments</a:t>
            </a:r>
            <a:r>
              <a:rPr b="0" i="0" lang="en-GB" sz="2400" u="none" cap="none" strike="noStrike">
                <a:solidFill>
                  <a:srgbClr val="000000"/>
                </a:solidFill>
                <a:latin typeface="Lato"/>
                <a:ea typeface="Lato"/>
                <a:cs typeface="Lato"/>
                <a:sym typeface="Lato"/>
              </a:rPr>
              <a:t> with</a:t>
            </a:r>
            <a:r>
              <a:rPr b="1" i="0" lang="en-GB" sz="2400" u="none" cap="none" strike="noStrike">
                <a:solidFill>
                  <a:srgbClr val="000000"/>
                </a:solidFill>
                <a:latin typeface="Lato"/>
                <a:ea typeface="Lato"/>
                <a:cs typeface="Lato"/>
                <a:sym typeface="Lato"/>
              </a:rPr>
              <a:t> balancing </a:t>
            </a:r>
            <a:r>
              <a:rPr b="0" i="0" lang="en-GB" sz="2400" u="none" cap="none" strike="noStrike">
                <a:solidFill>
                  <a:srgbClr val="000000"/>
                </a:solidFill>
                <a:latin typeface="Lato"/>
                <a:ea typeface="Lato"/>
                <a:cs typeface="Lato"/>
                <a:sym typeface="Lato"/>
              </a:rPr>
              <a:t>show that </a:t>
            </a:r>
            <a:r>
              <a:rPr b="1" i="0" lang="en-GB" sz="2400" u="none" cap="none" strike="noStrike">
                <a:solidFill>
                  <a:srgbClr val="000000"/>
                </a:solidFill>
                <a:latin typeface="Lato"/>
                <a:ea typeface="Lato"/>
                <a:cs typeface="Lato"/>
                <a:sym typeface="Lato"/>
              </a:rPr>
              <a:t>NearMiss-2 </a:t>
            </a:r>
            <a:r>
              <a:rPr b="0" i="0" lang="en-GB" sz="2400" u="none" cap="none" strike="noStrike">
                <a:solidFill>
                  <a:srgbClr val="000000"/>
                </a:solidFill>
                <a:latin typeface="Lato"/>
                <a:ea typeface="Lato"/>
                <a:cs typeface="Lato"/>
                <a:sym typeface="Lato"/>
              </a:rPr>
              <a:t>has the </a:t>
            </a:r>
            <a:r>
              <a:rPr b="1" i="0" lang="en-GB" sz="2400" u="none" cap="none" strike="noStrike">
                <a:solidFill>
                  <a:srgbClr val="000000"/>
                </a:solidFill>
                <a:latin typeface="Lato"/>
                <a:ea typeface="Lato"/>
                <a:cs typeface="Lato"/>
                <a:sym typeface="Lato"/>
              </a:rPr>
              <a:t>best recall </a:t>
            </a:r>
            <a:r>
              <a:rPr b="0" i="0" lang="en-GB" sz="2400" u="none" cap="none" strike="noStrike">
                <a:solidFill>
                  <a:srgbClr val="000000"/>
                </a:solidFill>
                <a:latin typeface="Lato"/>
                <a:ea typeface="Lato"/>
                <a:cs typeface="Lato"/>
                <a:sym typeface="Lato"/>
              </a:rPr>
              <a:t>overall</a:t>
            </a:r>
            <a:endParaRPr b="1" i="0" sz="2400" u="none" cap="none" strike="noStrike">
              <a:solidFill>
                <a:schemeClr val="dk1"/>
              </a:solidFill>
              <a:latin typeface="Lato"/>
              <a:ea typeface="Lato"/>
              <a:cs typeface="Lato"/>
              <a:sym typeface="Lato"/>
            </a:endParaRPr>
          </a:p>
        </p:txBody>
      </p:sp>
      <p:sp>
        <p:nvSpPr>
          <p:cNvPr id="379" name="Google Shape;379;p58"/>
          <p:cNvSpPr txBox="1"/>
          <p:nvPr/>
        </p:nvSpPr>
        <p:spPr>
          <a:xfrm>
            <a:off x="398487" y="3434376"/>
            <a:ext cx="7838427" cy="807883"/>
          </a:xfrm>
          <a:prstGeom prst="rect">
            <a:avLst/>
          </a:prstGeom>
          <a:noFill/>
          <a:ln>
            <a:noFill/>
          </a:ln>
        </p:spPr>
        <p:txBody>
          <a:bodyPr anchorCtr="0" anchor="t" bIns="34275" lIns="68575" spcFirstLastPara="1" rIns="68575" wrap="square" tIns="34275">
            <a:noAutofit/>
          </a:bodyPr>
          <a:lstStyle/>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Using the same variables as previous experiments, it is found that NearMiss-2 produces the highest average recall score compared to other balancing method.</a:t>
            </a:r>
            <a:endParaRPr b="1"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t/>
            </a:r>
            <a:endParaRPr b="1" i="0" sz="1200" u="none" cap="none" strike="noStrike">
              <a:solidFill>
                <a:schemeClr val="dk1"/>
              </a:solidFill>
              <a:latin typeface="Lato Light"/>
              <a:ea typeface="Lato Light"/>
              <a:cs typeface="Lato Light"/>
              <a:sym typeface="Lato Light"/>
            </a:endParaRPr>
          </a:p>
          <a:p>
            <a:pPr indent="-139700" lvl="0" marL="215900" marR="0" rtl="0" algn="just">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380" name="Google Shape;380;p58"/>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381" name="Google Shape;381;p58"/>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–Resampling</a:t>
            </a:r>
            <a:endParaRPr b="1" i="1" sz="1400" u="none" cap="none" strike="noStrike">
              <a:solidFill>
                <a:schemeClr val="dk1"/>
              </a:solidFill>
              <a:latin typeface="Lato"/>
              <a:ea typeface="Lato"/>
              <a:cs typeface="Lato"/>
              <a:sym typeface="Lato"/>
            </a:endParaRPr>
          </a:p>
        </p:txBody>
      </p:sp>
      <p:pic>
        <p:nvPicPr>
          <p:cNvPr descr="A screenshot of a computer&#10;&#10;Description automatically generated" id="382" name="Google Shape;382;p58"/>
          <p:cNvPicPr preferRelativeResize="0"/>
          <p:nvPr/>
        </p:nvPicPr>
        <p:blipFill rotWithShape="1">
          <a:blip r:embed="rId4">
            <a:alphaModFix/>
          </a:blip>
          <a:srcRect b="66461" l="0" r="10713" t="0"/>
          <a:stretch/>
        </p:blipFill>
        <p:spPr>
          <a:xfrm>
            <a:off x="336464" y="1465802"/>
            <a:ext cx="2802662" cy="1725105"/>
          </a:xfrm>
          <a:prstGeom prst="rect">
            <a:avLst/>
          </a:prstGeom>
          <a:noFill/>
          <a:ln>
            <a:noFill/>
          </a:ln>
        </p:spPr>
      </p:pic>
      <p:pic>
        <p:nvPicPr>
          <p:cNvPr descr="A screenshot of a computer&#10;&#10;Description automatically generated" id="383" name="Google Shape;383;p58"/>
          <p:cNvPicPr preferRelativeResize="0"/>
          <p:nvPr/>
        </p:nvPicPr>
        <p:blipFill rotWithShape="1">
          <a:blip r:embed="rId4">
            <a:alphaModFix/>
          </a:blip>
          <a:srcRect b="33602" l="600" r="10111" t="32858"/>
          <a:stretch/>
        </p:blipFill>
        <p:spPr>
          <a:xfrm>
            <a:off x="3170669" y="1461014"/>
            <a:ext cx="2802662" cy="1725105"/>
          </a:xfrm>
          <a:prstGeom prst="rect">
            <a:avLst/>
          </a:prstGeom>
          <a:noFill/>
          <a:ln>
            <a:noFill/>
          </a:ln>
        </p:spPr>
      </p:pic>
      <p:pic>
        <p:nvPicPr>
          <p:cNvPr descr="A screenshot of a computer&#10;&#10;Description automatically generated" id="384" name="Google Shape;384;p58"/>
          <p:cNvPicPr preferRelativeResize="0"/>
          <p:nvPr/>
        </p:nvPicPr>
        <p:blipFill rotWithShape="1">
          <a:blip r:embed="rId4">
            <a:alphaModFix/>
          </a:blip>
          <a:srcRect b="665" l="841" r="9872" t="65795"/>
          <a:stretch/>
        </p:blipFill>
        <p:spPr>
          <a:xfrm>
            <a:off x="6004874" y="1461014"/>
            <a:ext cx="2802662" cy="1725105"/>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Explanation on </a:t>
            </a:r>
            <a:r>
              <a:rPr b="1" i="0" lang="en-GB" sz="2400" u="none" cap="none" strike="noStrike">
                <a:solidFill>
                  <a:srgbClr val="000000"/>
                </a:solidFill>
                <a:latin typeface="Lato"/>
                <a:ea typeface="Lato"/>
                <a:cs typeface="Lato"/>
                <a:sym typeface="Lato"/>
              </a:rPr>
              <a:t>how XGBoost works</a:t>
            </a:r>
            <a:r>
              <a:rPr b="0" i="0" lang="en-GB" sz="2400" u="none" cap="none" strike="noStrike">
                <a:solidFill>
                  <a:srgbClr val="000000"/>
                </a:solidFill>
                <a:latin typeface="Lato"/>
                <a:ea typeface="Lato"/>
                <a:cs typeface="Lato"/>
                <a:sym typeface="Lato"/>
              </a:rPr>
              <a:t>, from initialization to iteration.</a:t>
            </a:r>
            <a:endParaRPr b="0" i="0" sz="2400" u="none" cap="none" strike="noStrike">
              <a:solidFill>
                <a:schemeClr val="dk1"/>
              </a:solidFill>
              <a:latin typeface="Lato"/>
              <a:ea typeface="Lato"/>
              <a:cs typeface="Lato"/>
              <a:sym typeface="Lato"/>
            </a:endParaRPr>
          </a:p>
        </p:txBody>
      </p:sp>
      <p:sp>
        <p:nvSpPr>
          <p:cNvPr id="390" name="Google Shape;390;p59"/>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a:t>
            </a:r>
            <a:endParaRPr b="1" i="1" sz="1400" u="none" cap="none" strike="noStrike">
              <a:solidFill>
                <a:schemeClr val="dk1"/>
              </a:solidFill>
              <a:latin typeface="Lato"/>
              <a:ea typeface="Lato"/>
              <a:cs typeface="Lato"/>
              <a:sym typeface="Lato"/>
            </a:endParaRPr>
          </a:p>
        </p:txBody>
      </p:sp>
      <p:sp>
        <p:nvSpPr>
          <p:cNvPr id="391" name="Google Shape;391;p59"/>
          <p:cNvSpPr txBox="1"/>
          <p:nvPr/>
        </p:nvSpPr>
        <p:spPr>
          <a:xfrm>
            <a:off x="403860" y="1245394"/>
            <a:ext cx="3989070" cy="3715195"/>
          </a:xfrm>
          <a:prstGeom prst="rect">
            <a:avLst/>
          </a:prstGeom>
          <a:noFill/>
          <a:ln>
            <a:noFill/>
          </a:ln>
        </p:spPr>
        <p:txBody>
          <a:bodyPr anchorCtr="0" anchor="t" bIns="34275" lIns="68575" spcFirstLastPara="1" rIns="68575" wrap="square" tIns="34275">
            <a:noAutofit/>
          </a:bodyPr>
          <a:lstStyle/>
          <a:p>
            <a:pPr indent="0" lvl="0" marL="0" marR="0" rtl="0" algn="just">
              <a:lnSpc>
                <a:spcPct val="130000"/>
              </a:lnSpc>
              <a:spcBef>
                <a:spcPts val="0"/>
              </a:spcBef>
              <a:spcAft>
                <a:spcPts val="0"/>
              </a:spcAft>
              <a:buClr>
                <a:schemeClr val="dk1"/>
              </a:buClr>
              <a:buSzPts val="1200"/>
              <a:buFont typeface="Lato Light"/>
              <a:buNone/>
            </a:pPr>
            <a:r>
              <a:rPr b="0" i="0" lang="en-GB" sz="1200" u="none" cap="none" strike="noStrike">
                <a:solidFill>
                  <a:schemeClr val="dk1"/>
                </a:solidFill>
                <a:latin typeface="Lato Light"/>
                <a:ea typeface="Lato Light"/>
                <a:cs typeface="Lato Light"/>
                <a:sym typeface="Lato Light"/>
              </a:rPr>
              <a:t>XGBoost (Extreme Gradient Boosting) is a powerful and efficient implementation of the gradient boosting framework, designed for speed and performance. </a:t>
            </a:r>
            <a:endParaRPr b="0" i="0" sz="1200" u="none" cap="none" strike="noStrike">
              <a:solidFill>
                <a:schemeClr val="dk1"/>
              </a:solidFill>
              <a:latin typeface="Lato Light"/>
              <a:ea typeface="Lato Light"/>
              <a:cs typeface="Lato Light"/>
              <a:sym typeface="Lato Light"/>
            </a:endParaRPr>
          </a:p>
          <a:p>
            <a:pPr indent="-139700" lvl="0" marL="215900" marR="0" rtl="0" algn="just">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rPr b="0" i="0" lang="en-GB" sz="1200" u="none" cap="none" strike="noStrike">
                <a:solidFill>
                  <a:schemeClr val="dk1"/>
                </a:solidFill>
                <a:latin typeface="Lato Light"/>
                <a:ea typeface="Lato Light"/>
                <a:cs typeface="Lato Light"/>
                <a:sym typeface="Lato Light"/>
              </a:rPr>
              <a:t>Key Steps in XGBoost Training</a:t>
            </a:r>
            <a:endParaRPr b="0" i="0" sz="1200" u="none" cap="none" strike="noStrike">
              <a:solidFill>
                <a:schemeClr val="dk1"/>
              </a:solidFill>
              <a:latin typeface="Lato Light"/>
              <a:ea typeface="Lato Light"/>
              <a:cs typeface="Lato Light"/>
              <a:sym typeface="Lato Light"/>
            </a:endParaRPr>
          </a:p>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Initialization: Start with an initial prediction, typically the mean of the target variable.</a:t>
            </a:r>
            <a:endParaRPr b="0" i="0" sz="1200" u="none" cap="none" strike="noStrike">
              <a:solidFill>
                <a:schemeClr val="dk1"/>
              </a:solidFill>
              <a:latin typeface="Lato Light"/>
              <a:ea typeface="Lato Light"/>
              <a:cs typeface="Lato Light"/>
              <a:sym typeface="Lato Light"/>
            </a:endParaRPr>
          </a:p>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Calculate Residuals: Compute the difference between the predicted and actual values (residuals).</a:t>
            </a:r>
            <a:endParaRPr b="0" i="0" sz="1200" u="none" cap="none" strike="noStrike">
              <a:solidFill>
                <a:schemeClr val="dk1"/>
              </a:solidFill>
              <a:latin typeface="Lato Light"/>
              <a:ea typeface="Lato Light"/>
              <a:cs typeface="Lato Light"/>
              <a:sym typeface="Lato Light"/>
            </a:endParaRPr>
          </a:p>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Fit a New Tree: Train a new decision tree on the residuals to correct the errors of the previous model.</a:t>
            </a:r>
            <a:endParaRPr b="0" i="0" sz="1200" u="none" cap="none" strike="noStrike">
              <a:solidFill>
                <a:schemeClr val="dk1"/>
              </a:solidFill>
              <a:latin typeface="Lato Light"/>
              <a:ea typeface="Lato Light"/>
              <a:cs typeface="Lato Light"/>
              <a:sym typeface="Lato Light"/>
            </a:endParaRPr>
          </a:p>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Update Predictions: Add the new tree's predictions to the previous predictions, scaled by the learning rate.</a:t>
            </a:r>
            <a:endParaRPr b="0" i="0" sz="1200" u="none" cap="none" strike="noStrike">
              <a:solidFill>
                <a:schemeClr val="dk1"/>
              </a:solidFill>
              <a:latin typeface="Lato Light"/>
              <a:ea typeface="Lato Light"/>
              <a:cs typeface="Lato Light"/>
              <a:sym typeface="Lato Light"/>
            </a:endParaRPr>
          </a:p>
          <a:p>
            <a:pPr indent="-215900" lvl="0" marL="215900" marR="0" rtl="0" algn="just">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Iterate: Repeat steps 2-4 for a specified number of iterations or until the model converges.</a:t>
            </a:r>
            <a:endParaRPr b="0" i="0" sz="1200" u="none" cap="none" strike="noStrike">
              <a:solidFill>
                <a:schemeClr val="dk1"/>
              </a:solidFill>
              <a:latin typeface="Lato Light"/>
              <a:ea typeface="Lato Light"/>
              <a:cs typeface="Lato Light"/>
              <a:sym typeface="Lato Light"/>
            </a:endParaRPr>
          </a:p>
        </p:txBody>
      </p:sp>
      <p:pic>
        <p:nvPicPr>
          <p:cNvPr id="392" name="Google Shape;392;p59"/>
          <p:cNvPicPr preferRelativeResize="0"/>
          <p:nvPr/>
        </p:nvPicPr>
        <p:blipFill rotWithShape="1">
          <a:blip r:embed="rId3">
            <a:alphaModFix/>
          </a:blip>
          <a:srcRect b="0" l="0" r="0" t="0"/>
          <a:stretch/>
        </p:blipFill>
        <p:spPr>
          <a:xfrm>
            <a:off x="4587716" y="1575435"/>
            <a:ext cx="4152424" cy="1842135"/>
          </a:xfrm>
          <a:prstGeom prst="rect">
            <a:avLst/>
          </a:prstGeom>
          <a:noFill/>
          <a:ln>
            <a:noFill/>
          </a:ln>
        </p:spPr>
      </p:pic>
      <p:pic>
        <p:nvPicPr>
          <p:cNvPr descr="A black and grey logo&#10;&#10;Description automatically generated" id="393" name="Google Shape;393;p59"/>
          <p:cNvPicPr preferRelativeResize="0"/>
          <p:nvPr/>
        </p:nvPicPr>
        <p:blipFill rotWithShape="1">
          <a:blip r:embed="rId4">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0"/>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Explanation on how </a:t>
            </a:r>
            <a:r>
              <a:rPr b="1" i="0" lang="en-GB" sz="2400" u="none" cap="none" strike="noStrike">
                <a:solidFill>
                  <a:srgbClr val="000000"/>
                </a:solidFill>
                <a:latin typeface="Lato"/>
                <a:ea typeface="Lato"/>
                <a:cs typeface="Lato"/>
                <a:sym typeface="Lato"/>
              </a:rPr>
              <a:t>NearMiss</a:t>
            </a:r>
            <a:r>
              <a:rPr b="0" i="0" lang="en-GB" sz="2400" u="none" cap="none" strike="noStrike">
                <a:solidFill>
                  <a:srgbClr val="000000"/>
                </a:solidFill>
                <a:latin typeface="Lato"/>
                <a:ea typeface="Lato"/>
                <a:cs typeface="Lato"/>
                <a:sym typeface="Lato"/>
              </a:rPr>
              <a:t> balances datasets by </a:t>
            </a:r>
            <a:r>
              <a:rPr b="1" i="0" lang="en-GB" sz="2400" u="none" cap="none" strike="noStrike">
                <a:solidFill>
                  <a:srgbClr val="000000"/>
                </a:solidFill>
                <a:latin typeface="Lato"/>
                <a:ea typeface="Lato"/>
                <a:cs typeface="Lato"/>
                <a:sym typeface="Lato"/>
              </a:rPr>
              <a:t>under-sampling</a:t>
            </a:r>
            <a:r>
              <a:rPr b="0" i="0" lang="en-GB" sz="2400" u="none" cap="none" strike="noStrike">
                <a:solidFill>
                  <a:srgbClr val="000000"/>
                </a:solidFill>
                <a:latin typeface="Lato"/>
                <a:ea typeface="Lato"/>
                <a:cs typeface="Lato"/>
                <a:sym typeface="Lato"/>
              </a:rPr>
              <a:t>, with </a:t>
            </a:r>
            <a:r>
              <a:rPr b="1" i="0" lang="en-GB" sz="2400" u="none" cap="none" strike="noStrike">
                <a:solidFill>
                  <a:srgbClr val="000000"/>
                </a:solidFill>
                <a:latin typeface="Lato"/>
                <a:ea typeface="Lato"/>
                <a:cs typeface="Lato"/>
                <a:sym typeface="Lato"/>
              </a:rPr>
              <a:t>NearMiss-2</a:t>
            </a:r>
            <a:r>
              <a:rPr b="0" i="0" lang="en-GB" sz="2400" u="none" cap="none" strike="noStrike">
                <a:solidFill>
                  <a:srgbClr val="000000"/>
                </a:solidFill>
                <a:latin typeface="Lato"/>
                <a:ea typeface="Lato"/>
                <a:cs typeface="Lato"/>
                <a:sym typeface="Lato"/>
              </a:rPr>
              <a:t> focusing on </a:t>
            </a:r>
            <a:r>
              <a:rPr b="1" i="0" lang="en-GB" sz="2400" u="none" cap="none" strike="noStrike">
                <a:solidFill>
                  <a:srgbClr val="000000"/>
                </a:solidFill>
                <a:latin typeface="Lato"/>
                <a:ea typeface="Lato"/>
                <a:cs typeface="Lato"/>
                <a:sym typeface="Lato"/>
              </a:rPr>
              <a:t>removing the farthest points</a:t>
            </a:r>
            <a:r>
              <a:rPr b="0" i="0" lang="en-GB" sz="2400" u="none" cap="none" strike="noStrike">
                <a:solidFill>
                  <a:srgbClr val="000000"/>
                </a:solidFill>
                <a:latin typeface="Lato"/>
                <a:ea typeface="Lato"/>
                <a:cs typeface="Lato"/>
                <a:sym typeface="Lato"/>
              </a:rPr>
              <a:t>.</a:t>
            </a:r>
            <a:endParaRPr b="0" i="0" sz="2400" u="none" cap="none" strike="noStrike">
              <a:solidFill>
                <a:schemeClr val="dk1"/>
              </a:solidFill>
              <a:latin typeface="Lato"/>
              <a:ea typeface="Lato"/>
              <a:cs typeface="Lato"/>
              <a:sym typeface="Lato"/>
            </a:endParaRPr>
          </a:p>
        </p:txBody>
      </p:sp>
      <p:sp>
        <p:nvSpPr>
          <p:cNvPr id="399" name="Google Shape;399;p60"/>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a:t>
            </a:r>
            <a:endParaRPr b="1" i="1" sz="1400" u="none" cap="none" strike="noStrike">
              <a:solidFill>
                <a:schemeClr val="dk1"/>
              </a:solidFill>
              <a:latin typeface="Lato"/>
              <a:ea typeface="Lato"/>
              <a:cs typeface="Lato"/>
              <a:sym typeface="Lato"/>
            </a:endParaRPr>
          </a:p>
        </p:txBody>
      </p:sp>
      <p:sp>
        <p:nvSpPr>
          <p:cNvPr id="400" name="Google Shape;400;p60"/>
          <p:cNvSpPr txBox="1"/>
          <p:nvPr/>
        </p:nvSpPr>
        <p:spPr>
          <a:xfrm>
            <a:off x="336462" y="1597629"/>
            <a:ext cx="4056467" cy="3362037"/>
          </a:xfrm>
          <a:prstGeom prst="rect">
            <a:avLst/>
          </a:prstGeom>
          <a:noFill/>
          <a:ln>
            <a:noFill/>
          </a:ln>
        </p:spPr>
        <p:txBody>
          <a:bodyPr anchorCtr="0" anchor="t" bIns="34275" lIns="68575" spcFirstLastPara="1" rIns="68575" wrap="square" tIns="34275">
            <a:noAutofit/>
          </a:bodyPr>
          <a:lstStyle/>
          <a:p>
            <a:pPr indent="0" lvl="0" marL="0" marR="0" rtl="0" algn="just">
              <a:lnSpc>
                <a:spcPct val="130000"/>
              </a:lnSpc>
              <a:spcBef>
                <a:spcPts val="0"/>
              </a:spcBef>
              <a:spcAft>
                <a:spcPts val="0"/>
              </a:spcAft>
              <a:buClr>
                <a:schemeClr val="dk1"/>
              </a:buClr>
              <a:buSzPts val="1200"/>
              <a:buFont typeface="Lato Light"/>
              <a:buNone/>
            </a:pPr>
            <a:r>
              <a:rPr b="0" i="0" lang="en-GB" sz="1200" u="none" cap="none" strike="noStrike">
                <a:solidFill>
                  <a:schemeClr val="dk1"/>
                </a:solidFill>
                <a:latin typeface="Lato Light"/>
                <a:ea typeface="Lato Light"/>
                <a:cs typeface="Lato Light"/>
                <a:sym typeface="Lato Light"/>
              </a:rPr>
              <a:t>The NearMiss resampler is a technique used in imbalanced datasets to balance the class distribution by under-sampling the majority class. It is part of the family of resampling methods aimed at improving the performance of classifiers when dealing with imbalanced data, where one class significantly outnumbers the other(s).</a:t>
            </a:r>
            <a:endParaRPr b="0"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just">
              <a:lnSpc>
                <a:spcPct val="130000"/>
              </a:lnSpc>
              <a:spcBef>
                <a:spcPts val="0"/>
              </a:spcBef>
              <a:spcAft>
                <a:spcPts val="0"/>
              </a:spcAft>
              <a:buClr>
                <a:schemeClr val="dk1"/>
              </a:buClr>
              <a:buSzPts val="1200"/>
              <a:buFont typeface="Arial"/>
              <a:buNone/>
            </a:pPr>
            <a:r>
              <a:rPr b="0" i="0" lang="en-GB" sz="1200" u="none" cap="none" strike="noStrike">
                <a:solidFill>
                  <a:schemeClr val="dk1"/>
                </a:solidFill>
                <a:latin typeface="Lato Light"/>
                <a:ea typeface="Lato Light"/>
                <a:cs typeface="Lato Light"/>
                <a:sym typeface="Lato Light"/>
              </a:rPr>
              <a:t>Nearmiss-2 will work similar to Nearmiss-1. Nearmiss-2 algorithm works by , instead of looking of K-Nearest points, it will look at the K-farthest points and rank them in the farthest first order. Based on the sampling ratio provided it will remove the first n points from the majority class. This is more helpful in removing outliers and re sampled data is more concentrated in the center.</a:t>
            </a:r>
            <a:endParaRPr b="0" i="0" sz="1200" u="none" cap="none" strike="noStrike">
              <a:solidFill>
                <a:schemeClr val="dk1"/>
              </a:solidFill>
              <a:latin typeface="Lato Light"/>
              <a:ea typeface="Lato Light"/>
              <a:cs typeface="Lato Light"/>
              <a:sym typeface="Lato Light"/>
            </a:endParaRPr>
          </a:p>
        </p:txBody>
      </p:sp>
      <p:pic>
        <p:nvPicPr>
          <p:cNvPr id="401" name="Google Shape;401;p60"/>
          <p:cNvPicPr preferRelativeResize="0"/>
          <p:nvPr/>
        </p:nvPicPr>
        <p:blipFill rotWithShape="1">
          <a:blip r:embed="rId3">
            <a:alphaModFix/>
          </a:blip>
          <a:srcRect b="0" l="0" r="0" t="0"/>
          <a:stretch/>
        </p:blipFill>
        <p:spPr>
          <a:xfrm>
            <a:off x="4572000" y="1638966"/>
            <a:ext cx="4318159" cy="1906905"/>
          </a:xfrm>
          <a:prstGeom prst="rect">
            <a:avLst/>
          </a:prstGeom>
          <a:noFill/>
          <a:ln>
            <a:noFill/>
          </a:ln>
        </p:spPr>
      </p:pic>
      <p:pic>
        <p:nvPicPr>
          <p:cNvPr descr="A black and grey logo&#10;&#10;Description automatically generated" id="402" name="Google Shape;402;p60"/>
          <p:cNvPicPr preferRelativeResize="0"/>
          <p:nvPr/>
        </p:nvPicPr>
        <p:blipFill rotWithShape="1">
          <a:blip r:embed="rId4">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nvSpPr>
        <p:spPr>
          <a:xfrm>
            <a:off x="336464" y="420415"/>
            <a:ext cx="85830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Hyperparameter Tuning </a:t>
            </a:r>
            <a:r>
              <a:rPr b="0" i="0" lang="en-GB" sz="2400" u="none" cap="none" strike="noStrike">
                <a:solidFill>
                  <a:srgbClr val="000000"/>
                </a:solidFill>
                <a:latin typeface="Lato"/>
                <a:ea typeface="Lato"/>
                <a:cs typeface="Lato"/>
                <a:sym typeface="Lato"/>
              </a:rPr>
              <a:t>leads to a </a:t>
            </a:r>
            <a:r>
              <a:rPr b="1" lang="en-GB" sz="2400">
                <a:latin typeface="Lato"/>
                <a:ea typeface="Lato"/>
                <a:cs typeface="Lato"/>
                <a:sym typeface="Lato"/>
              </a:rPr>
              <a:t>slight</a:t>
            </a:r>
            <a:r>
              <a:rPr b="1" i="0" lang="en-GB" sz="2400" u="none" cap="none" strike="noStrike">
                <a:solidFill>
                  <a:srgbClr val="000000"/>
                </a:solidFill>
                <a:latin typeface="Lato"/>
                <a:ea typeface="Lato"/>
                <a:cs typeface="Lato"/>
                <a:sym typeface="Lato"/>
              </a:rPr>
              <a:t> improvement </a:t>
            </a:r>
            <a:r>
              <a:rPr b="0" i="0" lang="en-GB" sz="2400" u="none" cap="none" strike="noStrike">
                <a:solidFill>
                  <a:srgbClr val="000000"/>
                </a:solidFill>
                <a:latin typeface="Lato"/>
                <a:ea typeface="Lato"/>
                <a:cs typeface="Lato"/>
                <a:sym typeface="Lato"/>
              </a:rPr>
              <a:t>in the </a:t>
            </a:r>
            <a:r>
              <a:rPr b="1" i="0" lang="en-GB" sz="2400" u="none" cap="none" strike="noStrike">
                <a:solidFill>
                  <a:srgbClr val="000000"/>
                </a:solidFill>
                <a:latin typeface="Lato"/>
                <a:ea typeface="Lato"/>
                <a:cs typeface="Lato"/>
                <a:sym typeface="Lato"/>
              </a:rPr>
              <a:t>recall score</a:t>
            </a:r>
            <a:endParaRPr b="1" i="0" sz="2400" u="none" cap="none" strike="noStrike">
              <a:solidFill>
                <a:schemeClr val="dk1"/>
              </a:solidFill>
              <a:latin typeface="Lato"/>
              <a:ea typeface="Lato"/>
              <a:cs typeface="Lato"/>
              <a:sym typeface="Lato"/>
            </a:endParaRPr>
          </a:p>
        </p:txBody>
      </p:sp>
      <p:sp>
        <p:nvSpPr>
          <p:cNvPr id="408" name="Google Shape;408;p61"/>
          <p:cNvSpPr txBox="1"/>
          <p:nvPr/>
        </p:nvSpPr>
        <p:spPr>
          <a:xfrm>
            <a:off x="1311968" y="4254326"/>
            <a:ext cx="6632100" cy="2538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30000"/>
              </a:lnSpc>
              <a:spcBef>
                <a:spcPts val="0"/>
              </a:spcBef>
              <a:spcAft>
                <a:spcPts val="0"/>
              </a:spcAft>
              <a:buClr>
                <a:schemeClr val="dk1"/>
              </a:buClr>
              <a:buSzPts val="1100"/>
              <a:buFont typeface="Arial"/>
              <a:buChar char="•"/>
            </a:pPr>
            <a:r>
              <a:rPr b="0" i="0" lang="en-GB" sz="1100" u="none" cap="none" strike="noStrike">
                <a:solidFill>
                  <a:schemeClr val="dk1"/>
                </a:solidFill>
                <a:latin typeface="Lato Light"/>
                <a:ea typeface="Lato Light"/>
                <a:cs typeface="Lato Light"/>
                <a:sym typeface="Lato Light"/>
              </a:rPr>
              <a:t>Recall Score </a:t>
            </a:r>
            <a:r>
              <a:rPr b="1" i="1" lang="en-GB" sz="1200" u="none" cap="none" strike="noStrike">
                <a:solidFill>
                  <a:schemeClr val="dk1"/>
                </a:solidFill>
                <a:latin typeface="Lato Light"/>
                <a:ea typeface="Lato Light"/>
                <a:cs typeface="Lato Light"/>
                <a:sym typeface="Lato Light"/>
              </a:rPr>
              <a:t>before</a:t>
            </a:r>
            <a:r>
              <a:rPr b="0" i="0" lang="en-GB" sz="1100" u="none" cap="none" strike="noStrike">
                <a:solidFill>
                  <a:schemeClr val="dk1"/>
                </a:solidFill>
                <a:latin typeface="Lato Light"/>
                <a:ea typeface="Lato Light"/>
                <a:cs typeface="Lato Light"/>
                <a:sym typeface="Lato Light"/>
              </a:rPr>
              <a:t> hyperparameter tuning: 0.8676888919725249</a:t>
            </a:r>
            <a:endParaRPr b="0" i="0" sz="1100" u="none" cap="none" strike="noStrike">
              <a:solidFill>
                <a:schemeClr val="dk1"/>
              </a:solidFill>
              <a:latin typeface="Lato Light"/>
              <a:ea typeface="Lato Light"/>
              <a:cs typeface="Lato Light"/>
              <a:sym typeface="Lato Light"/>
            </a:endParaRPr>
          </a:p>
        </p:txBody>
      </p:sp>
      <p:sp>
        <p:nvSpPr>
          <p:cNvPr id="409" name="Google Shape;409;p61"/>
          <p:cNvSpPr txBox="1"/>
          <p:nvPr/>
        </p:nvSpPr>
        <p:spPr>
          <a:xfrm>
            <a:off x="1311968" y="4508124"/>
            <a:ext cx="6632100" cy="2538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30000"/>
              </a:lnSpc>
              <a:spcBef>
                <a:spcPts val="0"/>
              </a:spcBef>
              <a:spcAft>
                <a:spcPts val="0"/>
              </a:spcAft>
              <a:buClr>
                <a:schemeClr val="dk1"/>
              </a:buClr>
              <a:buSzPts val="1100"/>
              <a:buFont typeface="Arial"/>
              <a:buChar char="•"/>
            </a:pPr>
            <a:r>
              <a:rPr b="0" i="0" lang="en-GB" sz="1100" u="none" cap="none" strike="noStrike">
                <a:solidFill>
                  <a:schemeClr val="dk1"/>
                </a:solidFill>
                <a:latin typeface="Lato Light"/>
                <a:ea typeface="Lato Light"/>
                <a:cs typeface="Lato Light"/>
                <a:sym typeface="Lato Light"/>
              </a:rPr>
              <a:t>Recall Score </a:t>
            </a:r>
            <a:r>
              <a:rPr b="1" i="1" lang="en-GB" sz="1200" u="none" cap="none" strike="noStrike">
                <a:solidFill>
                  <a:schemeClr val="dk1"/>
                </a:solidFill>
                <a:latin typeface="Lato Light"/>
                <a:ea typeface="Lato Light"/>
                <a:cs typeface="Lato Light"/>
                <a:sym typeface="Lato Light"/>
              </a:rPr>
              <a:t>after</a:t>
            </a:r>
            <a:r>
              <a:rPr b="0" i="0" lang="en-GB" sz="1100" u="none" cap="none" strike="noStrike">
                <a:solidFill>
                  <a:schemeClr val="dk1"/>
                </a:solidFill>
                <a:latin typeface="Lato Light"/>
                <a:ea typeface="Lato Light"/>
                <a:cs typeface="Lato Light"/>
                <a:sym typeface="Lato Light"/>
              </a:rPr>
              <a:t> hyperparameter tuning:</a:t>
            </a:r>
            <a:r>
              <a:rPr b="0" i="0" lang="en-GB" sz="1100" u="none" cap="none" strike="noStrike">
                <a:solidFill>
                  <a:schemeClr val="dk1"/>
                </a:solidFill>
                <a:latin typeface="Lato Light"/>
                <a:ea typeface="Lato Light"/>
                <a:cs typeface="Lato Light"/>
                <a:sym typeface="Lato Light"/>
              </a:rPr>
              <a:t> </a:t>
            </a:r>
            <a:r>
              <a:rPr lang="en-GB" sz="1100">
                <a:solidFill>
                  <a:schemeClr val="dk1"/>
                </a:solidFill>
                <a:latin typeface="Lato Light"/>
                <a:ea typeface="Lato Light"/>
                <a:cs typeface="Lato Light"/>
                <a:sym typeface="Lato Light"/>
              </a:rPr>
              <a:t>0.8710886005689308</a:t>
            </a:r>
            <a:endParaRPr b="0" i="0" sz="11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10" name="Google Shape;410;p61"/>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11" name="Google Shape;411;p61"/>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Hyperparameter Tuning</a:t>
            </a:r>
            <a:endParaRPr b="1" i="1" sz="1400" u="none" cap="none" strike="noStrike">
              <a:solidFill>
                <a:schemeClr val="dk1"/>
              </a:solidFill>
              <a:latin typeface="Lato"/>
              <a:ea typeface="Lato"/>
              <a:cs typeface="Lato"/>
              <a:sym typeface="Lato"/>
            </a:endParaRPr>
          </a:p>
        </p:txBody>
      </p:sp>
      <p:pic>
        <p:nvPicPr>
          <p:cNvPr id="412" name="Google Shape;412;p61"/>
          <p:cNvPicPr preferRelativeResize="0"/>
          <p:nvPr/>
        </p:nvPicPr>
        <p:blipFill>
          <a:blip r:embed="rId4">
            <a:alphaModFix/>
          </a:blip>
          <a:stretch>
            <a:fillRect/>
          </a:stretch>
        </p:blipFill>
        <p:spPr>
          <a:xfrm>
            <a:off x="3609950" y="2908162"/>
            <a:ext cx="1604691" cy="1272237"/>
          </a:xfrm>
          <a:prstGeom prst="rect">
            <a:avLst/>
          </a:prstGeom>
          <a:noFill/>
          <a:ln>
            <a:noFill/>
          </a:ln>
        </p:spPr>
      </p:pic>
      <p:sp>
        <p:nvSpPr>
          <p:cNvPr id="413" name="Google Shape;413;p61"/>
          <p:cNvSpPr txBox="1"/>
          <p:nvPr/>
        </p:nvSpPr>
        <p:spPr>
          <a:xfrm>
            <a:off x="1223593" y="2637212"/>
            <a:ext cx="6632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1100">
                <a:solidFill>
                  <a:schemeClr val="dk1"/>
                </a:solidFill>
                <a:latin typeface="Lato Light"/>
                <a:ea typeface="Lato Light"/>
                <a:cs typeface="Lato Light"/>
                <a:sym typeface="Lato Light"/>
              </a:rPr>
              <a:t>The best hyperparameter value for our model is :</a:t>
            </a:r>
            <a:endParaRPr b="0" i="0" sz="1100" u="none" cap="none" strike="noStrike">
              <a:solidFill>
                <a:schemeClr val="dk1"/>
              </a:solidFill>
              <a:latin typeface="Lato Light"/>
              <a:ea typeface="Lato Light"/>
              <a:cs typeface="Lato Light"/>
              <a:sym typeface="Lato Light"/>
            </a:endParaRPr>
          </a:p>
        </p:txBody>
      </p:sp>
      <p:pic>
        <p:nvPicPr>
          <p:cNvPr id="414" name="Google Shape;414;p61"/>
          <p:cNvPicPr preferRelativeResize="0"/>
          <p:nvPr/>
        </p:nvPicPr>
        <p:blipFill>
          <a:blip r:embed="rId5">
            <a:alphaModFix/>
          </a:blip>
          <a:stretch>
            <a:fillRect/>
          </a:stretch>
        </p:blipFill>
        <p:spPr>
          <a:xfrm>
            <a:off x="2970825" y="1543162"/>
            <a:ext cx="2483025" cy="1031675"/>
          </a:xfrm>
          <a:prstGeom prst="rect">
            <a:avLst/>
          </a:prstGeom>
          <a:noFill/>
          <a:ln>
            <a:noFill/>
          </a:ln>
        </p:spPr>
      </p:pic>
      <p:sp>
        <p:nvSpPr>
          <p:cNvPr id="415" name="Google Shape;415;p61"/>
          <p:cNvSpPr txBox="1"/>
          <p:nvPr/>
        </p:nvSpPr>
        <p:spPr>
          <a:xfrm>
            <a:off x="1255943" y="1304662"/>
            <a:ext cx="6632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1100">
                <a:solidFill>
                  <a:schemeClr val="dk1"/>
                </a:solidFill>
                <a:latin typeface="Lato Light"/>
                <a:ea typeface="Lato Light"/>
                <a:cs typeface="Lato Light"/>
                <a:sym typeface="Lato Light"/>
              </a:rPr>
              <a:t>Hyperparameter values that gridSearch uses is :</a:t>
            </a:r>
            <a:endParaRPr b="0" i="0" sz="1100" u="none" cap="none" strike="noStrike">
              <a:solidFill>
                <a:schemeClr val="dk1"/>
              </a:solidFill>
              <a:latin typeface="Lato Light"/>
              <a:ea typeface="Lato Light"/>
              <a:cs typeface="Lato Light"/>
              <a:sym typeface="Lato Light"/>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nvSpPr>
        <p:spPr>
          <a:xfrm>
            <a:off x="336464" y="420415"/>
            <a:ext cx="85830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Lato"/>
                <a:ea typeface="Lato"/>
                <a:cs typeface="Lato"/>
                <a:sym typeface="Lato"/>
              </a:rPr>
              <a:t>Hyperparameter Tuning </a:t>
            </a:r>
            <a:r>
              <a:rPr b="0" i="0" lang="en-GB" sz="2400" u="none" cap="none" strike="noStrike">
                <a:solidFill>
                  <a:srgbClr val="000000"/>
                </a:solidFill>
                <a:latin typeface="Lato"/>
                <a:ea typeface="Lato"/>
                <a:cs typeface="Lato"/>
                <a:sym typeface="Lato"/>
              </a:rPr>
              <a:t>leads to a </a:t>
            </a:r>
            <a:r>
              <a:rPr b="1" lang="en-GB" sz="2400">
                <a:latin typeface="Lato"/>
                <a:ea typeface="Lato"/>
                <a:cs typeface="Lato"/>
                <a:sym typeface="Lato"/>
              </a:rPr>
              <a:t>slight</a:t>
            </a:r>
            <a:r>
              <a:rPr b="1" i="0" lang="en-GB" sz="2400" u="none" cap="none" strike="noStrike">
                <a:solidFill>
                  <a:srgbClr val="000000"/>
                </a:solidFill>
                <a:latin typeface="Lato"/>
                <a:ea typeface="Lato"/>
                <a:cs typeface="Lato"/>
                <a:sym typeface="Lato"/>
              </a:rPr>
              <a:t> improvement </a:t>
            </a:r>
            <a:r>
              <a:rPr b="0" i="0" lang="en-GB" sz="2400" u="none" cap="none" strike="noStrike">
                <a:solidFill>
                  <a:srgbClr val="000000"/>
                </a:solidFill>
                <a:latin typeface="Lato"/>
                <a:ea typeface="Lato"/>
                <a:cs typeface="Lato"/>
                <a:sym typeface="Lato"/>
              </a:rPr>
              <a:t>in the </a:t>
            </a:r>
            <a:r>
              <a:rPr b="1" i="0" lang="en-GB" sz="2400" u="none" cap="none" strike="noStrike">
                <a:solidFill>
                  <a:srgbClr val="000000"/>
                </a:solidFill>
                <a:latin typeface="Lato"/>
                <a:ea typeface="Lato"/>
                <a:cs typeface="Lato"/>
                <a:sym typeface="Lato"/>
              </a:rPr>
              <a:t>recall score</a:t>
            </a:r>
            <a:endParaRPr b="1" i="0" sz="2400" u="none" cap="none" strike="noStrike">
              <a:solidFill>
                <a:schemeClr val="dk1"/>
              </a:solidFill>
              <a:latin typeface="Lato"/>
              <a:ea typeface="Lato"/>
              <a:cs typeface="Lato"/>
              <a:sym typeface="Lato"/>
            </a:endParaRPr>
          </a:p>
        </p:txBody>
      </p:sp>
      <p:sp>
        <p:nvSpPr>
          <p:cNvPr id="421" name="Google Shape;421;p62"/>
          <p:cNvSpPr txBox="1"/>
          <p:nvPr/>
        </p:nvSpPr>
        <p:spPr>
          <a:xfrm>
            <a:off x="1255943" y="1443899"/>
            <a:ext cx="6632100" cy="2385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30000"/>
              </a:lnSpc>
              <a:spcBef>
                <a:spcPts val="0"/>
              </a:spcBef>
              <a:spcAft>
                <a:spcPts val="0"/>
              </a:spcAft>
              <a:buClr>
                <a:schemeClr val="dk1"/>
              </a:buClr>
              <a:buSzPts val="1100"/>
              <a:buFont typeface="Arial"/>
              <a:buChar char="•"/>
            </a:pPr>
            <a:r>
              <a:rPr lang="en-GB" sz="1100">
                <a:solidFill>
                  <a:schemeClr val="dk1"/>
                </a:solidFill>
                <a:latin typeface="Lato Light"/>
                <a:ea typeface="Lato Light"/>
                <a:cs typeface="Lato Light"/>
                <a:sym typeface="Lato Light"/>
              </a:rPr>
              <a:t>Final </a:t>
            </a:r>
            <a:r>
              <a:rPr lang="en-GB" sz="1100">
                <a:solidFill>
                  <a:schemeClr val="dk1"/>
                </a:solidFill>
                <a:latin typeface="Lato Light"/>
                <a:ea typeface="Lato Light"/>
                <a:cs typeface="Lato Light"/>
                <a:sym typeface="Lato Light"/>
              </a:rPr>
              <a:t>score</a:t>
            </a:r>
            <a:r>
              <a:rPr lang="en-GB" sz="1100">
                <a:solidFill>
                  <a:schemeClr val="dk1"/>
                </a:solidFill>
                <a:latin typeface="Lato Light"/>
                <a:ea typeface="Lato Light"/>
                <a:cs typeface="Lato Light"/>
                <a:sym typeface="Lato Light"/>
              </a:rPr>
              <a:t> for the ML model after hyperparameter tuning process :</a:t>
            </a:r>
            <a:endParaRPr b="0" i="0" sz="11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22" name="Google Shape;422;p62"/>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23" name="Google Shape;423;p62"/>
          <p:cNvSpPr txBox="1"/>
          <p:nvPr/>
        </p:nvSpPr>
        <p:spPr>
          <a:xfrm>
            <a:off x="336464" y="182911"/>
            <a:ext cx="85830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Hyperparameter Tuning</a:t>
            </a:r>
            <a:endParaRPr b="1" i="1" sz="1400" u="none" cap="none" strike="noStrike">
              <a:solidFill>
                <a:schemeClr val="dk1"/>
              </a:solidFill>
              <a:latin typeface="Lato"/>
              <a:ea typeface="Lato"/>
              <a:cs typeface="Lato"/>
              <a:sym typeface="Lato"/>
            </a:endParaRPr>
          </a:p>
        </p:txBody>
      </p:sp>
      <p:pic>
        <p:nvPicPr>
          <p:cNvPr id="424" name="Google Shape;424;p62"/>
          <p:cNvPicPr preferRelativeResize="0"/>
          <p:nvPr/>
        </p:nvPicPr>
        <p:blipFill rotWithShape="1">
          <a:blip r:embed="rId4">
            <a:alphaModFix/>
          </a:blip>
          <a:srcRect b="9245" l="0" r="0" t="33077"/>
          <a:stretch/>
        </p:blipFill>
        <p:spPr>
          <a:xfrm>
            <a:off x="1583950" y="1789975"/>
            <a:ext cx="4495800" cy="1098800"/>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nvSpPr>
        <p:spPr>
          <a:xfrm>
            <a:off x="336464" y="420415"/>
            <a:ext cx="85830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Feature importance analysis reveals that </a:t>
            </a:r>
            <a:r>
              <a:rPr b="1" lang="en-GB" sz="2400">
                <a:latin typeface="Lato"/>
                <a:ea typeface="Lato"/>
                <a:cs typeface="Lato"/>
                <a:sym typeface="Lato"/>
              </a:rPr>
              <a:t>country</a:t>
            </a:r>
            <a:r>
              <a:rPr lang="en-GB" sz="2400">
                <a:latin typeface="Lato"/>
                <a:ea typeface="Lato"/>
                <a:cs typeface="Lato"/>
                <a:sym typeface="Lato"/>
              </a:rPr>
              <a:t>, </a:t>
            </a:r>
            <a:r>
              <a:rPr b="1" lang="en-GB" sz="2400">
                <a:latin typeface="Lato"/>
                <a:ea typeface="Lato"/>
                <a:cs typeface="Lato"/>
                <a:sym typeface="Lato"/>
              </a:rPr>
              <a:t> market_segment </a:t>
            </a:r>
            <a:r>
              <a:rPr b="0" i="0" lang="en-GB" sz="2400" u="none" cap="none" strike="noStrike">
                <a:solidFill>
                  <a:srgbClr val="000000"/>
                </a:solidFill>
                <a:latin typeface="Lato"/>
                <a:ea typeface="Lato"/>
                <a:cs typeface="Lato"/>
                <a:sym typeface="Lato"/>
              </a:rPr>
              <a:t>and </a:t>
            </a:r>
            <a:r>
              <a:rPr b="1" lang="en-GB" sz="2400">
                <a:latin typeface="Lato"/>
                <a:ea typeface="Lato"/>
                <a:cs typeface="Lato"/>
                <a:sym typeface="Lato"/>
              </a:rPr>
              <a:t>deposit_type</a:t>
            </a:r>
            <a:r>
              <a:rPr b="0" i="0" lang="en-GB" sz="2400" u="none" cap="none" strike="noStrike">
                <a:solidFill>
                  <a:srgbClr val="000000"/>
                </a:solidFill>
                <a:latin typeface="Lato"/>
                <a:ea typeface="Lato"/>
                <a:cs typeface="Lato"/>
                <a:sym typeface="Lato"/>
              </a:rPr>
              <a:t> are the </a:t>
            </a:r>
            <a:r>
              <a:rPr b="1" i="0" lang="en-GB" sz="2400" u="none" cap="none" strike="noStrike">
                <a:solidFill>
                  <a:srgbClr val="000000"/>
                </a:solidFill>
                <a:latin typeface="Lato"/>
                <a:ea typeface="Lato"/>
                <a:cs typeface="Lato"/>
                <a:sym typeface="Lato"/>
              </a:rPr>
              <a:t>most important features</a:t>
            </a:r>
            <a:endParaRPr b="1" i="0" sz="2400" u="none" cap="none" strike="noStrike">
              <a:solidFill>
                <a:schemeClr val="dk1"/>
              </a:solidFill>
              <a:latin typeface="Lato"/>
              <a:ea typeface="Lato"/>
              <a:cs typeface="Lato"/>
              <a:sym typeface="Lato"/>
            </a:endParaRPr>
          </a:p>
        </p:txBody>
      </p:sp>
      <p:sp>
        <p:nvSpPr>
          <p:cNvPr id="430" name="Google Shape;430;p63"/>
          <p:cNvSpPr txBox="1"/>
          <p:nvPr/>
        </p:nvSpPr>
        <p:spPr>
          <a:xfrm>
            <a:off x="955001" y="1792200"/>
            <a:ext cx="3945000" cy="15591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30000"/>
              </a:lnSpc>
              <a:spcBef>
                <a:spcPts val="0"/>
              </a:spcBef>
              <a:spcAft>
                <a:spcPts val="0"/>
              </a:spcAft>
              <a:buClr>
                <a:schemeClr val="dk1"/>
              </a:buClr>
              <a:buSzPts val="1100"/>
              <a:buFont typeface="Arial"/>
              <a:buChar char="•"/>
            </a:pPr>
            <a:r>
              <a:rPr b="0" i="0" lang="en-GB" sz="1100" u="none" cap="none" strike="noStrike">
                <a:solidFill>
                  <a:schemeClr val="dk1"/>
                </a:solidFill>
                <a:latin typeface="Lato Light"/>
                <a:ea typeface="Lato Light"/>
                <a:cs typeface="Lato Light"/>
                <a:sym typeface="Lato Light"/>
              </a:rPr>
              <a:t>The graph shows that the most important features include </a:t>
            </a:r>
            <a:r>
              <a:rPr lang="en-GB" sz="1100">
                <a:solidFill>
                  <a:schemeClr val="dk1"/>
                </a:solidFill>
                <a:latin typeface="Lato Light"/>
                <a:ea typeface="Lato Light"/>
                <a:cs typeface="Lato Light"/>
                <a:sym typeface="Lato Light"/>
              </a:rPr>
              <a:t>country, market_segment, and deposit_type</a:t>
            </a:r>
            <a:endParaRPr b="0" i="0" sz="1100" u="none" cap="none" strike="noStrike">
              <a:solidFill>
                <a:schemeClr val="dk1"/>
              </a:solidFill>
              <a:latin typeface="Lato Light"/>
              <a:ea typeface="Lato Light"/>
              <a:cs typeface="Lato Light"/>
              <a:sym typeface="Lato Light"/>
            </a:endParaRPr>
          </a:p>
          <a:p>
            <a:pPr indent="0" lvl="0" marL="457200" marR="0" rtl="0" algn="l">
              <a:lnSpc>
                <a:spcPct val="130000"/>
              </a:lnSpc>
              <a:spcBef>
                <a:spcPts val="0"/>
              </a:spcBef>
              <a:spcAft>
                <a:spcPts val="0"/>
              </a:spcAft>
              <a:buNone/>
            </a:pPr>
            <a:r>
              <a:t/>
            </a:r>
            <a:endParaRPr sz="1100">
              <a:solidFill>
                <a:schemeClr val="dk1"/>
              </a:solidFill>
              <a:latin typeface="Lato Light"/>
              <a:ea typeface="Lato Light"/>
              <a:cs typeface="Lato Light"/>
              <a:sym typeface="Lato Light"/>
            </a:endParaRPr>
          </a:p>
          <a:p>
            <a:pPr indent="-215900" lvl="0" marL="215900" marR="0" rtl="0" algn="l">
              <a:lnSpc>
                <a:spcPct val="130000"/>
              </a:lnSpc>
              <a:spcBef>
                <a:spcPts val="0"/>
              </a:spcBef>
              <a:spcAft>
                <a:spcPts val="0"/>
              </a:spcAft>
              <a:buClr>
                <a:schemeClr val="dk1"/>
              </a:buClr>
              <a:buSzPts val="1100"/>
              <a:buFont typeface="Arial"/>
              <a:buChar char="•"/>
            </a:pPr>
            <a:r>
              <a:rPr b="0" i="0" lang="en-GB" sz="1100" u="none" cap="none" strike="noStrike">
                <a:solidFill>
                  <a:schemeClr val="dk1"/>
                </a:solidFill>
                <a:latin typeface="Lato Light"/>
                <a:ea typeface="Lato Light"/>
                <a:cs typeface="Lato Light"/>
                <a:sym typeface="Lato Light"/>
              </a:rPr>
              <a:t>This could be beneficial for reducing future cancellation, for example, the company can adjust</a:t>
            </a:r>
            <a:r>
              <a:rPr lang="en-GB" sz="1100">
                <a:solidFill>
                  <a:schemeClr val="dk1"/>
                </a:solidFill>
                <a:latin typeface="Lato Light"/>
                <a:ea typeface="Lato Light"/>
                <a:cs typeface="Lato Light"/>
                <a:sym typeface="Lato Light"/>
              </a:rPr>
              <a:t> their services/ strategies on specific cultural preferences/expectations</a:t>
            </a:r>
            <a:r>
              <a:rPr b="0" i="0" lang="en-GB" sz="1100" u="none" cap="none" strike="noStrike">
                <a:solidFill>
                  <a:schemeClr val="dk1"/>
                </a:solidFill>
                <a:latin typeface="Lato Light"/>
                <a:ea typeface="Lato Light"/>
                <a:cs typeface="Lato Light"/>
                <a:sym typeface="Lato Light"/>
              </a:rPr>
              <a:t>, or </a:t>
            </a:r>
            <a:r>
              <a:rPr lang="en-GB" sz="1100">
                <a:solidFill>
                  <a:schemeClr val="dk1"/>
                </a:solidFill>
                <a:latin typeface="Lato Light"/>
                <a:ea typeface="Lato Light"/>
                <a:cs typeface="Lato Light"/>
                <a:sym typeface="Lato Light"/>
              </a:rPr>
              <a:t>implementing flexible deposit policies to reduce cancellation</a:t>
            </a:r>
            <a:endParaRPr b="0" i="0" sz="11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31" name="Google Shape;431;p63"/>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32" name="Google Shape;432;p63"/>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Modelling &amp; Evaluation – Feature Importance</a:t>
            </a:r>
            <a:endParaRPr b="1" i="1" sz="1400" u="none" cap="none" strike="noStrike">
              <a:solidFill>
                <a:schemeClr val="dk1"/>
              </a:solidFill>
              <a:latin typeface="Lato"/>
              <a:ea typeface="Lato"/>
              <a:cs typeface="Lato"/>
              <a:sym typeface="Lato"/>
            </a:endParaRPr>
          </a:p>
        </p:txBody>
      </p:sp>
      <p:pic>
        <p:nvPicPr>
          <p:cNvPr id="433" name="Google Shape;433;p63"/>
          <p:cNvPicPr preferRelativeResize="0"/>
          <p:nvPr/>
        </p:nvPicPr>
        <p:blipFill>
          <a:blip r:embed="rId4">
            <a:alphaModFix/>
          </a:blip>
          <a:stretch>
            <a:fillRect/>
          </a:stretch>
        </p:blipFill>
        <p:spPr>
          <a:xfrm>
            <a:off x="5321223" y="1317100"/>
            <a:ext cx="2178250" cy="3231725"/>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Machine Learning </a:t>
            </a:r>
            <a:r>
              <a:rPr b="1" i="0" lang="en-GB" sz="2400" u="none" cap="none" strike="noStrike">
                <a:solidFill>
                  <a:srgbClr val="000000"/>
                </a:solidFill>
                <a:latin typeface="Lato"/>
                <a:ea typeface="Lato"/>
                <a:cs typeface="Lato"/>
                <a:sym typeface="Lato"/>
              </a:rPr>
              <a:t>Significantly Increases Revenue </a:t>
            </a:r>
            <a:r>
              <a:rPr b="0" i="0" lang="en-GB" sz="2400" u="none" cap="none" strike="noStrike">
                <a:solidFill>
                  <a:srgbClr val="000000"/>
                </a:solidFill>
                <a:latin typeface="Lato"/>
                <a:ea typeface="Lato"/>
                <a:cs typeface="Lato"/>
                <a:sym typeface="Lato"/>
              </a:rPr>
              <a:t>Compared to No Prediction</a:t>
            </a:r>
            <a:endParaRPr b="0" i="0" sz="2400" u="none" cap="none" strike="noStrike">
              <a:solidFill>
                <a:schemeClr val="dk1"/>
              </a:solidFill>
              <a:latin typeface="Lato"/>
              <a:ea typeface="Lato"/>
              <a:cs typeface="Lato"/>
              <a:sym typeface="Lato"/>
            </a:endParaRPr>
          </a:p>
        </p:txBody>
      </p:sp>
      <p:sp>
        <p:nvSpPr>
          <p:cNvPr id="439" name="Google Shape;439;p64"/>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Conclusion &amp; Recommendation</a:t>
            </a:r>
            <a:endParaRPr b="1" i="1" sz="1400" u="none" cap="none" strike="noStrike">
              <a:solidFill>
                <a:schemeClr val="dk1"/>
              </a:solidFill>
              <a:latin typeface="Lato"/>
              <a:ea typeface="Lato"/>
              <a:cs typeface="Lato"/>
              <a:sym typeface="Lato"/>
            </a:endParaRPr>
          </a:p>
        </p:txBody>
      </p:sp>
      <p:sp>
        <p:nvSpPr>
          <p:cNvPr id="440" name="Google Shape;440;p64"/>
          <p:cNvSpPr txBox="1"/>
          <p:nvPr/>
        </p:nvSpPr>
        <p:spPr>
          <a:xfrm>
            <a:off x="336464" y="1373536"/>
            <a:ext cx="7953375" cy="3070821"/>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None/>
            </a:pPr>
            <a:r>
              <a:rPr b="1" i="0" lang="en-GB" sz="1200" u="none" cap="none" strike="noStrike">
                <a:solidFill>
                  <a:schemeClr val="dk1"/>
                </a:solidFill>
                <a:latin typeface="Lato Light"/>
                <a:ea typeface="Lato Light"/>
                <a:cs typeface="Lato Light"/>
                <a:sym typeface="Lato Light"/>
              </a:rPr>
              <a:t>Calculating revenue differences using Machine Learning</a:t>
            </a:r>
            <a:endParaRPr b="1"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t/>
            </a:r>
            <a:endParaRPr b="1"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1" i="0" lang="en-GB" sz="1200" u="none" cap="none" strike="noStrike">
                <a:solidFill>
                  <a:schemeClr val="dk1"/>
                </a:solidFill>
                <a:latin typeface="Lato Light"/>
                <a:ea typeface="Lato Light"/>
                <a:cs typeface="Lato Light"/>
                <a:sym typeface="Lato Light"/>
              </a:rPr>
              <a:t>Scenario 1: Without Machine Learning Prediction</a:t>
            </a:r>
            <a:endParaRPr b="1"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1. Total Bookings (B) = 1000</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2. Cancellation Rate (CR): 40% (0.4)</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3. Average Room Rate (ARR): $100</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Cancellations :</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 Cancellations = B x CR = 1000 x 0.4 = 400</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Revenue without Machine Learning:</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 Revenue without Machine Learning = (B - Cancellations) x ARR</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200" u="none" cap="none" strike="noStrike">
                <a:solidFill>
                  <a:schemeClr val="dk1"/>
                </a:solidFill>
                <a:latin typeface="Lato Light"/>
                <a:ea typeface="Lato Light"/>
                <a:cs typeface="Lato Light"/>
                <a:sym typeface="Lato Light"/>
              </a:rPr>
              <a:t>- (1000 - 400) x 100 = 600 x 100 = $60.000</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41" name="Google Shape;441;p64"/>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nvSpPr>
        <p:spPr>
          <a:xfrm>
            <a:off x="336475" y="1380000"/>
            <a:ext cx="4235400" cy="3420300"/>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chemeClr val="dk1"/>
              </a:buClr>
              <a:buSzPts val="1100"/>
              <a:buFont typeface="Arial"/>
              <a:buNone/>
            </a:pPr>
            <a:r>
              <a:rPr b="1" i="0" lang="en-GB" sz="1100" u="none" cap="none" strike="noStrike">
                <a:solidFill>
                  <a:schemeClr val="dk1"/>
                </a:solidFill>
                <a:latin typeface="Lato"/>
                <a:ea typeface="Lato"/>
                <a:cs typeface="Lato"/>
                <a:sym typeface="Lato"/>
              </a:rPr>
              <a:t>Scenario 2: With Machine Learning Prediction</a:t>
            </a:r>
            <a:endParaRPr b="1" i="0" sz="1100" u="none" cap="none" strike="noStrike">
              <a:solidFill>
                <a:schemeClr val="dk1"/>
              </a:solidFill>
              <a:latin typeface="Lato"/>
              <a:ea typeface="Lato"/>
              <a:cs typeface="Lato"/>
              <a:sym typeface="Lato"/>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1. Total Bookings (B): 1000</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2. Cancellation Rate (CR): 40% (0.4)</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3. Average Room Rate (ARR): $100</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4. Recall (R): 87% (0.87)</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5. Precision (P): 44% (0.44)</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6. Discount Rate (D): 30% (0.3)</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1" lang="en-GB" sz="1100">
                <a:solidFill>
                  <a:schemeClr val="dk1"/>
                </a:solidFill>
                <a:latin typeface="Lato Light"/>
                <a:ea typeface="Lato Light"/>
                <a:cs typeface="Lato Light"/>
                <a:sym typeface="Lato Light"/>
              </a:rPr>
              <a:t>Confusion Matrix : </a:t>
            </a:r>
            <a:endParaRPr i="1"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True Positives (TP): 348</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False Negatives (FN): 52</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False Positives (FP): 443</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True Negatives (TN): 157</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Revenue from True Negative (Full Price/Non Discounted Booking) : </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TN x ARR : 157 x $100 = $15700</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sz="12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sz="1200">
              <a:solidFill>
                <a:schemeClr val="dk1"/>
              </a:solidFill>
              <a:latin typeface="Lato Light"/>
              <a:ea typeface="Lato Light"/>
              <a:cs typeface="Lato Light"/>
              <a:sym typeface="Lato Light"/>
            </a:endParaRPr>
          </a:p>
        </p:txBody>
      </p:sp>
      <p:cxnSp>
        <p:nvCxnSpPr>
          <p:cNvPr id="447" name="Google Shape;447;p65"/>
          <p:cNvCxnSpPr/>
          <p:nvPr/>
        </p:nvCxnSpPr>
        <p:spPr>
          <a:xfrm>
            <a:off x="4701540" y="1419225"/>
            <a:ext cx="10478" cy="3420428"/>
          </a:xfrm>
          <a:prstGeom prst="straightConnector1">
            <a:avLst/>
          </a:prstGeom>
          <a:noFill/>
          <a:ln cap="flat" cmpd="sng" w="19050">
            <a:solidFill>
              <a:schemeClr val="accent1"/>
            </a:solidFill>
            <a:prstDash val="solid"/>
            <a:miter lim="800000"/>
            <a:headEnd len="sm" w="sm" type="none"/>
            <a:tailEnd len="sm" w="sm" type="none"/>
          </a:ln>
        </p:spPr>
      </p:cxnSp>
      <p:sp>
        <p:nvSpPr>
          <p:cNvPr id="448" name="Google Shape;448;p65"/>
          <p:cNvSpPr txBox="1"/>
          <p:nvPr/>
        </p:nvSpPr>
        <p:spPr>
          <a:xfrm>
            <a:off x="4881075" y="1419225"/>
            <a:ext cx="4154700" cy="3541800"/>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Revenue from True Positive </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(Discounted Price, Predicted Cancellation/Retained Booking) :</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TP x ARR x (1-D) 348 x $100 x $70% = $24360</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Revenue from False Positive (Discounted Price, Falsely Predicted Non-Cancellation) :</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FP x ARR x (1-D) 443 x $100 x $70% = $30010</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a:p>
            <a:pPr indent="0" lvl="0" marL="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Revenue from False Negative (Total Loss, Falsely Predicted Actual Cancellation)</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FN x 0 = 0$</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i="0" lang="en-GB" sz="1100" u="none" cap="none" strike="noStrike">
                <a:solidFill>
                  <a:schemeClr val="dk1"/>
                </a:solidFill>
                <a:latin typeface="Lato Light"/>
                <a:ea typeface="Lato Light"/>
                <a:cs typeface="Lato Light"/>
                <a:sym typeface="Lato Light"/>
              </a:rPr>
              <a:t>Total Revenue </a:t>
            </a:r>
            <a:r>
              <a:rPr lang="en-GB" sz="1100">
                <a:solidFill>
                  <a:schemeClr val="dk1"/>
                </a:solidFill>
                <a:latin typeface="Lato Light"/>
                <a:ea typeface="Lato Light"/>
                <a:cs typeface="Lato Light"/>
                <a:sym typeface="Lato Light"/>
              </a:rPr>
              <a:t>= $15700 + $24360 + $30010 + $0</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rPr lang="en-GB" sz="1100">
                <a:solidFill>
                  <a:schemeClr val="dk1"/>
                </a:solidFill>
                <a:latin typeface="Lato Light"/>
                <a:ea typeface="Lato Light"/>
                <a:cs typeface="Lato Light"/>
                <a:sym typeface="Lato Light"/>
              </a:rPr>
              <a:t>		= $70070</a:t>
            </a:r>
            <a:endParaRPr i="0" sz="11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100"/>
              <a:buFont typeface="Arial"/>
              <a:buNone/>
            </a:pPr>
            <a:r>
              <a:t/>
            </a:r>
            <a:endParaRPr i="0" sz="11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49" name="Google Shape;449;p65"/>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50" name="Google Shape;450;p65"/>
          <p:cNvSpPr txBox="1"/>
          <p:nvPr/>
        </p:nvSpPr>
        <p:spPr>
          <a:xfrm>
            <a:off x="336464" y="420415"/>
            <a:ext cx="8583000" cy="8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Machine Learning </a:t>
            </a:r>
            <a:r>
              <a:rPr b="1" i="0" lang="en-GB" sz="2400" u="none" cap="none" strike="noStrike">
                <a:solidFill>
                  <a:srgbClr val="000000"/>
                </a:solidFill>
                <a:latin typeface="Lato"/>
                <a:ea typeface="Lato"/>
                <a:cs typeface="Lato"/>
                <a:sym typeface="Lato"/>
              </a:rPr>
              <a:t>Significantly Increases Revenue </a:t>
            </a:r>
            <a:r>
              <a:rPr b="0" i="0" lang="en-GB" sz="2400" u="none" cap="none" strike="noStrike">
                <a:solidFill>
                  <a:srgbClr val="000000"/>
                </a:solidFill>
                <a:latin typeface="Lato"/>
                <a:ea typeface="Lato"/>
                <a:cs typeface="Lato"/>
                <a:sym typeface="Lato"/>
              </a:rPr>
              <a:t>Compared to No Prediction</a:t>
            </a:r>
            <a:endParaRPr b="0" i="0" sz="2400" u="none" cap="none" strike="noStrike">
              <a:solidFill>
                <a:schemeClr val="dk1"/>
              </a:solidFill>
              <a:latin typeface="Lato"/>
              <a:ea typeface="Lato"/>
              <a:cs typeface="Lato"/>
              <a:sym typeface="Lato"/>
            </a:endParaRPr>
          </a:p>
        </p:txBody>
      </p:sp>
      <p:sp>
        <p:nvSpPr>
          <p:cNvPr id="451" name="Google Shape;451;p65"/>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Conclusion &amp; Recommendation</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nvSpPr>
        <p:spPr>
          <a:xfrm>
            <a:off x="534829" y="1322070"/>
            <a:ext cx="7949400" cy="3660600"/>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chemeClr val="dk1"/>
              </a:buClr>
              <a:buSzPts val="1400"/>
              <a:buFont typeface="Arial"/>
              <a:buNone/>
            </a:pPr>
            <a:r>
              <a:rPr b="1" i="0" lang="en-GB" sz="1400" u="none" cap="none" strike="noStrike">
                <a:solidFill>
                  <a:schemeClr val="dk1"/>
                </a:solidFill>
                <a:latin typeface="Lato Light"/>
                <a:ea typeface="Lato Light"/>
                <a:cs typeface="Lato Light"/>
                <a:sym typeface="Lato Light"/>
              </a:rPr>
              <a:t>Comparison</a:t>
            </a:r>
            <a:endParaRPr b="1"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400" u="none" cap="none" strike="noStrike">
                <a:solidFill>
                  <a:schemeClr val="dk1"/>
                </a:solidFill>
                <a:latin typeface="Lato Light"/>
                <a:ea typeface="Lato Light"/>
                <a:cs typeface="Lato Light"/>
                <a:sym typeface="Lato Light"/>
              </a:rPr>
              <a:t>- Revenue without Machine Learning: $60000</a:t>
            </a:r>
            <a:endParaRPr b="0"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400" u="none" cap="none" strike="noStrike">
                <a:solidFill>
                  <a:schemeClr val="dk1"/>
                </a:solidFill>
                <a:latin typeface="Lato Light"/>
                <a:ea typeface="Lato Light"/>
                <a:cs typeface="Lato Light"/>
                <a:sym typeface="Lato Light"/>
              </a:rPr>
              <a:t>- Revenue with Machine Learning: $</a:t>
            </a:r>
            <a:r>
              <a:rPr lang="en-GB">
                <a:solidFill>
                  <a:schemeClr val="dk1"/>
                </a:solidFill>
                <a:latin typeface="Lato Light"/>
                <a:ea typeface="Lato Light"/>
                <a:cs typeface="Lato Light"/>
                <a:sym typeface="Lato Light"/>
              </a:rPr>
              <a:t>70070</a:t>
            </a:r>
            <a:endParaRPr b="0"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t/>
            </a:r>
            <a:endParaRPr b="1"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1" i="0" lang="en-GB" sz="1400" u="none" cap="none" strike="noStrike">
                <a:solidFill>
                  <a:schemeClr val="dk1"/>
                </a:solidFill>
                <a:latin typeface="Lato Light"/>
                <a:ea typeface="Lato Light"/>
                <a:cs typeface="Lato Light"/>
                <a:sym typeface="Lato Light"/>
              </a:rPr>
              <a:t>Net Benefit of Machine Learning</a:t>
            </a:r>
            <a:endParaRPr b="1"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400" u="none" cap="none" strike="noStrike">
                <a:solidFill>
                  <a:schemeClr val="dk1"/>
                </a:solidFill>
                <a:latin typeface="Lato Light"/>
                <a:ea typeface="Lato Light"/>
                <a:cs typeface="Lato Light"/>
                <a:sym typeface="Lato Light"/>
              </a:rPr>
              <a:t>- Net Benefit = Revenue With Machine Learning - Revenue without Machine Learning</a:t>
            </a:r>
            <a:endParaRPr b="0"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400" u="none" cap="none" strike="noStrike">
                <a:solidFill>
                  <a:schemeClr val="dk1"/>
                </a:solidFill>
                <a:latin typeface="Lato Light"/>
                <a:ea typeface="Lato Light"/>
                <a:cs typeface="Lato Light"/>
                <a:sym typeface="Lato Light"/>
              </a:rPr>
              <a:t>- </a:t>
            </a:r>
            <a:r>
              <a:rPr lang="en-GB">
                <a:solidFill>
                  <a:schemeClr val="dk1"/>
                </a:solidFill>
                <a:latin typeface="Lato Light"/>
                <a:ea typeface="Lato Light"/>
                <a:cs typeface="Lato Light"/>
                <a:sym typeface="Lato Light"/>
              </a:rPr>
              <a:t>70.070</a:t>
            </a:r>
            <a:r>
              <a:rPr b="0" i="0" lang="en-GB" sz="1400" u="none" cap="none" strike="noStrike">
                <a:solidFill>
                  <a:schemeClr val="dk1"/>
                </a:solidFill>
                <a:latin typeface="Lato Light"/>
                <a:ea typeface="Lato Light"/>
                <a:cs typeface="Lato Light"/>
                <a:sym typeface="Lato Light"/>
              </a:rPr>
              <a:t>- 60000 = $</a:t>
            </a:r>
            <a:r>
              <a:rPr lang="en-GB">
                <a:solidFill>
                  <a:schemeClr val="dk1"/>
                </a:solidFill>
                <a:latin typeface="Lato Light"/>
                <a:ea typeface="Lato Light"/>
                <a:cs typeface="Lato Light"/>
                <a:sym typeface="Lato Light"/>
              </a:rPr>
              <a:t>10070</a:t>
            </a:r>
            <a:endParaRPr b="0"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t/>
            </a:r>
            <a:endParaRPr b="0" i="0" sz="14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chemeClr val="dk1"/>
              </a:buClr>
              <a:buSzPts val="1400"/>
              <a:buFont typeface="Arial"/>
              <a:buNone/>
            </a:pPr>
            <a:r>
              <a:rPr b="0" i="0" lang="en-GB" sz="1400" u="none" cap="none" strike="noStrike">
                <a:solidFill>
                  <a:schemeClr val="dk1"/>
                </a:solidFill>
                <a:latin typeface="Lato Light"/>
                <a:ea typeface="Lato Light"/>
                <a:cs typeface="Lato Light"/>
                <a:sym typeface="Lato Light"/>
              </a:rPr>
              <a:t>In our case, using our machine learning prediction to correctly offer a 30% discount to predicted cancellations results in a net benefit of $</a:t>
            </a:r>
            <a:r>
              <a:rPr lang="en-GB">
                <a:solidFill>
                  <a:schemeClr val="dk1"/>
                </a:solidFill>
                <a:latin typeface="Lato Light"/>
                <a:ea typeface="Lato Light"/>
                <a:cs typeface="Lato Light"/>
                <a:sym typeface="Lato Light"/>
              </a:rPr>
              <a:t>10070 or 16.78%</a:t>
            </a:r>
            <a:r>
              <a:rPr b="0" i="0" lang="en-GB" sz="1400" u="none" cap="none" strike="noStrike">
                <a:solidFill>
                  <a:schemeClr val="dk1"/>
                </a:solidFill>
                <a:latin typeface="Lato Light"/>
                <a:ea typeface="Lato Light"/>
                <a:cs typeface="Lato Light"/>
                <a:sym typeface="Lato Light"/>
              </a:rPr>
              <a:t>, demo</a:t>
            </a:r>
            <a:r>
              <a:rPr lang="en-GB">
                <a:solidFill>
                  <a:schemeClr val="dk1"/>
                </a:solidFill>
                <a:latin typeface="Lato Light"/>
                <a:ea typeface="Lato Light"/>
                <a:cs typeface="Lato Light"/>
                <a:sym typeface="Lato Light"/>
              </a:rPr>
              <a:t>ns</a:t>
            </a:r>
            <a:r>
              <a:rPr b="0" i="0" lang="en-GB" sz="1400" u="none" cap="none" strike="noStrike">
                <a:solidFill>
                  <a:schemeClr val="dk1"/>
                </a:solidFill>
                <a:latin typeface="Lato Light"/>
                <a:ea typeface="Lato Light"/>
                <a:cs typeface="Lato Light"/>
                <a:sym typeface="Lato Light"/>
              </a:rPr>
              <a:t>trating a significant improvement in revenue compared to not using machine learning.</a:t>
            </a:r>
            <a:endParaRPr b="0" i="0" sz="14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57" name="Google Shape;457;p66"/>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58" name="Google Shape;458;p66"/>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Machine Learning </a:t>
            </a:r>
            <a:r>
              <a:rPr b="1" i="0" lang="en-GB" sz="2400" u="none" cap="none" strike="noStrike">
                <a:solidFill>
                  <a:srgbClr val="000000"/>
                </a:solidFill>
                <a:latin typeface="Lato"/>
                <a:ea typeface="Lato"/>
                <a:cs typeface="Lato"/>
                <a:sym typeface="Lato"/>
              </a:rPr>
              <a:t>Significantly Increases Revenue </a:t>
            </a:r>
            <a:r>
              <a:rPr b="0" i="0" lang="en-GB" sz="2400" u="none" cap="none" strike="noStrike">
                <a:solidFill>
                  <a:srgbClr val="000000"/>
                </a:solidFill>
                <a:latin typeface="Lato"/>
                <a:ea typeface="Lato"/>
                <a:cs typeface="Lato"/>
                <a:sym typeface="Lato"/>
              </a:rPr>
              <a:t>Compared to No Prediction</a:t>
            </a:r>
            <a:endParaRPr b="0" i="0" sz="2400" u="none" cap="none" strike="noStrike">
              <a:solidFill>
                <a:schemeClr val="dk1"/>
              </a:solidFill>
              <a:latin typeface="Lato"/>
              <a:ea typeface="Lato"/>
              <a:cs typeface="Lato"/>
              <a:sym typeface="Lato"/>
            </a:endParaRPr>
          </a:p>
        </p:txBody>
      </p:sp>
      <p:sp>
        <p:nvSpPr>
          <p:cNvPr id="459" name="Google Shape;459;p66"/>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Conclusion &amp; Recommendation</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7"/>
          <p:cNvSpPr txBox="1"/>
          <p:nvPr/>
        </p:nvSpPr>
        <p:spPr>
          <a:xfrm>
            <a:off x="336464"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It is recommended to </a:t>
            </a:r>
            <a:r>
              <a:rPr b="1" i="0" lang="en-GB" sz="2400" u="none" cap="none" strike="noStrike">
                <a:solidFill>
                  <a:srgbClr val="000000"/>
                </a:solidFill>
                <a:latin typeface="Lato"/>
                <a:ea typeface="Lato"/>
                <a:cs typeface="Lato"/>
                <a:sym typeface="Lato"/>
              </a:rPr>
              <a:t>regularly retrain the model, check data quality, and update features</a:t>
            </a:r>
            <a:r>
              <a:rPr b="0" i="0" lang="en-GB" sz="2400" u="none" cap="none" strike="noStrike">
                <a:solidFill>
                  <a:srgbClr val="000000"/>
                </a:solidFill>
                <a:latin typeface="Lato"/>
                <a:ea typeface="Lato"/>
                <a:cs typeface="Lato"/>
                <a:sym typeface="Lato"/>
              </a:rPr>
              <a:t> to maintain accuracy</a:t>
            </a:r>
            <a:endParaRPr b="0" i="0" sz="2400" u="none" cap="none" strike="noStrike">
              <a:solidFill>
                <a:schemeClr val="dk1"/>
              </a:solidFill>
              <a:latin typeface="Lato"/>
              <a:ea typeface="Lato"/>
              <a:cs typeface="Lato"/>
              <a:sym typeface="Lato"/>
            </a:endParaRPr>
          </a:p>
        </p:txBody>
      </p:sp>
      <p:cxnSp>
        <p:nvCxnSpPr>
          <p:cNvPr id="465" name="Google Shape;465;p67"/>
          <p:cNvCxnSpPr/>
          <p:nvPr/>
        </p:nvCxnSpPr>
        <p:spPr>
          <a:xfrm>
            <a:off x="4572000" y="776489"/>
            <a:ext cx="0" cy="662420"/>
          </a:xfrm>
          <a:prstGeom prst="straightConnector1">
            <a:avLst/>
          </a:prstGeom>
          <a:noFill/>
          <a:ln cap="flat" cmpd="sng" w="12700">
            <a:solidFill>
              <a:schemeClr val="lt1">
                <a:alpha val="21568"/>
              </a:schemeClr>
            </a:solidFill>
            <a:prstDash val="solid"/>
            <a:miter lim="800000"/>
            <a:headEnd len="sm" w="sm" type="none"/>
            <a:tailEnd len="sm" w="sm" type="none"/>
          </a:ln>
        </p:spPr>
      </p:cxnSp>
      <p:sp>
        <p:nvSpPr>
          <p:cNvPr id="466" name="Google Shape;466;p67"/>
          <p:cNvSpPr txBox="1"/>
          <p:nvPr/>
        </p:nvSpPr>
        <p:spPr>
          <a:xfrm>
            <a:off x="851360" y="1399004"/>
            <a:ext cx="7553325" cy="2484840"/>
          </a:xfrm>
          <a:prstGeom prst="rect">
            <a:avLst/>
          </a:prstGeom>
          <a:noFill/>
          <a:ln>
            <a:noFill/>
          </a:ln>
        </p:spPr>
        <p:txBody>
          <a:bodyPr anchorCtr="0" anchor="t" bIns="34275" lIns="68575" spcFirstLastPara="1" rIns="68575" wrap="square" tIns="34275">
            <a:noAutofit/>
          </a:bodyPr>
          <a:lstStyle/>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Establish a schedule for periodically retraining the cancellation prediction model on fresh data to capture evolving patterns and trends in booking cancellations.</a:t>
            </a:r>
            <a:endParaRPr b="0" i="0" sz="1400" u="none" cap="none" strike="noStrike">
              <a:solidFill>
                <a:schemeClr val="dk1"/>
              </a:solidFill>
              <a:latin typeface="Lato Light"/>
              <a:ea typeface="Lato Light"/>
              <a:cs typeface="Lato Light"/>
              <a:sym typeface="Lato Light"/>
            </a:endParaRPr>
          </a:p>
          <a:p>
            <a:pPr indent="-127000" lvl="0" marL="215900" marR="0" rtl="0" algn="l">
              <a:lnSpc>
                <a:spcPct val="130000"/>
              </a:lnSpc>
              <a:spcBef>
                <a:spcPts val="0"/>
              </a:spcBef>
              <a:spcAft>
                <a:spcPts val="0"/>
              </a:spcAft>
              <a:buClr>
                <a:schemeClr val="dk1"/>
              </a:buClr>
              <a:buSzPts val="1400"/>
              <a:buFont typeface="Arial"/>
              <a:buNone/>
            </a:pPr>
            <a:r>
              <a:t/>
            </a:r>
            <a:endParaRPr b="0" i="0" sz="1400" u="none" cap="none" strike="noStrike">
              <a:solidFill>
                <a:schemeClr val="dk1"/>
              </a:solidFill>
              <a:latin typeface="Lato Light"/>
              <a:ea typeface="Lato Light"/>
              <a:cs typeface="Lato Light"/>
              <a:sym typeface="Lato Light"/>
            </a:endParaRPr>
          </a:p>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Perform periodic checks to ensure the quality of  future input data sources. Address any inconsistencies, missing values, or data anomalies to maintain the reliability of the model's predictions.</a:t>
            </a:r>
            <a:endParaRPr b="0" i="0" sz="1400" u="none" cap="none" strike="noStrike">
              <a:solidFill>
                <a:schemeClr val="dk1"/>
              </a:solidFill>
              <a:latin typeface="Lato Light"/>
              <a:ea typeface="Lato Light"/>
              <a:cs typeface="Lato Light"/>
              <a:sym typeface="Lato Light"/>
            </a:endParaRPr>
          </a:p>
          <a:p>
            <a:pPr indent="-127000" lvl="0" marL="215900" marR="0" rtl="0" algn="l">
              <a:lnSpc>
                <a:spcPct val="130000"/>
              </a:lnSpc>
              <a:spcBef>
                <a:spcPts val="0"/>
              </a:spcBef>
              <a:spcAft>
                <a:spcPts val="0"/>
              </a:spcAft>
              <a:buClr>
                <a:schemeClr val="dk1"/>
              </a:buClr>
              <a:buSzPts val="1400"/>
              <a:buFont typeface="Arial"/>
              <a:buNone/>
            </a:pPr>
            <a:r>
              <a:t/>
            </a:r>
            <a:endParaRPr b="0" i="0" sz="1400" u="none" cap="none" strike="noStrike">
              <a:solidFill>
                <a:schemeClr val="dk1"/>
              </a:solidFill>
              <a:latin typeface="Lato Light"/>
              <a:ea typeface="Lato Light"/>
              <a:cs typeface="Lato Light"/>
              <a:sym typeface="Lato Light"/>
            </a:endParaRPr>
          </a:p>
          <a:p>
            <a:pPr indent="-215900" lvl="0" marL="215900" marR="0" rtl="0" algn="l">
              <a:lnSpc>
                <a:spcPct val="130000"/>
              </a:lnSpc>
              <a:spcBef>
                <a:spcPts val="0"/>
              </a:spcBef>
              <a:spcAft>
                <a:spcPts val="0"/>
              </a:spcAft>
              <a:buClr>
                <a:schemeClr val="dk1"/>
              </a:buClr>
              <a:buSzPts val="1400"/>
              <a:buFont typeface="Arial"/>
              <a:buChar char="•"/>
            </a:pPr>
            <a:r>
              <a:rPr b="0" i="0" lang="en-GB" sz="1400" u="none" cap="none" strike="noStrike">
                <a:solidFill>
                  <a:schemeClr val="dk1"/>
                </a:solidFill>
                <a:latin typeface="Lato Light"/>
                <a:ea typeface="Lato Light"/>
                <a:cs typeface="Lato Light"/>
                <a:sym typeface="Lato Light"/>
              </a:rPr>
              <a:t>Continuously assess the relevance and effectiveness of input features. Introduce new features or remove irrelevant ones based on current conditions and insights from data analysis.</a:t>
            </a:r>
            <a:endParaRPr b="0" i="0" sz="14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67" name="Google Shape;467;p67"/>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68" name="Google Shape;468;p67"/>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Conclusion &amp; Recommendation</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nvSpPr>
        <p:spPr>
          <a:xfrm>
            <a:off x="280442"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The </a:t>
            </a:r>
            <a:r>
              <a:rPr b="1" i="0" lang="en-GB" sz="2400" u="none" cap="none" strike="noStrike">
                <a:solidFill>
                  <a:srgbClr val="000000"/>
                </a:solidFill>
                <a:latin typeface="Lato"/>
                <a:ea typeface="Lato"/>
                <a:cs typeface="Lato"/>
                <a:sym typeface="Lato"/>
              </a:rPr>
              <a:t>goals</a:t>
            </a:r>
            <a:r>
              <a:rPr b="0" i="0" lang="en-GB" sz="2400" u="none" cap="none" strike="noStrike">
                <a:solidFill>
                  <a:srgbClr val="000000"/>
                </a:solidFill>
                <a:latin typeface="Lato"/>
                <a:ea typeface="Lato"/>
                <a:cs typeface="Lato"/>
                <a:sym typeface="Lato"/>
              </a:rPr>
              <a:t> are to </a:t>
            </a:r>
            <a:r>
              <a:rPr b="1" i="0" lang="en-GB" sz="2400" u="none" cap="none" strike="noStrike">
                <a:solidFill>
                  <a:srgbClr val="000000"/>
                </a:solidFill>
                <a:latin typeface="Lato"/>
                <a:ea typeface="Lato"/>
                <a:cs typeface="Lato"/>
                <a:sym typeface="Lato"/>
              </a:rPr>
              <a:t>predict</a:t>
            </a:r>
            <a:r>
              <a:rPr b="0" i="0" lang="en-GB" sz="2400" u="none" cap="none" strike="noStrike">
                <a:solidFill>
                  <a:srgbClr val="000000"/>
                </a:solidFill>
                <a:latin typeface="Lato"/>
                <a:ea typeface="Lato"/>
                <a:cs typeface="Lato"/>
                <a:sym typeface="Lato"/>
              </a:rPr>
              <a:t> and </a:t>
            </a:r>
            <a:r>
              <a:rPr b="1" i="0" lang="en-GB" sz="2400" u="none" cap="none" strike="noStrike">
                <a:solidFill>
                  <a:srgbClr val="000000"/>
                </a:solidFill>
                <a:latin typeface="Lato"/>
                <a:ea typeface="Lato"/>
                <a:cs typeface="Lato"/>
                <a:sym typeface="Lato"/>
              </a:rPr>
              <a:t>prevent</a:t>
            </a:r>
            <a:r>
              <a:rPr b="0" i="0" lang="en-GB" sz="2400" u="none" cap="none" strike="noStrike">
                <a:solidFill>
                  <a:srgbClr val="000000"/>
                </a:solidFill>
                <a:latin typeface="Lato"/>
                <a:ea typeface="Lato"/>
                <a:cs typeface="Lato"/>
                <a:sym typeface="Lato"/>
              </a:rPr>
              <a:t> booking </a:t>
            </a:r>
            <a:r>
              <a:rPr b="1" i="0" lang="en-GB" sz="2400" u="none" cap="none" strike="noStrike">
                <a:solidFill>
                  <a:srgbClr val="000000"/>
                </a:solidFill>
                <a:latin typeface="Lato"/>
                <a:ea typeface="Lato"/>
                <a:cs typeface="Lato"/>
                <a:sym typeface="Lato"/>
              </a:rPr>
              <a:t>cancellations</a:t>
            </a:r>
            <a:r>
              <a:rPr b="0" i="0" lang="en-GB" sz="2400" u="none" cap="none" strike="noStrike">
                <a:solidFill>
                  <a:srgbClr val="000000"/>
                </a:solidFill>
                <a:latin typeface="Lato"/>
                <a:ea typeface="Lato"/>
                <a:cs typeface="Lato"/>
                <a:sym typeface="Lato"/>
              </a:rPr>
              <a:t> with </a:t>
            </a:r>
            <a:r>
              <a:rPr b="1" i="0" lang="en-GB" sz="2400" u="none" cap="none" strike="noStrike">
                <a:solidFill>
                  <a:srgbClr val="000000"/>
                </a:solidFill>
                <a:latin typeface="Lato"/>
                <a:ea typeface="Lato"/>
                <a:cs typeface="Lato"/>
                <a:sym typeface="Lato"/>
              </a:rPr>
              <a:t>proactive measures</a:t>
            </a:r>
            <a:endParaRPr b="1" i="0" sz="2400" u="none" cap="none" strike="noStrike">
              <a:solidFill>
                <a:schemeClr val="dk1"/>
              </a:solidFill>
              <a:latin typeface="Lato"/>
              <a:ea typeface="Lato"/>
              <a:cs typeface="Lato"/>
              <a:sym typeface="Lato"/>
            </a:endParaRPr>
          </a:p>
        </p:txBody>
      </p:sp>
      <p:sp>
        <p:nvSpPr>
          <p:cNvPr id="226" name="Google Shape;226;p41"/>
          <p:cNvSpPr txBox="1"/>
          <p:nvPr/>
        </p:nvSpPr>
        <p:spPr>
          <a:xfrm>
            <a:off x="1099473" y="1465833"/>
            <a:ext cx="6632100" cy="1685400"/>
          </a:xfrm>
          <a:prstGeom prst="rect">
            <a:avLst/>
          </a:prstGeom>
          <a:noFill/>
          <a:ln>
            <a:noFill/>
          </a:ln>
        </p:spPr>
        <p:txBody>
          <a:bodyPr anchorCtr="0" anchor="t" bIns="34275" lIns="68575" spcFirstLastPara="1" rIns="68575" wrap="square" tIns="34275">
            <a:spAutoFit/>
          </a:bodyPr>
          <a:lstStyle/>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Develop a model that could accurately predict booking cancellations before they occur.</a:t>
            </a:r>
            <a:endParaRPr b="0" i="0" u="none" cap="none" strike="noStrike">
              <a:solidFill>
                <a:schemeClr val="dk1"/>
              </a:solidFill>
              <a:latin typeface="Lato Light"/>
              <a:ea typeface="Lato Light"/>
              <a:cs typeface="Lato Light"/>
              <a:sym typeface="Lato Light"/>
            </a:endParaRPr>
          </a:p>
          <a:p>
            <a:pPr indent="-50800" lvl="0" marL="127000" marR="0" rtl="0" algn="l">
              <a:lnSpc>
                <a:spcPct val="130000"/>
              </a:lnSpc>
              <a:spcBef>
                <a:spcPts val="0"/>
              </a:spcBef>
              <a:spcAft>
                <a:spcPts val="0"/>
              </a:spcAft>
              <a:buClr>
                <a:schemeClr val="dk1"/>
              </a:buClr>
              <a:buSzPts val="1200"/>
              <a:buFont typeface="Arial"/>
              <a:buNone/>
            </a:pPr>
            <a:r>
              <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Help implementing proactive measures to the particular booking such as dynamic pricing or discount offers to discourage cancellation or mitigate potential revenue loss.</a:t>
            </a:r>
            <a:endParaRPr b="0" i="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227" name="Google Shape;227;p41"/>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28" name="Google Shape;228;p41"/>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Goals</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8"/>
          <p:cNvSpPr txBox="1"/>
          <p:nvPr/>
        </p:nvSpPr>
        <p:spPr>
          <a:xfrm>
            <a:off x="336464" y="420415"/>
            <a:ext cx="8583118"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Lato"/>
                <a:ea typeface="Lato"/>
                <a:cs typeface="Lato"/>
                <a:sym typeface="Lato"/>
              </a:rPr>
              <a:t>The model has </a:t>
            </a:r>
            <a:r>
              <a:rPr b="1" i="0" lang="en-GB" sz="2400" u="none" cap="none" strike="noStrike">
                <a:solidFill>
                  <a:srgbClr val="000000"/>
                </a:solidFill>
                <a:latin typeface="Lato"/>
                <a:ea typeface="Lato"/>
                <a:cs typeface="Lato"/>
                <a:sym typeface="Lato"/>
              </a:rPr>
              <a:t>limitations</a:t>
            </a:r>
            <a:r>
              <a:rPr b="0" i="0" lang="en-GB" sz="2400" u="none" cap="none" strike="noStrike">
                <a:solidFill>
                  <a:srgbClr val="000000"/>
                </a:solidFill>
                <a:latin typeface="Lato"/>
                <a:ea typeface="Lato"/>
                <a:cs typeface="Lato"/>
                <a:sym typeface="Lato"/>
              </a:rPr>
              <a:t> in </a:t>
            </a:r>
            <a:r>
              <a:rPr b="1" i="0" lang="en-GB" sz="2400" u="none" cap="none" strike="noStrike">
                <a:solidFill>
                  <a:srgbClr val="000000"/>
                </a:solidFill>
                <a:latin typeface="Lato"/>
                <a:ea typeface="Lato"/>
                <a:cs typeface="Lato"/>
                <a:sym typeface="Lato"/>
              </a:rPr>
              <a:t>handling time-based patterns</a:t>
            </a:r>
            <a:r>
              <a:rPr b="0" i="0" lang="en-GB" sz="2400" u="none" cap="none" strike="noStrike">
                <a:solidFill>
                  <a:srgbClr val="000000"/>
                </a:solidFill>
                <a:latin typeface="Lato"/>
                <a:ea typeface="Lato"/>
                <a:cs typeface="Lato"/>
                <a:sym typeface="Lato"/>
              </a:rPr>
              <a:t>, potentially </a:t>
            </a:r>
            <a:r>
              <a:rPr b="1" i="0" lang="en-GB" sz="2400" u="none" cap="none" strike="noStrike">
                <a:solidFill>
                  <a:srgbClr val="000000"/>
                </a:solidFill>
                <a:latin typeface="Lato"/>
                <a:ea typeface="Lato"/>
                <a:cs typeface="Lato"/>
                <a:sym typeface="Lato"/>
              </a:rPr>
              <a:t>missing important features</a:t>
            </a:r>
            <a:r>
              <a:rPr b="0" i="0" lang="en-GB" sz="2400" u="none" cap="none" strike="noStrike">
                <a:solidFill>
                  <a:srgbClr val="000000"/>
                </a:solidFill>
                <a:latin typeface="Lato"/>
                <a:ea typeface="Lato"/>
                <a:cs typeface="Lato"/>
                <a:sym typeface="Lato"/>
              </a:rPr>
              <a:t>, and </a:t>
            </a:r>
            <a:r>
              <a:rPr b="1" i="0" lang="en-GB" sz="2400" u="none" cap="none" strike="noStrike">
                <a:solidFill>
                  <a:srgbClr val="000000"/>
                </a:solidFill>
                <a:latin typeface="Lato"/>
                <a:ea typeface="Lato"/>
                <a:cs typeface="Lato"/>
                <a:sym typeface="Lato"/>
              </a:rPr>
              <a:t>only performs well </a:t>
            </a:r>
            <a:r>
              <a:rPr b="0" i="0" lang="en-GB" sz="2400" u="none" cap="none" strike="noStrike">
                <a:solidFill>
                  <a:srgbClr val="000000"/>
                </a:solidFill>
                <a:latin typeface="Lato"/>
                <a:ea typeface="Lato"/>
                <a:cs typeface="Lato"/>
                <a:sym typeface="Lato"/>
              </a:rPr>
              <a:t>on </a:t>
            </a:r>
            <a:r>
              <a:rPr b="1" i="0" lang="en-GB" sz="2400" u="none" cap="none" strike="noStrike">
                <a:solidFill>
                  <a:srgbClr val="000000"/>
                </a:solidFill>
                <a:latin typeface="Lato"/>
                <a:ea typeface="Lato"/>
                <a:cs typeface="Lato"/>
                <a:sym typeface="Lato"/>
              </a:rPr>
              <a:t>data similar to its training </a:t>
            </a:r>
            <a:r>
              <a:rPr b="0" i="0" lang="en-GB" sz="2400" u="none" cap="none" strike="noStrike">
                <a:solidFill>
                  <a:srgbClr val="000000"/>
                </a:solidFill>
                <a:latin typeface="Lato"/>
                <a:ea typeface="Lato"/>
                <a:cs typeface="Lato"/>
                <a:sym typeface="Lato"/>
              </a:rPr>
              <a:t>set</a:t>
            </a:r>
            <a:endParaRPr b="0" i="0" sz="2400" u="none" cap="none" strike="noStrike">
              <a:solidFill>
                <a:schemeClr val="dk1"/>
              </a:solidFill>
              <a:latin typeface="Lato"/>
              <a:ea typeface="Lato"/>
              <a:cs typeface="Lato"/>
              <a:sym typeface="Lato"/>
            </a:endParaRPr>
          </a:p>
        </p:txBody>
      </p:sp>
      <p:cxnSp>
        <p:nvCxnSpPr>
          <p:cNvPr id="474" name="Google Shape;474;p68"/>
          <p:cNvCxnSpPr/>
          <p:nvPr/>
        </p:nvCxnSpPr>
        <p:spPr>
          <a:xfrm>
            <a:off x="4572000" y="776489"/>
            <a:ext cx="0" cy="662420"/>
          </a:xfrm>
          <a:prstGeom prst="straightConnector1">
            <a:avLst/>
          </a:prstGeom>
          <a:noFill/>
          <a:ln cap="flat" cmpd="sng" w="12700">
            <a:solidFill>
              <a:schemeClr val="lt1">
                <a:alpha val="21568"/>
              </a:schemeClr>
            </a:solidFill>
            <a:prstDash val="solid"/>
            <a:miter lim="800000"/>
            <a:headEnd len="sm" w="sm" type="none"/>
            <a:tailEnd len="sm" w="sm" type="none"/>
          </a:ln>
        </p:spPr>
      </p:cxnSp>
      <p:sp>
        <p:nvSpPr>
          <p:cNvPr id="475" name="Google Shape;475;p68"/>
          <p:cNvSpPr txBox="1"/>
          <p:nvPr/>
        </p:nvSpPr>
        <p:spPr>
          <a:xfrm>
            <a:off x="795337" y="1733660"/>
            <a:ext cx="7553325" cy="3160130"/>
          </a:xfrm>
          <a:prstGeom prst="rect">
            <a:avLst/>
          </a:prstGeom>
          <a:noFill/>
          <a:ln>
            <a:noFill/>
          </a:ln>
        </p:spPr>
        <p:txBody>
          <a:bodyPr anchorCtr="0" anchor="t" bIns="34275" lIns="68575" spcFirstLastPara="1" rIns="68575" wrap="square" tIns="34275">
            <a:noAutofit/>
          </a:bodyPr>
          <a:lstStyle/>
          <a:p>
            <a:pPr indent="-171450" lvl="0" marL="171450" marR="0" rtl="0" algn="l">
              <a:lnSpc>
                <a:spcPct val="130000"/>
              </a:lnSpc>
              <a:spcBef>
                <a:spcPts val="0"/>
              </a:spcBef>
              <a:spcAft>
                <a:spcPts val="0"/>
              </a:spcAft>
              <a:buClr>
                <a:schemeClr val="dk1"/>
              </a:buClr>
              <a:buSzPts val="1400"/>
              <a:buFont typeface="Arial"/>
              <a:buChar char="•"/>
            </a:pPr>
            <a:r>
              <a:rPr b="0" i="0" lang="en-GB" sz="1200" u="none" cap="none" strike="noStrike">
                <a:solidFill>
                  <a:schemeClr val="dk1"/>
                </a:solidFill>
                <a:latin typeface="Lato Light"/>
                <a:ea typeface="Lato Light"/>
                <a:cs typeface="Lato Light"/>
                <a:sym typeface="Lato Light"/>
              </a:rPr>
              <a:t>The model treats all time periods equally. However, cancellation patterns may vary seasonally, during holidays, or in response to external events. This could result in inaccurate predictions during peak cancellation periods or during certain emerging trends and patterns over time. Incorporating time-dependent features or time series analysis techniques could enhance the model's predictive accuracy.</a:t>
            </a:r>
            <a:endParaRPr b="0" i="0" sz="1200" u="none" cap="none" strike="noStrike">
              <a:solidFill>
                <a:schemeClr val="dk1"/>
              </a:solidFill>
              <a:latin typeface="Lato Light"/>
              <a:ea typeface="Lato Light"/>
              <a:cs typeface="Lato Light"/>
              <a:sym typeface="Lato Light"/>
            </a:endParaRPr>
          </a:p>
          <a:p>
            <a:pPr indent="-82550" lvl="0" marL="171450" marR="0" rtl="0" algn="l">
              <a:lnSpc>
                <a:spcPct val="130000"/>
              </a:lnSpc>
              <a:spcBef>
                <a:spcPts val="0"/>
              </a:spcBef>
              <a:spcAft>
                <a:spcPts val="0"/>
              </a:spcAft>
              <a:buClr>
                <a:schemeClr val="dk1"/>
              </a:buClr>
              <a:buSzPts val="1400"/>
              <a:buFont typeface="Arial"/>
              <a:buNone/>
            </a:pPr>
            <a:r>
              <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chemeClr val="dk1"/>
              </a:buClr>
              <a:buSzPts val="1400"/>
              <a:buFont typeface="Arial"/>
              <a:buChar char="•"/>
            </a:pPr>
            <a:r>
              <a:rPr b="0" i="0" lang="en-GB" sz="1200" u="none" cap="none" strike="noStrike">
                <a:solidFill>
                  <a:schemeClr val="dk1"/>
                </a:solidFill>
                <a:latin typeface="Lato Light"/>
                <a:ea typeface="Lato Light"/>
                <a:cs typeface="Lato Light"/>
                <a:sym typeface="Lato Light"/>
              </a:rPr>
              <a:t>The current model may be based on a limited set of input features, potentially not including important predictors of booking cancellations. Features such as customer preferences, booking history, or external factors like economic conditions or travel restrictions may not be recorded. This could lead to poor performance and incomplete understanding of reasons for booking cancellation.</a:t>
            </a:r>
            <a:endParaRPr b="0" i="0" sz="1200" u="none" cap="none" strike="noStrike">
              <a:solidFill>
                <a:schemeClr val="dk1"/>
              </a:solidFill>
              <a:latin typeface="Lato Light"/>
              <a:ea typeface="Lato Light"/>
              <a:cs typeface="Lato Light"/>
              <a:sym typeface="Lato Light"/>
            </a:endParaRPr>
          </a:p>
          <a:p>
            <a:pPr indent="-82550" lvl="0" marL="171450" marR="0" rtl="0" algn="l">
              <a:lnSpc>
                <a:spcPct val="130000"/>
              </a:lnSpc>
              <a:spcBef>
                <a:spcPts val="0"/>
              </a:spcBef>
              <a:spcAft>
                <a:spcPts val="0"/>
              </a:spcAft>
              <a:buClr>
                <a:schemeClr val="dk1"/>
              </a:buClr>
              <a:buSzPts val="1400"/>
              <a:buFont typeface="Arial"/>
              <a:buNone/>
            </a:pPr>
            <a:r>
              <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chemeClr val="dk1"/>
              </a:buClr>
              <a:buSzPts val="1400"/>
              <a:buFont typeface="Arial"/>
              <a:buChar char="•"/>
            </a:pPr>
            <a:r>
              <a:rPr b="0" i="0" lang="en-GB" sz="1200" u="none" cap="none" strike="noStrike">
                <a:solidFill>
                  <a:schemeClr val="dk1"/>
                </a:solidFill>
                <a:latin typeface="Lato Light"/>
                <a:ea typeface="Lato Light"/>
                <a:cs typeface="Lato Light"/>
                <a:sym typeface="Lato Light"/>
              </a:rPr>
              <a:t>The current model also have limitation to only be able to predict with good performance if the test data is already within the range of the trained dataset.</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476" name="Google Shape;476;p68"/>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477" name="Google Shape;477;p68"/>
          <p:cNvSpPr txBox="1"/>
          <p:nvPr/>
        </p:nvSpPr>
        <p:spPr>
          <a:xfrm>
            <a:off x="336464"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Conclusion &amp; Recommendation</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9"/>
          <p:cNvSpPr/>
          <p:nvPr/>
        </p:nvSpPr>
        <p:spPr>
          <a:xfrm>
            <a:off x="3826606" y="3544100"/>
            <a:ext cx="1490793" cy="211597"/>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100"/>
              <a:buFont typeface="Arial"/>
              <a:buNone/>
            </a:pPr>
            <a:r>
              <a:rPr b="0" i="1" lang="en-GB" sz="1100" u="none" cap="none" strike="noStrike">
                <a:solidFill>
                  <a:schemeClr val="dk1"/>
                </a:solidFill>
                <a:latin typeface="Lato"/>
                <a:ea typeface="Lato"/>
                <a:cs typeface="Lato"/>
                <a:sym typeface="Lato"/>
              </a:rPr>
              <a:t>Thank You</a:t>
            </a:r>
            <a:endParaRPr b="0" i="1" sz="1100" u="none" cap="none" strike="noStrike">
              <a:solidFill>
                <a:schemeClr val="dk1"/>
              </a:solidFill>
              <a:latin typeface="Lato"/>
              <a:ea typeface="Lato"/>
              <a:cs typeface="Lato"/>
              <a:sym typeface="Lato"/>
            </a:endParaRPr>
          </a:p>
        </p:txBody>
      </p:sp>
      <p:sp>
        <p:nvSpPr>
          <p:cNvPr id="483" name="Google Shape;483;p69"/>
          <p:cNvSpPr/>
          <p:nvPr/>
        </p:nvSpPr>
        <p:spPr>
          <a:xfrm>
            <a:off x="2473661" y="3952424"/>
            <a:ext cx="4196677" cy="142347"/>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700"/>
              <a:buFont typeface="Lato"/>
              <a:buNone/>
            </a:pPr>
            <a:r>
              <a:rPr b="0" i="0" lang="en-GB" sz="700" u="none" cap="none" strike="noStrike">
                <a:solidFill>
                  <a:schemeClr val="dk1"/>
                </a:solidFill>
                <a:latin typeface="Lato"/>
                <a:ea typeface="Lato"/>
                <a:cs typeface="Lato"/>
                <a:sym typeface="Lato"/>
              </a:rPr>
              <a:t>PURWADHIKA FINAL PROJECT JCDSOL-13</a:t>
            </a:r>
            <a:endParaRPr b="0" i="0" sz="700" u="none" cap="none" strike="noStrike">
              <a:solidFill>
                <a:schemeClr val="dk1"/>
              </a:solidFill>
              <a:latin typeface="Lato"/>
              <a:ea typeface="Lato"/>
              <a:cs typeface="Lato"/>
              <a:sym typeface="Lato"/>
            </a:endParaRPr>
          </a:p>
        </p:txBody>
      </p:sp>
      <p:cxnSp>
        <p:nvCxnSpPr>
          <p:cNvPr id="484" name="Google Shape;484;p69"/>
          <p:cNvCxnSpPr/>
          <p:nvPr/>
        </p:nvCxnSpPr>
        <p:spPr>
          <a:xfrm>
            <a:off x="4572000" y="776489"/>
            <a:ext cx="0" cy="662420"/>
          </a:xfrm>
          <a:prstGeom prst="straightConnector1">
            <a:avLst/>
          </a:prstGeom>
          <a:noFill/>
          <a:ln cap="flat" cmpd="sng" w="12700">
            <a:solidFill>
              <a:schemeClr val="lt1">
                <a:alpha val="21568"/>
              </a:schemeClr>
            </a:solidFill>
            <a:prstDash val="solid"/>
            <a:miter lim="800000"/>
            <a:headEnd len="sm" w="sm" type="none"/>
            <a:tailEnd len="sm" w="sm" type="none"/>
          </a:ln>
        </p:spPr>
      </p:cxnSp>
      <p:pic>
        <p:nvPicPr>
          <p:cNvPr descr="A black and grey logo&#10;&#10;Description automatically generated" id="485" name="Google Shape;485;p69"/>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nvSpPr>
        <p:spPr>
          <a:xfrm>
            <a:off x="1099473" y="1465833"/>
            <a:ext cx="6632100" cy="1965600"/>
          </a:xfrm>
          <a:prstGeom prst="rect">
            <a:avLst/>
          </a:prstGeom>
          <a:noFill/>
          <a:ln>
            <a:noFill/>
          </a:ln>
        </p:spPr>
        <p:txBody>
          <a:bodyPr anchorCtr="0" anchor="t" bIns="34275" lIns="68575" spcFirstLastPara="1" rIns="68575" wrap="square" tIns="34275">
            <a:spAutoFit/>
          </a:bodyPr>
          <a:lstStyle/>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Data Understanding</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Data Cleaning</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Data Analysis</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Model Preparation</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Modelling</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Model Selection &amp; Optimization</a:t>
            </a:r>
            <a:endParaRPr b="0" i="0" u="none" cap="none" strike="noStrike">
              <a:solidFill>
                <a:schemeClr val="dk1"/>
              </a:solidFill>
              <a:latin typeface="Lato Light"/>
              <a:ea typeface="Lato Light"/>
              <a:cs typeface="Lato Light"/>
              <a:sym typeface="Lato Light"/>
            </a:endParaRPr>
          </a:p>
          <a:p>
            <a:pPr indent="-139700" lvl="0" marL="127000" marR="0" rtl="0" algn="l">
              <a:lnSpc>
                <a:spcPct val="130000"/>
              </a:lnSpc>
              <a:spcBef>
                <a:spcPts val="0"/>
              </a:spcBef>
              <a:spcAft>
                <a:spcPts val="0"/>
              </a:spcAft>
              <a:buClr>
                <a:schemeClr val="dk1"/>
              </a:buClr>
              <a:buSzPts val="1400"/>
              <a:buFont typeface="Arial"/>
              <a:buChar char="•"/>
            </a:pPr>
            <a:r>
              <a:rPr b="0" i="0" lang="en-GB" u="none" cap="none" strike="noStrike">
                <a:solidFill>
                  <a:schemeClr val="dk1"/>
                </a:solidFill>
                <a:latin typeface="Lato Light"/>
                <a:ea typeface="Lato Light"/>
                <a:cs typeface="Lato Light"/>
                <a:sym typeface="Lato Light"/>
              </a:rPr>
              <a:t>Conclusion &amp; Recommendation</a:t>
            </a:r>
            <a:endParaRPr b="0" i="0" u="none" cap="none" strike="noStrike">
              <a:solidFill>
                <a:schemeClr val="dk1"/>
              </a:solidFill>
              <a:latin typeface="Lato Light"/>
              <a:ea typeface="Lato Light"/>
              <a:cs typeface="Lato Light"/>
              <a:sym typeface="Lato Light"/>
            </a:endParaRPr>
          </a:p>
        </p:txBody>
      </p:sp>
      <p:sp>
        <p:nvSpPr>
          <p:cNvPr id="234" name="Google Shape;234;p42"/>
          <p:cNvSpPr txBox="1"/>
          <p:nvPr/>
        </p:nvSpPr>
        <p:spPr>
          <a:xfrm>
            <a:off x="935096" y="460410"/>
            <a:ext cx="7273806"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The </a:t>
            </a:r>
            <a:r>
              <a:rPr b="1" i="0" lang="en-GB" sz="2400" u="none" cap="none" strike="noStrike">
                <a:solidFill>
                  <a:srgbClr val="000000"/>
                </a:solidFill>
                <a:latin typeface="Lato"/>
                <a:ea typeface="Lato"/>
                <a:cs typeface="Lato"/>
                <a:sym typeface="Lato"/>
              </a:rPr>
              <a:t>Workflow</a:t>
            </a:r>
            <a:r>
              <a:rPr b="0" i="0" lang="en-GB" sz="2400" u="none" cap="none" strike="noStrike">
                <a:solidFill>
                  <a:srgbClr val="000000"/>
                </a:solidFill>
                <a:latin typeface="Lato"/>
                <a:ea typeface="Lato"/>
                <a:cs typeface="Lato"/>
                <a:sym typeface="Lato"/>
              </a:rPr>
              <a:t> for Model Development, from </a:t>
            </a:r>
            <a:r>
              <a:rPr b="1" i="0" lang="en-GB" sz="2400" u="none" cap="none" strike="noStrike">
                <a:solidFill>
                  <a:srgbClr val="000000"/>
                </a:solidFill>
                <a:latin typeface="Lato"/>
                <a:ea typeface="Lato"/>
                <a:cs typeface="Lato"/>
                <a:sym typeface="Lato"/>
              </a:rPr>
              <a:t>Data Understanding</a:t>
            </a:r>
            <a:r>
              <a:rPr b="0" i="0" lang="en-GB" sz="2400" u="none" cap="none" strike="noStrike">
                <a:solidFill>
                  <a:srgbClr val="000000"/>
                </a:solidFill>
                <a:latin typeface="Lato"/>
                <a:ea typeface="Lato"/>
                <a:cs typeface="Lato"/>
                <a:sym typeface="Lato"/>
              </a:rPr>
              <a:t> to </a:t>
            </a:r>
            <a:r>
              <a:rPr b="1" i="0" lang="en-GB" sz="2400" u="none" cap="none" strike="noStrike">
                <a:solidFill>
                  <a:srgbClr val="000000"/>
                </a:solidFill>
                <a:latin typeface="Lato"/>
                <a:ea typeface="Lato"/>
                <a:cs typeface="Lato"/>
                <a:sym typeface="Lato"/>
              </a:rPr>
              <a:t>Conclusion</a:t>
            </a:r>
            <a:endParaRPr b="1" i="0" sz="2400" u="none" cap="none" strike="noStrike">
              <a:solidFill>
                <a:schemeClr val="dk1"/>
              </a:solidFill>
              <a:latin typeface="Lato"/>
              <a:ea typeface="Lato"/>
              <a:cs typeface="Lato"/>
              <a:sym typeface="Lato"/>
            </a:endParaRPr>
          </a:p>
        </p:txBody>
      </p:sp>
      <p:pic>
        <p:nvPicPr>
          <p:cNvPr descr="A black and grey logo&#10;&#10;Description automatically generated" id="235" name="Google Shape;235;p42"/>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36" name="Google Shape;236;p42"/>
          <p:cNvSpPr txBox="1"/>
          <p:nvPr/>
        </p:nvSpPr>
        <p:spPr>
          <a:xfrm>
            <a:off x="935096" y="175747"/>
            <a:ext cx="7345845"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Analytical Approach</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nvSpPr>
        <p:spPr>
          <a:xfrm>
            <a:off x="1255891" y="1399023"/>
            <a:ext cx="6632216" cy="3485539"/>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 evaluation metrics for the classification models are as follows :</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1" lang="en-GB" sz="1200" u="none" cap="none" strike="noStrike">
                <a:solidFill>
                  <a:schemeClr val="dk1"/>
                </a:solidFill>
                <a:latin typeface="Lato Light"/>
                <a:ea typeface="Lato Light"/>
                <a:cs typeface="Lato Light"/>
                <a:sym typeface="Lato Light"/>
              </a:rPr>
              <a:t>(Positive = Flagged as potentially canceled booking)</a:t>
            </a:r>
            <a:endParaRPr b="0" i="1" sz="1200" u="none" cap="none" strike="noStrike">
              <a:solidFill>
                <a:schemeClr val="dk1"/>
              </a:solidFill>
              <a:latin typeface="Lato Light"/>
              <a:ea typeface="Lato Light"/>
              <a:cs typeface="Lato Light"/>
              <a:sym typeface="Lato Light"/>
            </a:endParaRPr>
          </a:p>
          <a:p>
            <a:pPr indent="-127000" lvl="0" marL="127000" marR="0" rtl="0" algn="l">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Precision</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 ratio of correctly predicted cancellations to all predicted cancellations (true positives / (true positives + false positives)).</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High precision means that when a booking is predicted to be a cancellation, it is likely correct. This is important to avoid unnecessary actions on bookings that will not cancel.</a:t>
            </a:r>
            <a:endParaRPr b="0" i="0" sz="1200" u="none" cap="none" strike="noStrike">
              <a:solidFill>
                <a:schemeClr val="dk1"/>
              </a:solidFill>
              <a:latin typeface="Lato Light"/>
              <a:ea typeface="Lato Light"/>
              <a:cs typeface="Lato Light"/>
              <a:sym typeface="Lato Light"/>
            </a:endParaRPr>
          </a:p>
          <a:p>
            <a:pPr indent="-127000" lvl="0" marL="127000" marR="0" rtl="0" algn="l">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Recall</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 ratio of correctly predicted cancellations to all actual cancellations (true positives / (true positives + false negatives)).</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High recall means fewer actual cancellations are missed. This is important if the business wants to ensure that most potential cancellations are identified.</a:t>
            </a:r>
            <a:endParaRPr b="0" i="0" sz="1200" u="none" cap="none" strike="noStrike">
              <a:solidFill>
                <a:schemeClr val="dk1"/>
              </a:solidFill>
              <a:latin typeface="Lato Light"/>
              <a:ea typeface="Lato Light"/>
              <a:cs typeface="Lato Light"/>
              <a:sym typeface="Lato Light"/>
            </a:endParaRPr>
          </a:p>
          <a:p>
            <a:pPr indent="-127000" lvl="0" marL="127000" marR="0" rtl="0" algn="l">
              <a:lnSpc>
                <a:spcPct val="130000"/>
              </a:lnSpc>
              <a:spcBef>
                <a:spcPts val="0"/>
              </a:spcBef>
              <a:spcAft>
                <a:spcPts val="0"/>
              </a:spcAft>
              <a:buClr>
                <a:schemeClr val="dk1"/>
              </a:buClr>
              <a:buSzPts val="1200"/>
              <a:buFont typeface="Arial"/>
              <a:buChar char="•"/>
            </a:pPr>
            <a:r>
              <a:rPr b="0" i="0" lang="en-GB" sz="1200" u="none" cap="none" strike="noStrike">
                <a:solidFill>
                  <a:schemeClr val="dk1"/>
                </a:solidFill>
                <a:latin typeface="Lato Light"/>
                <a:ea typeface="Lato Light"/>
                <a:cs typeface="Lato Light"/>
                <a:sym typeface="Lato Light"/>
              </a:rPr>
              <a:t>* F1-score</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 harmonic mean of precision and recall (2 * (precision * recall) / (precision + recall)).</a:t>
            </a:r>
            <a:endParaRPr b="0" i="0" sz="1200" u="none" cap="none" strike="noStrike">
              <a:solidFill>
                <a:schemeClr val="dk1"/>
              </a:solidFill>
              <a:latin typeface="Lato Light"/>
              <a:ea typeface="Lato Light"/>
              <a:cs typeface="Lato Light"/>
              <a:sym typeface="Lato Light"/>
            </a:endParaRPr>
          </a:p>
          <a:p>
            <a:pPr indent="0" lvl="1" marL="3429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F1-score is used when a balance between catching most cancellations (recall) and ensuring that flagged cancellations are mostly correct (precision) are required. This important if both missing cancellations and misclassifying non-cancellations have comparable business costs.</a:t>
            </a:r>
            <a:endParaRPr b="0" i="0" sz="1200" u="none" cap="none" strike="noStrike">
              <a:solidFill>
                <a:schemeClr val="dk1"/>
              </a:solidFill>
              <a:latin typeface="Lato Light"/>
              <a:ea typeface="Lato Light"/>
              <a:cs typeface="Lato Light"/>
              <a:sym typeface="Lato Light"/>
            </a:endParaRPr>
          </a:p>
        </p:txBody>
      </p:sp>
      <p:sp>
        <p:nvSpPr>
          <p:cNvPr id="242" name="Google Shape;242;p43"/>
          <p:cNvSpPr txBox="1"/>
          <p:nvPr/>
        </p:nvSpPr>
        <p:spPr>
          <a:xfrm>
            <a:off x="280440" y="420425"/>
            <a:ext cx="8583119"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Lato"/>
                <a:ea typeface="Lato"/>
                <a:cs typeface="Lato"/>
                <a:sym typeface="Lato"/>
              </a:rPr>
              <a:t>Minimizing False Negatives </a:t>
            </a:r>
            <a:r>
              <a:rPr b="0" i="0" lang="en-GB" sz="2400" u="none" cap="none" strike="noStrike">
                <a:solidFill>
                  <a:srgbClr val="000000"/>
                </a:solidFill>
                <a:latin typeface="Lato"/>
                <a:ea typeface="Lato"/>
                <a:cs typeface="Lato"/>
                <a:sym typeface="Lato"/>
              </a:rPr>
              <a:t>to Protect Revenue by Prioritizing </a:t>
            </a:r>
            <a:r>
              <a:rPr b="1" i="0" lang="en-GB" sz="2400" u="none" cap="none" strike="noStrike">
                <a:solidFill>
                  <a:srgbClr val="000000"/>
                </a:solidFill>
                <a:latin typeface="Lato"/>
                <a:ea typeface="Lato"/>
                <a:cs typeface="Lato"/>
                <a:sym typeface="Lato"/>
              </a:rPr>
              <a:t>Recall</a:t>
            </a:r>
            <a:r>
              <a:rPr b="0" i="0" lang="en-GB" sz="2400" u="none" cap="none" strike="noStrike">
                <a:solidFill>
                  <a:srgbClr val="000000"/>
                </a:solidFill>
                <a:latin typeface="Lato"/>
                <a:ea typeface="Lato"/>
                <a:cs typeface="Lato"/>
                <a:sym typeface="Lato"/>
              </a:rPr>
              <a:t> as the </a:t>
            </a:r>
            <a:r>
              <a:rPr b="1" i="0" lang="en-GB" sz="2400" u="none" cap="none" strike="noStrike">
                <a:solidFill>
                  <a:srgbClr val="000000"/>
                </a:solidFill>
                <a:latin typeface="Lato"/>
                <a:ea typeface="Lato"/>
                <a:cs typeface="Lato"/>
                <a:sym typeface="Lato"/>
              </a:rPr>
              <a:t>Key Metric</a:t>
            </a:r>
            <a:endParaRPr b="1" i="0" sz="2400" u="none" cap="none" strike="noStrike">
              <a:solidFill>
                <a:schemeClr val="dk1"/>
              </a:solidFill>
              <a:latin typeface="Lato"/>
              <a:ea typeface="Lato"/>
              <a:cs typeface="Lato"/>
              <a:sym typeface="Lato"/>
            </a:endParaRPr>
          </a:p>
        </p:txBody>
      </p:sp>
      <p:pic>
        <p:nvPicPr>
          <p:cNvPr descr="A black and grey logo&#10;&#10;Description automatically generated" id="243" name="Google Shape;243;p43"/>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44" name="Google Shape;244;p43"/>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Evaluation Metric</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nvSpPr>
        <p:spPr>
          <a:xfrm>
            <a:off x="1255891" y="1465822"/>
            <a:ext cx="6632216" cy="2707958"/>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In this case, if the proactive measure to prevent potential cancellations is to offer discounted pricing (for example, 30%) to discourage cancellations, the effects are as follows:</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1" lang="en-GB" sz="1200" u="none" cap="none" strike="noStrike">
                <a:solidFill>
                  <a:schemeClr val="dk1"/>
                </a:solidFill>
                <a:latin typeface="Lato Light"/>
                <a:ea typeface="Lato Light"/>
                <a:cs typeface="Lato Light"/>
                <a:sym typeface="Lato Light"/>
              </a:rPr>
              <a:t>  </a:t>
            </a:r>
            <a:r>
              <a:rPr b="1" i="1" lang="en-GB" sz="1200" u="none" cap="none" strike="noStrike">
                <a:solidFill>
                  <a:schemeClr val="dk1"/>
                </a:solidFill>
                <a:latin typeface="Lato Light"/>
                <a:ea typeface="Lato Light"/>
                <a:cs typeface="Lato Light"/>
                <a:sym typeface="Lato Light"/>
              </a:rPr>
              <a:t>False Negatives: </a:t>
            </a:r>
            <a:r>
              <a:rPr b="0" i="1" lang="en-GB" sz="1200" u="none" cap="none" strike="noStrike">
                <a:solidFill>
                  <a:schemeClr val="dk1"/>
                </a:solidFill>
                <a:latin typeface="Lato Light"/>
                <a:ea typeface="Lato Light"/>
                <a:cs typeface="Lato Light"/>
                <a:sym typeface="Lato Light"/>
              </a:rPr>
              <a:t>Loss of </a:t>
            </a:r>
            <a:r>
              <a:rPr b="0" i="1" lang="en-GB" sz="1200" u="sng" cap="none" strike="noStrike">
                <a:solidFill>
                  <a:schemeClr val="dk1"/>
                </a:solidFill>
                <a:latin typeface="Lato Light"/>
                <a:ea typeface="Lato Light"/>
                <a:cs typeface="Lato Light"/>
                <a:sym typeface="Lato Light"/>
              </a:rPr>
              <a:t>100%</a:t>
            </a:r>
            <a:r>
              <a:rPr b="0" i="1" lang="en-GB" sz="1200" u="none" cap="none" strike="noStrike">
                <a:solidFill>
                  <a:schemeClr val="dk1"/>
                </a:solidFill>
                <a:latin typeface="Lato Light"/>
                <a:ea typeface="Lato Light"/>
                <a:cs typeface="Lato Light"/>
                <a:sym typeface="Lato Light"/>
              </a:rPr>
              <a:t> of the potential revenue due to the loss of a customer who cancels but was not predicted to cancel.</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1" i="1" lang="en-GB" sz="1200" u="none" cap="none" strike="noStrike">
                <a:solidFill>
                  <a:schemeClr val="dk1"/>
                </a:solidFill>
                <a:latin typeface="Lato Light"/>
                <a:ea typeface="Lato Light"/>
                <a:cs typeface="Lato Light"/>
                <a:sym typeface="Lato Light"/>
              </a:rPr>
              <a:t>  False Positives: </a:t>
            </a:r>
            <a:r>
              <a:rPr b="0" i="1" lang="en-GB" sz="1200" u="none" cap="none" strike="noStrike">
                <a:solidFill>
                  <a:schemeClr val="dk1"/>
                </a:solidFill>
                <a:latin typeface="Lato Light"/>
                <a:ea typeface="Lato Light"/>
                <a:cs typeface="Lato Light"/>
                <a:sym typeface="Lato Light"/>
              </a:rPr>
              <a:t>Loss of </a:t>
            </a:r>
            <a:r>
              <a:rPr b="0" i="1" lang="en-GB" sz="1200" u="sng" cap="none" strike="noStrike">
                <a:solidFill>
                  <a:schemeClr val="dk1"/>
                </a:solidFill>
                <a:latin typeface="Lato Light"/>
                <a:ea typeface="Lato Light"/>
                <a:cs typeface="Lato Light"/>
                <a:sym typeface="Lato Light"/>
              </a:rPr>
              <a:t>30%</a:t>
            </a:r>
            <a:r>
              <a:rPr b="0" i="1" lang="en-GB" sz="1200" u="none" cap="none" strike="noStrike">
                <a:solidFill>
                  <a:schemeClr val="dk1"/>
                </a:solidFill>
                <a:latin typeface="Lato Light"/>
                <a:ea typeface="Lato Light"/>
                <a:cs typeface="Lato Light"/>
                <a:sym typeface="Lato Light"/>
              </a:rPr>
              <a:t> of the potential maximum revenue because a discount was offered to a customer who would not have canceled and would have paid full price.</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Therefore, it is more important to </a:t>
            </a:r>
            <a:r>
              <a:rPr b="1" i="0" lang="en-GB" sz="1200" u="none" cap="none" strike="noStrike">
                <a:solidFill>
                  <a:schemeClr val="dk1"/>
                </a:solidFill>
                <a:latin typeface="Lato Light"/>
                <a:ea typeface="Lato Light"/>
                <a:cs typeface="Lato Light"/>
                <a:sym typeface="Lato Light"/>
              </a:rPr>
              <a:t>minimize false negatives </a:t>
            </a:r>
            <a:r>
              <a:rPr b="0" i="0" lang="en-GB" sz="1200" u="none" cap="none" strike="noStrike">
                <a:solidFill>
                  <a:schemeClr val="dk1"/>
                </a:solidFill>
                <a:latin typeface="Lato Light"/>
                <a:ea typeface="Lato Light"/>
                <a:cs typeface="Lato Light"/>
                <a:sym typeface="Lato Light"/>
              </a:rPr>
              <a:t>because their potential loss is higher. As such, the primary evaluation metric for this project will be</a:t>
            </a:r>
            <a:r>
              <a:rPr b="1" i="0" lang="en-GB" sz="1200" u="none" cap="none" strike="noStrike">
                <a:solidFill>
                  <a:schemeClr val="dk1"/>
                </a:solidFill>
                <a:latin typeface="Lato Light"/>
                <a:ea typeface="Lato Light"/>
                <a:cs typeface="Lato Light"/>
                <a:sym typeface="Lato Light"/>
              </a:rPr>
              <a:t> recall</a:t>
            </a:r>
            <a:r>
              <a:rPr b="0" i="0" lang="en-GB" sz="1200" u="none" cap="none" strike="noStrike">
                <a:solidFill>
                  <a:schemeClr val="dk1"/>
                </a:solidFill>
                <a:latin typeface="Lato Light"/>
                <a:ea typeface="Lato Light"/>
                <a:cs typeface="Lato Light"/>
                <a:sym typeface="Lato Light"/>
              </a:rPr>
              <a:t>.</a:t>
            </a:r>
            <a:endParaRPr b="0" i="0" sz="1200" u="none" cap="none" strike="noStrike">
              <a:solidFill>
                <a:schemeClr val="dk1"/>
              </a:solidFill>
              <a:latin typeface="Lato Light"/>
              <a:ea typeface="Lato Light"/>
              <a:cs typeface="Lato Light"/>
              <a:sym typeface="Lato Light"/>
            </a:endParaRPr>
          </a:p>
        </p:txBody>
      </p:sp>
      <p:sp>
        <p:nvSpPr>
          <p:cNvPr id="250" name="Google Shape;250;p44"/>
          <p:cNvSpPr txBox="1"/>
          <p:nvPr/>
        </p:nvSpPr>
        <p:spPr>
          <a:xfrm>
            <a:off x="280440" y="42042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Lato"/>
                <a:ea typeface="Lato"/>
                <a:cs typeface="Lato"/>
                <a:sym typeface="Lato"/>
              </a:rPr>
              <a:t>Minimizing False Negatives </a:t>
            </a:r>
            <a:r>
              <a:rPr b="0" i="0" lang="en-GB" sz="2400" u="none" cap="none" strike="noStrike">
                <a:solidFill>
                  <a:srgbClr val="000000"/>
                </a:solidFill>
                <a:latin typeface="Lato"/>
                <a:ea typeface="Lato"/>
                <a:cs typeface="Lato"/>
                <a:sym typeface="Lato"/>
              </a:rPr>
              <a:t>to Protect Revenue by Prioritizing </a:t>
            </a:r>
            <a:r>
              <a:rPr b="1" i="0" lang="en-GB" sz="2400" u="none" cap="none" strike="noStrike">
                <a:solidFill>
                  <a:srgbClr val="000000"/>
                </a:solidFill>
                <a:latin typeface="Lato"/>
                <a:ea typeface="Lato"/>
                <a:cs typeface="Lato"/>
                <a:sym typeface="Lato"/>
              </a:rPr>
              <a:t>Recall</a:t>
            </a:r>
            <a:r>
              <a:rPr b="0" i="0" lang="en-GB" sz="2400" u="none" cap="none" strike="noStrike">
                <a:solidFill>
                  <a:srgbClr val="000000"/>
                </a:solidFill>
                <a:latin typeface="Lato"/>
                <a:ea typeface="Lato"/>
                <a:cs typeface="Lato"/>
                <a:sym typeface="Lato"/>
              </a:rPr>
              <a:t> as the </a:t>
            </a:r>
            <a:r>
              <a:rPr b="1" i="0" lang="en-GB" sz="2400" u="none" cap="none" strike="noStrike">
                <a:solidFill>
                  <a:srgbClr val="000000"/>
                </a:solidFill>
                <a:latin typeface="Lato"/>
                <a:ea typeface="Lato"/>
                <a:cs typeface="Lato"/>
                <a:sym typeface="Lato"/>
              </a:rPr>
              <a:t>Key Metric</a:t>
            </a:r>
            <a:endParaRPr b="1" i="0" sz="2400" u="none" cap="none" strike="noStrike">
              <a:solidFill>
                <a:schemeClr val="dk1"/>
              </a:solidFill>
              <a:latin typeface="Lato"/>
              <a:ea typeface="Lato"/>
              <a:cs typeface="Lato"/>
              <a:sym typeface="Lato"/>
            </a:endParaRPr>
          </a:p>
        </p:txBody>
      </p:sp>
      <p:pic>
        <p:nvPicPr>
          <p:cNvPr descr="A black and grey logo&#10;&#10;Description automatically generated" id="251" name="Google Shape;251;p44"/>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52" name="Google Shape;252;p44"/>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Evaluation Metric</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nvSpPr>
        <p:spPr>
          <a:xfrm>
            <a:off x="1255891" y="1399003"/>
            <a:ext cx="6632216" cy="2709942"/>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The data is originally from the article *Hotel Booking Demand Datasets*, written by Nuno Antonio, Ana Almeida, and Luis Nunes for Data in Brief, Volume 22, February 2019.</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1"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rPr b="0" i="0" lang="en-GB" sz="1200" u="none" cap="none" strike="noStrike">
                <a:solidFill>
                  <a:schemeClr val="dk1"/>
                </a:solidFill>
                <a:latin typeface="Lato Light"/>
                <a:ea typeface="Lato Light"/>
                <a:cs typeface="Lato Light"/>
                <a:sym typeface="Lato Light"/>
              </a:rPr>
              <a:t>This data article describes two datasets with hotel demand data. One of the hotels (H1) is a resort hotel and the other is a city hotel (H2). Both datasets share the same structure, with 31 variables describing the 40,060 observations of H1 and 79,330 observations of H2. </a:t>
            </a:r>
            <a:r>
              <a:rPr b="0" i="0" lang="en-GB" sz="1200" u="none" cap="none" strike="noStrike">
                <a:solidFill>
                  <a:srgbClr val="1F1F1F"/>
                </a:solidFill>
                <a:latin typeface="Lato Light"/>
                <a:ea typeface="Lato Light"/>
                <a:cs typeface="Lato Light"/>
                <a:sym typeface="Lato Light"/>
              </a:rPr>
              <a:t>Both hotels are located in Portugal: H1 at the resort region of Algarve and H2 at the city of Lisbon. </a:t>
            </a:r>
            <a:r>
              <a:rPr b="0" i="0" lang="en-GB" sz="1200" u="none" cap="none" strike="noStrike">
                <a:solidFill>
                  <a:schemeClr val="dk1"/>
                </a:solidFill>
                <a:latin typeface="Lato Light"/>
                <a:ea typeface="Lato Light"/>
                <a:cs typeface="Lato Light"/>
                <a:sym typeface="Lato Light"/>
              </a:rPr>
              <a:t>Both datasets comprehend bookings due to arrive between the 1st of July of 2015 and the 31st of August 2017, including bookings that effectively arrived and bookings that were canceled.</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0" sz="1200" u="none" cap="none" strike="noStrike">
              <a:solidFill>
                <a:schemeClr val="dk1"/>
              </a:solidFill>
              <a:latin typeface="Lato Light"/>
              <a:ea typeface="Lato Light"/>
              <a:cs typeface="Lato Light"/>
              <a:sym typeface="Lato Light"/>
            </a:endParaRPr>
          </a:p>
          <a:p>
            <a:pPr indent="0" lvl="0" marL="0" marR="0" rtl="0" algn="l">
              <a:lnSpc>
                <a:spcPct val="130000"/>
              </a:lnSpc>
              <a:spcBef>
                <a:spcPts val="0"/>
              </a:spcBef>
              <a:spcAft>
                <a:spcPts val="0"/>
              </a:spcAft>
              <a:buClr>
                <a:srgbClr val="000000"/>
              </a:buClr>
              <a:buSzPts val="1200"/>
              <a:buFont typeface="Arial"/>
              <a:buNone/>
            </a:pPr>
            <a:r>
              <a:t/>
            </a:r>
            <a:endParaRPr b="0" i="0" sz="1200" u="none" cap="none" strike="noStrike">
              <a:solidFill>
                <a:schemeClr val="dk1"/>
              </a:solidFill>
              <a:latin typeface="Lato Light"/>
              <a:ea typeface="Lato Light"/>
              <a:cs typeface="Lato Light"/>
              <a:sym typeface="Lato Light"/>
            </a:endParaRPr>
          </a:p>
        </p:txBody>
      </p:sp>
      <p:sp>
        <p:nvSpPr>
          <p:cNvPr id="258" name="Google Shape;258;p45"/>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Lato"/>
                <a:ea typeface="Lato"/>
                <a:cs typeface="Lato"/>
                <a:sym typeface="Lato"/>
              </a:rPr>
              <a:t>Dataset </a:t>
            </a:r>
            <a:r>
              <a:rPr b="0" i="0" lang="en-GB" sz="2400" u="none" cap="none" strike="noStrike">
                <a:solidFill>
                  <a:srgbClr val="000000"/>
                </a:solidFill>
                <a:latin typeface="Lato"/>
                <a:ea typeface="Lato"/>
                <a:cs typeface="Lato"/>
                <a:sym typeface="Lato"/>
              </a:rPr>
              <a:t>Sourced from </a:t>
            </a:r>
            <a:r>
              <a:rPr b="1" i="0" lang="en-GB" sz="2400" u="none" cap="none" strike="noStrike">
                <a:solidFill>
                  <a:srgbClr val="000000"/>
                </a:solidFill>
                <a:latin typeface="Lato"/>
                <a:ea typeface="Lato"/>
                <a:cs typeface="Lato"/>
                <a:sym typeface="Lato"/>
              </a:rPr>
              <a:t>Algarve Resort </a:t>
            </a:r>
            <a:r>
              <a:rPr b="0" i="0" lang="en-GB" sz="2400" u="none" cap="none" strike="noStrike">
                <a:solidFill>
                  <a:srgbClr val="000000"/>
                </a:solidFill>
                <a:latin typeface="Lato"/>
                <a:ea typeface="Lato"/>
                <a:cs typeface="Lato"/>
                <a:sym typeface="Lato"/>
              </a:rPr>
              <a:t>and </a:t>
            </a:r>
            <a:r>
              <a:rPr b="1" i="0" lang="en-GB" sz="2400" u="none" cap="none" strike="noStrike">
                <a:solidFill>
                  <a:srgbClr val="000000"/>
                </a:solidFill>
                <a:latin typeface="Lato"/>
                <a:ea typeface="Lato"/>
                <a:cs typeface="Lato"/>
                <a:sym typeface="Lato"/>
              </a:rPr>
              <a:t>Lisbon City Hotels (2015–2017) </a:t>
            </a:r>
            <a:r>
              <a:rPr b="0" i="0" lang="en-GB" sz="2400" u="none" cap="none" strike="noStrike">
                <a:solidFill>
                  <a:srgbClr val="000000"/>
                </a:solidFill>
                <a:latin typeface="Lato"/>
                <a:ea typeface="Lato"/>
                <a:cs typeface="Lato"/>
                <a:sym typeface="Lato"/>
              </a:rPr>
              <a:t>by Antonio, Almeida, and Nunes</a:t>
            </a:r>
            <a:endParaRPr b="1" i="0" sz="2400" u="none" cap="none" strike="noStrike">
              <a:solidFill>
                <a:schemeClr val="dk1"/>
              </a:solidFill>
              <a:latin typeface="Lato"/>
              <a:ea typeface="Lato"/>
              <a:cs typeface="Lato"/>
              <a:sym typeface="Lato"/>
            </a:endParaRPr>
          </a:p>
        </p:txBody>
      </p:sp>
      <p:pic>
        <p:nvPicPr>
          <p:cNvPr descr="A black and grey logo&#10;&#10;Description automatically generated" id="259" name="Google Shape;259;p45"/>
          <p:cNvPicPr preferRelativeResize="0"/>
          <p:nvPr/>
        </p:nvPicPr>
        <p:blipFill rotWithShape="1">
          <a:blip r:embed="rId3">
            <a:alphaModFix amt="25000"/>
          </a:blip>
          <a:srcRect b="0" l="0" r="0" t="0"/>
          <a:stretch/>
        </p:blipFill>
        <p:spPr>
          <a:xfrm>
            <a:off x="7554246" y="249710"/>
            <a:ext cx="1365337" cy="210700"/>
          </a:xfrm>
          <a:prstGeom prst="rect">
            <a:avLst/>
          </a:prstGeom>
          <a:noFill/>
          <a:ln>
            <a:noFill/>
          </a:ln>
        </p:spPr>
      </p:pic>
      <p:sp>
        <p:nvSpPr>
          <p:cNvPr id="260" name="Google Shape;260;p45"/>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Source</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The </a:t>
            </a:r>
            <a:r>
              <a:rPr b="1" i="0" lang="en-GB" sz="2400" u="none" cap="none" strike="noStrike">
                <a:solidFill>
                  <a:srgbClr val="000000"/>
                </a:solidFill>
                <a:latin typeface="Lato"/>
                <a:ea typeface="Lato"/>
                <a:cs typeface="Lato"/>
                <a:sym typeface="Lato"/>
              </a:rPr>
              <a:t>dataset</a:t>
            </a:r>
            <a:r>
              <a:rPr b="0" i="0" lang="en-GB" sz="2400" u="none" cap="none" strike="noStrike">
                <a:solidFill>
                  <a:srgbClr val="000000"/>
                </a:solidFill>
                <a:latin typeface="Lato"/>
                <a:ea typeface="Lato"/>
                <a:cs typeface="Lato"/>
                <a:sym typeface="Lato"/>
              </a:rPr>
              <a:t> contains </a:t>
            </a:r>
            <a:r>
              <a:rPr b="1" i="0" lang="en-GB" sz="2400" u="none" cap="none" strike="noStrike">
                <a:solidFill>
                  <a:srgbClr val="000000"/>
                </a:solidFill>
                <a:latin typeface="Lato"/>
                <a:ea typeface="Lato"/>
                <a:cs typeface="Lato"/>
                <a:sym typeface="Lato"/>
              </a:rPr>
              <a:t>14% duplicate entries </a:t>
            </a:r>
            <a:r>
              <a:rPr b="0" i="0" lang="en-GB" sz="2400" u="none" cap="none" strike="noStrike">
                <a:solidFill>
                  <a:srgbClr val="000000"/>
                </a:solidFill>
                <a:latin typeface="Lato"/>
                <a:ea typeface="Lato"/>
                <a:cs typeface="Lato"/>
                <a:sym typeface="Lato"/>
              </a:rPr>
              <a:t>and an </a:t>
            </a:r>
            <a:r>
              <a:rPr b="1" i="0" lang="en-GB" sz="2400" u="none" cap="none" strike="noStrike">
                <a:solidFill>
                  <a:srgbClr val="000000"/>
                </a:solidFill>
                <a:latin typeface="Lato"/>
                <a:ea typeface="Lato"/>
                <a:cs typeface="Lato"/>
                <a:sym typeface="Lato"/>
              </a:rPr>
              <a:t>imbalanced target</a:t>
            </a:r>
            <a:r>
              <a:rPr b="0" i="0" lang="en-GB" sz="2400" u="none" cap="none" strike="noStrike">
                <a:solidFill>
                  <a:srgbClr val="000000"/>
                </a:solidFill>
                <a:latin typeface="Lato"/>
                <a:ea typeface="Lato"/>
                <a:cs typeface="Lato"/>
                <a:sym typeface="Lato"/>
              </a:rPr>
              <a:t> variable</a:t>
            </a:r>
            <a:endParaRPr b="1" i="0" sz="2400" u="none" cap="none" strike="noStrike">
              <a:solidFill>
                <a:schemeClr val="dk1"/>
              </a:solidFill>
              <a:latin typeface="Lato"/>
              <a:ea typeface="Lato"/>
              <a:cs typeface="Lato"/>
              <a:sym typeface="Lato"/>
            </a:endParaRPr>
          </a:p>
        </p:txBody>
      </p:sp>
      <p:pic>
        <p:nvPicPr>
          <p:cNvPr id="266" name="Google Shape;266;p46"/>
          <p:cNvPicPr preferRelativeResize="0"/>
          <p:nvPr/>
        </p:nvPicPr>
        <p:blipFill rotWithShape="1">
          <a:blip r:embed="rId3">
            <a:alphaModFix/>
          </a:blip>
          <a:srcRect b="0" l="0" r="0" t="0"/>
          <a:stretch/>
        </p:blipFill>
        <p:spPr>
          <a:xfrm>
            <a:off x="2118533" y="1376421"/>
            <a:ext cx="2145039" cy="2266523"/>
          </a:xfrm>
          <a:prstGeom prst="rect">
            <a:avLst/>
          </a:prstGeom>
          <a:noFill/>
          <a:ln cap="flat" cmpd="sng" w="19050">
            <a:solidFill>
              <a:srgbClr val="0C0C0C"/>
            </a:solidFill>
            <a:prstDash val="solid"/>
            <a:round/>
            <a:headEnd len="sm" w="sm" type="none"/>
            <a:tailEnd len="sm" w="sm" type="none"/>
          </a:ln>
        </p:spPr>
      </p:pic>
      <p:pic>
        <p:nvPicPr>
          <p:cNvPr id="267" name="Google Shape;267;p46"/>
          <p:cNvPicPr preferRelativeResize="0"/>
          <p:nvPr/>
        </p:nvPicPr>
        <p:blipFill rotWithShape="1">
          <a:blip r:embed="rId4">
            <a:alphaModFix/>
          </a:blip>
          <a:srcRect b="0" l="0" r="0" t="0"/>
          <a:stretch/>
        </p:blipFill>
        <p:spPr>
          <a:xfrm>
            <a:off x="4263572" y="1376421"/>
            <a:ext cx="2364782" cy="2266523"/>
          </a:xfrm>
          <a:prstGeom prst="rect">
            <a:avLst/>
          </a:prstGeom>
          <a:noFill/>
          <a:ln cap="flat" cmpd="sng" w="19050">
            <a:solidFill>
              <a:srgbClr val="0C0C0C"/>
            </a:solidFill>
            <a:prstDash val="solid"/>
            <a:round/>
            <a:headEnd len="sm" w="sm" type="none"/>
            <a:tailEnd len="sm" w="sm" type="none"/>
          </a:ln>
        </p:spPr>
      </p:pic>
      <p:sp>
        <p:nvSpPr>
          <p:cNvPr id="268" name="Google Shape;268;p46"/>
          <p:cNvSpPr txBox="1"/>
          <p:nvPr/>
        </p:nvSpPr>
        <p:spPr>
          <a:xfrm>
            <a:off x="1039350" y="3791068"/>
            <a:ext cx="7327200" cy="1029482"/>
          </a:xfrm>
          <a:prstGeom prst="rect">
            <a:avLst/>
          </a:prstGeom>
          <a:noFill/>
          <a:ln>
            <a:noFill/>
          </a:ln>
        </p:spPr>
        <p:txBody>
          <a:bodyPr anchorCtr="0" anchor="t" bIns="34275" lIns="68575" spcFirstLastPara="1" rIns="68575" wrap="square" tIns="34275">
            <a:spAutoFit/>
          </a:bodyPr>
          <a:lstStyle/>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rgbClr val="000000"/>
                </a:solidFill>
                <a:latin typeface="Lato Light"/>
                <a:ea typeface="Lato Light"/>
                <a:cs typeface="Lato Light"/>
                <a:sym typeface="Lato Light"/>
              </a:rPr>
              <a:t>The dataset has 14% duplicate data that needs to be deleted, and the target variable is imbalanced, which can cause bias during model training. </a:t>
            </a:r>
            <a:endParaRPr b="0" i="0" sz="1200" u="none" cap="none" strike="noStrike">
              <a:solidFill>
                <a:srgbClr val="000000"/>
              </a:solidFill>
              <a:latin typeface="Lato Light"/>
              <a:ea typeface="Lato Light"/>
              <a:cs typeface="Lato Light"/>
              <a:sym typeface="Lato Light"/>
            </a:endParaRPr>
          </a:p>
          <a:p>
            <a:pPr indent="-95250" lvl="0" marL="171450" marR="0" rtl="0" algn="l">
              <a:lnSpc>
                <a:spcPct val="13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rgbClr val="000000"/>
                </a:solidFill>
                <a:latin typeface="Lato Light"/>
                <a:ea typeface="Lato Light"/>
                <a:cs typeface="Lato Light"/>
                <a:sym typeface="Lato Light"/>
              </a:rPr>
              <a:t>To reduce bias during model training, resampling can be used to balance the data.</a:t>
            </a:r>
            <a:r>
              <a:rPr b="0" i="0" lang="en-GB" sz="1200" u="none" cap="none" strike="noStrike">
                <a:solidFill>
                  <a:schemeClr val="dk1"/>
                </a:solidFill>
                <a:latin typeface="Lato Light"/>
                <a:ea typeface="Lato Light"/>
                <a:cs typeface="Lato Light"/>
                <a:sym typeface="Lato Light"/>
              </a:rPr>
              <a:t>.</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269" name="Google Shape;269;p46"/>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
        <p:nvSpPr>
          <p:cNvPr id="270" name="Google Shape;270;p46"/>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nvSpPr>
        <p:spPr>
          <a:xfrm>
            <a:off x="280440" y="420415"/>
            <a:ext cx="8583118" cy="8078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Handling </a:t>
            </a:r>
            <a:r>
              <a:rPr b="1" i="0" lang="en-GB" sz="2400" u="none" cap="none" strike="noStrike">
                <a:solidFill>
                  <a:srgbClr val="000000"/>
                </a:solidFill>
                <a:latin typeface="Lato"/>
                <a:ea typeface="Lato"/>
                <a:cs typeface="Lato"/>
                <a:sym typeface="Lato"/>
              </a:rPr>
              <a:t>Missing Values </a:t>
            </a:r>
            <a:r>
              <a:rPr b="0" i="0" lang="en-GB" sz="2400" u="none" cap="none" strike="noStrike">
                <a:solidFill>
                  <a:srgbClr val="000000"/>
                </a:solidFill>
                <a:latin typeface="Lato"/>
                <a:ea typeface="Lato"/>
                <a:cs typeface="Lato"/>
                <a:sym typeface="Lato"/>
              </a:rPr>
              <a:t>by Deleting “Company” and Imputing Other Columns</a:t>
            </a:r>
            <a:endParaRPr b="1" i="0" sz="2400" u="none" cap="none" strike="noStrike">
              <a:solidFill>
                <a:schemeClr val="dk1"/>
              </a:solidFill>
              <a:latin typeface="Lato"/>
              <a:ea typeface="Lato"/>
              <a:cs typeface="Lato"/>
              <a:sym typeface="Lato"/>
            </a:endParaRPr>
          </a:p>
        </p:txBody>
      </p:sp>
      <p:sp>
        <p:nvSpPr>
          <p:cNvPr id="276" name="Google Shape;276;p47"/>
          <p:cNvSpPr txBox="1"/>
          <p:nvPr/>
        </p:nvSpPr>
        <p:spPr>
          <a:xfrm>
            <a:off x="280440" y="182911"/>
            <a:ext cx="8583119"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chemeClr val="dk1"/>
                </a:solidFill>
                <a:latin typeface="Lato"/>
                <a:ea typeface="Lato"/>
                <a:cs typeface="Lato"/>
                <a:sym typeface="Lato"/>
              </a:rPr>
              <a:t>Data Analysis</a:t>
            </a:r>
            <a:endParaRPr b="1" i="1" sz="1400" u="none" cap="none" strike="noStrike">
              <a:solidFill>
                <a:schemeClr val="dk1"/>
              </a:solidFill>
              <a:latin typeface="Lato"/>
              <a:ea typeface="Lato"/>
              <a:cs typeface="Lato"/>
              <a:sym typeface="Lato"/>
            </a:endParaRPr>
          </a:p>
        </p:txBody>
      </p:sp>
      <p:pic>
        <p:nvPicPr>
          <p:cNvPr id="277" name="Google Shape;277;p47"/>
          <p:cNvPicPr preferRelativeResize="0"/>
          <p:nvPr/>
        </p:nvPicPr>
        <p:blipFill rotWithShape="1">
          <a:blip r:embed="rId3">
            <a:alphaModFix/>
          </a:blip>
          <a:srcRect b="0" l="0" r="0" t="0"/>
          <a:stretch/>
        </p:blipFill>
        <p:spPr>
          <a:xfrm>
            <a:off x="710644" y="1312773"/>
            <a:ext cx="5595888" cy="2517954"/>
          </a:xfrm>
          <a:prstGeom prst="rect">
            <a:avLst/>
          </a:prstGeom>
          <a:noFill/>
          <a:ln cap="flat" cmpd="sng" w="19050">
            <a:solidFill>
              <a:schemeClr val="dk1"/>
            </a:solidFill>
            <a:prstDash val="solid"/>
            <a:round/>
            <a:headEnd len="sm" w="sm" type="none"/>
            <a:tailEnd len="sm" w="sm" type="none"/>
          </a:ln>
        </p:spPr>
      </p:pic>
      <p:pic>
        <p:nvPicPr>
          <p:cNvPr id="278" name="Google Shape;278;p47"/>
          <p:cNvPicPr preferRelativeResize="0"/>
          <p:nvPr/>
        </p:nvPicPr>
        <p:blipFill rotWithShape="1">
          <a:blip r:embed="rId4">
            <a:alphaModFix/>
          </a:blip>
          <a:srcRect b="0" l="0" r="0" t="0"/>
          <a:stretch/>
        </p:blipFill>
        <p:spPr>
          <a:xfrm>
            <a:off x="6386827" y="1312773"/>
            <a:ext cx="1526228" cy="2517954"/>
          </a:xfrm>
          <a:prstGeom prst="rect">
            <a:avLst/>
          </a:prstGeom>
          <a:noFill/>
          <a:ln cap="flat" cmpd="sng" w="19050">
            <a:solidFill>
              <a:schemeClr val="dk1"/>
            </a:solidFill>
            <a:prstDash val="solid"/>
            <a:round/>
            <a:headEnd len="sm" w="sm" type="none"/>
            <a:tailEnd len="sm" w="sm" type="none"/>
          </a:ln>
        </p:spPr>
      </p:pic>
      <p:sp>
        <p:nvSpPr>
          <p:cNvPr id="279" name="Google Shape;279;p47"/>
          <p:cNvSpPr txBox="1"/>
          <p:nvPr/>
        </p:nvSpPr>
        <p:spPr>
          <a:xfrm>
            <a:off x="352425" y="3830727"/>
            <a:ext cx="8567100" cy="1214400"/>
          </a:xfrm>
          <a:prstGeom prst="rect">
            <a:avLst/>
          </a:prstGeom>
          <a:noFill/>
          <a:ln>
            <a:noFill/>
          </a:ln>
        </p:spPr>
        <p:txBody>
          <a:bodyPr anchorCtr="0" anchor="t" bIns="34275" lIns="68575" spcFirstLastPara="1" rIns="68575" wrap="square" tIns="34275">
            <a:spAutoFit/>
          </a:bodyPr>
          <a:lstStyle/>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chemeClr val="dk1"/>
                </a:solidFill>
                <a:latin typeface="Lato Light"/>
                <a:ea typeface="Lato Light"/>
                <a:cs typeface="Lato Light"/>
                <a:sym typeface="Lato Light"/>
              </a:rPr>
              <a:t>Column with missing values is </a:t>
            </a:r>
            <a:r>
              <a:rPr b="1" i="0" lang="en-GB" sz="1200" u="none" cap="none" strike="noStrike">
                <a:solidFill>
                  <a:schemeClr val="dk1"/>
                </a:solidFill>
                <a:latin typeface="Lato Light"/>
                <a:ea typeface="Lato Light"/>
                <a:cs typeface="Lato Light"/>
                <a:sym typeface="Lato Light"/>
              </a:rPr>
              <a:t>children</a:t>
            </a:r>
            <a:r>
              <a:rPr b="0" i="0" lang="en-GB" sz="1200" u="none" cap="none" strike="noStrike">
                <a:solidFill>
                  <a:schemeClr val="dk1"/>
                </a:solidFill>
                <a:latin typeface="Lato Light"/>
                <a:ea typeface="Lato Light"/>
                <a:cs typeface="Lato Light"/>
                <a:sym typeface="Lato Light"/>
              </a:rPr>
              <a:t>, </a:t>
            </a:r>
            <a:r>
              <a:rPr b="1" i="0" lang="en-GB" sz="1200" u="none" cap="none" strike="noStrike">
                <a:solidFill>
                  <a:schemeClr val="dk1"/>
                </a:solidFill>
                <a:latin typeface="Lato Light"/>
                <a:ea typeface="Lato Light"/>
                <a:cs typeface="Lato Light"/>
                <a:sym typeface="Lato Light"/>
              </a:rPr>
              <a:t>country</a:t>
            </a:r>
            <a:r>
              <a:rPr b="0" i="0" lang="en-GB" sz="1200" u="none" cap="none" strike="noStrike">
                <a:solidFill>
                  <a:schemeClr val="dk1"/>
                </a:solidFill>
                <a:latin typeface="Lato Light"/>
                <a:ea typeface="Lato Light"/>
                <a:cs typeface="Lato Light"/>
                <a:sym typeface="Lato Light"/>
              </a:rPr>
              <a:t>, </a:t>
            </a:r>
            <a:r>
              <a:rPr b="1" i="0" lang="en-GB" sz="1200" u="none" cap="none" strike="noStrike">
                <a:solidFill>
                  <a:schemeClr val="dk1"/>
                </a:solidFill>
                <a:latin typeface="Lato Light"/>
                <a:ea typeface="Lato Light"/>
                <a:cs typeface="Lato Light"/>
                <a:sym typeface="Lato Light"/>
              </a:rPr>
              <a:t>agent</a:t>
            </a:r>
            <a:r>
              <a:rPr b="0" i="0" lang="en-GB" sz="1200" u="none" cap="none" strike="noStrike">
                <a:solidFill>
                  <a:schemeClr val="dk1"/>
                </a:solidFill>
                <a:latin typeface="Lato Light"/>
                <a:ea typeface="Lato Light"/>
                <a:cs typeface="Lato Light"/>
                <a:sym typeface="Lato Light"/>
              </a:rPr>
              <a:t>, and </a:t>
            </a:r>
            <a:r>
              <a:rPr b="1" i="0" lang="en-GB" sz="1200" u="none" cap="none" strike="noStrike">
                <a:solidFill>
                  <a:schemeClr val="dk1"/>
                </a:solidFill>
                <a:latin typeface="Lato Light"/>
                <a:ea typeface="Lato Light"/>
                <a:cs typeface="Lato Light"/>
                <a:sym typeface="Lato Light"/>
              </a:rPr>
              <a:t>company.</a:t>
            </a:r>
            <a:endParaRPr b="1"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chemeClr val="dk1"/>
                </a:solidFill>
                <a:latin typeface="Lato Light"/>
                <a:ea typeface="Lato Light"/>
                <a:cs typeface="Lato Light"/>
                <a:sym typeface="Lato Light"/>
              </a:rPr>
              <a:t>Dataset have many missing values, </a:t>
            </a:r>
            <a:r>
              <a:rPr b="1" i="0" lang="en-GB" sz="1200" u="none" cap="none" strike="noStrike">
                <a:solidFill>
                  <a:schemeClr val="dk1"/>
                </a:solidFill>
                <a:latin typeface="Lato Light"/>
                <a:ea typeface="Lato Light"/>
                <a:cs typeface="Lato Light"/>
                <a:sym typeface="Lato Light"/>
              </a:rPr>
              <a:t>‘Company’ </a:t>
            </a:r>
            <a:r>
              <a:rPr b="0" i="0" lang="en-GB" sz="1200" u="none" cap="none" strike="noStrike">
                <a:solidFill>
                  <a:schemeClr val="dk1"/>
                </a:solidFill>
                <a:latin typeface="Lato Light"/>
                <a:ea typeface="Lato Light"/>
                <a:cs typeface="Lato Light"/>
                <a:sym typeface="Lato Light"/>
              </a:rPr>
              <a:t>column have </a:t>
            </a:r>
            <a:r>
              <a:rPr b="1" i="0" lang="en-GB" sz="1200" u="none" cap="none" strike="noStrike">
                <a:solidFill>
                  <a:schemeClr val="dk1"/>
                </a:solidFill>
                <a:latin typeface="Lato Light"/>
                <a:ea typeface="Lato Light"/>
                <a:cs typeface="Lato Light"/>
                <a:sym typeface="Lato Light"/>
              </a:rPr>
              <a:t>92% missing values</a:t>
            </a:r>
            <a:endParaRPr b="1"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1" i="0" lang="en-GB" sz="1200" u="none" cap="none" strike="noStrike">
                <a:solidFill>
                  <a:schemeClr val="dk1"/>
                </a:solidFill>
                <a:latin typeface="Lato Light"/>
                <a:ea typeface="Lato Light"/>
                <a:cs typeface="Lato Light"/>
                <a:sym typeface="Lato Light"/>
              </a:rPr>
              <a:t>Company </a:t>
            </a:r>
            <a:r>
              <a:rPr b="0" i="0" lang="en-GB" sz="1200" u="none" cap="none" strike="noStrike">
                <a:solidFill>
                  <a:schemeClr val="dk1"/>
                </a:solidFill>
                <a:latin typeface="Lato Light"/>
                <a:ea typeface="Lato Light"/>
                <a:cs typeface="Lato Light"/>
                <a:sym typeface="Lato Light"/>
              </a:rPr>
              <a:t>have too many missing data so we should just delete the column itself, because even if we impute </a:t>
            </a:r>
            <a:r>
              <a:rPr b="1" i="0" lang="en-GB" sz="1200" u="none" cap="none" strike="noStrike">
                <a:solidFill>
                  <a:schemeClr val="dk1"/>
                </a:solidFill>
                <a:latin typeface="Lato Light"/>
                <a:ea typeface="Lato Light"/>
                <a:cs typeface="Lato Light"/>
                <a:sym typeface="Lato Light"/>
              </a:rPr>
              <a:t>Company</a:t>
            </a:r>
            <a:r>
              <a:rPr b="0" i="0" lang="en-GB" sz="1200" u="none" cap="none" strike="noStrike">
                <a:solidFill>
                  <a:schemeClr val="dk1"/>
                </a:solidFill>
                <a:latin typeface="Lato Light"/>
                <a:ea typeface="Lato Light"/>
                <a:cs typeface="Lato Light"/>
                <a:sym typeface="Lato Light"/>
              </a:rPr>
              <a:t> with mode the data will have 92% values filled by that mode, which can cause bias and will neglect the integrity of data.</a:t>
            </a:r>
            <a:endParaRPr b="0" i="0" sz="1200" u="none" cap="none" strike="noStrike">
              <a:solidFill>
                <a:schemeClr val="dk1"/>
              </a:solidFill>
              <a:latin typeface="Lato Light"/>
              <a:ea typeface="Lato Light"/>
              <a:cs typeface="Lato Light"/>
              <a:sym typeface="Lato Light"/>
            </a:endParaRPr>
          </a:p>
          <a:p>
            <a:pPr indent="-171450" lvl="0" marL="171450" marR="0" rtl="0" algn="l">
              <a:lnSpc>
                <a:spcPct val="130000"/>
              </a:lnSpc>
              <a:spcBef>
                <a:spcPts val="0"/>
              </a:spcBef>
              <a:spcAft>
                <a:spcPts val="0"/>
              </a:spcAft>
              <a:buClr>
                <a:srgbClr val="000000"/>
              </a:buClr>
              <a:buSzPts val="1200"/>
              <a:buFont typeface="Arial"/>
              <a:buChar char="•"/>
            </a:pPr>
            <a:r>
              <a:rPr b="0" i="0" lang="en-GB" sz="1200" u="none" cap="none" strike="noStrike">
                <a:solidFill>
                  <a:schemeClr val="dk1"/>
                </a:solidFill>
                <a:latin typeface="Lato Light"/>
                <a:ea typeface="Lato Light"/>
                <a:cs typeface="Lato Light"/>
                <a:sym typeface="Lato Light"/>
              </a:rPr>
              <a:t>While others column that have no significant percentage of missing values can be imputed with median, mode, or mean.</a:t>
            </a:r>
            <a:endParaRPr b="0" i="0" sz="1200" u="none" cap="none" strike="noStrike">
              <a:solidFill>
                <a:schemeClr val="dk1"/>
              </a:solidFill>
              <a:latin typeface="Lato Light"/>
              <a:ea typeface="Lato Light"/>
              <a:cs typeface="Lato Light"/>
              <a:sym typeface="Lato Light"/>
            </a:endParaRPr>
          </a:p>
        </p:txBody>
      </p:sp>
      <p:pic>
        <p:nvPicPr>
          <p:cNvPr descr="A black and grey logo&#10;&#10;Description automatically generated" id="280" name="Google Shape;280;p47"/>
          <p:cNvPicPr preferRelativeResize="0"/>
          <p:nvPr/>
        </p:nvPicPr>
        <p:blipFill rotWithShape="1">
          <a:blip r:embed="rId5">
            <a:alphaModFix amt="25000"/>
          </a:blip>
          <a:srcRect b="0" l="0" r="0" t="0"/>
          <a:stretch/>
        </p:blipFill>
        <p:spPr>
          <a:xfrm>
            <a:off x="7554246" y="249710"/>
            <a:ext cx="1365337" cy="2107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