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Montserrat"/>
      <p:regular r:id="rId41"/>
      <p:bold r:id="rId42"/>
      <p:italic r:id="rId43"/>
      <p:boldItalic r:id="rId44"/>
    </p:embeddedFont>
    <p:embeddedFont>
      <p:font typeface="Raleway Medium"/>
      <p:regular r:id="rId45"/>
      <p:bold r:id="rId46"/>
      <p:italic r:id="rId47"/>
      <p:boldItalic r:id="rId48"/>
    </p:embeddedFont>
    <p:embeddedFont>
      <p:font typeface="Ramabhadra"/>
      <p:regular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gtk0NHCiDVyfl7H4wEkMsfyjmU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B7192D-E1C8-4786-A8F3-B6AD8D67BB24}">
  <a:tblStyle styleId="{53B7192D-E1C8-4786-A8F3-B6AD8D67BB24}" styleName="Table_0">
    <a:wholeTbl>
      <a:tcTxStyle b="off" i="off">
        <a:font>
          <a:latin typeface="Arial"/>
          <a:ea typeface="Arial"/>
          <a:cs typeface="Arial"/>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chemeClr val="accent3"/>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3">
              <a:alpha val="40000"/>
            </a:schemeClr>
          </a:solidFill>
        </a:fill>
      </a:tcStyle>
    </a:band1H>
    <a:band2H>
      <a:tcTxStyle b="off" i="off"/>
    </a:band2H>
    <a:band1V>
      <a:tcTxStyle b="off" i="off"/>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fill>
          <a:solidFill>
            <a:schemeClr val="accent3">
              <a:alpha val="40000"/>
            </a:schemeClr>
          </a:solidFill>
        </a:fill>
      </a:tcStyle>
    </a:band1V>
    <a:band2V>
      <a:tcTxStyle b="off" i="off"/>
    </a:band2V>
    <a:la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RalewayMedium-bold.fntdata"/><Relationship Id="rId45" Type="http://schemas.openxmlformats.org/officeDocument/2006/relationships/font" Target="fonts/Raleway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Medium-boldItalic.fntdata"/><Relationship Id="rId47" Type="http://schemas.openxmlformats.org/officeDocument/2006/relationships/font" Target="fonts/RalewayMedium-italic.fntdata"/><Relationship Id="rId49" Type="http://schemas.openxmlformats.org/officeDocument/2006/relationships/font" Target="fonts/Ramabhadr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aleway-regular.fntdata"/><Relationship Id="rId32" Type="http://schemas.openxmlformats.org/officeDocument/2006/relationships/slide" Target="slides/slide26.xml"/><Relationship Id="rId35" Type="http://schemas.openxmlformats.org/officeDocument/2006/relationships/font" Target="fonts/Raleway-italic.fntdata"/><Relationship Id="rId34" Type="http://schemas.openxmlformats.org/officeDocument/2006/relationships/font" Target="fonts/Raleway-bold.fntdata"/><Relationship Id="rId37" Type="http://schemas.openxmlformats.org/officeDocument/2006/relationships/font" Target="fonts/Roboto-regular.fntdata"/><Relationship Id="rId36" Type="http://schemas.openxmlformats.org/officeDocument/2006/relationships/font" Target="fonts/Raleway-boldItalic.fntdata"/><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50d66feb3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1550d66feb3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50d66feb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g1550d66feb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50d66feb3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1550d66feb3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550d66feb3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1550d66feb3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50d66feb3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1550d66feb3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50d66feb3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1550d66feb3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58833902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158833902b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8833902b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g158833902b9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58833902b9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g158833902b9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8833902b9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g158833902b9_2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58833902b9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g158833902b9_2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50d66feb3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1550d66feb3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idx="1" type="subTitle"/>
          </p:nvPr>
        </p:nvSpPr>
        <p:spPr>
          <a:xfrm>
            <a:off x="715100" y="2153400"/>
            <a:ext cx="4359000" cy="40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200"/>
              <a:buNone/>
              <a:defRPr sz="1600">
                <a:solidFill>
                  <a:schemeClr val="accent1"/>
                </a:solidFill>
                <a:latin typeface="Raleway Medium"/>
                <a:ea typeface="Raleway Medium"/>
                <a:cs typeface="Raleway Medium"/>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p:txBody>
      </p:sp>
      <p:sp>
        <p:nvSpPr>
          <p:cNvPr id="13" name="Google Shape;13;p12"/>
          <p:cNvSpPr txBox="1"/>
          <p:nvPr>
            <p:ph type="title"/>
          </p:nvPr>
        </p:nvSpPr>
        <p:spPr>
          <a:xfrm>
            <a:off x="715050" y="358100"/>
            <a:ext cx="7713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p:txBody>
      </p:sp>
      <p:sp>
        <p:nvSpPr>
          <p:cNvPr id="14" name="Google Shape;14;p12"/>
          <p:cNvSpPr txBox="1"/>
          <p:nvPr>
            <p:ph idx="10" type="dt"/>
          </p:nvPr>
        </p:nvSpPr>
        <p:spPr>
          <a:xfrm>
            <a:off x="157714" y="4690119"/>
            <a:ext cx="14265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1828799" y="4690119"/>
            <a:ext cx="485907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17" name="Google Shape;17;p12"/>
          <p:cNvPicPr preferRelativeResize="0"/>
          <p:nvPr/>
        </p:nvPicPr>
        <p:blipFill rotWithShape="1">
          <a:blip r:embed="rId2">
            <a:alphaModFix/>
          </a:blip>
          <a:srcRect b="0" l="0" r="0" t="0"/>
          <a:stretch/>
        </p:blipFill>
        <p:spPr>
          <a:xfrm>
            <a:off x="7409706" y="123372"/>
            <a:ext cx="1163554" cy="519904"/>
          </a:xfrm>
          <a:prstGeom prst="rect">
            <a:avLst/>
          </a:prstGeom>
          <a:noFill/>
          <a:ln>
            <a:noFill/>
          </a:ln>
        </p:spPr>
      </p:pic>
      <p:pic>
        <p:nvPicPr>
          <p:cNvPr descr="Logo&#10;&#10;Description automatically generated" id="18" name="Google Shape;18;p12"/>
          <p:cNvPicPr preferRelativeResize="0"/>
          <p:nvPr/>
        </p:nvPicPr>
        <p:blipFill rotWithShape="1">
          <a:blip r:embed="rId3">
            <a:alphaModFix/>
          </a:blip>
          <a:srcRect b="0" l="0" r="0" t="0"/>
          <a:stretch/>
        </p:blipFill>
        <p:spPr>
          <a:xfrm>
            <a:off x="715100" y="143079"/>
            <a:ext cx="1796787" cy="3222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9" name="Shape 19"/>
        <p:cNvGrpSpPr/>
        <p:nvPr/>
      </p:nvGrpSpPr>
      <p:grpSpPr>
        <a:xfrm>
          <a:off x="0" y="0"/>
          <a:ext cx="0" cy="0"/>
          <a:chOff x="0" y="0"/>
          <a:chExt cx="0" cy="0"/>
        </a:xfrm>
      </p:grpSpPr>
      <p:grpSp>
        <p:nvGrpSpPr>
          <p:cNvPr id="20" name="Google Shape;20;p13"/>
          <p:cNvGrpSpPr/>
          <p:nvPr/>
        </p:nvGrpSpPr>
        <p:grpSpPr>
          <a:xfrm>
            <a:off x="0" y="0"/>
            <a:ext cx="9144000" cy="4924784"/>
            <a:chOff x="0" y="0"/>
            <a:chExt cx="9144000" cy="4924784"/>
          </a:xfrm>
        </p:grpSpPr>
        <p:sp>
          <p:nvSpPr>
            <p:cNvPr id="21" name="Google Shape;21;p13"/>
            <p:cNvSpPr/>
            <p:nvPr/>
          </p:nvSpPr>
          <p:spPr>
            <a:xfrm>
              <a:off x="0" y="0"/>
              <a:ext cx="1895873" cy="393554"/>
            </a:xfrm>
            <a:custGeom>
              <a:rect b="b" l="l" r="r" t="t"/>
              <a:pathLst>
                <a:path extrusionOk="0" h="8490" w="40899">
                  <a:moveTo>
                    <a:pt x="37386" y="0"/>
                  </a:moveTo>
                  <a:lnTo>
                    <a:pt x="1" y="0"/>
                  </a:lnTo>
                  <a:lnTo>
                    <a:pt x="1" y="8490"/>
                  </a:lnTo>
                  <a:lnTo>
                    <a:pt x="35850" y="8490"/>
                  </a:lnTo>
                  <a:cubicBezTo>
                    <a:pt x="36898" y="8490"/>
                    <a:pt x="37863" y="7918"/>
                    <a:pt x="38363" y="7001"/>
                  </a:cubicBezTo>
                  <a:lnTo>
                    <a:pt x="39887" y="4132"/>
                  </a:lnTo>
                  <a:cubicBezTo>
                    <a:pt x="40899" y="2263"/>
                    <a:pt x="39529" y="0"/>
                    <a:pt x="37386" y="0"/>
                  </a:cubicBezTo>
                  <a:close/>
                </a:path>
              </a:pathLst>
            </a:custGeom>
            <a:gradFill>
              <a:gsLst>
                <a:gs pos="0">
                  <a:srgbClr val="00B0F0"/>
                </a:gs>
                <a:gs pos="100000">
                  <a:schemeClr val="accent5"/>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a:off x="171000" y="191625"/>
              <a:ext cx="1269322" cy="343371"/>
            </a:xfrm>
            <a:custGeom>
              <a:rect b="b" l="l" r="r" t="t"/>
              <a:pathLst>
                <a:path extrusionOk="0" h="6049" w="22361">
                  <a:moveTo>
                    <a:pt x="19336" y="6049"/>
                  </a:moveTo>
                  <a:lnTo>
                    <a:pt x="3024" y="6049"/>
                  </a:lnTo>
                  <a:cubicBezTo>
                    <a:pt x="1358" y="6049"/>
                    <a:pt x="0" y="4692"/>
                    <a:pt x="0" y="3025"/>
                  </a:cubicBezTo>
                  <a:lnTo>
                    <a:pt x="0" y="3025"/>
                  </a:lnTo>
                  <a:cubicBezTo>
                    <a:pt x="0" y="1358"/>
                    <a:pt x="1358" y="1"/>
                    <a:pt x="3024" y="1"/>
                  </a:cubicBezTo>
                  <a:lnTo>
                    <a:pt x="19336" y="1"/>
                  </a:lnTo>
                  <a:cubicBezTo>
                    <a:pt x="21003" y="1"/>
                    <a:pt x="22360" y="1358"/>
                    <a:pt x="22360" y="3025"/>
                  </a:cubicBezTo>
                  <a:lnTo>
                    <a:pt x="22360" y="3025"/>
                  </a:lnTo>
                  <a:cubicBezTo>
                    <a:pt x="22360" y="4692"/>
                    <a:pt x="21003" y="6049"/>
                    <a:pt x="19336" y="6049"/>
                  </a:cubicBezTo>
                  <a:close/>
                </a:path>
              </a:pathLst>
            </a:custGeom>
            <a:gradFill>
              <a:gsLst>
                <a:gs pos="0">
                  <a:schemeClr val="accent3"/>
                </a:gs>
                <a:gs pos="34000">
                  <a:srgbClr val="FAB93C"/>
                </a:gs>
                <a:gs pos="100000">
                  <a:schemeClr val="accent4"/>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 name="Google Shape;23;p13"/>
            <p:cNvCxnSpPr/>
            <p:nvPr/>
          </p:nvCxnSpPr>
          <p:spPr>
            <a:xfrm>
              <a:off x="7566300" y="4924784"/>
              <a:ext cx="1577700" cy="0"/>
            </a:xfrm>
            <a:prstGeom prst="straightConnector1">
              <a:avLst/>
            </a:prstGeom>
            <a:noFill/>
            <a:ln cap="flat" cmpd="sng" w="19050">
              <a:solidFill>
                <a:schemeClr val="accent2"/>
              </a:solidFill>
              <a:prstDash val="solid"/>
              <a:round/>
              <a:headEnd len="sm" w="sm" type="none"/>
              <a:tailEnd len="sm" w="sm" type="none"/>
            </a:ln>
          </p:spPr>
        </p:cxnSp>
      </p:grpSp>
      <p:sp>
        <p:nvSpPr>
          <p:cNvPr id="24" name="Google Shape;24;p13"/>
          <p:cNvSpPr txBox="1"/>
          <p:nvPr>
            <p:ph type="title"/>
          </p:nvPr>
        </p:nvSpPr>
        <p:spPr>
          <a:xfrm>
            <a:off x="720000" y="19114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200">
                <a:latin typeface="Montserrat"/>
                <a:ea typeface="Montserrat"/>
                <a:cs typeface="Montserrat"/>
                <a:sym typeface="Montserrat"/>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 name="Google Shape;25;p13"/>
          <p:cNvSpPr txBox="1"/>
          <p:nvPr>
            <p:ph idx="1" type="subTitle"/>
          </p:nvPr>
        </p:nvSpPr>
        <p:spPr>
          <a:xfrm>
            <a:off x="719975" y="23838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13"/>
          <p:cNvSpPr txBox="1"/>
          <p:nvPr>
            <p:ph idx="2" type="title"/>
          </p:nvPr>
        </p:nvSpPr>
        <p:spPr>
          <a:xfrm>
            <a:off x="3419269" y="19114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200">
                <a:latin typeface="Montserrat"/>
                <a:ea typeface="Montserrat"/>
                <a:cs typeface="Montserrat"/>
                <a:sym typeface="Montserrat"/>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 name="Google Shape;27;p13"/>
          <p:cNvSpPr txBox="1"/>
          <p:nvPr>
            <p:ph idx="3" type="subTitle"/>
          </p:nvPr>
        </p:nvSpPr>
        <p:spPr>
          <a:xfrm>
            <a:off x="3419244" y="23838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 name="Google Shape;28;p13"/>
          <p:cNvSpPr txBox="1"/>
          <p:nvPr>
            <p:ph idx="4" type="title"/>
          </p:nvPr>
        </p:nvSpPr>
        <p:spPr>
          <a:xfrm>
            <a:off x="6118545" y="1911450"/>
            <a:ext cx="23055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200">
                <a:latin typeface="Montserrat"/>
                <a:ea typeface="Montserrat"/>
                <a:cs typeface="Montserrat"/>
                <a:sym typeface="Montserrat"/>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 name="Google Shape;29;p13"/>
          <p:cNvSpPr txBox="1"/>
          <p:nvPr>
            <p:ph idx="5" type="subTitle"/>
          </p:nvPr>
        </p:nvSpPr>
        <p:spPr>
          <a:xfrm>
            <a:off x="6118520" y="2383850"/>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 name="Google Shape;30;p13"/>
          <p:cNvSpPr txBox="1"/>
          <p:nvPr>
            <p:ph idx="6" type="title"/>
          </p:nvPr>
        </p:nvSpPr>
        <p:spPr>
          <a:xfrm>
            <a:off x="715050" y="358100"/>
            <a:ext cx="7713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accent1"/>
              </a:buClr>
              <a:buSzPts val="3200"/>
              <a:buFont typeface="Montserrat ExtraBold"/>
              <a:buNone/>
              <a:defRPr sz="3200">
                <a:solidFill>
                  <a:schemeClr val="accent1"/>
                </a:solidFill>
                <a:latin typeface="Montserrat ExtraBold"/>
                <a:ea typeface="Montserrat ExtraBold"/>
                <a:cs typeface="Montserrat ExtraBold"/>
                <a:sym typeface="Montserrat ExtraBold"/>
              </a:defRPr>
            </a:lvl9pPr>
          </a:lstStyle>
          <a:p/>
        </p:txBody>
      </p:sp>
      <p:sp>
        <p:nvSpPr>
          <p:cNvPr id="31" name="Google Shape;31;p13"/>
          <p:cNvSpPr txBox="1"/>
          <p:nvPr>
            <p:ph idx="10" type="dt"/>
          </p:nvPr>
        </p:nvSpPr>
        <p:spPr>
          <a:xfrm>
            <a:off x="157714" y="4573156"/>
            <a:ext cx="14265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1" type="ftr"/>
          </p:nvPr>
        </p:nvSpPr>
        <p:spPr>
          <a:xfrm>
            <a:off x="1828799" y="4573156"/>
            <a:ext cx="485907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2" type="sldNum"/>
          </p:nvPr>
        </p:nvSpPr>
        <p:spPr>
          <a:xfrm>
            <a:off x="6923570" y="4573156"/>
            <a:ext cx="20627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34" name="Google Shape;34;p13"/>
          <p:cNvPicPr preferRelativeResize="0"/>
          <p:nvPr/>
        </p:nvPicPr>
        <p:blipFill rotWithShape="1">
          <a:blip r:embed="rId2">
            <a:alphaModFix/>
          </a:blip>
          <a:srcRect b="0" l="0" r="0" t="0"/>
          <a:stretch/>
        </p:blipFill>
        <p:spPr>
          <a:xfrm>
            <a:off x="317288" y="270948"/>
            <a:ext cx="971982" cy="174303"/>
          </a:xfrm>
          <a:prstGeom prst="rect">
            <a:avLst/>
          </a:prstGeom>
          <a:noFill/>
          <a:ln>
            <a:noFill/>
          </a:ln>
        </p:spPr>
      </p:pic>
      <p:pic>
        <p:nvPicPr>
          <p:cNvPr descr="Logo&#10;&#10;Description automatically generated" id="35" name="Google Shape;35;p13"/>
          <p:cNvPicPr preferRelativeResize="0"/>
          <p:nvPr/>
        </p:nvPicPr>
        <p:blipFill rotWithShape="1">
          <a:blip r:embed="rId3">
            <a:alphaModFix/>
          </a:blip>
          <a:srcRect b="0" l="0" r="0" t="0"/>
          <a:stretch/>
        </p:blipFill>
        <p:spPr>
          <a:xfrm>
            <a:off x="8272693" y="104989"/>
            <a:ext cx="723619" cy="32333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grpSp>
        <p:nvGrpSpPr>
          <p:cNvPr id="37" name="Google Shape;37;p14"/>
          <p:cNvGrpSpPr/>
          <p:nvPr/>
        </p:nvGrpSpPr>
        <p:grpSpPr>
          <a:xfrm>
            <a:off x="-959475" y="189400"/>
            <a:ext cx="11032725" cy="5528875"/>
            <a:chOff x="-959475" y="189400"/>
            <a:chExt cx="11032725" cy="5528875"/>
          </a:xfrm>
        </p:grpSpPr>
        <p:sp>
          <p:nvSpPr>
            <p:cNvPr id="38" name="Google Shape;38;p14"/>
            <p:cNvSpPr/>
            <p:nvPr/>
          </p:nvSpPr>
          <p:spPr>
            <a:xfrm>
              <a:off x="7550850" y="3859250"/>
              <a:ext cx="2522400" cy="1498500"/>
            </a:xfrm>
            <a:prstGeom prst="round2DiagRect">
              <a:avLst>
                <a:gd fmla="val 50000" name="adj1"/>
                <a:gd fmla="val 0" name="adj2"/>
              </a:avLst>
            </a:prstGeom>
            <a:gradFill>
              <a:gsLst>
                <a:gs pos="0">
                  <a:schemeClr val="accent3"/>
                </a:gs>
                <a:gs pos="34000">
                  <a:srgbClr val="FAB93C"/>
                </a:gs>
                <a:gs pos="100000">
                  <a:schemeClr val="accent4"/>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a:off x="-959475" y="189400"/>
              <a:ext cx="3009900" cy="691200"/>
            </a:xfrm>
            <a:prstGeom prst="roundRect">
              <a:avLst>
                <a:gd fmla="val 50000" name="adj"/>
              </a:avLst>
            </a:prstGeom>
            <a:gradFill>
              <a:gsLst>
                <a:gs pos="0">
                  <a:schemeClr val="accent3"/>
                </a:gs>
                <a:gs pos="34000">
                  <a:srgbClr val="FAB93C"/>
                </a:gs>
                <a:gs pos="100000">
                  <a:schemeClr val="accent4"/>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238300" y="4321475"/>
              <a:ext cx="953400" cy="1396800"/>
            </a:xfrm>
            <a:prstGeom prst="round1Rect">
              <a:avLst>
                <a:gd fmla="val 50000" name="adj"/>
              </a:avLst>
            </a:prstGeom>
            <a:gradFill>
              <a:gsLst>
                <a:gs pos="0">
                  <a:schemeClr val="accent1"/>
                </a:gs>
                <a:gs pos="63000">
                  <a:srgbClr val="194175"/>
                </a:gs>
                <a:gs pos="100000">
                  <a:schemeClr val="accen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14"/>
          <p:cNvSpPr txBox="1"/>
          <p:nvPr>
            <p:ph idx="1" type="body"/>
          </p:nvPr>
        </p:nvSpPr>
        <p:spPr>
          <a:xfrm>
            <a:off x="715050" y="2251125"/>
            <a:ext cx="4122300" cy="19041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Clr>
                <a:srgbClr val="494949"/>
              </a:buClr>
              <a:buSzPts val="1600"/>
              <a:buFont typeface="Exo"/>
              <a:buChar char="●"/>
              <a:defRPr sz="1600">
                <a:solidFill>
                  <a:srgbClr val="434343"/>
                </a:solidFill>
              </a:defRPr>
            </a:lvl1pPr>
            <a:lvl2pPr indent="-330200" lvl="1" marL="914400" algn="l">
              <a:lnSpc>
                <a:spcPct val="115000"/>
              </a:lnSpc>
              <a:spcBef>
                <a:spcPts val="0"/>
              </a:spcBef>
              <a:spcAft>
                <a:spcPts val="0"/>
              </a:spcAft>
              <a:buClr>
                <a:srgbClr val="494949"/>
              </a:buClr>
              <a:buSzPts val="1600"/>
              <a:buFont typeface="Exo"/>
              <a:buChar char="○"/>
              <a:defRPr>
                <a:solidFill>
                  <a:srgbClr val="434343"/>
                </a:solidFill>
              </a:defRPr>
            </a:lvl2pPr>
            <a:lvl3pPr indent="-330200" lvl="2" marL="1371600" algn="l">
              <a:lnSpc>
                <a:spcPct val="115000"/>
              </a:lnSpc>
              <a:spcBef>
                <a:spcPts val="0"/>
              </a:spcBef>
              <a:spcAft>
                <a:spcPts val="0"/>
              </a:spcAft>
              <a:buClr>
                <a:srgbClr val="494949"/>
              </a:buClr>
              <a:buSzPts val="1600"/>
              <a:buFont typeface="Exo"/>
              <a:buChar char="■"/>
              <a:defRPr>
                <a:solidFill>
                  <a:srgbClr val="434343"/>
                </a:solidFill>
              </a:defRPr>
            </a:lvl3pPr>
            <a:lvl4pPr indent="-330200" lvl="3" marL="1828800" algn="l">
              <a:lnSpc>
                <a:spcPct val="115000"/>
              </a:lnSpc>
              <a:spcBef>
                <a:spcPts val="0"/>
              </a:spcBef>
              <a:spcAft>
                <a:spcPts val="0"/>
              </a:spcAft>
              <a:buClr>
                <a:srgbClr val="494949"/>
              </a:buClr>
              <a:buSzPts val="1600"/>
              <a:buFont typeface="Exo"/>
              <a:buChar char="●"/>
              <a:defRPr>
                <a:solidFill>
                  <a:srgbClr val="434343"/>
                </a:solidFill>
              </a:defRPr>
            </a:lvl4pPr>
            <a:lvl5pPr indent="-330200" lvl="4" marL="2286000" algn="l">
              <a:lnSpc>
                <a:spcPct val="115000"/>
              </a:lnSpc>
              <a:spcBef>
                <a:spcPts val="0"/>
              </a:spcBef>
              <a:spcAft>
                <a:spcPts val="0"/>
              </a:spcAft>
              <a:buClr>
                <a:srgbClr val="494949"/>
              </a:buClr>
              <a:buSzPts val="1600"/>
              <a:buFont typeface="Exo"/>
              <a:buChar char="○"/>
              <a:defRPr>
                <a:solidFill>
                  <a:srgbClr val="434343"/>
                </a:solidFill>
              </a:defRPr>
            </a:lvl5pPr>
            <a:lvl6pPr indent="-330200" lvl="5" marL="2743200" algn="l">
              <a:lnSpc>
                <a:spcPct val="115000"/>
              </a:lnSpc>
              <a:spcBef>
                <a:spcPts val="0"/>
              </a:spcBef>
              <a:spcAft>
                <a:spcPts val="0"/>
              </a:spcAft>
              <a:buClr>
                <a:srgbClr val="494949"/>
              </a:buClr>
              <a:buSzPts val="1600"/>
              <a:buFont typeface="Exo"/>
              <a:buChar char="■"/>
              <a:defRPr>
                <a:solidFill>
                  <a:srgbClr val="434343"/>
                </a:solidFill>
              </a:defRPr>
            </a:lvl6pPr>
            <a:lvl7pPr indent="-330200" lvl="6" marL="3200400" algn="l">
              <a:lnSpc>
                <a:spcPct val="115000"/>
              </a:lnSpc>
              <a:spcBef>
                <a:spcPts val="0"/>
              </a:spcBef>
              <a:spcAft>
                <a:spcPts val="0"/>
              </a:spcAft>
              <a:buClr>
                <a:srgbClr val="494949"/>
              </a:buClr>
              <a:buSzPts val="1600"/>
              <a:buFont typeface="Exo"/>
              <a:buChar char="●"/>
              <a:defRPr>
                <a:solidFill>
                  <a:srgbClr val="434343"/>
                </a:solidFill>
              </a:defRPr>
            </a:lvl7pPr>
            <a:lvl8pPr indent="-330200" lvl="7" marL="3657600" algn="l">
              <a:lnSpc>
                <a:spcPct val="115000"/>
              </a:lnSpc>
              <a:spcBef>
                <a:spcPts val="0"/>
              </a:spcBef>
              <a:spcAft>
                <a:spcPts val="0"/>
              </a:spcAft>
              <a:buClr>
                <a:srgbClr val="494949"/>
              </a:buClr>
              <a:buSzPts val="1600"/>
              <a:buFont typeface="Exo"/>
              <a:buChar char="○"/>
              <a:defRPr>
                <a:solidFill>
                  <a:srgbClr val="434343"/>
                </a:solidFill>
              </a:defRPr>
            </a:lvl8pPr>
            <a:lvl9pPr indent="-330200" lvl="8" marL="4114800" algn="l">
              <a:lnSpc>
                <a:spcPct val="115000"/>
              </a:lnSpc>
              <a:spcBef>
                <a:spcPts val="0"/>
              </a:spcBef>
              <a:spcAft>
                <a:spcPts val="0"/>
              </a:spcAft>
              <a:buClr>
                <a:srgbClr val="494949"/>
              </a:buClr>
              <a:buSzPts val="1600"/>
              <a:buFont typeface="Exo"/>
              <a:buChar char="■"/>
              <a:defRPr>
                <a:solidFill>
                  <a:srgbClr val="434343"/>
                </a:solidFill>
              </a:defRPr>
            </a:lvl9pPr>
          </a:lstStyle>
          <a:p/>
        </p:txBody>
      </p:sp>
      <p:sp>
        <p:nvSpPr>
          <p:cNvPr id="42" name="Google Shape;42;p14"/>
          <p:cNvSpPr txBox="1"/>
          <p:nvPr>
            <p:ph type="title"/>
          </p:nvPr>
        </p:nvSpPr>
        <p:spPr>
          <a:xfrm>
            <a:off x="715050" y="988275"/>
            <a:ext cx="4122300" cy="117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2800"/>
              <a:buFont typeface="Ramabhadra"/>
              <a:buNone/>
              <a:defRPr sz="3600">
                <a:solidFill>
                  <a:schemeClr val="accent1"/>
                </a:solidFill>
              </a:defRPr>
            </a:lvl1pPr>
            <a:lvl2pPr lvl="1"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2pPr>
            <a:lvl3pPr lvl="2"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3pPr>
            <a:lvl4pPr lvl="3"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4pPr>
            <a:lvl5pPr lvl="4"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5pPr>
            <a:lvl6pPr lvl="5"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6pPr>
            <a:lvl7pPr lvl="6"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7pPr>
            <a:lvl8pPr lvl="7"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8pPr>
            <a:lvl9pPr lvl="8"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9pPr>
          </a:lstStyle>
          <a:p/>
        </p:txBody>
      </p:sp>
      <p:sp>
        <p:nvSpPr>
          <p:cNvPr id="43" name="Google Shape;43;p14"/>
          <p:cNvSpPr txBox="1"/>
          <p:nvPr>
            <p:ph idx="10" type="dt"/>
          </p:nvPr>
        </p:nvSpPr>
        <p:spPr>
          <a:xfrm>
            <a:off x="157714" y="4690119"/>
            <a:ext cx="14265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1" type="ftr"/>
          </p:nvPr>
        </p:nvSpPr>
        <p:spPr>
          <a:xfrm>
            <a:off x="1828799" y="4690119"/>
            <a:ext cx="485907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6" name="Shape 46"/>
        <p:cNvGrpSpPr/>
        <p:nvPr/>
      </p:nvGrpSpPr>
      <p:grpSpPr>
        <a:xfrm>
          <a:off x="0" y="0"/>
          <a:ext cx="0" cy="0"/>
          <a:chOff x="0" y="0"/>
          <a:chExt cx="0" cy="0"/>
        </a:xfrm>
      </p:grpSpPr>
      <p:sp>
        <p:nvSpPr>
          <p:cNvPr id="47" name="Google Shape;47;p15"/>
          <p:cNvSpPr txBox="1"/>
          <p:nvPr>
            <p:ph type="title"/>
          </p:nvPr>
        </p:nvSpPr>
        <p:spPr>
          <a:xfrm>
            <a:off x="720000" y="273078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200">
                <a:latin typeface="Montserrat"/>
                <a:ea typeface="Montserrat"/>
                <a:cs typeface="Montserrat"/>
                <a:sym typeface="Montserrat"/>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8" name="Google Shape;48;p15"/>
          <p:cNvSpPr txBox="1"/>
          <p:nvPr>
            <p:ph idx="1" type="subTitle"/>
          </p:nvPr>
        </p:nvSpPr>
        <p:spPr>
          <a:xfrm>
            <a:off x="720000" y="32584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1"/>
                </a:solidFill>
                <a:latin typeface="Raleway Medium"/>
                <a:ea typeface="Raleway Medium"/>
                <a:cs typeface="Raleway Medium"/>
                <a:sym typeface="Raleway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 name="Google Shape;49;p15"/>
          <p:cNvSpPr txBox="1"/>
          <p:nvPr>
            <p:ph idx="2" type="title"/>
          </p:nvPr>
        </p:nvSpPr>
        <p:spPr>
          <a:xfrm>
            <a:off x="3403800" y="273078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200">
                <a:latin typeface="Montserrat"/>
                <a:ea typeface="Montserrat"/>
                <a:cs typeface="Montserrat"/>
                <a:sym typeface="Montserrat"/>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 name="Google Shape;50;p15"/>
          <p:cNvSpPr txBox="1"/>
          <p:nvPr>
            <p:ph idx="3" type="subTitle"/>
          </p:nvPr>
        </p:nvSpPr>
        <p:spPr>
          <a:xfrm>
            <a:off x="3403800" y="32584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1"/>
                </a:solidFill>
                <a:latin typeface="Raleway Medium"/>
                <a:ea typeface="Raleway Medium"/>
                <a:cs typeface="Raleway Medium"/>
                <a:sym typeface="Raleway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 name="Google Shape;51;p15"/>
          <p:cNvSpPr txBox="1"/>
          <p:nvPr>
            <p:ph idx="4" type="title"/>
          </p:nvPr>
        </p:nvSpPr>
        <p:spPr>
          <a:xfrm>
            <a:off x="6087600" y="2730788"/>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b="1" sz="2200">
                <a:latin typeface="Montserrat"/>
                <a:ea typeface="Montserrat"/>
                <a:cs typeface="Montserrat"/>
                <a:sym typeface="Montserrat"/>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2" name="Google Shape;52;p15"/>
          <p:cNvSpPr txBox="1"/>
          <p:nvPr>
            <p:ph idx="5" type="subTitle"/>
          </p:nvPr>
        </p:nvSpPr>
        <p:spPr>
          <a:xfrm>
            <a:off x="6087600" y="32584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1"/>
                </a:solidFill>
                <a:latin typeface="Raleway Medium"/>
                <a:ea typeface="Raleway Medium"/>
                <a:cs typeface="Raleway Medium"/>
                <a:sym typeface="Raleway Medium"/>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3" name="Google Shape;53;p15"/>
          <p:cNvSpPr txBox="1"/>
          <p:nvPr>
            <p:ph idx="6" type="title"/>
          </p:nvPr>
        </p:nvSpPr>
        <p:spPr>
          <a:xfrm>
            <a:off x="715050" y="358100"/>
            <a:ext cx="7713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800"/>
              <a:buFont typeface="Ramabhadra"/>
              <a:buNone/>
              <a:defRPr sz="3600">
                <a:solidFill>
                  <a:schemeClr val="accent1"/>
                </a:solidFill>
              </a:defRPr>
            </a:lvl1pPr>
            <a:lvl2pPr lvl="1"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2pPr>
            <a:lvl3pPr lvl="2"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3pPr>
            <a:lvl4pPr lvl="3"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4pPr>
            <a:lvl5pPr lvl="4"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5pPr>
            <a:lvl6pPr lvl="5"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6pPr>
            <a:lvl7pPr lvl="6"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7pPr>
            <a:lvl8pPr lvl="7"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8pPr>
            <a:lvl9pPr lvl="8" algn="ctr">
              <a:lnSpc>
                <a:spcPct val="100000"/>
              </a:lnSpc>
              <a:spcBef>
                <a:spcPts val="0"/>
              </a:spcBef>
              <a:spcAft>
                <a:spcPts val="0"/>
              </a:spcAft>
              <a:buClr>
                <a:schemeClr val="accent1"/>
              </a:buClr>
              <a:buSzPts val="2800"/>
              <a:buFont typeface="Ramabhadra"/>
              <a:buNone/>
              <a:defRPr b="1" sz="2800">
                <a:solidFill>
                  <a:schemeClr val="accent1"/>
                </a:solidFill>
                <a:latin typeface="Ramabhadra"/>
                <a:ea typeface="Ramabhadra"/>
                <a:cs typeface="Ramabhadra"/>
                <a:sym typeface="Ramabhadra"/>
              </a:defRPr>
            </a:lvl9pPr>
          </a:lstStyle>
          <a:p/>
        </p:txBody>
      </p:sp>
      <p:sp>
        <p:nvSpPr>
          <p:cNvPr id="54" name="Google Shape;54;p15"/>
          <p:cNvSpPr/>
          <p:nvPr/>
        </p:nvSpPr>
        <p:spPr>
          <a:xfrm>
            <a:off x="-204000" y="4253900"/>
            <a:ext cx="1820700" cy="1081500"/>
          </a:xfrm>
          <a:prstGeom prst="round2DiagRect">
            <a:avLst>
              <a:gd fmla="val 50000" name="adj1"/>
              <a:gd fmla="val 0" name="adj2"/>
            </a:avLst>
          </a:prstGeom>
          <a:gradFill>
            <a:gsLst>
              <a:gs pos="0">
                <a:schemeClr val="accent1"/>
              </a:gs>
              <a:gs pos="63000">
                <a:srgbClr val="194175"/>
              </a:gs>
              <a:gs pos="100000">
                <a:schemeClr val="accen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5"/>
          <p:cNvSpPr/>
          <p:nvPr/>
        </p:nvSpPr>
        <p:spPr>
          <a:xfrm>
            <a:off x="346725" y="4802700"/>
            <a:ext cx="3009900" cy="691200"/>
          </a:xfrm>
          <a:prstGeom prst="roundRect">
            <a:avLst>
              <a:gd fmla="val 50000" name="adj"/>
            </a:avLst>
          </a:prstGeom>
          <a:gradFill>
            <a:gsLst>
              <a:gs pos="0">
                <a:srgbClr val="00B0F0"/>
              </a:gs>
              <a:gs pos="100000">
                <a:schemeClr val="accent5"/>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5"/>
          <p:cNvSpPr/>
          <p:nvPr/>
        </p:nvSpPr>
        <p:spPr>
          <a:xfrm rot="-5400000">
            <a:off x="7345800" y="594725"/>
            <a:ext cx="3009900" cy="691200"/>
          </a:xfrm>
          <a:prstGeom prst="roundRect">
            <a:avLst>
              <a:gd fmla="val 50000" name="adj"/>
            </a:avLst>
          </a:prstGeom>
          <a:gradFill>
            <a:gsLst>
              <a:gs pos="0">
                <a:schemeClr val="accent3"/>
              </a:gs>
              <a:gs pos="34000">
                <a:srgbClr val="FAB93C"/>
              </a:gs>
              <a:gs pos="100000">
                <a:schemeClr val="accent4"/>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rot="10800000">
            <a:off x="7761600" y="-861800"/>
            <a:ext cx="953400" cy="1396800"/>
          </a:xfrm>
          <a:prstGeom prst="round1Rect">
            <a:avLst>
              <a:gd fmla="val 50000" name="adj"/>
            </a:avLst>
          </a:prstGeom>
          <a:gradFill>
            <a:gsLst>
              <a:gs pos="0">
                <a:schemeClr val="accent1"/>
              </a:gs>
              <a:gs pos="63000">
                <a:srgbClr val="194175"/>
              </a:gs>
              <a:gs pos="100000">
                <a:schemeClr val="accen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txBox="1"/>
          <p:nvPr>
            <p:ph idx="10" type="dt"/>
          </p:nvPr>
        </p:nvSpPr>
        <p:spPr>
          <a:xfrm>
            <a:off x="157714" y="4690119"/>
            <a:ext cx="14265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1828799" y="4690119"/>
            <a:ext cx="485907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
    <p:spTree>
      <p:nvGrpSpPr>
        <p:cNvPr id="61" name="Shape 61"/>
        <p:cNvGrpSpPr/>
        <p:nvPr/>
      </p:nvGrpSpPr>
      <p:grpSpPr>
        <a:xfrm>
          <a:off x="0" y="0"/>
          <a:ext cx="0" cy="0"/>
          <a:chOff x="0" y="0"/>
          <a:chExt cx="0" cy="0"/>
        </a:xfrm>
      </p:grpSpPr>
      <p:grpSp>
        <p:nvGrpSpPr>
          <p:cNvPr id="62" name="Google Shape;62;p16"/>
          <p:cNvGrpSpPr/>
          <p:nvPr/>
        </p:nvGrpSpPr>
        <p:grpSpPr>
          <a:xfrm>
            <a:off x="0" y="12"/>
            <a:ext cx="9144007" cy="5143489"/>
            <a:chOff x="0" y="12"/>
            <a:chExt cx="9144007" cy="5143489"/>
          </a:xfrm>
        </p:grpSpPr>
        <p:grpSp>
          <p:nvGrpSpPr>
            <p:cNvPr id="63" name="Google Shape;63;p16"/>
            <p:cNvGrpSpPr/>
            <p:nvPr/>
          </p:nvGrpSpPr>
          <p:grpSpPr>
            <a:xfrm>
              <a:off x="0" y="3592959"/>
              <a:ext cx="2320507" cy="1550542"/>
              <a:chOff x="0" y="3592959"/>
              <a:chExt cx="2320507" cy="1550542"/>
            </a:xfrm>
          </p:grpSpPr>
          <p:sp>
            <p:nvSpPr>
              <p:cNvPr id="64" name="Google Shape;64;p16"/>
              <p:cNvSpPr/>
              <p:nvPr/>
            </p:nvSpPr>
            <p:spPr>
              <a:xfrm>
                <a:off x="0" y="4661800"/>
                <a:ext cx="2320507" cy="481701"/>
              </a:xfrm>
              <a:custGeom>
                <a:rect b="b" l="l" r="r" t="t"/>
                <a:pathLst>
                  <a:path extrusionOk="0" h="8490" w="40899">
                    <a:moveTo>
                      <a:pt x="37386" y="0"/>
                    </a:moveTo>
                    <a:lnTo>
                      <a:pt x="1" y="0"/>
                    </a:lnTo>
                    <a:lnTo>
                      <a:pt x="1" y="8490"/>
                    </a:lnTo>
                    <a:lnTo>
                      <a:pt x="35850" y="8490"/>
                    </a:lnTo>
                    <a:cubicBezTo>
                      <a:pt x="36898" y="8490"/>
                      <a:pt x="37863" y="7918"/>
                      <a:pt x="38363" y="7001"/>
                    </a:cubicBezTo>
                    <a:lnTo>
                      <a:pt x="39887" y="4132"/>
                    </a:lnTo>
                    <a:cubicBezTo>
                      <a:pt x="40899" y="2263"/>
                      <a:pt x="39529" y="0"/>
                      <a:pt x="37386" y="0"/>
                    </a:cubicBezTo>
                    <a:close/>
                  </a:path>
                </a:pathLst>
              </a:custGeom>
              <a:gradFill>
                <a:gsLst>
                  <a:gs pos="0">
                    <a:schemeClr val="accent3"/>
                  </a:gs>
                  <a:gs pos="34000">
                    <a:srgbClr val="FAB93C"/>
                  </a:gs>
                  <a:gs pos="100000">
                    <a:schemeClr val="accent4"/>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p:nvPr/>
            </p:nvSpPr>
            <p:spPr>
              <a:xfrm>
                <a:off x="0" y="3592959"/>
                <a:ext cx="1139773" cy="1550539"/>
              </a:xfrm>
              <a:custGeom>
                <a:rect b="b" l="l" r="r" t="t"/>
                <a:pathLst>
                  <a:path extrusionOk="0" h="33433" w="24576">
                    <a:moveTo>
                      <a:pt x="22611" y="83"/>
                    </a:moveTo>
                    <a:lnTo>
                      <a:pt x="1" y="0"/>
                    </a:lnTo>
                    <a:lnTo>
                      <a:pt x="1" y="33433"/>
                    </a:lnTo>
                    <a:lnTo>
                      <a:pt x="7513" y="33433"/>
                    </a:lnTo>
                    <a:lnTo>
                      <a:pt x="24015" y="2405"/>
                    </a:lnTo>
                    <a:cubicBezTo>
                      <a:pt x="24575" y="1357"/>
                      <a:pt x="23813" y="95"/>
                      <a:pt x="22611" y="83"/>
                    </a:cubicBezTo>
                    <a:close/>
                  </a:path>
                </a:pathLst>
              </a:custGeom>
              <a:gradFill>
                <a:gsLst>
                  <a:gs pos="0">
                    <a:srgbClr val="00B0F0"/>
                  </a:gs>
                  <a:gs pos="100000">
                    <a:schemeClr val="accent5"/>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p:nvPr/>
            </p:nvSpPr>
            <p:spPr>
              <a:xfrm>
                <a:off x="244913" y="4013000"/>
                <a:ext cx="940363" cy="1046767"/>
              </a:xfrm>
              <a:custGeom>
                <a:rect b="b" l="l" r="r" t="t"/>
                <a:pathLst>
                  <a:path extrusionOk="0" h="15455" w="13884">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16"/>
            <p:cNvGrpSpPr/>
            <p:nvPr/>
          </p:nvGrpSpPr>
          <p:grpSpPr>
            <a:xfrm flipH="1">
              <a:off x="7958731" y="12"/>
              <a:ext cx="1185276" cy="1550539"/>
              <a:chOff x="0" y="3592959"/>
              <a:chExt cx="1185276" cy="1550539"/>
            </a:xfrm>
          </p:grpSpPr>
          <p:sp>
            <p:nvSpPr>
              <p:cNvPr id="68" name="Google Shape;68;p16"/>
              <p:cNvSpPr/>
              <p:nvPr/>
            </p:nvSpPr>
            <p:spPr>
              <a:xfrm>
                <a:off x="0" y="3592959"/>
                <a:ext cx="1139773" cy="1550539"/>
              </a:xfrm>
              <a:custGeom>
                <a:rect b="b" l="l" r="r" t="t"/>
                <a:pathLst>
                  <a:path extrusionOk="0" h="33433" w="24576">
                    <a:moveTo>
                      <a:pt x="22611" y="83"/>
                    </a:moveTo>
                    <a:lnTo>
                      <a:pt x="1" y="0"/>
                    </a:lnTo>
                    <a:lnTo>
                      <a:pt x="1" y="33433"/>
                    </a:lnTo>
                    <a:lnTo>
                      <a:pt x="7513" y="33433"/>
                    </a:lnTo>
                    <a:lnTo>
                      <a:pt x="24015" y="2405"/>
                    </a:lnTo>
                    <a:cubicBezTo>
                      <a:pt x="24575" y="1357"/>
                      <a:pt x="23813" y="95"/>
                      <a:pt x="22611" y="83"/>
                    </a:cubicBezTo>
                    <a:close/>
                  </a:path>
                </a:pathLst>
              </a:custGeom>
              <a:gradFill>
                <a:gsLst>
                  <a:gs pos="0">
                    <a:srgbClr val="00B0F0"/>
                  </a:gs>
                  <a:gs pos="100000">
                    <a:schemeClr val="accent5"/>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6"/>
              <p:cNvSpPr/>
              <p:nvPr/>
            </p:nvSpPr>
            <p:spPr>
              <a:xfrm>
                <a:off x="244913" y="4013000"/>
                <a:ext cx="940363" cy="1046767"/>
              </a:xfrm>
              <a:custGeom>
                <a:rect b="b" l="l" r="r" t="t"/>
                <a:pathLst>
                  <a:path extrusionOk="0" h="15455" w="13884">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0" name="Google Shape;70;p16"/>
          <p:cNvSpPr txBox="1"/>
          <p:nvPr>
            <p:ph idx="10" type="dt"/>
          </p:nvPr>
        </p:nvSpPr>
        <p:spPr>
          <a:xfrm>
            <a:off x="157714" y="4690119"/>
            <a:ext cx="14265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1" type="ftr"/>
          </p:nvPr>
        </p:nvSpPr>
        <p:spPr>
          <a:xfrm>
            <a:off x="1828799" y="4690119"/>
            <a:ext cx="485907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2_1">
    <p:spTree>
      <p:nvGrpSpPr>
        <p:cNvPr id="73" name="Shape 73"/>
        <p:cNvGrpSpPr/>
        <p:nvPr/>
      </p:nvGrpSpPr>
      <p:grpSpPr>
        <a:xfrm>
          <a:off x="0" y="0"/>
          <a:ext cx="0" cy="0"/>
          <a:chOff x="0" y="0"/>
          <a:chExt cx="0" cy="0"/>
        </a:xfrm>
      </p:grpSpPr>
      <p:grpSp>
        <p:nvGrpSpPr>
          <p:cNvPr id="74" name="Google Shape;74;p17"/>
          <p:cNvGrpSpPr/>
          <p:nvPr/>
        </p:nvGrpSpPr>
        <p:grpSpPr>
          <a:xfrm>
            <a:off x="-2021398" y="-280488"/>
            <a:ext cx="13186853" cy="5587491"/>
            <a:chOff x="-2021398" y="-280488"/>
            <a:chExt cx="13186853" cy="5587491"/>
          </a:xfrm>
        </p:grpSpPr>
        <p:grpSp>
          <p:nvGrpSpPr>
            <p:cNvPr id="75" name="Google Shape;75;p17"/>
            <p:cNvGrpSpPr/>
            <p:nvPr/>
          </p:nvGrpSpPr>
          <p:grpSpPr>
            <a:xfrm>
              <a:off x="-2021398" y="-280488"/>
              <a:ext cx="3285628" cy="5470491"/>
              <a:chOff x="-2021398" y="-280488"/>
              <a:chExt cx="3285628" cy="5470491"/>
            </a:xfrm>
          </p:grpSpPr>
          <p:pic>
            <p:nvPicPr>
              <p:cNvPr id="76" name="Google Shape;76;p17"/>
              <p:cNvPicPr preferRelativeResize="0"/>
              <p:nvPr/>
            </p:nvPicPr>
            <p:blipFill rotWithShape="1">
              <a:blip r:embed="rId2">
                <a:alphaModFix/>
              </a:blip>
              <a:srcRect b="0" l="0" r="0" t="0"/>
              <a:stretch/>
            </p:blipFill>
            <p:spPr>
              <a:xfrm rot="5400000">
                <a:off x="-3112423" y="810537"/>
                <a:ext cx="5423976" cy="3241926"/>
              </a:xfrm>
              <a:prstGeom prst="rect">
                <a:avLst/>
              </a:prstGeom>
              <a:noFill/>
              <a:ln>
                <a:noFill/>
              </a:ln>
            </p:spPr>
          </p:pic>
          <p:sp>
            <p:nvSpPr>
              <p:cNvPr id="77" name="Google Shape;77;p17"/>
              <p:cNvSpPr/>
              <p:nvPr/>
            </p:nvSpPr>
            <p:spPr>
              <a:xfrm flipH="1" rot="10800000">
                <a:off x="-980170" y="-153175"/>
                <a:ext cx="1381200" cy="2023500"/>
              </a:xfrm>
              <a:prstGeom prst="round1Rect">
                <a:avLst>
                  <a:gd fmla="val 50000" name="adj"/>
                </a:avLst>
              </a:prstGeom>
              <a:gradFill>
                <a:gsLst>
                  <a:gs pos="0">
                    <a:schemeClr val="accent1"/>
                  </a:gs>
                  <a:gs pos="63000">
                    <a:srgbClr val="194175"/>
                  </a:gs>
                  <a:gs pos="100000">
                    <a:schemeClr val="accen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p:nvPr/>
            </p:nvSpPr>
            <p:spPr>
              <a:xfrm rot="10800000">
                <a:off x="-980184" y="2606537"/>
                <a:ext cx="2200736" cy="2583466"/>
              </a:xfrm>
              <a:custGeom>
                <a:rect b="b" l="l" r="r" t="t"/>
                <a:pathLst>
                  <a:path extrusionOk="0" h="35350" w="30112">
                    <a:moveTo>
                      <a:pt x="30111" y="0"/>
                    </a:moveTo>
                    <a:lnTo>
                      <a:pt x="0" y="0"/>
                    </a:lnTo>
                    <a:lnTo>
                      <a:pt x="17169" y="32016"/>
                    </a:lnTo>
                    <a:cubicBezTo>
                      <a:pt x="18265" y="34064"/>
                      <a:pt x="20408" y="35350"/>
                      <a:pt x="22753" y="35350"/>
                    </a:cubicBezTo>
                    <a:lnTo>
                      <a:pt x="30111" y="35350"/>
                    </a:lnTo>
                    <a:close/>
                  </a:path>
                </a:pathLst>
              </a:custGeom>
              <a:gradFill>
                <a:gsLst>
                  <a:gs pos="0">
                    <a:srgbClr val="00B0F0"/>
                  </a:gs>
                  <a:gs pos="100000">
                    <a:schemeClr val="accent5"/>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7"/>
              <p:cNvSpPr/>
              <p:nvPr/>
            </p:nvSpPr>
            <p:spPr>
              <a:xfrm flipH="1">
                <a:off x="-49362" y="3718588"/>
                <a:ext cx="1313592" cy="1462763"/>
              </a:xfrm>
              <a:custGeom>
                <a:rect b="b" l="l" r="r" t="t"/>
                <a:pathLst>
                  <a:path extrusionOk="0" h="28957" w="26004">
                    <a:moveTo>
                      <a:pt x="16931" y="1"/>
                    </a:moveTo>
                    <a:cubicBezTo>
                      <a:pt x="16062" y="1"/>
                      <a:pt x="15276" y="477"/>
                      <a:pt x="14871" y="1239"/>
                    </a:cubicBezTo>
                    <a:lnTo>
                      <a:pt x="0" y="28957"/>
                    </a:lnTo>
                    <a:lnTo>
                      <a:pt x="11490" y="28957"/>
                    </a:lnTo>
                    <a:lnTo>
                      <a:pt x="25182" y="3418"/>
                    </a:lnTo>
                    <a:cubicBezTo>
                      <a:pt x="26003" y="1870"/>
                      <a:pt x="24872" y="1"/>
                      <a:pt x="231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7"/>
              <p:cNvCxnSpPr/>
              <p:nvPr/>
            </p:nvCxnSpPr>
            <p:spPr>
              <a:xfrm rot="10800000">
                <a:off x="-133745" y="2037184"/>
                <a:ext cx="803700" cy="1498500"/>
              </a:xfrm>
              <a:prstGeom prst="straightConnector1">
                <a:avLst/>
              </a:prstGeom>
              <a:noFill/>
              <a:ln cap="flat" cmpd="sng" w="19050">
                <a:solidFill>
                  <a:schemeClr val="accent1"/>
                </a:solidFill>
                <a:prstDash val="solid"/>
                <a:round/>
                <a:headEnd len="sm" w="sm" type="none"/>
                <a:tailEnd len="sm" w="sm" type="none"/>
              </a:ln>
            </p:spPr>
          </p:cxnSp>
          <p:sp>
            <p:nvSpPr>
              <p:cNvPr id="81" name="Google Shape;81;p17"/>
              <p:cNvSpPr/>
              <p:nvPr/>
            </p:nvSpPr>
            <p:spPr>
              <a:xfrm>
                <a:off x="341500" y="1930000"/>
                <a:ext cx="747202" cy="831749"/>
              </a:xfrm>
              <a:custGeom>
                <a:rect b="b" l="l" r="r" t="t"/>
                <a:pathLst>
                  <a:path extrusionOk="0" h="15455" w="13884">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17"/>
            <p:cNvGrpSpPr/>
            <p:nvPr/>
          </p:nvGrpSpPr>
          <p:grpSpPr>
            <a:xfrm flipH="1">
              <a:off x="7879827" y="-163488"/>
              <a:ext cx="3285628" cy="5470491"/>
              <a:chOff x="-2021398" y="-280488"/>
              <a:chExt cx="3285628" cy="5470491"/>
            </a:xfrm>
          </p:grpSpPr>
          <p:pic>
            <p:nvPicPr>
              <p:cNvPr id="83" name="Google Shape;83;p17"/>
              <p:cNvPicPr preferRelativeResize="0"/>
              <p:nvPr/>
            </p:nvPicPr>
            <p:blipFill rotWithShape="1">
              <a:blip r:embed="rId2">
                <a:alphaModFix/>
              </a:blip>
              <a:srcRect b="0" l="0" r="0" t="0"/>
              <a:stretch/>
            </p:blipFill>
            <p:spPr>
              <a:xfrm rot="5400000">
                <a:off x="-3112423" y="810537"/>
                <a:ext cx="5423976" cy="3241926"/>
              </a:xfrm>
              <a:prstGeom prst="rect">
                <a:avLst/>
              </a:prstGeom>
              <a:noFill/>
              <a:ln>
                <a:noFill/>
              </a:ln>
            </p:spPr>
          </p:pic>
          <p:sp>
            <p:nvSpPr>
              <p:cNvPr id="84" name="Google Shape;84;p17"/>
              <p:cNvSpPr/>
              <p:nvPr/>
            </p:nvSpPr>
            <p:spPr>
              <a:xfrm flipH="1" rot="10800000">
                <a:off x="-980170" y="-153175"/>
                <a:ext cx="1381200" cy="2023500"/>
              </a:xfrm>
              <a:prstGeom prst="round1Rect">
                <a:avLst>
                  <a:gd fmla="val 50000" name="adj"/>
                </a:avLst>
              </a:prstGeom>
              <a:gradFill>
                <a:gsLst>
                  <a:gs pos="0">
                    <a:schemeClr val="accent1"/>
                  </a:gs>
                  <a:gs pos="63000">
                    <a:srgbClr val="194175"/>
                  </a:gs>
                  <a:gs pos="100000">
                    <a:schemeClr val="accen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p:nvPr/>
            </p:nvSpPr>
            <p:spPr>
              <a:xfrm rot="10800000">
                <a:off x="-980184" y="2606537"/>
                <a:ext cx="2200736" cy="2583466"/>
              </a:xfrm>
              <a:custGeom>
                <a:rect b="b" l="l" r="r" t="t"/>
                <a:pathLst>
                  <a:path extrusionOk="0" h="35350" w="30112">
                    <a:moveTo>
                      <a:pt x="30111" y="0"/>
                    </a:moveTo>
                    <a:lnTo>
                      <a:pt x="0" y="0"/>
                    </a:lnTo>
                    <a:lnTo>
                      <a:pt x="17169" y="32016"/>
                    </a:lnTo>
                    <a:cubicBezTo>
                      <a:pt x="18265" y="34064"/>
                      <a:pt x="20408" y="35350"/>
                      <a:pt x="22753" y="35350"/>
                    </a:cubicBezTo>
                    <a:lnTo>
                      <a:pt x="30111" y="35350"/>
                    </a:lnTo>
                    <a:close/>
                  </a:path>
                </a:pathLst>
              </a:custGeom>
              <a:gradFill>
                <a:gsLst>
                  <a:gs pos="0">
                    <a:srgbClr val="00B0F0"/>
                  </a:gs>
                  <a:gs pos="100000">
                    <a:schemeClr val="accent5"/>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p:nvPr/>
            </p:nvSpPr>
            <p:spPr>
              <a:xfrm flipH="1">
                <a:off x="-49362" y="3718588"/>
                <a:ext cx="1313592" cy="1462763"/>
              </a:xfrm>
              <a:custGeom>
                <a:rect b="b" l="l" r="r" t="t"/>
                <a:pathLst>
                  <a:path extrusionOk="0" h="28957" w="26004">
                    <a:moveTo>
                      <a:pt x="16931" y="1"/>
                    </a:moveTo>
                    <a:cubicBezTo>
                      <a:pt x="16062" y="1"/>
                      <a:pt x="15276" y="477"/>
                      <a:pt x="14871" y="1239"/>
                    </a:cubicBezTo>
                    <a:lnTo>
                      <a:pt x="0" y="28957"/>
                    </a:lnTo>
                    <a:lnTo>
                      <a:pt x="11490" y="28957"/>
                    </a:lnTo>
                    <a:lnTo>
                      <a:pt x="25182" y="3418"/>
                    </a:lnTo>
                    <a:cubicBezTo>
                      <a:pt x="26003" y="1870"/>
                      <a:pt x="24872" y="1"/>
                      <a:pt x="231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7" name="Google Shape;87;p17"/>
              <p:cNvCxnSpPr/>
              <p:nvPr/>
            </p:nvCxnSpPr>
            <p:spPr>
              <a:xfrm rot="10800000">
                <a:off x="-133745" y="2037184"/>
                <a:ext cx="803700" cy="1498500"/>
              </a:xfrm>
              <a:prstGeom prst="straightConnector1">
                <a:avLst/>
              </a:prstGeom>
              <a:noFill/>
              <a:ln cap="flat" cmpd="sng" w="19050">
                <a:solidFill>
                  <a:schemeClr val="accent1"/>
                </a:solidFill>
                <a:prstDash val="solid"/>
                <a:round/>
                <a:headEnd len="sm" w="sm" type="none"/>
                <a:tailEnd len="sm" w="sm" type="none"/>
              </a:ln>
            </p:spPr>
          </p:cxnSp>
          <p:sp>
            <p:nvSpPr>
              <p:cNvPr id="88" name="Google Shape;88;p17"/>
              <p:cNvSpPr/>
              <p:nvPr/>
            </p:nvSpPr>
            <p:spPr>
              <a:xfrm>
                <a:off x="341500" y="1930000"/>
                <a:ext cx="747202" cy="831749"/>
              </a:xfrm>
              <a:custGeom>
                <a:rect b="b" l="l" r="r" t="t"/>
                <a:pathLst>
                  <a:path extrusionOk="0" h="15455" w="13884">
                    <a:moveTo>
                      <a:pt x="9037" y="15454"/>
                    </a:moveTo>
                    <a:lnTo>
                      <a:pt x="12335" y="15454"/>
                    </a:lnTo>
                    <a:cubicBezTo>
                      <a:pt x="13276" y="15454"/>
                      <a:pt x="13883" y="14454"/>
                      <a:pt x="13443" y="13633"/>
                    </a:cubicBezTo>
                    <a:lnTo>
                      <a:pt x="6132" y="0"/>
                    </a:lnTo>
                    <a:lnTo>
                      <a:pt x="0" y="0"/>
                    </a:lnTo>
                    <a:lnTo>
                      <a:pt x="7930" y="14799"/>
                    </a:lnTo>
                    <a:cubicBezTo>
                      <a:pt x="8144" y="15204"/>
                      <a:pt x="8573" y="15454"/>
                      <a:pt x="9037" y="15454"/>
                    </a:cubicBezTo>
                    <a:close/>
                  </a:path>
                </a:pathLst>
              </a:custGeom>
              <a:gradFill>
                <a:gsLst>
                  <a:gs pos="0">
                    <a:schemeClr val="accent1"/>
                  </a:gs>
                  <a:gs pos="63000">
                    <a:srgbClr val="194175"/>
                  </a:gs>
                  <a:gs pos="100000">
                    <a:schemeClr val="accen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7"/>
          <p:cNvSpPr txBox="1"/>
          <p:nvPr>
            <p:ph type="ctrTitle"/>
          </p:nvPr>
        </p:nvSpPr>
        <p:spPr>
          <a:xfrm>
            <a:off x="2430025" y="669825"/>
            <a:ext cx="4284000" cy="99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0" name="Google Shape;90;p17"/>
          <p:cNvSpPr txBox="1"/>
          <p:nvPr>
            <p:ph idx="1" type="subTitle"/>
          </p:nvPr>
        </p:nvSpPr>
        <p:spPr>
          <a:xfrm>
            <a:off x="2425075" y="1646825"/>
            <a:ext cx="4293900" cy="95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1" name="Google Shape;91;p17"/>
          <p:cNvSpPr txBox="1"/>
          <p:nvPr/>
        </p:nvSpPr>
        <p:spPr>
          <a:xfrm>
            <a:off x="2122375" y="3363700"/>
            <a:ext cx="4899300" cy="92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accent1"/>
                </a:solidFill>
                <a:latin typeface="Raleway Medium"/>
                <a:ea typeface="Raleway Medium"/>
                <a:cs typeface="Raleway Medium"/>
                <a:sym typeface="Raleway Medium"/>
              </a:rPr>
              <a:t>CREDITS: This presentation template was created by</a:t>
            </a:r>
            <a:r>
              <a:rPr b="0" i="0" lang="en-US" sz="1400" u="none" cap="none" strike="noStrike">
                <a:solidFill>
                  <a:schemeClr val="accent1"/>
                </a:solidFill>
                <a:latin typeface="Raleway"/>
                <a:ea typeface="Raleway"/>
                <a:cs typeface="Raleway"/>
                <a:sym typeface="Raleway"/>
              </a:rPr>
              <a:t> </a:t>
            </a:r>
            <a:r>
              <a:rPr b="1" i="0" lang="en-US" sz="1400" u="none" cap="none" strike="noStrike">
                <a:solidFill>
                  <a:schemeClr val="accent1"/>
                </a:solidFill>
                <a:uFill>
                  <a:noFill/>
                </a:uFill>
                <a:latin typeface="Raleway"/>
                <a:ea typeface="Raleway"/>
                <a:cs typeface="Raleway"/>
                <a:sym typeface="Raleway"/>
                <a:hlinkClick r:id="rId3">
                  <a:extLst>
                    <a:ext uri="{A12FA001-AC4F-418D-AE19-62706E023703}">
                      <ahyp:hlinkClr val="tx"/>
                    </a:ext>
                  </a:extLst>
                </a:hlinkClick>
              </a:rPr>
              <a:t>Slidesgo</a:t>
            </a:r>
            <a:r>
              <a:rPr b="0" i="0" lang="en-US" sz="1400" u="none" cap="none" strike="noStrike">
                <a:solidFill>
                  <a:schemeClr val="accent1"/>
                </a:solidFill>
                <a:latin typeface="Raleway Medium"/>
                <a:ea typeface="Raleway Medium"/>
                <a:cs typeface="Raleway Medium"/>
                <a:sym typeface="Raleway Medium"/>
              </a:rPr>
              <a:t>, including icons by</a:t>
            </a:r>
            <a:r>
              <a:rPr b="0" i="0" lang="en-US" sz="1400" u="none" cap="none" strike="noStrike">
                <a:solidFill>
                  <a:schemeClr val="accent1"/>
                </a:solidFill>
                <a:latin typeface="Raleway"/>
                <a:ea typeface="Raleway"/>
                <a:cs typeface="Raleway"/>
                <a:sym typeface="Raleway"/>
              </a:rPr>
              <a:t> </a:t>
            </a:r>
            <a:r>
              <a:rPr b="1" i="0" lang="en-US" sz="1400" u="none" cap="none" strike="noStrike">
                <a:solidFill>
                  <a:schemeClr val="accent1"/>
                </a:solidFill>
                <a:uFill>
                  <a:noFill/>
                </a:uFill>
                <a:latin typeface="Raleway"/>
                <a:ea typeface="Raleway"/>
                <a:cs typeface="Raleway"/>
                <a:sym typeface="Raleway"/>
                <a:hlinkClick r:id="rId4">
                  <a:extLst>
                    <a:ext uri="{A12FA001-AC4F-418D-AE19-62706E023703}">
                      <ahyp:hlinkClr val="tx"/>
                    </a:ext>
                  </a:extLst>
                </a:hlinkClick>
              </a:rPr>
              <a:t>Flaticon</a:t>
            </a:r>
            <a:r>
              <a:rPr b="0" i="0" lang="en-US" sz="1400" u="none" cap="none" strike="noStrike">
                <a:solidFill>
                  <a:schemeClr val="accent1"/>
                </a:solidFill>
                <a:latin typeface="Raleway Medium"/>
                <a:ea typeface="Raleway Medium"/>
                <a:cs typeface="Raleway Medium"/>
                <a:sym typeface="Raleway Medium"/>
              </a:rPr>
              <a:t>, infographics &amp;</a:t>
            </a:r>
            <a:r>
              <a:rPr b="0" i="0" lang="en-US" sz="1400" u="none" cap="none" strike="noStrike">
                <a:solidFill>
                  <a:schemeClr val="accent1"/>
                </a:solidFill>
                <a:latin typeface="Raleway"/>
                <a:ea typeface="Raleway"/>
                <a:cs typeface="Raleway"/>
                <a:sym typeface="Raleway"/>
              </a:rPr>
              <a:t> </a:t>
            </a:r>
            <a:r>
              <a:rPr b="0" i="0" lang="en-US" sz="1400" u="none" cap="none" strike="noStrike">
                <a:solidFill>
                  <a:schemeClr val="accent1"/>
                </a:solidFill>
                <a:latin typeface="Raleway Medium"/>
                <a:ea typeface="Raleway Medium"/>
                <a:cs typeface="Raleway Medium"/>
                <a:sym typeface="Raleway Medium"/>
              </a:rPr>
              <a:t>images by </a:t>
            </a:r>
            <a:r>
              <a:rPr b="1" i="0" lang="en-US" sz="1400" u="none" cap="none" strike="noStrike">
                <a:solidFill>
                  <a:schemeClr val="accent1"/>
                </a:solidFill>
                <a:uFill>
                  <a:noFill/>
                </a:uFill>
                <a:latin typeface="Raleway"/>
                <a:ea typeface="Raleway"/>
                <a:cs typeface="Raleway"/>
                <a:sym typeface="Raleway"/>
                <a:hlinkClick r:id="rId5">
                  <a:extLst>
                    <a:ext uri="{A12FA001-AC4F-418D-AE19-62706E023703}">
                      <ahyp:hlinkClr val="tx"/>
                    </a:ext>
                  </a:extLst>
                </a:hlinkClick>
              </a:rPr>
              <a:t>Freepik</a:t>
            </a:r>
            <a:endParaRPr b="1" i="0" sz="1400" u="none" cap="none" strike="noStrike">
              <a:solidFill>
                <a:schemeClr val="accent1"/>
              </a:solidFill>
              <a:latin typeface="Raleway"/>
              <a:ea typeface="Raleway"/>
              <a:cs typeface="Raleway"/>
              <a:sym typeface="Raleway"/>
            </a:endParaRPr>
          </a:p>
        </p:txBody>
      </p:sp>
      <p:sp>
        <p:nvSpPr>
          <p:cNvPr id="92" name="Google Shape;92;p17"/>
          <p:cNvSpPr txBox="1"/>
          <p:nvPr>
            <p:ph idx="10" type="dt"/>
          </p:nvPr>
        </p:nvSpPr>
        <p:spPr>
          <a:xfrm>
            <a:off x="157714" y="4690119"/>
            <a:ext cx="14265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1" type="ftr"/>
          </p:nvPr>
        </p:nvSpPr>
        <p:spPr>
          <a:xfrm>
            <a:off x="1828799" y="4690119"/>
            <a:ext cx="485907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7"/>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8"/>
          <p:cNvSpPr txBox="1"/>
          <p:nvPr>
            <p:ph idx="10" type="dt"/>
          </p:nvPr>
        </p:nvSpPr>
        <p:spPr>
          <a:xfrm>
            <a:off x="157714" y="4690119"/>
            <a:ext cx="142653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8"/>
          <p:cNvSpPr txBox="1"/>
          <p:nvPr>
            <p:ph idx="11" type="ftr"/>
          </p:nvPr>
        </p:nvSpPr>
        <p:spPr>
          <a:xfrm>
            <a:off x="1828799" y="4690119"/>
            <a:ext cx="4859079"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8"/>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5050" y="358100"/>
            <a:ext cx="77139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3200"/>
              <a:buFont typeface="Montserrat ExtraBold"/>
              <a:buNone/>
              <a:defRPr b="0" i="0" sz="32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1"/>
              </a:buClr>
              <a:buSzPts val="3200"/>
              <a:buFont typeface="Montserrat ExtraBold"/>
              <a:buNone/>
              <a:defRPr b="0" i="0" sz="3200" u="none" cap="none" strike="noStrike">
                <a:solidFill>
                  <a:schemeClr val="accent1"/>
                </a:solidFill>
                <a:latin typeface="Montserrat ExtraBold"/>
                <a:ea typeface="Montserrat ExtraBold"/>
                <a:cs typeface="Montserrat ExtraBold"/>
                <a:sym typeface="Montserrat ExtraBold"/>
              </a:defRPr>
            </a:lvl2pPr>
            <a:lvl3pPr lvl="2" marR="0" rtl="0" algn="ctr">
              <a:lnSpc>
                <a:spcPct val="100000"/>
              </a:lnSpc>
              <a:spcBef>
                <a:spcPts val="0"/>
              </a:spcBef>
              <a:spcAft>
                <a:spcPts val="0"/>
              </a:spcAft>
              <a:buClr>
                <a:schemeClr val="accent1"/>
              </a:buClr>
              <a:buSzPts val="3200"/>
              <a:buFont typeface="Montserrat ExtraBold"/>
              <a:buNone/>
              <a:defRPr b="0" i="0" sz="3200" u="none" cap="none" strike="noStrike">
                <a:solidFill>
                  <a:schemeClr val="accent1"/>
                </a:solidFill>
                <a:latin typeface="Montserrat ExtraBold"/>
                <a:ea typeface="Montserrat ExtraBold"/>
                <a:cs typeface="Montserrat ExtraBold"/>
                <a:sym typeface="Montserrat ExtraBold"/>
              </a:defRPr>
            </a:lvl3pPr>
            <a:lvl4pPr lvl="3" marR="0" rtl="0" algn="ctr">
              <a:lnSpc>
                <a:spcPct val="100000"/>
              </a:lnSpc>
              <a:spcBef>
                <a:spcPts val="0"/>
              </a:spcBef>
              <a:spcAft>
                <a:spcPts val="0"/>
              </a:spcAft>
              <a:buClr>
                <a:schemeClr val="accent1"/>
              </a:buClr>
              <a:buSzPts val="3200"/>
              <a:buFont typeface="Montserrat ExtraBold"/>
              <a:buNone/>
              <a:defRPr b="0" i="0" sz="3200" u="none" cap="none" strike="noStrike">
                <a:solidFill>
                  <a:schemeClr val="accent1"/>
                </a:solidFill>
                <a:latin typeface="Montserrat ExtraBold"/>
                <a:ea typeface="Montserrat ExtraBold"/>
                <a:cs typeface="Montserrat ExtraBold"/>
                <a:sym typeface="Montserrat ExtraBold"/>
              </a:defRPr>
            </a:lvl4pPr>
            <a:lvl5pPr lvl="4" marR="0" rtl="0" algn="ctr">
              <a:lnSpc>
                <a:spcPct val="100000"/>
              </a:lnSpc>
              <a:spcBef>
                <a:spcPts val="0"/>
              </a:spcBef>
              <a:spcAft>
                <a:spcPts val="0"/>
              </a:spcAft>
              <a:buClr>
                <a:schemeClr val="accent1"/>
              </a:buClr>
              <a:buSzPts val="3200"/>
              <a:buFont typeface="Montserrat ExtraBold"/>
              <a:buNone/>
              <a:defRPr b="0" i="0" sz="3200" u="none" cap="none" strike="noStrike">
                <a:solidFill>
                  <a:schemeClr val="accent1"/>
                </a:solidFill>
                <a:latin typeface="Montserrat ExtraBold"/>
                <a:ea typeface="Montserrat ExtraBold"/>
                <a:cs typeface="Montserrat ExtraBold"/>
                <a:sym typeface="Montserrat ExtraBold"/>
              </a:defRPr>
            </a:lvl5pPr>
            <a:lvl6pPr lvl="5" marR="0" rtl="0" algn="ctr">
              <a:lnSpc>
                <a:spcPct val="100000"/>
              </a:lnSpc>
              <a:spcBef>
                <a:spcPts val="0"/>
              </a:spcBef>
              <a:spcAft>
                <a:spcPts val="0"/>
              </a:spcAft>
              <a:buClr>
                <a:schemeClr val="accent1"/>
              </a:buClr>
              <a:buSzPts val="3200"/>
              <a:buFont typeface="Montserrat ExtraBold"/>
              <a:buNone/>
              <a:defRPr b="0" i="0" sz="3200" u="none" cap="none" strike="noStrike">
                <a:solidFill>
                  <a:schemeClr val="accent1"/>
                </a:solidFill>
                <a:latin typeface="Montserrat ExtraBold"/>
                <a:ea typeface="Montserrat ExtraBold"/>
                <a:cs typeface="Montserrat ExtraBold"/>
                <a:sym typeface="Montserrat ExtraBold"/>
              </a:defRPr>
            </a:lvl6pPr>
            <a:lvl7pPr lvl="6" marR="0" rtl="0" algn="ctr">
              <a:lnSpc>
                <a:spcPct val="100000"/>
              </a:lnSpc>
              <a:spcBef>
                <a:spcPts val="0"/>
              </a:spcBef>
              <a:spcAft>
                <a:spcPts val="0"/>
              </a:spcAft>
              <a:buClr>
                <a:schemeClr val="accent1"/>
              </a:buClr>
              <a:buSzPts val="3200"/>
              <a:buFont typeface="Montserrat ExtraBold"/>
              <a:buNone/>
              <a:defRPr b="0" i="0" sz="3200" u="none" cap="none" strike="noStrike">
                <a:solidFill>
                  <a:schemeClr val="accent1"/>
                </a:solidFill>
                <a:latin typeface="Montserrat ExtraBold"/>
                <a:ea typeface="Montserrat ExtraBold"/>
                <a:cs typeface="Montserrat ExtraBold"/>
                <a:sym typeface="Montserrat ExtraBold"/>
              </a:defRPr>
            </a:lvl7pPr>
            <a:lvl8pPr lvl="7" marR="0" rtl="0" algn="ctr">
              <a:lnSpc>
                <a:spcPct val="100000"/>
              </a:lnSpc>
              <a:spcBef>
                <a:spcPts val="0"/>
              </a:spcBef>
              <a:spcAft>
                <a:spcPts val="0"/>
              </a:spcAft>
              <a:buClr>
                <a:schemeClr val="accent1"/>
              </a:buClr>
              <a:buSzPts val="3200"/>
              <a:buFont typeface="Montserrat ExtraBold"/>
              <a:buNone/>
              <a:defRPr b="0" i="0" sz="3200" u="none" cap="none" strike="noStrike">
                <a:solidFill>
                  <a:schemeClr val="accent1"/>
                </a:solidFill>
                <a:latin typeface="Montserrat ExtraBold"/>
                <a:ea typeface="Montserrat ExtraBold"/>
                <a:cs typeface="Montserrat ExtraBold"/>
                <a:sym typeface="Montserrat ExtraBold"/>
              </a:defRPr>
            </a:lvl8pPr>
            <a:lvl9pPr lvl="8" marR="0" rtl="0" algn="ctr">
              <a:lnSpc>
                <a:spcPct val="100000"/>
              </a:lnSpc>
              <a:spcBef>
                <a:spcPts val="0"/>
              </a:spcBef>
              <a:spcAft>
                <a:spcPts val="0"/>
              </a:spcAft>
              <a:buClr>
                <a:schemeClr val="accent1"/>
              </a:buClr>
              <a:buSzPts val="3200"/>
              <a:buFont typeface="Montserrat ExtraBold"/>
              <a:buNone/>
              <a:defRPr b="0" i="0" sz="3200" u="none" cap="none" strike="noStrike">
                <a:solidFill>
                  <a:schemeClr val="accent1"/>
                </a:solidFill>
                <a:latin typeface="Montserrat ExtraBold"/>
                <a:ea typeface="Montserrat ExtraBold"/>
                <a:cs typeface="Montserrat ExtraBold"/>
                <a:sym typeface="Montserrat ExtraBold"/>
              </a:defRPr>
            </a:lvl9pPr>
          </a:lstStyle>
          <a:p/>
        </p:txBody>
      </p:sp>
      <p:sp>
        <p:nvSpPr>
          <p:cNvPr id="7" name="Google Shape;7;p11"/>
          <p:cNvSpPr txBox="1"/>
          <p:nvPr>
            <p:ph idx="1" type="body"/>
          </p:nvPr>
        </p:nvSpPr>
        <p:spPr>
          <a:xfrm>
            <a:off x="715200" y="1152475"/>
            <a:ext cx="7713900" cy="34560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accent1"/>
              </a:buClr>
              <a:buSzPts val="1200"/>
              <a:buFont typeface="Raleway Medium"/>
              <a:buChar char="●"/>
              <a:defRPr b="0" i="0" sz="1200" u="none" cap="none" strike="noStrike">
                <a:solidFill>
                  <a:schemeClr val="accent1"/>
                </a:solidFill>
                <a:latin typeface="Raleway Medium"/>
                <a:ea typeface="Raleway Medium"/>
                <a:cs typeface="Raleway Medium"/>
                <a:sym typeface="Raleway Medium"/>
              </a:defRPr>
            </a:lvl1pPr>
            <a:lvl2pPr indent="-304800" lvl="1" marL="914400" marR="0" rtl="0" algn="l">
              <a:lnSpc>
                <a:spcPct val="100000"/>
              </a:lnSpc>
              <a:spcBef>
                <a:spcPts val="0"/>
              </a:spcBef>
              <a:spcAft>
                <a:spcPts val="0"/>
              </a:spcAft>
              <a:buClr>
                <a:schemeClr val="accent1"/>
              </a:buClr>
              <a:buSzPts val="1200"/>
              <a:buFont typeface="Raleway Medium"/>
              <a:buChar char="○"/>
              <a:defRPr b="0" i="0" sz="1200" u="none" cap="none" strike="noStrike">
                <a:solidFill>
                  <a:schemeClr val="accent1"/>
                </a:solidFill>
                <a:latin typeface="Raleway Medium"/>
                <a:ea typeface="Raleway Medium"/>
                <a:cs typeface="Raleway Medium"/>
                <a:sym typeface="Raleway Medium"/>
              </a:defRPr>
            </a:lvl2pPr>
            <a:lvl3pPr indent="-304800" lvl="2" marL="1371600" marR="0" rtl="0" algn="l">
              <a:lnSpc>
                <a:spcPct val="100000"/>
              </a:lnSpc>
              <a:spcBef>
                <a:spcPts val="0"/>
              </a:spcBef>
              <a:spcAft>
                <a:spcPts val="0"/>
              </a:spcAft>
              <a:buClr>
                <a:schemeClr val="accent1"/>
              </a:buClr>
              <a:buSzPts val="1200"/>
              <a:buFont typeface="Raleway Medium"/>
              <a:buChar char="■"/>
              <a:defRPr b="0" i="0" sz="1200" u="none" cap="none" strike="noStrike">
                <a:solidFill>
                  <a:schemeClr val="accent1"/>
                </a:solidFill>
                <a:latin typeface="Raleway Medium"/>
                <a:ea typeface="Raleway Medium"/>
                <a:cs typeface="Raleway Medium"/>
                <a:sym typeface="Raleway Medium"/>
              </a:defRPr>
            </a:lvl3pPr>
            <a:lvl4pPr indent="-304800" lvl="3" marL="1828800" marR="0" rtl="0" algn="l">
              <a:lnSpc>
                <a:spcPct val="100000"/>
              </a:lnSpc>
              <a:spcBef>
                <a:spcPts val="0"/>
              </a:spcBef>
              <a:spcAft>
                <a:spcPts val="0"/>
              </a:spcAft>
              <a:buClr>
                <a:schemeClr val="accent1"/>
              </a:buClr>
              <a:buSzPts val="1200"/>
              <a:buFont typeface="Raleway Medium"/>
              <a:buChar char="●"/>
              <a:defRPr b="0" i="0" sz="1200" u="none" cap="none" strike="noStrike">
                <a:solidFill>
                  <a:schemeClr val="accent1"/>
                </a:solidFill>
                <a:latin typeface="Raleway Medium"/>
                <a:ea typeface="Raleway Medium"/>
                <a:cs typeface="Raleway Medium"/>
                <a:sym typeface="Raleway Medium"/>
              </a:defRPr>
            </a:lvl4pPr>
            <a:lvl5pPr indent="-304800" lvl="4" marL="2286000" marR="0" rtl="0" algn="l">
              <a:lnSpc>
                <a:spcPct val="100000"/>
              </a:lnSpc>
              <a:spcBef>
                <a:spcPts val="0"/>
              </a:spcBef>
              <a:spcAft>
                <a:spcPts val="0"/>
              </a:spcAft>
              <a:buClr>
                <a:schemeClr val="accent1"/>
              </a:buClr>
              <a:buSzPts val="1200"/>
              <a:buFont typeface="Raleway Medium"/>
              <a:buChar char="○"/>
              <a:defRPr b="0" i="0" sz="1200" u="none" cap="none" strike="noStrike">
                <a:solidFill>
                  <a:schemeClr val="accent1"/>
                </a:solidFill>
                <a:latin typeface="Raleway Medium"/>
                <a:ea typeface="Raleway Medium"/>
                <a:cs typeface="Raleway Medium"/>
                <a:sym typeface="Raleway Medium"/>
              </a:defRPr>
            </a:lvl5pPr>
            <a:lvl6pPr indent="-304800" lvl="5" marL="2743200" marR="0" rtl="0" algn="l">
              <a:lnSpc>
                <a:spcPct val="100000"/>
              </a:lnSpc>
              <a:spcBef>
                <a:spcPts val="0"/>
              </a:spcBef>
              <a:spcAft>
                <a:spcPts val="0"/>
              </a:spcAft>
              <a:buClr>
                <a:schemeClr val="accent1"/>
              </a:buClr>
              <a:buSzPts val="1200"/>
              <a:buFont typeface="Raleway Medium"/>
              <a:buChar char="■"/>
              <a:defRPr b="0" i="0" sz="1200" u="none" cap="none" strike="noStrike">
                <a:solidFill>
                  <a:schemeClr val="accent1"/>
                </a:solidFill>
                <a:latin typeface="Raleway Medium"/>
                <a:ea typeface="Raleway Medium"/>
                <a:cs typeface="Raleway Medium"/>
                <a:sym typeface="Raleway Medium"/>
              </a:defRPr>
            </a:lvl6pPr>
            <a:lvl7pPr indent="-304800" lvl="6" marL="3200400" marR="0" rtl="0" algn="l">
              <a:lnSpc>
                <a:spcPct val="100000"/>
              </a:lnSpc>
              <a:spcBef>
                <a:spcPts val="0"/>
              </a:spcBef>
              <a:spcAft>
                <a:spcPts val="0"/>
              </a:spcAft>
              <a:buClr>
                <a:schemeClr val="accent1"/>
              </a:buClr>
              <a:buSzPts val="1200"/>
              <a:buFont typeface="Raleway Medium"/>
              <a:buChar char="●"/>
              <a:defRPr b="0" i="0" sz="1200" u="none" cap="none" strike="noStrike">
                <a:solidFill>
                  <a:schemeClr val="accent1"/>
                </a:solidFill>
                <a:latin typeface="Raleway Medium"/>
                <a:ea typeface="Raleway Medium"/>
                <a:cs typeface="Raleway Medium"/>
                <a:sym typeface="Raleway Medium"/>
              </a:defRPr>
            </a:lvl7pPr>
            <a:lvl8pPr indent="-304800" lvl="7" marL="3657600" marR="0" rtl="0" algn="l">
              <a:lnSpc>
                <a:spcPct val="100000"/>
              </a:lnSpc>
              <a:spcBef>
                <a:spcPts val="0"/>
              </a:spcBef>
              <a:spcAft>
                <a:spcPts val="0"/>
              </a:spcAft>
              <a:buClr>
                <a:schemeClr val="accent1"/>
              </a:buClr>
              <a:buSzPts val="1200"/>
              <a:buFont typeface="Raleway Medium"/>
              <a:buChar char="○"/>
              <a:defRPr b="0" i="0" sz="1200" u="none" cap="none" strike="noStrike">
                <a:solidFill>
                  <a:schemeClr val="accent1"/>
                </a:solidFill>
                <a:latin typeface="Raleway Medium"/>
                <a:ea typeface="Raleway Medium"/>
                <a:cs typeface="Raleway Medium"/>
                <a:sym typeface="Raleway Medium"/>
              </a:defRPr>
            </a:lvl8pPr>
            <a:lvl9pPr indent="-304800" lvl="8" marL="4114800" marR="0" rtl="0" algn="l">
              <a:lnSpc>
                <a:spcPct val="100000"/>
              </a:lnSpc>
              <a:spcBef>
                <a:spcPts val="0"/>
              </a:spcBef>
              <a:spcAft>
                <a:spcPts val="0"/>
              </a:spcAft>
              <a:buClr>
                <a:schemeClr val="accent1"/>
              </a:buClr>
              <a:buSzPts val="1200"/>
              <a:buFont typeface="Raleway Medium"/>
              <a:buChar char="■"/>
              <a:defRPr b="0" i="0" sz="1200" u="none" cap="none" strike="noStrike">
                <a:solidFill>
                  <a:schemeClr val="accent1"/>
                </a:solidFill>
                <a:latin typeface="Raleway Medium"/>
                <a:ea typeface="Raleway Medium"/>
                <a:cs typeface="Raleway Medium"/>
                <a:sym typeface="Raleway Medium"/>
              </a:defRPr>
            </a:lvl9pPr>
          </a:lstStyle>
          <a:p/>
        </p:txBody>
      </p:sp>
      <p:sp>
        <p:nvSpPr>
          <p:cNvPr id="8" name="Google Shape;8;p11"/>
          <p:cNvSpPr txBox="1"/>
          <p:nvPr>
            <p:ph idx="10" type="dt"/>
          </p:nvPr>
        </p:nvSpPr>
        <p:spPr>
          <a:xfrm>
            <a:off x="157714" y="4690119"/>
            <a:ext cx="142653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 name="Google Shape;9;p11"/>
          <p:cNvSpPr txBox="1"/>
          <p:nvPr>
            <p:ph idx="11" type="ftr"/>
          </p:nvPr>
        </p:nvSpPr>
        <p:spPr>
          <a:xfrm>
            <a:off x="1828799" y="4690119"/>
            <a:ext cx="4859079"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11"/>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2.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8.png"/><Relationship Id="rId6"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9.png"/><Relationship Id="rId6"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6.png"/><Relationship Id="rId6"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4.png"/><Relationship Id="rId6"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1.png"/><Relationship Id="rId6"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p:nvPr/>
        </p:nvSpPr>
        <p:spPr>
          <a:xfrm rot="10800000">
            <a:off x="-1002779" y="-369708"/>
            <a:ext cx="1879929" cy="893670"/>
          </a:xfrm>
          <a:custGeom>
            <a:rect b="b" l="l" r="r" t="t"/>
            <a:pathLst>
              <a:path extrusionOk="0" h="10347" w="21766">
                <a:moveTo>
                  <a:pt x="4787" y="1417"/>
                </a:moveTo>
                <a:lnTo>
                  <a:pt x="1" y="10347"/>
                </a:lnTo>
                <a:lnTo>
                  <a:pt x="16217" y="10347"/>
                </a:lnTo>
                <a:lnTo>
                  <a:pt x="21765" y="0"/>
                </a:lnTo>
                <a:lnTo>
                  <a:pt x="7156" y="0"/>
                </a:lnTo>
                <a:cubicBezTo>
                  <a:pt x="6168" y="0"/>
                  <a:pt x="5251" y="548"/>
                  <a:pt x="4787" y="1417"/>
                </a:cubicBezTo>
                <a:close/>
              </a:path>
            </a:pathLst>
          </a:custGeom>
          <a:gradFill>
            <a:gsLst>
              <a:gs pos="0">
                <a:schemeClr val="accent3"/>
              </a:gs>
              <a:gs pos="34000">
                <a:srgbClr val="FAB93C"/>
              </a:gs>
              <a:gs pos="100000">
                <a:schemeClr val="accent4"/>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txBox="1"/>
          <p:nvPr>
            <p:ph idx="4294967295" type="ctrTitle"/>
          </p:nvPr>
        </p:nvSpPr>
        <p:spPr>
          <a:xfrm>
            <a:off x="715100" y="1403708"/>
            <a:ext cx="6963000" cy="134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3200"/>
              <a:buFont typeface="Montserrat ExtraBold"/>
              <a:buNone/>
            </a:pPr>
            <a:r>
              <a:rPr b="0" i="0" lang="en-US" sz="2800" u="none" cap="none" strike="noStrike">
                <a:solidFill>
                  <a:schemeClr val="accent1"/>
                </a:solidFill>
                <a:latin typeface="Montserrat ExtraBold"/>
                <a:ea typeface="Montserrat ExtraBold"/>
                <a:cs typeface="Montserrat ExtraBold"/>
                <a:sym typeface="Montserrat ExtraBold"/>
              </a:rPr>
              <a:t>Analisis Potensi Pasar pada Proyek Pembangunan Apartemen </a:t>
            </a:r>
            <a:br>
              <a:rPr b="0" i="0" lang="en-US" sz="3200" u="none" cap="none" strike="noStrike">
                <a:solidFill>
                  <a:schemeClr val="accent1"/>
                </a:solidFill>
                <a:latin typeface="Montserrat ExtraBold"/>
                <a:ea typeface="Montserrat ExtraBold"/>
                <a:cs typeface="Montserrat ExtraBold"/>
                <a:sym typeface="Montserrat ExtraBold"/>
              </a:rPr>
            </a:br>
            <a:r>
              <a:rPr b="0" i="0" lang="en-US" sz="3200" u="none" cap="none" strike="noStrike">
                <a:solidFill>
                  <a:schemeClr val="accent3"/>
                </a:solidFill>
                <a:latin typeface="Montserrat ExtraBold"/>
                <a:ea typeface="Montserrat ExtraBold"/>
                <a:cs typeface="Montserrat ExtraBold"/>
                <a:sym typeface="Montserrat ExtraBold"/>
              </a:rPr>
              <a:t>ASPENA RESIDENCE</a:t>
            </a:r>
            <a:endParaRPr b="0" i="0" sz="3200" u="none" cap="none" strike="noStrike">
              <a:solidFill>
                <a:schemeClr val="accent3"/>
              </a:solidFill>
              <a:latin typeface="Montserrat ExtraBold"/>
              <a:ea typeface="Montserrat ExtraBold"/>
              <a:cs typeface="Montserrat ExtraBold"/>
              <a:sym typeface="Montserrat ExtraBold"/>
            </a:endParaRPr>
          </a:p>
        </p:txBody>
      </p:sp>
      <p:pic>
        <p:nvPicPr>
          <p:cNvPr id="105" name="Google Shape;105;p1"/>
          <p:cNvPicPr preferRelativeResize="0"/>
          <p:nvPr/>
        </p:nvPicPr>
        <p:blipFill rotWithShape="1">
          <a:blip r:embed="rId3">
            <a:alphaModFix/>
          </a:blip>
          <a:srcRect b="0" l="0" r="0" t="0"/>
          <a:stretch/>
        </p:blipFill>
        <p:spPr>
          <a:xfrm rot="5400000">
            <a:off x="8204291" y="275195"/>
            <a:ext cx="1662818" cy="14459"/>
          </a:xfrm>
          <a:prstGeom prst="rect">
            <a:avLst/>
          </a:prstGeom>
          <a:noFill/>
          <a:ln>
            <a:noFill/>
          </a:ln>
        </p:spPr>
      </p:pic>
      <p:sp>
        <p:nvSpPr>
          <p:cNvPr id="106" name="Google Shape;106;p1"/>
          <p:cNvSpPr/>
          <p:nvPr/>
        </p:nvSpPr>
        <p:spPr>
          <a:xfrm rot="10800000">
            <a:off x="8743495" y="-55900"/>
            <a:ext cx="953400" cy="1396800"/>
          </a:xfrm>
          <a:prstGeom prst="round1Rect">
            <a:avLst>
              <a:gd fmla="val 50000" name="adj"/>
            </a:avLst>
          </a:prstGeom>
          <a:gradFill>
            <a:gsLst>
              <a:gs pos="0">
                <a:schemeClr val="accent1"/>
              </a:gs>
              <a:gs pos="63000">
                <a:srgbClr val="194175"/>
              </a:gs>
              <a:gs pos="100000">
                <a:schemeClr val="accen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7774500" y="4558450"/>
            <a:ext cx="2522400" cy="1498500"/>
          </a:xfrm>
          <a:prstGeom prst="round2DiagRect">
            <a:avLst>
              <a:gd fmla="val 50000" name="adj1"/>
              <a:gd fmla="val 0" name="adj2"/>
            </a:avLst>
          </a:prstGeom>
          <a:gradFill>
            <a:gsLst>
              <a:gs pos="0">
                <a:schemeClr val="accent3"/>
              </a:gs>
              <a:gs pos="34000">
                <a:srgbClr val="FAB93C"/>
              </a:gs>
              <a:gs pos="100000">
                <a:schemeClr val="accent4"/>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flipH="1">
            <a:off x="-120789" y="4369771"/>
            <a:ext cx="5404039" cy="3200266"/>
          </a:xfrm>
          <a:custGeom>
            <a:rect b="b" l="l" r="r" t="t"/>
            <a:pathLst>
              <a:path extrusionOk="0" h="33350" w="56317">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gradFill>
            <a:gsLst>
              <a:gs pos="0">
                <a:schemeClr val="accent3"/>
              </a:gs>
              <a:gs pos="34000">
                <a:srgbClr val="FAB93C"/>
              </a:gs>
              <a:gs pos="100000">
                <a:schemeClr val="accent4"/>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456300" y="4027363"/>
            <a:ext cx="3009900" cy="691200"/>
          </a:xfrm>
          <a:prstGeom prst="roundRect">
            <a:avLst>
              <a:gd fmla="val 50000" name="adj"/>
            </a:avLst>
          </a:prstGeom>
          <a:gradFill>
            <a:gsLst>
              <a:gs pos="0">
                <a:srgbClr val="00B0F0"/>
              </a:gs>
              <a:gs pos="100000">
                <a:schemeClr val="accent5"/>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 name="Google Shape;110;p1"/>
          <p:cNvGrpSpPr/>
          <p:nvPr/>
        </p:nvGrpSpPr>
        <p:grpSpPr>
          <a:xfrm>
            <a:off x="4082504" y="4096225"/>
            <a:ext cx="1363381" cy="1498500"/>
            <a:chOff x="3851150" y="4608509"/>
            <a:chExt cx="1363381" cy="1498500"/>
          </a:xfrm>
        </p:grpSpPr>
        <p:cxnSp>
          <p:nvCxnSpPr>
            <p:cNvPr id="111" name="Google Shape;111;p1"/>
            <p:cNvCxnSpPr/>
            <p:nvPr/>
          </p:nvCxnSpPr>
          <p:spPr>
            <a:xfrm flipH="1" rot="10800000">
              <a:off x="3851150" y="4608509"/>
              <a:ext cx="803700" cy="1498500"/>
            </a:xfrm>
            <a:prstGeom prst="straightConnector1">
              <a:avLst/>
            </a:prstGeom>
            <a:noFill/>
            <a:ln cap="flat" cmpd="sng" w="19050">
              <a:solidFill>
                <a:schemeClr val="accent2"/>
              </a:solidFill>
              <a:prstDash val="solid"/>
              <a:round/>
              <a:headEnd len="sm" w="sm" type="none"/>
              <a:tailEnd len="sm" w="sm" type="none"/>
            </a:ln>
          </p:spPr>
        </p:cxnSp>
        <p:pic>
          <p:nvPicPr>
            <p:cNvPr id="112" name="Google Shape;112;p1"/>
            <p:cNvPicPr preferRelativeResize="0"/>
            <p:nvPr/>
          </p:nvPicPr>
          <p:blipFill rotWithShape="1">
            <a:blip r:embed="rId4">
              <a:alphaModFix/>
            </a:blip>
            <a:srcRect b="0" l="0" r="0" t="0"/>
            <a:stretch/>
          </p:blipFill>
          <p:spPr>
            <a:xfrm flipH="1" rot="10800000">
              <a:off x="4024050" y="4721288"/>
              <a:ext cx="1190481" cy="1363981"/>
            </a:xfrm>
            <a:prstGeom prst="rect">
              <a:avLst/>
            </a:prstGeom>
            <a:noFill/>
            <a:ln>
              <a:noFill/>
            </a:ln>
          </p:spPr>
        </p:pic>
      </p:grpSp>
      <p:sp>
        <p:nvSpPr>
          <p:cNvPr id="113" name="Google Shape;113;p1"/>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4" name="Google Shape;114;p1"/>
          <p:cNvSpPr txBox="1"/>
          <p:nvPr/>
        </p:nvSpPr>
        <p:spPr>
          <a:xfrm>
            <a:off x="6996286" y="3556744"/>
            <a:ext cx="1990000" cy="409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2"/>
              </a:buClr>
              <a:buSzPts val="1200"/>
              <a:buFont typeface="Raleway Medium"/>
              <a:buNone/>
            </a:pPr>
            <a:r>
              <a:rPr b="0" i="0" lang="en-US" sz="1600" u="none" cap="none" strike="noStrike">
                <a:solidFill>
                  <a:schemeClr val="accent1"/>
                </a:solidFill>
                <a:latin typeface="Raleway Medium"/>
                <a:ea typeface="Raleway Medium"/>
                <a:cs typeface="Raleway Medium"/>
                <a:sym typeface="Raleway Medium"/>
              </a:rPr>
              <a:t>SEPTEMBER 2022</a:t>
            </a:r>
            <a:endParaRPr b="0" i="0" sz="1400" u="none" cap="none" strike="noStrike">
              <a:solidFill>
                <a:srgbClr val="000000"/>
              </a:solidFill>
              <a:latin typeface="Arial"/>
              <a:ea typeface="Arial"/>
              <a:cs typeface="Arial"/>
              <a:sym typeface="Arial"/>
            </a:endParaRPr>
          </a:p>
        </p:txBody>
      </p:sp>
      <p:sp>
        <p:nvSpPr>
          <p:cNvPr id="115" name="Google Shape;115;p1"/>
          <p:cNvSpPr txBox="1"/>
          <p:nvPr>
            <p:ph idx="1" type="subTitle"/>
          </p:nvPr>
        </p:nvSpPr>
        <p:spPr>
          <a:xfrm>
            <a:off x="76200" y="4168226"/>
            <a:ext cx="4359000" cy="409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n-US">
                <a:solidFill>
                  <a:schemeClr val="lt1"/>
                </a:solidFill>
              </a:rPr>
              <a:t>KELOMPOK 2</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550d66feb3_0_52"/>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240" name="Google Shape;240;g1550d66feb3_0_52"/>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241" name="Google Shape;241;g1550d66feb3_0_52"/>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242" name="Google Shape;242;g1550d66feb3_0_52"/>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Understanding</a:t>
            </a:r>
            <a:endParaRPr sz="2400">
              <a:solidFill>
                <a:schemeClr val="accent3"/>
              </a:solidFill>
              <a:latin typeface="Calibri"/>
              <a:ea typeface="Calibri"/>
              <a:cs typeface="Calibri"/>
              <a:sym typeface="Calibri"/>
            </a:endParaRPr>
          </a:p>
        </p:txBody>
      </p:sp>
      <p:sp>
        <p:nvSpPr>
          <p:cNvPr id="243" name="Google Shape;243;g1550d66feb3_0_52"/>
          <p:cNvSpPr txBox="1"/>
          <p:nvPr/>
        </p:nvSpPr>
        <p:spPr>
          <a:xfrm>
            <a:off x="768775" y="2632725"/>
            <a:ext cx="26457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Batas Usia Pensiun (BUP)</a:t>
            </a:r>
            <a:endParaRPr b="0" i="0" sz="1400" u="none" cap="none" strike="noStrike">
              <a:solidFill>
                <a:srgbClr val="000000"/>
              </a:solidFill>
              <a:latin typeface="Arial"/>
              <a:ea typeface="Arial"/>
              <a:cs typeface="Arial"/>
              <a:sym typeface="Arial"/>
            </a:endParaRPr>
          </a:p>
        </p:txBody>
      </p:sp>
      <p:sp>
        <p:nvSpPr>
          <p:cNvPr id="244" name="Google Shape;244;g1550d66feb3_0_52"/>
          <p:cNvSpPr/>
          <p:nvPr/>
        </p:nvSpPr>
        <p:spPr>
          <a:xfrm rot="5400000">
            <a:off x="4177250" y="1812950"/>
            <a:ext cx="1056300" cy="733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1550d66feb3_0_52"/>
          <p:cNvSpPr txBox="1"/>
          <p:nvPr/>
        </p:nvSpPr>
        <p:spPr>
          <a:xfrm>
            <a:off x="5218400" y="2025800"/>
            <a:ext cx="1400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Cleansing</a:t>
            </a:r>
            <a:endParaRPr b="0" i="0" sz="1400" u="none" cap="none" strike="noStrike">
              <a:solidFill>
                <a:srgbClr val="000000"/>
              </a:solidFill>
              <a:latin typeface="Arial"/>
              <a:ea typeface="Arial"/>
              <a:cs typeface="Arial"/>
              <a:sym typeface="Arial"/>
            </a:endParaRPr>
          </a:p>
        </p:txBody>
      </p:sp>
      <p:pic>
        <p:nvPicPr>
          <p:cNvPr id="246" name="Google Shape;246;g1550d66feb3_0_52"/>
          <p:cNvPicPr preferRelativeResize="0"/>
          <p:nvPr/>
        </p:nvPicPr>
        <p:blipFill rotWithShape="1">
          <a:blip r:embed="rId5">
            <a:alphaModFix/>
          </a:blip>
          <a:srcRect b="0" l="0" r="0" t="0"/>
          <a:stretch/>
        </p:blipFill>
        <p:spPr>
          <a:xfrm>
            <a:off x="323025" y="752543"/>
            <a:ext cx="3537192" cy="1727782"/>
          </a:xfrm>
          <a:prstGeom prst="rect">
            <a:avLst/>
          </a:prstGeom>
          <a:noFill/>
          <a:ln>
            <a:noFill/>
          </a:ln>
        </p:spPr>
      </p:pic>
      <p:pic>
        <p:nvPicPr>
          <p:cNvPr id="247" name="Google Shape;247;g1550d66feb3_0_52"/>
          <p:cNvPicPr preferRelativeResize="0"/>
          <p:nvPr/>
        </p:nvPicPr>
        <p:blipFill rotWithShape="1">
          <a:blip r:embed="rId6">
            <a:alphaModFix/>
          </a:blip>
          <a:srcRect b="0" l="0" r="0" t="0"/>
          <a:stretch/>
        </p:blipFill>
        <p:spPr>
          <a:xfrm>
            <a:off x="3662650" y="2940525"/>
            <a:ext cx="3894662" cy="189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550d66feb3_0_7"/>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253" name="Google Shape;253;g1550d66feb3_0_7"/>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254" name="Google Shape;254;g1550d66feb3_0_7"/>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255" name="Google Shape;255;g1550d66feb3_0_7"/>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Understanding</a:t>
            </a:r>
            <a:endParaRPr sz="2400">
              <a:solidFill>
                <a:schemeClr val="accent3"/>
              </a:solidFill>
              <a:latin typeface="Calibri"/>
              <a:ea typeface="Calibri"/>
              <a:cs typeface="Calibri"/>
              <a:sym typeface="Calibri"/>
            </a:endParaRPr>
          </a:p>
        </p:txBody>
      </p:sp>
      <p:sp>
        <p:nvSpPr>
          <p:cNvPr id="256" name="Google Shape;256;g1550d66feb3_0_7"/>
          <p:cNvSpPr txBox="1"/>
          <p:nvPr/>
        </p:nvSpPr>
        <p:spPr>
          <a:xfrm>
            <a:off x="1182249" y="3000375"/>
            <a:ext cx="16623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Status Pegawai</a:t>
            </a:r>
            <a:endParaRPr b="0" i="0" sz="1400" u="none" cap="none" strike="noStrike">
              <a:solidFill>
                <a:srgbClr val="000000"/>
              </a:solidFill>
              <a:latin typeface="Arial"/>
              <a:ea typeface="Arial"/>
              <a:cs typeface="Arial"/>
              <a:sym typeface="Arial"/>
            </a:endParaRPr>
          </a:p>
        </p:txBody>
      </p:sp>
      <p:pic>
        <p:nvPicPr>
          <p:cNvPr id="257" name="Google Shape;257;g1550d66feb3_0_7"/>
          <p:cNvPicPr preferRelativeResize="0"/>
          <p:nvPr/>
        </p:nvPicPr>
        <p:blipFill rotWithShape="1">
          <a:blip r:embed="rId5">
            <a:alphaModFix/>
          </a:blip>
          <a:srcRect b="0" l="0" r="0" t="0"/>
          <a:stretch/>
        </p:blipFill>
        <p:spPr>
          <a:xfrm>
            <a:off x="152400" y="752543"/>
            <a:ext cx="5858961" cy="1713532"/>
          </a:xfrm>
          <a:prstGeom prst="rect">
            <a:avLst/>
          </a:prstGeom>
          <a:noFill/>
          <a:ln>
            <a:noFill/>
          </a:ln>
        </p:spPr>
      </p:pic>
      <p:pic>
        <p:nvPicPr>
          <p:cNvPr id="258" name="Google Shape;258;g1550d66feb3_0_7"/>
          <p:cNvPicPr preferRelativeResize="0"/>
          <p:nvPr/>
        </p:nvPicPr>
        <p:blipFill rotWithShape="1">
          <a:blip r:embed="rId6">
            <a:alphaModFix/>
          </a:blip>
          <a:srcRect b="0" l="0" r="0" t="0"/>
          <a:stretch/>
        </p:blipFill>
        <p:spPr>
          <a:xfrm>
            <a:off x="3510948" y="3308175"/>
            <a:ext cx="4269025" cy="1469550"/>
          </a:xfrm>
          <a:prstGeom prst="rect">
            <a:avLst/>
          </a:prstGeom>
          <a:noFill/>
          <a:ln>
            <a:noFill/>
          </a:ln>
        </p:spPr>
      </p:pic>
      <p:sp>
        <p:nvSpPr>
          <p:cNvPr id="259" name="Google Shape;259;g1550d66feb3_0_7"/>
          <p:cNvSpPr/>
          <p:nvPr/>
        </p:nvSpPr>
        <p:spPr>
          <a:xfrm rot="5400000">
            <a:off x="5940500" y="2105475"/>
            <a:ext cx="1056300" cy="7335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1550d66feb3_0_7"/>
          <p:cNvSpPr txBox="1"/>
          <p:nvPr/>
        </p:nvSpPr>
        <p:spPr>
          <a:xfrm>
            <a:off x="6648500" y="2263950"/>
            <a:ext cx="1400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Cleansing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550d66feb3_0_24"/>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266" name="Google Shape;266;g1550d66feb3_0_24"/>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267" name="Google Shape;267;g1550d66feb3_0_24"/>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268" name="Google Shape;268;g1550d66feb3_0_24"/>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Understanding</a:t>
            </a:r>
            <a:endParaRPr sz="2400">
              <a:solidFill>
                <a:schemeClr val="accent3"/>
              </a:solidFill>
              <a:latin typeface="Calibri"/>
              <a:ea typeface="Calibri"/>
              <a:cs typeface="Calibri"/>
              <a:sym typeface="Calibri"/>
            </a:endParaRPr>
          </a:p>
        </p:txBody>
      </p:sp>
      <p:pic>
        <p:nvPicPr>
          <p:cNvPr id="269" name="Google Shape;269;g1550d66feb3_0_24"/>
          <p:cNvPicPr preferRelativeResize="0"/>
          <p:nvPr/>
        </p:nvPicPr>
        <p:blipFill rotWithShape="1">
          <a:blip r:embed="rId5">
            <a:alphaModFix/>
          </a:blip>
          <a:srcRect b="0" l="0" r="0" t="0"/>
          <a:stretch/>
        </p:blipFill>
        <p:spPr>
          <a:xfrm>
            <a:off x="168675" y="829875"/>
            <a:ext cx="4116876" cy="2487400"/>
          </a:xfrm>
          <a:prstGeom prst="rect">
            <a:avLst/>
          </a:prstGeom>
          <a:noFill/>
          <a:ln>
            <a:noFill/>
          </a:ln>
        </p:spPr>
      </p:pic>
      <p:pic>
        <p:nvPicPr>
          <p:cNvPr id="270" name="Google Shape;270;g1550d66feb3_0_24"/>
          <p:cNvPicPr preferRelativeResize="0"/>
          <p:nvPr/>
        </p:nvPicPr>
        <p:blipFill rotWithShape="1">
          <a:blip r:embed="rId6">
            <a:alphaModFix/>
          </a:blip>
          <a:srcRect b="0" l="0" r="0" t="0"/>
          <a:stretch/>
        </p:blipFill>
        <p:spPr>
          <a:xfrm>
            <a:off x="4779225" y="1700649"/>
            <a:ext cx="3749213" cy="248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550d66feb3_0_68"/>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276" name="Google Shape;276;g1550d66feb3_0_68"/>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277" name="Google Shape;277;g1550d66feb3_0_68"/>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278" name="Google Shape;278;g1550d66feb3_0_68"/>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Preparation</a:t>
            </a:r>
            <a:endParaRPr sz="2400">
              <a:solidFill>
                <a:schemeClr val="accent3"/>
              </a:solidFill>
              <a:latin typeface="Calibri"/>
              <a:ea typeface="Calibri"/>
              <a:cs typeface="Calibri"/>
              <a:sym typeface="Calibri"/>
            </a:endParaRPr>
          </a:p>
        </p:txBody>
      </p:sp>
      <p:pic>
        <p:nvPicPr>
          <p:cNvPr id="279" name="Google Shape;279;g1550d66feb3_0_68"/>
          <p:cNvPicPr preferRelativeResize="0"/>
          <p:nvPr/>
        </p:nvPicPr>
        <p:blipFill rotWithShape="1">
          <a:blip r:embed="rId5">
            <a:alphaModFix/>
          </a:blip>
          <a:srcRect b="0" l="0" r="0" t="0"/>
          <a:stretch/>
        </p:blipFill>
        <p:spPr>
          <a:xfrm>
            <a:off x="266700" y="1028825"/>
            <a:ext cx="4073049" cy="2135075"/>
          </a:xfrm>
          <a:prstGeom prst="rect">
            <a:avLst/>
          </a:prstGeom>
          <a:noFill/>
          <a:ln>
            <a:noFill/>
          </a:ln>
        </p:spPr>
      </p:pic>
      <p:sp>
        <p:nvSpPr>
          <p:cNvPr id="280" name="Google Shape;280;g1550d66feb3_0_68"/>
          <p:cNvSpPr txBox="1"/>
          <p:nvPr/>
        </p:nvSpPr>
        <p:spPr>
          <a:xfrm>
            <a:off x="886400" y="3163900"/>
            <a:ext cx="3225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aleway Medium"/>
                <a:ea typeface="Raleway Medium"/>
                <a:cs typeface="Raleway Medium"/>
                <a:sym typeface="Raleway Medium"/>
              </a:rPr>
              <a:t>Usia -&gt; ( Current Year - Tahun Lahir )</a:t>
            </a:r>
            <a:endParaRPr b="0" i="0" sz="1400" u="none" cap="none" strike="noStrike">
              <a:solidFill>
                <a:srgbClr val="000000"/>
              </a:solidFill>
              <a:latin typeface="Raleway Medium"/>
              <a:ea typeface="Raleway Medium"/>
              <a:cs typeface="Raleway Medium"/>
              <a:sym typeface="Raleway Medium"/>
            </a:endParaRPr>
          </a:p>
        </p:txBody>
      </p:sp>
      <p:pic>
        <p:nvPicPr>
          <p:cNvPr id="281" name="Google Shape;281;g1550d66feb3_0_68"/>
          <p:cNvPicPr preferRelativeResize="0"/>
          <p:nvPr/>
        </p:nvPicPr>
        <p:blipFill rotWithShape="1">
          <a:blip r:embed="rId6">
            <a:alphaModFix/>
          </a:blip>
          <a:srcRect b="0" l="0" r="0" t="0"/>
          <a:stretch/>
        </p:blipFill>
        <p:spPr>
          <a:xfrm>
            <a:off x="4572000" y="1486676"/>
            <a:ext cx="3967275" cy="2565200"/>
          </a:xfrm>
          <a:prstGeom prst="rect">
            <a:avLst/>
          </a:prstGeom>
          <a:noFill/>
          <a:ln>
            <a:noFill/>
          </a:ln>
        </p:spPr>
      </p:pic>
      <p:sp>
        <p:nvSpPr>
          <p:cNvPr id="282" name="Google Shape;282;g1550d66feb3_0_68"/>
          <p:cNvSpPr txBox="1"/>
          <p:nvPr/>
        </p:nvSpPr>
        <p:spPr>
          <a:xfrm>
            <a:off x="5246425" y="4112600"/>
            <a:ext cx="309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aleway Medium"/>
                <a:ea typeface="Raleway Medium"/>
                <a:cs typeface="Raleway Medium"/>
                <a:sym typeface="Raleway Medium"/>
              </a:rPr>
              <a:t>Sisa Masa Kerja -&gt; ( BUP - Usia )</a:t>
            </a:r>
            <a:endParaRPr b="0" i="0" sz="1400" u="none" cap="none" strike="noStrike">
              <a:solidFill>
                <a:srgbClr val="000000"/>
              </a:solidFill>
              <a:latin typeface="Raleway Medium"/>
              <a:ea typeface="Raleway Medium"/>
              <a:cs typeface="Raleway Medium"/>
              <a:sym typeface="Ralew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550d66feb3_0_81"/>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288" name="Google Shape;288;g1550d66feb3_0_81"/>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289" name="Google Shape;289;g1550d66feb3_0_81"/>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290" name="Google Shape;290;g1550d66feb3_0_81"/>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Preparation</a:t>
            </a:r>
            <a:endParaRPr sz="2400">
              <a:solidFill>
                <a:schemeClr val="accent3"/>
              </a:solidFill>
              <a:latin typeface="Calibri"/>
              <a:ea typeface="Calibri"/>
              <a:cs typeface="Calibri"/>
              <a:sym typeface="Calibri"/>
            </a:endParaRPr>
          </a:p>
        </p:txBody>
      </p:sp>
      <p:pic>
        <p:nvPicPr>
          <p:cNvPr id="291" name="Google Shape;291;g1550d66feb3_0_81"/>
          <p:cNvPicPr preferRelativeResize="0"/>
          <p:nvPr/>
        </p:nvPicPr>
        <p:blipFill rotWithShape="1">
          <a:blip r:embed="rId5">
            <a:alphaModFix/>
          </a:blip>
          <a:srcRect b="0" l="0" r="0" t="0"/>
          <a:stretch/>
        </p:blipFill>
        <p:spPr>
          <a:xfrm>
            <a:off x="152400" y="752550"/>
            <a:ext cx="3870449" cy="2258950"/>
          </a:xfrm>
          <a:prstGeom prst="rect">
            <a:avLst/>
          </a:prstGeom>
          <a:noFill/>
          <a:ln>
            <a:noFill/>
          </a:ln>
        </p:spPr>
      </p:pic>
      <p:pic>
        <p:nvPicPr>
          <p:cNvPr id="292" name="Google Shape;292;g1550d66feb3_0_81"/>
          <p:cNvPicPr preferRelativeResize="0"/>
          <p:nvPr/>
        </p:nvPicPr>
        <p:blipFill rotWithShape="1">
          <a:blip r:embed="rId6">
            <a:alphaModFix/>
          </a:blip>
          <a:srcRect b="0" l="0" r="0" t="0"/>
          <a:stretch/>
        </p:blipFill>
        <p:spPr>
          <a:xfrm>
            <a:off x="4289000" y="1412775"/>
            <a:ext cx="4219174" cy="2676425"/>
          </a:xfrm>
          <a:prstGeom prst="rect">
            <a:avLst/>
          </a:prstGeom>
          <a:noFill/>
          <a:ln>
            <a:noFill/>
          </a:ln>
        </p:spPr>
      </p:pic>
      <p:sp>
        <p:nvSpPr>
          <p:cNvPr id="293" name="Google Shape;293;g1550d66feb3_0_81"/>
          <p:cNvSpPr txBox="1"/>
          <p:nvPr/>
        </p:nvSpPr>
        <p:spPr>
          <a:xfrm>
            <a:off x="1105775" y="3415775"/>
            <a:ext cx="3420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aleway Medium"/>
                <a:ea typeface="Raleway Medium"/>
                <a:cs typeface="Raleway Medium"/>
                <a:sym typeface="Raleway Medium"/>
              </a:rPr>
              <a:t>Tunjangan Kinerja dan Tunjangan Jabatan menggunakan data dari kementerian keuangan based on Golongan (Sumber : Divisi Aktuaria)</a:t>
            </a:r>
            <a:endParaRPr b="0" i="0" sz="1400" u="none" cap="none" strike="noStrike">
              <a:solidFill>
                <a:srgbClr val="000000"/>
              </a:solidFill>
              <a:latin typeface="Raleway Medium"/>
              <a:ea typeface="Raleway Medium"/>
              <a:cs typeface="Raleway Medium"/>
              <a:sym typeface="Raleway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550d66feb3_0_95"/>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299" name="Google Shape;299;g1550d66feb3_0_95"/>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300" name="Google Shape;300;g1550d66feb3_0_95"/>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301" name="Google Shape;301;g1550d66feb3_0_95"/>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Preparation</a:t>
            </a:r>
            <a:endParaRPr sz="2400">
              <a:solidFill>
                <a:schemeClr val="accent3"/>
              </a:solidFill>
              <a:latin typeface="Calibri"/>
              <a:ea typeface="Calibri"/>
              <a:cs typeface="Calibri"/>
              <a:sym typeface="Calibri"/>
            </a:endParaRPr>
          </a:p>
        </p:txBody>
      </p:sp>
      <p:sp>
        <p:nvSpPr>
          <p:cNvPr id="302" name="Google Shape;302;g1550d66feb3_0_95"/>
          <p:cNvSpPr txBox="1"/>
          <p:nvPr/>
        </p:nvSpPr>
        <p:spPr>
          <a:xfrm>
            <a:off x="2820275" y="3716425"/>
            <a:ext cx="342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aleway Medium"/>
                <a:ea typeface="Raleway Medium"/>
                <a:cs typeface="Raleway Medium"/>
                <a:sym typeface="Raleway Medium"/>
              </a:rPr>
              <a:t>THP = Gaji Pokok + Tukin + Tujab</a:t>
            </a:r>
            <a:endParaRPr b="0" i="0" sz="1400" u="none" cap="none" strike="noStrike">
              <a:solidFill>
                <a:srgbClr val="000000"/>
              </a:solidFill>
              <a:latin typeface="Raleway Medium"/>
              <a:ea typeface="Raleway Medium"/>
              <a:cs typeface="Raleway Medium"/>
              <a:sym typeface="Raleway Medium"/>
            </a:endParaRPr>
          </a:p>
        </p:txBody>
      </p:sp>
      <p:pic>
        <p:nvPicPr>
          <p:cNvPr id="303" name="Google Shape;303;g1550d66feb3_0_95"/>
          <p:cNvPicPr preferRelativeResize="0"/>
          <p:nvPr/>
        </p:nvPicPr>
        <p:blipFill rotWithShape="1">
          <a:blip r:embed="rId5">
            <a:alphaModFix/>
          </a:blip>
          <a:srcRect b="0" l="0" r="0" t="0"/>
          <a:stretch/>
        </p:blipFill>
        <p:spPr>
          <a:xfrm>
            <a:off x="2162075" y="809425"/>
            <a:ext cx="4160426" cy="280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0"/>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309" name="Google Shape;309;p10"/>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310" name="Google Shape;310;p10"/>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311" name="Google Shape;311;p10"/>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Preparation</a:t>
            </a:r>
            <a:endParaRPr sz="2400">
              <a:solidFill>
                <a:schemeClr val="accent3"/>
              </a:solidFill>
              <a:latin typeface="Calibri"/>
              <a:ea typeface="Calibri"/>
              <a:cs typeface="Calibri"/>
              <a:sym typeface="Calibri"/>
            </a:endParaRPr>
          </a:p>
        </p:txBody>
      </p:sp>
      <p:sp>
        <p:nvSpPr>
          <p:cNvPr id="312" name="Google Shape;312;p10"/>
          <p:cNvSpPr txBox="1"/>
          <p:nvPr/>
        </p:nvSpPr>
        <p:spPr>
          <a:xfrm>
            <a:off x="2395474" y="4274636"/>
            <a:ext cx="63600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aleway Medium"/>
                <a:ea typeface="Raleway Medium"/>
                <a:cs typeface="Raleway Medium"/>
                <a:sym typeface="Raleway Medium"/>
              </a:rPr>
              <a:t>Outlier : Data Tukin dan Tujab yang terdeteksi outlier dilakukan penghapusan karena </a:t>
            </a:r>
            <a:r>
              <a:rPr lang="en-US">
                <a:latin typeface="Raleway Medium"/>
                <a:ea typeface="Raleway Medium"/>
                <a:cs typeface="Raleway Medium"/>
                <a:sym typeface="Raleway Medium"/>
              </a:rPr>
              <a:t>populasinya yang sedikit dan akan mempengaruhi range data dari tukin dan tujab</a:t>
            </a:r>
            <a:endParaRPr b="0" i="0" sz="1400" u="none" cap="none" strike="noStrike">
              <a:solidFill>
                <a:srgbClr val="000000"/>
              </a:solidFill>
              <a:latin typeface="Raleway Medium"/>
              <a:ea typeface="Raleway Medium"/>
              <a:cs typeface="Raleway Medium"/>
              <a:sym typeface="Raleway Medium"/>
            </a:endParaRPr>
          </a:p>
        </p:txBody>
      </p:sp>
      <p:pic>
        <p:nvPicPr>
          <p:cNvPr id="313" name="Google Shape;313;p10"/>
          <p:cNvPicPr preferRelativeResize="0"/>
          <p:nvPr/>
        </p:nvPicPr>
        <p:blipFill rotWithShape="1">
          <a:blip r:embed="rId5">
            <a:alphaModFix/>
          </a:blip>
          <a:srcRect b="0" l="0" r="0" t="0"/>
          <a:stretch/>
        </p:blipFill>
        <p:spPr>
          <a:xfrm>
            <a:off x="1597032" y="710219"/>
            <a:ext cx="4337756" cy="35195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58833902b9_0_0"/>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319" name="Google Shape;319;g158833902b9_0_0"/>
          <p:cNvPicPr preferRelativeResize="0"/>
          <p:nvPr/>
        </p:nvPicPr>
        <p:blipFill rotWithShape="1">
          <a:blip r:embed="rId3">
            <a:alphaModFix/>
          </a:blip>
          <a:srcRect b="0" l="0" r="0" t="0"/>
          <a:stretch/>
        </p:blipFill>
        <p:spPr>
          <a:xfrm>
            <a:off x="266700" y="208422"/>
            <a:ext cx="963769" cy="172829"/>
          </a:xfrm>
          <a:prstGeom prst="rect">
            <a:avLst/>
          </a:prstGeom>
          <a:noFill/>
          <a:ln>
            <a:noFill/>
          </a:ln>
        </p:spPr>
      </p:pic>
      <p:pic>
        <p:nvPicPr>
          <p:cNvPr descr="Logo&#10;&#10;Description automatically generated" id="320" name="Google Shape;320;g158833902b9_0_0"/>
          <p:cNvPicPr preferRelativeResize="0"/>
          <p:nvPr/>
        </p:nvPicPr>
        <p:blipFill rotWithShape="1">
          <a:blip r:embed="rId4">
            <a:alphaModFix/>
          </a:blip>
          <a:srcRect b="0" l="0" r="0" t="0"/>
          <a:stretch/>
        </p:blipFill>
        <p:spPr>
          <a:xfrm>
            <a:off x="8189008" y="121859"/>
            <a:ext cx="681806" cy="259390"/>
          </a:xfrm>
          <a:prstGeom prst="rect">
            <a:avLst/>
          </a:prstGeom>
          <a:noFill/>
          <a:ln>
            <a:noFill/>
          </a:ln>
        </p:spPr>
      </p:pic>
      <p:sp>
        <p:nvSpPr>
          <p:cNvPr id="321" name="Google Shape;321;g158833902b9_0_0"/>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Modelling</a:t>
            </a:r>
            <a:endParaRPr sz="2400">
              <a:solidFill>
                <a:schemeClr val="accent3"/>
              </a:solidFill>
              <a:latin typeface="Calibri"/>
              <a:ea typeface="Calibri"/>
              <a:cs typeface="Calibri"/>
              <a:sym typeface="Calibri"/>
            </a:endParaRPr>
          </a:p>
        </p:txBody>
      </p:sp>
      <p:sp>
        <p:nvSpPr>
          <p:cNvPr id="322" name="Google Shape;322;g158833902b9_0_0"/>
          <p:cNvSpPr txBox="1"/>
          <p:nvPr/>
        </p:nvSpPr>
        <p:spPr>
          <a:xfrm>
            <a:off x="944825" y="3794700"/>
            <a:ext cx="3414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Raleway Medium"/>
                <a:ea typeface="Raleway Medium"/>
                <a:cs typeface="Raleway Medium"/>
                <a:sym typeface="Raleway Medium"/>
              </a:rPr>
              <a:t>Hasil PCA diambil 3 component (80%)</a:t>
            </a:r>
            <a:endParaRPr b="0" i="0" sz="1400" u="none" cap="none" strike="noStrike">
              <a:solidFill>
                <a:srgbClr val="000000"/>
              </a:solidFill>
              <a:latin typeface="Raleway Medium"/>
              <a:ea typeface="Raleway Medium"/>
              <a:cs typeface="Raleway Medium"/>
              <a:sym typeface="Raleway Medium"/>
            </a:endParaRPr>
          </a:p>
        </p:txBody>
      </p:sp>
      <p:pic>
        <p:nvPicPr>
          <p:cNvPr id="323" name="Google Shape;323;g158833902b9_0_0"/>
          <p:cNvPicPr preferRelativeResize="0"/>
          <p:nvPr/>
        </p:nvPicPr>
        <p:blipFill>
          <a:blip r:embed="rId5">
            <a:alphaModFix/>
          </a:blip>
          <a:stretch>
            <a:fillRect/>
          </a:stretch>
        </p:blipFill>
        <p:spPr>
          <a:xfrm>
            <a:off x="266700" y="841950"/>
            <a:ext cx="3168550" cy="2572825"/>
          </a:xfrm>
          <a:prstGeom prst="rect">
            <a:avLst/>
          </a:prstGeom>
          <a:noFill/>
          <a:ln>
            <a:noFill/>
          </a:ln>
        </p:spPr>
      </p:pic>
      <p:pic>
        <p:nvPicPr>
          <p:cNvPr id="324" name="Google Shape;324;g158833902b9_0_0"/>
          <p:cNvPicPr preferRelativeResize="0"/>
          <p:nvPr/>
        </p:nvPicPr>
        <p:blipFill>
          <a:blip r:embed="rId6">
            <a:alphaModFix/>
          </a:blip>
          <a:stretch>
            <a:fillRect/>
          </a:stretch>
        </p:blipFill>
        <p:spPr>
          <a:xfrm>
            <a:off x="4359725" y="566099"/>
            <a:ext cx="3829275" cy="3124525"/>
          </a:xfrm>
          <a:prstGeom prst="rect">
            <a:avLst/>
          </a:prstGeom>
          <a:noFill/>
          <a:ln>
            <a:noFill/>
          </a:ln>
        </p:spPr>
      </p:pic>
      <p:sp>
        <p:nvSpPr>
          <p:cNvPr id="325" name="Google Shape;325;g158833902b9_0_0"/>
          <p:cNvSpPr txBox="1"/>
          <p:nvPr/>
        </p:nvSpPr>
        <p:spPr>
          <a:xfrm>
            <a:off x="4820975" y="3841475"/>
            <a:ext cx="34149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Raleway Medium"/>
                <a:ea typeface="Raleway Medium"/>
                <a:cs typeface="Raleway Medium"/>
                <a:sym typeface="Raleway Medium"/>
              </a:rPr>
              <a:t>K-Means menghasilkan 3 cluster (optimal)</a:t>
            </a:r>
            <a:endParaRPr b="0" i="0" sz="1400" u="none" cap="none" strike="noStrike">
              <a:solidFill>
                <a:srgbClr val="000000"/>
              </a:solidFill>
              <a:latin typeface="Raleway Medium"/>
              <a:ea typeface="Raleway Medium"/>
              <a:cs typeface="Raleway Medium"/>
              <a:sym typeface="Raleway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58833902b9_0_12"/>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331" name="Google Shape;331;g158833902b9_0_12"/>
          <p:cNvPicPr preferRelativeResize="0"/>
          <p:nvPr/>
        </p:nvPicPr>
        <p:blipFill rotWithShape="1">
          <a:blip r:embed="rId3">
            <a:alphaModFix/>
          </a:blip>
          <a:srcRect b="0" l="0" r="0" t="0"/>
          <a:stretch/>
        </p:blipFill>
        <p:spPr>
          <a:xfrm>
            <a:off x="266700" y="208422"/>
            <a:ext cx="963769" cy="172829"/>
          </a:xfrm>
          <a:prstGeom prst="rect">
            <a:avLst/>
          </a:prstGeom>
          <a:noFill/>
          <a:ln>
            <a:noFill/>
          </a:ln>
        </p:spPr>
      </p:pic>
      <p:pic>
        <p:nvPicPr>
          <p:cNvPr descr="Logo&#10;&#10;Description automatically generated" id="332" name="Google Shape;332;g158833902b9_0_12"/>
          <p:cNvPicPr preferRelativeResize="0"/>
          <p:nvPr/>
        </p:nvPicPr>
        <p:blipFill rotWithShape="1">
          <a:blip r:embed="rId4">
            <a:alphaModFix/>
          </a:blip>
          <a:srcRect b="0" l="0" r="0" t="0"/>
          <a:stretch/>
        </p:blipFill>
        <p:spPr>
          <a:xfrm>
            <a:off x="8189008" y="121859"/>
            <a:ext cx="681806" cy="259390"/>
          </a:xfrm>
          <a:prstGeom prst="rect">
            <a:avLst/>
          </a:prstGeom>
          <a:noFill/>
          <a:ln>
            <a:noFill/>
          </a:ln>
        </p:spPr>
      </p:pic>
      <p:sp>
        <p:nvSpPr>
          <p:cNvPr id="333" name="Google Shape;333;g158833902b9_0_12"/>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Modelling</a:t>
            </a:r>
            <a:endParaRPr sz="2400">
              <a:solidFill>
                <a:schemeClr val="accent3"/>
              </a:solidFill>
              <a:latin typeface="Calibri"/>
              <a:ea typeface="Calibri"/>
              <a:cs typeface="Calibri"/>
              <a:sym typeface="Calibri"/>
            </a:endParaRPr>
          </a:p>
        </p:txBody>
      </p:sp>
      <p:sp>
        <p:nvSpPr>
          <p:cNvPr id="334" name="Google Shape;334;g158833902b9_0_12"/>
          <p:cNvSpPr txBox="1"/>
          <p:nvPr/>
        </p:nvSpPr>
        <p:spPr>
          <a:xfrm>
            <a:off x="2464300" y="4022225"/>
            <a:ext cx="34149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Raleway Medium"/>
                <a:ea typeface="Raleway Medium"/>
                <a:cs typeface="Raleway Medium"/>
                <a:sym typeface="Raleway Medium"/>
              </a:rPr>
              <a:t>Dari hasil clustering didapatkan bahwa masing-masing cluster belum memiliki nilai unik</a:t>
            </a:r>
            <a:endParaRPr b="0" i="0" sz="1400" u="none" cap="none" strike="noStrike">
              <a:solidFill>
                <a:srgbClr val="000000"/>
              </a:solidFill>
              <a:latin typeface="Raleway Medium"/>
              <a:ea typeface="Raleway Medium"/>
              <a:cs typeface="Raleway Medium"/>
              <a:sym typeface="Raleway Medium"/>
            </a:endParaRPr>
          </a:p>
        </p:txBody>
      </p:sp>
      <p:pic>
        <p:nvPicPr>
          <p:cNvPr id="335" name="Google Shape;335;g158833902b9_0_12"/>
          <p:cNvPicPr preferRelativeResize="0"/>
          <p:nvPr/>
        </p:nvPicPr>
        <p:blipFill>
          <a:blip r:embed="rId5">
            <a:alphaModFix/>
          </a:blip>
          <a:stretch>
            <a:fillRect/>
          </a:stretch>
        </p:blipFill>
        <p:spPr>
          <a:xfrm>
            <a:off x="152400" y="752550"/>
            <a:ext cx="3537075" cy="2703100"/>
          </a:xfrm>
          <a:prstGeom prst="rect">
            <a:avLst/>
          </a:prstGeom>
          <a:noFill/>
          <a:ln>
            <a:noFill/>
          </a:ln>
        </p:spPr>
      </p:pic>
      <p:pic>
        <p:nvPicPr>
          <p:cNvPr id="336" name="Google Shape;336;g158833902b9_0_12"/>
          <p:cNvPicPr preferRelativeResize="0"/>
          <p:nvPr/>
        </p:nvPicPr>
        <p:blipFill>
          <a:blip r:embed="rId6">
            <a:alphaModFix/>
          </a:blip>
          <a:stretch>
            <a:fillRect/>
          </a:stretch>
        </p:blipFill>
        <p:spPr>
          <a:xfrm>
            <a:off x="4447125" y="671893"/>
            <a:ext cx="3597544" cy="2936532"/>
          </a:xfrm>
          <a:prstGeom prst="rect">
            <a:avLst/>
          </a:prstGeom>
          <a:noFill/>
          <a:ln>
            <a:noFill/>
          </a:ln>
        </p:spPr>
      </p:pic>
      <p:sp>
        <p:nvSpPr>
          <p:cNvPr id="337" name="Google Shape;337;g158833902b9_0_12"/>
          <p:cNvSpPr txBox="1"/>
          <p:nvPr/>
        </p:nvSpPr>
        <p:spPr>
          <a:xfrm>
            <a:off x="2464300" y="4022225"/>
            <a:ext cx="34149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Raleway Medium"/>
                <a:ea typeface="Raleway Medium"/>
                <a:cs typeface="Raleway Medium"/>
                <a:sym typeface="Raleway Medium"/>
              </a:rPr>
              <a:t>Dari hasil clustering didapatkan bahwa masing-masing cluster belum memiliki nilai unik</a:t>
            </a:r>
            <a:endParaRPr b="0" i="0" sz="1400" u="none" cap="none" strike="noStrike">
              <a:solidFill>
                <a:srgbClr val="000000"/>
              </a:solidFill>
              <a:latin typeface="Raleway Medium"/>
              <a:ea typeface="Raleway Medium"/>
              <a:cs typeface="Raleway Medium"/>
              <a:sym typeface="Raleway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343" name="Google Shape;343;p19"/>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344" name="Google Shape;344;p19"/>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345" name="Google Shape;345;p19"/>
          <p:cNvSpPr txBox="1"/>
          <p:nvPr>
            <p:ph idx="4294967295" type="title"/>
          </p:nvPr>
        </p:nvSpPr>
        <p:spPr>
          <a:xfrm>
            <a:off x="521975" y="27452"/>
            <a:ext cx="7713900" cy="60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Modelling - Role Based</a:t>
            </a:r>
            <a:endParaRPr sz="2400">
              <a:solidFill>
                <a:schemeClr val="accent3"/>
              </a:solidFill>
              <a:latin typeface="Calibri"/>
              <a:ea typeface="Calibri"/>
              <a:cs typeface="Calibri"/>
              <a:sym typeface="Calibri"/>
            </a:endParaRPr>
          </a:p>
        </p:txBody>
      </p:sp>
      <p:graphicFrame>
        <p:nvGraphicFramePr>
          <p:cNvPr id="346" name="Google Shape;346;p19"/>
          <p:cNvGraphicFramePr/>
          <p:nvPr/>
        </p:nvGraphicFramePr>
        <p:xfrm>
          <a:off x="1667016" y="705295"/>
          <a:ext cx="3000000" cy="3000000"/>
        </p:xfrm>
        <a:graphic>
          <a:graphicData uri="http://schemas.openxmlformats.org/drawingml/2006/table">
            <a:tbl>
              <a:tblPr bandRow="1" firstRow="1">
                <a:noFill/>
                <a:tableStyleId>{53B7192D-E1C8-4786-A8F3-B6AD8D67BB24}</a:tableStyleId>
              </a:tblPr>
              <a:tblGrid>
                <a:gridCol w="1167500"/>
                <a:gridCol w="1804000"/>
                <a:gridCol w="1096350"/>
                <a:gridCol w="1355950"/>
              </a:tblGrid>
              <a:tr h="283075">
                <a:tc gridSpan="4">
                  <a:txBody>
                    <a:bodyPr/>
                    <a:lstStyle/>
                    <a:p>
                      <a:pPr indent="0" lvl="0" marL="0" marR="0" rtl="0" algn="ctr">
                        <a:lnSpc>
                          <a:spcPct val="100000"/>
                        </a:lnSpc>
                        <a:spcBef>
                          <a:spcPts val="0"/>
                        </a:spcBef>
                        <a:spcAft>
                          <a:spcPts val="0"/>
                        </a:spcAft>
                        <a:buNone/>
                      </a:pPr>
                      <a:r>
                        <a:rPr lang="en-US" sz="1100" u="none" cap="none" strike="noStrike"/>
                        <a:t>THP SEGMENTATION</a:t>
                      </a:r>
                      <a:endParaRPr sz="1100" u="none" cap="none" strike="noStrike"/>
                    </a:p>
                  </a:txBody>
                  <a:tcPr marT="45725" marB="45725" marR="91450" marL="91450"/>
                </a:tc>
                <a:tc hMerge="1"/>
                <a:tc hMerge="1"/>
                <a:tc hMerge="1"/>
              </a:tr>
              <a:tr h="283075">
                <a:tc>
                  <a:txBody>
                    <a:bodyPr/>
                    <a:lstStyle/>
                    <a:p>
                      <a:pPr indent="0" lvl="0" marL="0" marR="0" rtl="0" algn="ctr">
                        <a:lnSpc>
                          <a:spcPct val="100000"/>
                        </a:lnSpc>
                        <a:spcBef>
                          <a:spcPts val="0"/>
                        </a:spcBef>
                        <a:spcAft>
                          <a:spcPts val="0"/>
                        </a:spcAft>
                        <a:buNone/>
                      </a:pPr>
                      <a:r>
                        <a:rPr b="1" lang="en-US" sz="1100" u="none" cap="none" strike="noStrike"/>
                        <a:t>Group</a:t>
                      </a:r>
                      <a:endParaRPr b="1"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100" u="none" cap="none" strike="noStrike"/>
                        <a:t>Range</a:t>
                      </a:r>
                      <a:endParaRPr b="1"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100" u="none" cap="none" strike="noStrike"/>
                        <a:t>Total PNS</a:t>
                      </a:r>
                      <a:endParaRPr b="1"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100" u="none" cap="none" strike="noStrike"/>
                        <a:t>Percentage</a:t>
                      </a:r>
                      <a:endParaRPr b="1" sz="1100" u="none" cap="none" strike="noStrike"/>
                    </a:p>
                  </a:txBody>
                  <a:tcPr marT="45725" marB="45725" marR="91450" marL="91450"/>
                </a:tc>
              </a:tr>
              <a:tr h="283075">
                <a:tc>
                  <a:txBody>
                    <a:bodyPr/>
                    <a:lstStyle/>
                    <a:p>
                      <a:pPr indent="0" lvl="0" marL="0" marR="0" rtl="0" algn="l">
                        <a:lnSpc>
                          <a:spcPct val="100000"/>
                        </a:lnSpc>
                        <a:spcBef>
                          <a:spcPts val="0"/>
                        </a:spcBef>
                        <a:spcAft>
                          <a:spcPts val="0"/>
                        </a:spcAft>
                        <a:buNone/>
                      </a:pPr>
                      <a:r>
                        <a:rPr lang="en-US" sz="1100" u="none" cap="none" strike="noStrike"/>
                        <a:t>Low</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&lt; 8.184.984</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82.800</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42,16%</a:t>
                      </a:r>
                      <a:endParaRPr sz="1100" u="none" cap="none" strike="noStrike"/>
                    </a:p>
                  </a:txBody>
                  <a:tcPr marT="45725" marB="45725" marR="91450" marL="91450"/>
                </a:tc>
              </a:tr>
              <a:tr h="283075">
                <a:tc>
                  <a:txBody>
                    <a:bodyPr/>
                    <a:lstStyle/>
                    <a:p>
                      <a:pPr indent="0" lvl="0" marL="0" marR="0" rtl="0" algn="l">
                        <a:lnSpc>
                          <a:spcPct val="100000"/>
                        </a:lnSpc>
                        <a:spcBef>
                          <a:spcPts val="0"/>
                        </a:spcBef>
                        <a:spcAft>
                          <a:spcPts val="0"/>
                        </a:spcAft>
                        <a:buNone/>
                      </a:pPr>
                      <a:r>
                        <a:rPr lang="en-US" sz="1100" u="none" cap="none" strike="noStrike"/>
                        <a:t>Medium – Low</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8.184.985</a:t>
                      </a:r>
                      <a:r>
                        <a:rPr lang="en-US" sz="1100" u="none" cap="none" strike="noStrike"/>
                        <a:t> – 9.059.480</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55.187</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28,10%</a:t>
                      </a:r>
                      <a:endParaRPr sz="1100" u="none" cap="none" strike="noStrike"/>
                    </a:p>
                  </a:txBody>
                  <a:tcPr marT="45725" marB="45725" marR="91450" marL="91450"/>
                </a:tc>
              </a:tr>
              <a:tr h="283075">
                <a:tc>
                  <a:txBody>
                    <a:bodyPr/>
                    <a:lstStyle/>
                    <a:p>
                      <a:pPr indent="0" lvl="0" marL="0" marR="0" rtl="0" algn="l">
                        <a:lnSpc>
                          <a:spcPct val="100000"/>
                        </a:lnSpc>
                        <a:spcBef>
                          <a:spcPts val="0"/>
                        </a:spcBef>
                        <a:spcAft>
                          <a:spcPts val="0"/>
                        </a:spcAft>
                        <a:buNone/>
                      </a:pPr>
                      <a:r>
                        <a:rPr lang="en-US" sz="1100" u="none" cap="none" strike="noStrike"/>
                        <a:t>Medium</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9.059.481 – 11.443.023</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32.394</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16,49%</a:t>
                      </a:r>
                      <a:endParaRPr sz="1100" u="none" cap="none" strike="noStrike"/>
                    </a:p>
                  </a:txBody>
                  <a:tcPr marT="45725" marB="45725" marR="91450" marL="91450"/>
                </a:tc>
              </a:tr>
              <a:tr h="283075">
                <a:tc>
                  <a:txBody>
                    <a:bodyPr/>
                    <a:lstStyle/>
                    <a:p>
                      <a:pPr indent="0" lvl="0" marL="0" marR="0" rtl="0" algn="l">
                        <a:lnSpc>
                          <a:spcPct val="100000"/>
                        </a:lnSpc>
                        <a:spcBef>
                          <a:spcPts val="0"/>
                        </a:spcBef>
                        <a:spcAft>
                          <a:spcPts val="0"/>
                        </a:spcAft>
                        <a:buNone/>
                      </a:pPr>
                      <a:r>
                        <a:rPr lang="en-US" sz="1100" u="none" cap="none" strike="noStrike"/>
                        <a:t>Medium</a:t>
                      </a:r>
                      <a:r>
                        <a:rPr lang="en-US" sz="1100" u="none" cap="none" strike="noStrike"/>
                        <a:t> – High</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11.443.024 – 12.859.540</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20.647</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10,51%</a:t>
                      </a:r>
                      <a:endParaRPr sz="1100" u="none" cap="none" strike="noStrike"/>
                    </a:p>
                  </a:txBody>
                  <a:tcPr marT="45725" marB="45725" marR="91450" marL="91450"/>
                </a:tc>
              </a:tr>
              <a:tr h="283075">
                <a:tc>
                  <a:txBody>
                    <a:bodyPr/>
                    <a:lstStyle/>
                    <a:p>
                      <a:pPr indent="0" lvl="0" marL="0" marR="0" rtl="0" algn="l">
                        <a:lnSpc>
                          <a:spcPct val="100000"/>
                        </a:lnSpc>
                        <a:spcBef>
                          <a:spcPts val="0"/>
                        </a:spcBef>
                        <a:spcAft>
                          <a:spcPts val="0"/>
                        </a:spcAft>
                        <a:buNone/>
                      </a:pPr>
                      <a:r>
                        <a:rPr lang="en-US" sz="1100" u="none" cap="none" strike="noStrike"/>
                        <a:t>High</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100" u="none" cap="none" strike="noStrike"/>
                        <a:t>&gt; </a:t>
                      </a:r>
                      <a:r>
                        <a:rPr lang="en-US" sz="1100" u="none" cap="none" strike="noStrike"/>
                        <a:t>12.859.540</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5.361</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2,73%</a:t>
                      </a:r>
                      <a:endParaRPr sz="1100" u="none" cap="none" strike="noStrike"/>
                    </a:p>
                  </a:txBody>
                  <a:tcPr marT="45725" marB="45725" marR="91450" marL="91450"/>
                </a:tc>
              </a:tr>
            </a:tbl>
          </a:graphicData>
        </a:graphic>
      </p:graphicFrame>
      <p:pic>
        <p:nvPicPr>
          <p:cNvPr id="347" name="Google Shape;347;p19"/>
          <p:cNvPicPr preferRelativeResize="0"/>
          <p:nvPr/>
        </p:nvPicPr>
        <p:blipFill>
          <a:blip r:embed="rId5">
            <a:alphaModFix/>
          </a:blip>
          <a:stretch>
            <a:fillRect/>
          </a:stretch>
        </p:blipFill>
        <p:spPr>
          <a:xfrm>
            <a:off x="2758649" y="2835874"/>
            <a:ext cx="3626697" cy="185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idx="12" type="sldNum"/>
          </p:nvPr>
        </p:nvSpPr>
        <p:spPr>
          <a:xfrm>
            <a:off x="6923570" y="4529564"/>
            <a:ext cx="20627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 name="Google Shape;121;p2"/>
          <p:cNvSpPr txBox="1"/>
          <p:nvPr>
            <p:ph type="title"/>
          </p:nvPr>
        </p:nvSpPr>
        <p:spPr>
          <a:xfrm>
            <a:off x="1657840" y="35461"/>
            <a:ext cx="6610448" cy="418384"/>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Latar</a:t>
            </a:r>
            <a:r>
              <a:rPr lang="en-US" sz="2400">
                <a:latin typeface="Calibri"/>
                <a:ea typeface="Calibri"/>
                <a:cs typeface="Calibri"/>
                <a:sym typeface="Calibri"/>
              </a:rPr>
              <a:t> Belakang</a:t>
            </a:r>
            <a:endParaRPr sz="2400">
              <a:latin typeface="Calibri"/>
              <a:ea typeface="Calibri"/>
              <a:cs typeface="Calibri"/>
              <a:sym typeface="Calibri"/>
            </a:endParaRPr>
          </a:p>
        </p:txBody>
      </p:sp>
      <p:sp>
        <p:nvSpPr>
          <p:cNvPr id="122" name="Google Shape;122;p2"/>
          <p:cNvSpPr/>
          <p:nvPr/>
        </p:nvSpPr>
        <p:spPr>
          <a:xfrm>
            <a:off x="-133151" y="1680587"/>
            <a:ext cx="661834" cy="405205"/>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161564" y="4152508"/>
            <a:ext cx="698547" cy="41369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147255" y="2756624"/>
            <a:ext cx="698547" cy="41369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141369" y="3022332"/>
            <a:ext cx="698547" cy="41369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151509" y="3311482"/>
            <a:ext cx="698547" cy="41369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151508" y="3593225"/>
            <a:ext cx="698547" cy="41369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149875" y="3886800"/>
            <a:ext cx="698547" cy="41369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161564" y="2472622"/>
            <a:ext cx="698547" cy="41369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151508" y="1937627"/>
            <a:ext cx="698547" cy="41369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161564" y="2220532"/>
            <a:ext cx="698547" cy="41369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32" name="Google Shape;132;p2"/>
          <p:cNvSpPr txBox="1"/>
          <p:nvPr/>
        </p:nvSpPr>
        <p:spPr>
          <a:xfrm>
            <a:off x="3563472" y="1008529"/>
            <a:ext cx="4914900" cy="332398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Aspena Residence merupakan sebuah proyek pembangunan apartemen yang dikembangkan dan dikelola oleh PT. Taspen Properti Indonesia yang merupakan </a:t>
            </a:r>
            <a:r>
              <a:rPr b="0" i="1" lang="en-US" sz="1400" u="none" cap="none" strike="noStrike">
                <a:solidFill>
                  <a:srgbClr val="000000"/>
                </a:solidFill>
                <a:latin typeface="Arial"/>
                <a:ea typeface="Arial"/>
                <a:cs typeface="Arial"/>
                <a:sym typeface="Arial"/>
              </a:rPr>
              <a:t>subsidiary</a:t>
            </a:r>
            <a:r>
              <a:rPr b="0" i="0" lang="en-US" sz="1400" u="none" cap="none" strike="noStrike">
                <a:solidFill>
                  <a:srgbClr val="000000"/>
                </a:solidFill>
                <a:latin typeface="Arial"/>
                <a:ea typeface="Arial"/>
                <a:cs typeface="Arial"/>
                <a:sym typeface="Arial"/>
              </a:rPr>
              <a:t> dari PT. Taspen (Persero).</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Aspena Residence dilakukan </a:t>
            </a:r>
            <a:r>
              <a:rPr b="0" i="1" lang="en-US" sz="1400" u="none" cap="none" strike="noStrike">
                <a:solidFill>
                  <a:srgbClr val="000000"/>
                </a:solidFill>
                <a:latin typeface="Arial"/>
                <a:ea typeface="Arial"/>
                <a:cs typeface="Arial"/>
                <a:sym typeface="Arial"/>
              </a:rPr>
              <a:t>groundbreaking</a:t>
            </a:r>
            <a:r>
              <a:rPr b="0" i="0" lang="en-US" sz="1400" u="none" cap="none" strike="noStrike">
                <a:solidFill>
                  <a:srgbClr val="000000"/>
                </a:solidFill>
                <a:latin typeface="Arial"/>
                <a:ea typeface="Arial"/>
                <a:cs typeface="Arial"/>
                <a:sym typeface="Arial"/>
              </a:rPr>
              <a:t> pada 20 Maret 2019 dan direncanakan akan memiliki 612 unit apartemen dengan berbagai macam tipe unit.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Aspena Residence menyasar segmen market Aparatur Sipil Negara (ASN) dan masyarakat umum.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Aspena Residence adalah bentuk komitmen Taspen dalam memberikan kembali kepada masyarakat, baik ASN maupun publik.</a:t>
            </a:r>
            <a:endParaRPr b="0" i="0" sz="1400" u="none" cap="none" strike="noStrike">
              <a:solidFill>
                <a:srgbClr val="808080"/>
              </a:solidFill>
              <a:latin typeface="Arial"/>
              <a:ea typeface="Arial"/>
              <a:cs typeface="Arial"/>
              <a:sym typeface="Arial"/>
            </a:endParaRPr>
          </a:p>
        </p:txBody>
      </p:sp>
      <p:pic>
        <p:nvPicPr>
          <p:cNvPr descr="A large building with many windows&#10;&#10;Description automatically generated with low confidence" id="133" name="Google Shape;133;p2"/>
          <p:cNvPicPr preferRelativeResize="0"/>
          <p:nvPr/>
        </p:nvPicPr>
        <p:blipFill rotWithShape="1">
          <a:blip r:embed="rId3">
            <a:alphaModFix/>
          </a:blip>
          <a:srcRect b="0" l="0" r="0" t="0"/>
          <a:stretch/>
        </p:blipFill>
        <p:spPr>
          <a:xfrm>
            <a:off x="307175" y="797523"/>
            <a:ext cx="2956842" cy="1916206"/>
          </a:xfrm>
          <a:prstGeom prst="rect">
            <a:avLst/>
          </a:prstGeom>
          <a:noFill/>
          <a:ln>
            <a:noFill/>
          </a:ln>
        </p:spPr>
      </p:pic>
      <p:pic>
        <p:nvPicPr>
          <p:cNvPr descr="A picture containing resort&#10;&#10;Description automatically generated" id="134" name="Google Shape;134;p2"/>
          <p:cNvPicPr preferRelativeResize="0"/>
          <p:nvPr/>
        </p:nvPicPr>
        <p:blipFill rotWithShape="1">
          <a:blip r:embed="rId4">
            <a:alphaModFix/>
          </a:blip>
          <a:srcRect b="0" l="0" r="0" t="0"/>
          <a:stretch/>
        </p:blipFill>
        <p:spPr>
          <a:xfrm>
            <a:off x="554559" y="2961876"/>
            <a:ext cx="2876188" cy="183201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0"/>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353" name="Google Shape;353;p20"/>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354" name="Google Shape;354;p20"/>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355" name="Google Shape;355;p20"/>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500"/>
              <a:buFont typeface="Arial"/>
              <a:buNone/>
            </a:pPr>
            <a:r>
              <a:rPr lang="en-US" sz="2400">
                <a:solidFill>
                  <a:schemeClr val="accent3"/>
                </a:solidFill>
                <a:latin typeface="Calibri"/>
                <a:ea typeface="Calibri"/>
                <a:cs typeface="Calibri"/>
                <a:sym typeface="Calibri"/>
              </a:rPr>
              <a:t>Modelling - Role Based</a:t>
            </a:r>
            <a:endParaRPr sz="2400">
              <a:solidFill>
                <a:schemeClr val="accent3"/>
              </a:solidFill>
              <a:latin typeface="Calibri"/>
              <a:ea typeface="Calibri"/>
              <a:cs typeface="Calibri"/>
              <a:sym typeface="Calibri"/>
            </a:endParaRPr>
          </a:p>
          <a:p>
            <a:pPr indent="0" lvl="0" marL="0" rtl="0" algn="ctr">
              <a:lnSpc>
                <a:spcPct val="100000"/>
              </a:lnSpc>
              <a:spcBef>
                <a:spcPts val="0"/>
              </a:spcBef>
              <a:spcAft>
                <a:spcPts val="0"/>
              </a:spcAft>
              <a:buSzPts val="2500"/>
              <a:buNone/>
            </a:pPr>
            <a:r>
              <a:t/>
            </a:r>
            <a:endParaRPr sz="2400">
              <a:solidFill>
                <a:schemeClr val="accent3"/>
              </a:solidFill>
              <a:latin typeface="Calibri"/>
              <a:ea typeface="Calibri"/>
              <a:cs typeface="Calibri"/>
              <a:sym typeface="Calibri"/>
            </a:endParaRPr>
          </a:p>
        </p:txBody>
      </p:sp>
      <p:graphicFrame>
        <p:nvGraphicFramePr>
          <p:cNvPr id="356" name="Google Shape;356;p20"/>
          <p:cNvGraphicFramePr/>
          <p:nvPr/>
        </p:nvGraphicFramePr>
        <p:xfrm>
          <a:off x="2088504" y="827385"/>
          <a:ext cx="3000000" cy="3000000"/>
        </p:xfrm>
        <a:graphic>
          <a:graphicData uri="http://schemas.openxmlformats.org/drawingml/2006/table">
            <a:tbl>
              <a:tblPr bandRow="1" firstRow="1">
                <a:noFill/>
                <a:tableStyleId>{53B7192D-E1C8-4786-A8F3-B6AD8D67BB24}</a:tableStyleId>
              </a:tblPr>
              <a:tblGrid>
                <a:gridCol w="1050275"/>
                <a:gridCol w="1622850"/>
                <a:gridCol w="986250"/>
                <a:gridCol w="1219800"/>
              </a:tblGrid>
              <a:tr h="254850">
                <a:tc gridSpan="4">
                  <a:txBody>
                    <a:bodyPr/>
                    <a:lstStyle/>
                    <a:p>
                      <a:pPr indent="0" lvl="0" marL="0" marR="0" rtl="0" algn="ctr">
                        <a:lnSpc>
                          <a:spcPct val="100000"/>
                        </a:lnSpc>
                        <a:spcBef>
                          <a:spcPts val="0"/>
                        </a:spcBef>
                        <a:spcAft>
                          <a:spcPts val="0"/>
                        </a:spcAft>
                        <a:buNone/>
                      </a:pPr>
                      <a:r>
                        <a:rPr lang="en-US" sz="1200" u="none" cap="none" strike="noStrike"/>
                        <a:t>SISA</a:t>
                      </a:r>
                      <a:r>
                        <a:rPr lang="en-US" sz="1200" u="none" cap="none" strike="noStrike"/>
                        <a:t> MASA KERJA</a:t>
                      </a:r>
                      <a:r>
                        <a:rPr lang="en-US" sz="1200" u="none" cap="none" strike="noStrike"/>
                        <a:t> SEGMENTATION</a:t>
                      </a:r>
                      <a:endParaRPr sz="1200" u="none" cap="none" strike="noStrike"/>
                    </a:p>
                  </a:txBody>
                  <a:tcPr marT="45725" marB="45725" marR="91450" marL="91450"/>
                </a:tc>
                <a:tc hMerge="1"/>
                <a:tc hMerge="1"/>
                <a:tc hMerge="1"/>
              </a:tr>
              <a:tr h="254850">
                <a:tc>
                  <a:txBody>
                    <a:bodyPr/>
                    <a:lstStyle/>
                    <a:p>
                      <a:pPr indent="0" lvl="0" marL="0" marR="0" rtl="0" algn="ctr">
                        <a:lnSpc>
                          <a:spcPct val="100000"/>
                        </a:lnSpc>
                        <a:spcBef>
                          <a:spcPts val="0"/>
                        </a:spcBef>
                        <a:spcAft>
                          <a:spcPts val="0"/>
                        </a:spcAft>
                        <a:buNone/>
                      </a:pPr>
                      <a:r>
                        <a:rPr b="1" lang="en-US" sz="1200" u="none" cap="none" strike="noStrike"/>
                        <a:t>Group</a:t>
                      </a:r>
                      <a:endParaRPr b="1"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200" u="none" cap="none" strike="noStrike"/>
                        <a:t>Range</a:t>
                      </a:r>
                      <a:endParaRPr b="1"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200" u="none" cap="none" strike="noStrike"/>
                        <a:t>Total PNS</a:t>
                      </a:r>
                      <a:endParaRPr b="1"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200" u="none" cap="none" strike="noStrike"/>
                        <a:t>Percentage</a:t>
                      </a:r>
                      <a:endParaRPr b="1" sz="1200" u="none" cap="none" strike="noStrike"/>
                    </a:p>
                  </a:txBody>
                  <a:tcPr marT="45725" marB="45725" marR="91450" marL="91450"/>
                </a:tc>
              </a:tr>
              <a:tr h="254850">
                <a:tc>
                  <a:txBody>
                    <a:bodyPr/>
                    <a:lstStyle/>
                    <a:p>
                      <a:pPr indent="0" lvl="0" marL="0" marR="0" rtl="0" algn="ctr">
                        <a:lnSpc>
                          <a:spcPct val="100000"/>
                        </a:lnSpc>
                        <a:spcBef>
                          <a:spcPts val="0"/>
                        </a:spcBef>
                        <a:spcAft>
                          <a:spcPts val="0"/>
                        </a:spcAft>
                        <a:buNone/>
                      </a:pPr>
                      <a:r>
                        <a:rPr lang="en-US" sz="1200" u="none" cap="none" strike="noStrike"/>
                        <a:t>Short</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&lt; 7 tahun</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101.800</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51,84%</a:t>
                      </a:r>
                      <a:endParaRPr sz="1200" u="none" cap="none" strike="noStrike"/>
                    </a:p>
                  </a:txBody>
                  <a:tcPr marT="45725" marB="45725" marR="91450" marL="91450"/>
                </a:tc>
              </a:tr>
              <a:tr h="254850">
                <a:tc>
                  <a:txBody>
                    <a:bodyPr/>
                    <a:lstStyle/>
                    <a:p>
                      <a:pPr indent="0" lvl="0" marL="0" marR="0" rtl="0" algn="ctr">
                        <a:lnSpc>
                          <a:spcPct val="100000"/>
                        </a:lnSpc>
                        <a:spcBef>
                          <a:spcPts val="0"/>
                        </a:spcBef>
                        <a:spcAft>
                          <a:spcPts val="0"/>
                        </a:spcAft>
                        <a:buNone/>
                      </a:pPr>
                      <a:r>
                        <a:rPr lang="en-US" sz="1200" u="none" cap="none" strike="noStrike"/>
                        <a:t>Middle</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7 – 12 tahun</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86.801</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44,20%</a:t>
                      </a:r>
                      <a:endParaRPr sz="1200" u="none" cap="none" strike="noStrike"/>
                    </a:p>
                  </a:txBody>
                  <a:tcPr marT="45725" marB="45725" marR="91450" marL="91450"/>
                </a:tc>
              </a:tr>
              <a:tr h="254850">
                <a:tc>
                  <a:txBody>
                    <a:bodyPr/>
                    <a:lstStyle/>
                    <a:p>
                      <a:pPr indent="0" lvl="0" marL="0" marR="0" rtl="0" algn="ctr">
                        <a:lnSpc>
                          <a:spcPct val="100000"/>
                        </a:lnSpc>
                        <a:spcBef>
                          <a:spcPts val="0"/>
                        </a:spcBef>
                        <a:spcAft>
                          <a:spcPts val="0"/>
                        </a:spcAft>
                        <a:buNone/>
                      </a:pPr>
                      <a:r>
                        <a:rPr lang="en-US" sz="1200" u="none" cap="none" strike="noStrike"/>
                        <a:t>Long</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13 – 19 tahun</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7.788</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3,97%</a:t>
                      </a:r>
                      <a:endParaRPr sz="1200" u="none" cap="none" strike="noStrike"/>
                    </a:p>
                  </a:txBody>
                  <a:tcPr marT="45725" marB="45725" marR="91450" marL="91450"/>
                </a:tc>
              </a:tr>
            </a:tbl>
          </a:graphicData>
        </a:graphic>
      </p:graphicFrame>
      <p:pic>
        <p:nvPicPr>
          <p:cNvPr id="357" name="Google Shape;357;p20"/>
          <p:cNvPicPr preferRelativeResize="0"/>
          <p:nvPr/>
        </p:nvPicPr>
        <p:blipFill>
          <a:blip r:embed="rId5">
            <a:alphaModFix/>
          </a:blip>
          <a:stretch>
            <a:fillRect/>
          </a:stretch>
        </p:blipFill>
        <p:spPr>
          <a:xfrm>
            <a:off x="2730338" y="2524277"/>
            <a:ext cx="3683301" cy="1981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1"/>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363" name="Google Shape;363;p21"/>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364" name="Google Shape;364;p21"/>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365" name="Google Shape;365;p21"/>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500"/>
              <a:buFont typeface="Arial"/>
              <a:buNone/>
            </a:pPr>
            <a:r>
              <a:rPr lang="en-US" sz="2400">
                <a:solidFill>
                  <a:schemeClr val="accent3"/>
                </a:solidFill>
                <a:latin typeface="Calibri"/>
                <a:ea typeface="Calibri"/>
                <a:cs typeface="Calibri"/>
                <a:sym typeface="Calibri"/>
              </a:rPr>
              <a:t>Modelling - Role Based</a:t>
            </a:r>
            <a:endParaRPr sz="2400">
              <a:solidFill>
                <a:schemeClr val="accent3"/>
              </a:solidFill>
              <a:latin typeface="Calibri"/>
              <a:ea typeface="Calibri"/>
              <a:cs typeface="Calibri"/>
              <a:sym typeface="Calibri"/>
            </a:endParaRPr>
          </a:p>
          <a:p>
            <a:pPr indent="0" lvl="0" marL="0" rtl="0" algn="ctr">
              <a:spcBef>
                <a:spcPts val="0"/>
              </a:spcBef>
              <a:spcAft>
                <a:spcPts val="0"/>
              </a:spcAft>
              <a:buClr>
                <a:schemeClr val="dk1"/>
              </a:buClr>
              <a:buSzPts val="2500"/>
              <a:buFont typeface="Arial"/>
              <a:buNone/>
            </a:pPr>
            <a:r>
              <a:t/>
            </a:r>
            <a:endParaRPr sz="2400">
              <a:solidFill>
                <a:schemeClr val="accent3"/>
              </a:solidFill>
              <a:latin typeface="Calibri"/>
              <a:ea typeface="Calibri"/>
              <a:cs typeface="Calibri"/>
              <a:sym typeface="Calibri"/>
            </a:endParaRPr>
          </a:p>
          <a:p>
            <a:pPr indent="0" lvl="0" marL="0" rtl="0" algn="ctr">
              <a:lnSpc>
                <a:spcPct val="100000"/>
              </a:lnSpc>
              <a:spcBef>
                <a:spcPts val="0"/>
              </a:spcBef>
              <a:spcAft>
                <a:spcPts val="0"/>
              </a:spcAft>
              <a:buSzPts val="2500"/>
              <a:buNone/>
            </a:pPr>
            <a:r>
              <a:t/>
            </a:r>
            <a:endParaRPr sz="2400">
              <a:solidFill>
                <a:schemeClr val="accent3"/>
              </a:solidFill>
              <a:latin typeface="Calibri"/>
              <a:ea typeface="Calibri"/>
              <a:cs typeface="Calibri"/>
              <a:sym typeface="Calibri"/>
            </a:endParaRPr>
          </a:p>
        </p:txBody>
      </p:sp>
      <p:graphicFrame>
        <p:nvGraphicFramePr>
          <p:cNvPr id="366" name="Google Shape;366;p21"/>
          <p:cNvGraphicFramePr/>
          <p:nvPr/>
        </p:nvGraphicFramePr>
        <p:xfrm>
          <a:off x="1924816" y="994160"/>
          <a:ext cx="3000000" cy="3000000"/>
        </p:xfrm>
        <a:graphic>
          <a:graphicData uri="http://schemas.openxmlformats.org/drawingml/2006/table">
            <a:tbl>
              <a:tblPr bandRow="1" firstRow="1">
                <a:noFill/>
                <a:tableStyleId>{53B7192D-E1C8-4786-A8F3-B6AD8D67BB24}</a:tableStyleId>
              </a:tblPr>
              <a:tblGrid>
                <a:gridCol w="1056525"/>
                <a:gridCol w="1632475"/>
                <a:gridCol w="992150"/>
                <a:gridCol w="1227075"/>
              </a:tblGrid>
              <a:tr h="302100">
                <a:tc gridSpan="4">
                  <a:txBody>
                    <a:bodyPr/>
                    <a:lstStyle/>
                    <a:p>
                      <a:pPr indent="0" lvl="0" marL="0" marR="0" rtl="0" algn="ctr">
                        <a:lnSpc>
                          <a:spcPct val="100000"/>
                        </a:lnSpc>
                        <a:spcBef>
                          <a:spcPts val="0"/>
                        </a:spcBef>
                        <a:spcAft>
                          <a:spcPts val="0"/>
                        </a:spcAft>
                        <a:buNone/>
                      </a:pPr>
                      <a:r>
                        <a:rPr lang="en-US" sz="1200" u="none" cap="none" strike="noStrike"/>
                        <a:t>JUMLAH TANGGUNGAN SEGMENTATION</a:t>
                      </a:r>
                      <a:endParaRPr sz="1200" u="none" cap="none" strike="noStrike"/>
                    </a:p>
                  </a:txBody>
                  <a:tcPr marT="45725" marB="45725" marR="91450" marL="91450"/>
                </a:tc>
                <a:tc hMerge="1"/>
                <a:tc hMerge="1"/>
                <a:tc hMerge="1"/>
              </a:tr>
              <a:tr h="513575">
                <a:tc>
                  <a:txBody>
                    <a:bodyPr/>
                    <a:lstStyle/>
                    <a:p>
                      <a:pPr indent="0" lvl="0" marL="0" marR="0" rtl="0" algn="ctr">
                        <a:lnSpc>
                          <a:spcPct val="100000"/>
                        </a:lnSpc>
                        <a:spcBef>
                          <a:spcPts val="0"/>
                        </a:spcBef>
                        <a:spcAft>
                          <a:spcPts val="0"/>
                        </a:spcAft>
                        <a:buNone/>
                      </a:pPr>
                      <a:r>
                        <a:rPr b="1" lang="en-US" sz="1200" u="none" cap="none" strike="noStrike"/>
                        <a:t>Group</a:t>
                      </a:r>
                      <a:endParaRPr b="1"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200" u="none" cap="none" strike="noStrike"/>
                        <a:t>Range</a:t>
                      </a:r>
                      <a:endParaRPr b="1"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200" u="none" cap="none" strike="noStrike"/>
                        <a:t>Total PNS</a:t>
                      </a:r>
                      <a:endParaRPr b="1"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200" u="none" cap="none" strike="noStrike"/>
                        <a:t>Percentage</a:t>
                      </a:r>
                      <a:endParaRPr b="1" sz="1200" u="none" cap="none" strike="noStrike"/>
                    </a:p>
                  </a:txBody>
                  <a:tcPr marT="45725" marB="45725" marR="91450" marL="91450"/>
                </a:tc>
              </a:tr>
              <a:tr h="302100">
                <a:tc>
                  <a:txBody>
                    <a:bodyPr/>
                    <a:lstStyle/>
                    <a:p>
                      <a:pPr indent="0" lvl="0" marL="0" marR="0" rtl="0" algn="ctr">
                        <a:lnSpc>
                          <a:spcPct val="100000"/>
                        </a:lnSpc>
                        <a:spcBef>
                          <a:spcPts val="0"/>
                        </a:spcBef>
                        <a:spcAft>
                          <a:spcPts val="0"/>
                        </a:spcAft>
                        <a:buNone/>
                      </a:pPr>
                      <a:r>
                        <a:rPr lang="en-US" sz="1200" u="none" cap="none" strike="noStrike"/>
                        <a:t>Low</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&lt; 1</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89.925</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45,79%</a:t>
                      </a:r>
                      <a:endParaRPr sz="1200" u="none" cap="none" strike="noStrike"/>
                    </a:p>
                  </a:txBody>
                  <a:tcPr marT="45725" marB="45725" marR="91450" marL="91450"/>
                </a:tc>
              </a:tr>
              <a:tr h="302100">
                <a:tc>
                  <a:txBody>
                    <a:bodyPr/>
                    <a:lstStyle/>
                    <a:p>
                      <a:pPr indent="0" lvl="0" marL="0" marR="0" rtl="0" algn="ctr">
                        <a:lnSpc>
                          <a:spcPct val="100000"/>
                        </a:lnSpc>
                        <a:spcBef>
                          <a:spcPts val="0"/>
                        </a:spcBef>
                        <a:spcAft>
                          <a:spcPts val="0"/>
                        </a:spcAft>
                        <a:buNone/>
                      </a:pPr>
                      <a:r>
                        <a:rPr lang="en-US" sz="1200" u="none" cap="none" strike="noStrike"/>
                        <a:t>Medium</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1 – 2</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44.382</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22,60%</a:t>
                      </a:r>
                      <a:endParaRPr sz="1200" u="none" cap="none" strike="noStrike"/>
                    </a:p>
                  </a:txBody>
                  <a:tcPr marT="45725" marB="45725" marR="91450" marL="91450"/>
                </a:tc>
              </a:tr>
              <a:tr h="302100">
                <a:tc>
                  <a:txBody>
                    <a:bodyPr/>
                    <a:lstStyle/>
                    <a:p>
                      <a:pPr indent="0" lvl="0" marL="0" marR="0" rtl="0" algn="ctr">
                        <a:lnSpc>
                          <a:spcPct val="100000"/>
                        </a:lnSpc>
                        <a:spcBef>
                          <a:spcPts val="0"/>
                        </a:spcBef>
                        <a:spcAft>
                          <a:spcPts val="0"/>
                        </a:spcAft>
                        <a:buNone/>
                      </a:pPr>
                      <a:r>
                        <a:rPr lang="en-US" sz="1200" u="none" cap="none" strike="noStrike"/>
                        <a:t>High</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2 - 3</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62.082</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200" u="none" cap="none" strike="noStrike"/>
                        <a:t>31,61%</a:t>
                      </a:r>
                      <a:endParaRPr sz="1200" u="none" cap="none" strike="noStrike"/>
                    </a:p>
                  </a:txBody>
                  <a:tcPr marT="45725" marB="45725" marR="91450" marL="91450"/>
                </a:tc>
              </a:tr>
            </a:tbl>
          </a:graphicData>
        </a:graphic>
      </p:graphicFrame>
      <p:pic>
        <p:nvPicPr>
          <p:cNvPr id="367" name="Google Shape;367;p21"/>
          <p:cNvPicPr preferRelativeResize="0"/>
          <p:nvPr/>
        </p:nvPicPr>
        <p:blipFill>
          <a:blip r:embed="rId5">
            <a:alphaModFix/>
          </a:blip>
          <a:stretch>
            <a:fillRect/>
          </a:stretch>
        </p:blipFill>
        <p:spPr>
          <a:xfrm>
            <a:off x="2763335" y="2921177"/>
            <a:ext cx="3231215" cy="1721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2"/>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373" name="Google Shape;373;p22"/>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374" name="Google Shape;374;p22"/>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375" name="Google Shape;375;p22"/>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500"/>
              <a:buFont typeface="Arial"/>
              <a:buNone/>
            </a:pPr>
            <a:r>
              <a:rPr lang="en-US" sz="2400">
                <a:solidFill>
                  <a:schemeClr val="accent3"/>
                </a:solidFill>
                <a:latin typeface="Calibri"/>
                <a:ea typeface="Calibri"/>
                <a:cs typeface="Calibri"/>
                <a:sym typeface="Calibri"/>
              </a:rPr>
              <a:t>Modelling - Role Based</a:t>
            </a:r>
            <a:endParaRPr sz="2400">
              <a:solidFill>
                <a:schemeClr val="accent3"/>
              </a:solidFill>
              <a:latin typeface="Calibri"/>
              <a:ea typeface="Calibri"/>
              <a:cs typeface="Calibri"/>
              <a:sym typeface="Calibri"/>
            </a:endParaRPr>
          </a:p>
          <a:p>
            <a:pPr indent="0" lvl="0" marL="0" rtl="0" algn="ctr">
              <a:spcBef>
                <a:spcPts val="0"/>
              </a:spcBef>
              <a:spcAft>
                <a:spcPts val="0"/>
              </a:spcAft>
              <a:buClr>
                <a:schemeClr val="dk1"/>
              </a:buClr>
              <a:buSzPts val="2500"/>
              <a:buFont typeface="Arial"/>
              <a:buNone/>
            </a:pPr>
            <a:r>
              <a:t/>
            </a:r>
            <a:endParaRPr sz="2400">
              <a:solidFill>
                <a:schemeClr val="accent3"/>
              </a:solidFill>
              <a:latin typeface="Calibri"/>
              <a:ea typeface="Calibri"/>
              <a:cs typeface="Calibri"/>
              <a:sym typeface="Calibri"/>
            </a:endParaRPr>
          </a:p>
          <a:p>
            <a:pPr indent="0" lvl="0" marL="0" rtl="0" algn="ctr">
              <a:spcBef>
                <a:spcPts val="0"/>
              </a:spcBef>
              <a:spcAft>
                <a:spcPts val="0"/>
              </a:spcAft>
              <a:buClr>
                <a:schemeClr val="dk1"/>
              </a:buClr>
              <a:buSzPts val="2500"/>
              <a:buFont typeface="Arial"/>
              <a:buNone/>
            </a:pPr>
            <a:r>
              <a:t/>
            </a:r>
            <a:endParaRPr sz="2400">
              <a:solidFill>
                <a:schemeClr val="accent3"/>
              </a:solidFill>
              <a:latin typeface="Calibri"/>
              <a:ea typeface="Calibri"/>
              <a:cs typeface="Calibri"/>
              <a:sym typeface="Calibri"/>
            </a:endParaRPr>
          </a:p>
          <a:p>
            <a:pPr indent="0" lvl="0" marL="0" rtl="0" algn="l">
              <a:lnSpc>
                <a:spcPct val="100000"/>
              </a:lnSpc>
              <a:spcBef>
                <a:spcPts val="0"/>
              </a:spcBef>
              <a:spcAft>
                <a:spcPts val="0"/>
              </a:spcAft>
              <a:buSzPts val="2500"/>
              <a:buNone/>
            </a:pPr>
            <a:r>
              <a:t/>
            </a:r>
            <a:endParaRPr sz="2400">
              <a:solidFill>
                <a:schemeClr val="accent3"/>
              </a:solidFill>
              <a:latin typeface="Calibri"/>
              <a:ea typeface="Calibri"/>
              <a:cs typeface="Calibri"/>
              <a:sym typeface="Calibri"/>
            </a:endParaRPr>
          </a:p>
        </p:txBody>
      </p:sp>
      <p:graphicFrame>
        <p:nvGraphicFramePr>
          <p:cNvPr id="376" name="Google Shape;376;p22"/>
          <p:cNvGraphicFramePr/>
          <p:nvPr/>
        </p:nvGraphicFramePr>
        <p:xfrm>
          <a:off x="1808591" y="835585"/>
          <a:ext cx="3000000" cy="3000000"/>
        </p:xfrm>
        <a:graphic>
          <a:graphicData uri="http://schemas.openxmlformats.org/drawingml/2006/table">
            <a:tbl>
              <a:tblPr bandRow="1" firstRow="1">
                <a:noFill/>
                <a:tableStyleId>{53B7192D-E1C8-4786-A8F3-B6AD8D67BB24}</a:tableStyleId>
              </a:tblPr>
              <a:tblGrid>
                <a:gridCol w="1447775"/>
                <a:gridCol w="1144450"/>
                <a:gridCol w="1263250"/>
                <a:gridCol w="1285175"/>
              </a:tblGrid>
              <a:tr h="268500">
                <a:tc gridSpan="4">
                  <a:txBody>
                    <a:bodyPr/>
                    <a:lstStyle/>
                    <a:p>
                      <a:pPr indent="0" lvl="0" marL="0" marR="0" rtl="0" algn="ctr">
                        <a:lnSpc>
                          <a:spcPct val="100000"/>
                        </a:lnSpc>
                        <a:spcBef>
                          <a:spcPts val="0"/>
                        </a:spcBef>
                        <a:spcAft>
                          <a:spcPts val="0"/>
                        </a:spcAft>
                        <a:buNone/>
                      </a:pPr>
                      <a:r>
                        <a:rPr lang="en-US" sz="1100" u="none" cap="none" strike="noStrike"/>
                        <a:t>SCORE SEGMENTATION</a:t>
                      </a:r>
                      <a:endParaRPr sz="1100" u="none" cap="none" strike="noStrike"/>
                    </a:p>
                  </a:txBody>
                  <a:tcPr marT="45725" marB="45725" marR="91450" marL="91450"/>
                </a:tc>
                <a:tc hMerge="1"/>
                <a:tc hMerge="1"/>
                <a:tc hMerge="1"/>
              </a:tr>
              <a:tr h="407825">
                <a:tc>
                  <a:txBody>
                    <a:bodyPr/>
                    <a:lstStyle/>
                    <a:p>
                      <a:pPr indent="0" lvl="0" marL="0" marR="0" rtl="0" algn="ctr">
                        <a:lnSpc>
                          <a:spcPct val="100000"/>
                        </a:lnSpc>
                        <a:spcBef>
                          <a:spcPts val="0"/>
                        </a:spcBef>
                        <a:spcAft>
                          <a:spcPts val="0"/>
                        </a:spcAft>
                        <a:buNone/>
                      </a:pPr>
                      <a:r>
                        <a:rPr b="1" lang="en-US" sz="1100" u="none" cap="none" strike="noStrike"/>
                        <a:t>Customer Segment</a:t>
                      </a:r>
                      <a:endParaRPr b="1"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100" u="none" cap="none" strike="noStrike"/>
                        <a:t>THP</a:t>
                      </a:r>
                      <a:endParaRPr b="1"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100" u="none" cap="none" strike="noStrike"/>
                        <a:t>Sisa Masa Kerja</a:t>
                      </a:r>
                      <a:endParaRPr b="1"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100" u="none" cap="none" strike="noStrike"/>
                        <a:t>Jumlah Tanggungan</a:t>
                      </a:r>
                      <a:endParaRPr b="1" sz="1100" u="none" cap="none" strike="noStrike"/>
                    </a:p>
                  </a:txBody>
                  <a:tcPr marT="45725" marB="45725" marR="91450" marL="91450"/>
                </a:tc>
              </a:tr>
              <a:tr h="268500">
                <a:tc>
                  <a:txBody>
                    <a:bodyPr/>
                    <a:lstStyle/>
                    <a:p>
                      <a:pPr indent="0" lvl="0" marL="0" marR="0" rtl="0" algn="ctr">
                        <a:lnSpc>
                          <a:spcPct val="100000"/>
                        </a:lnSpc>
                        <a:spcBef>
                          <a:spcPts val="0"/>
                        </a:spcBef>
                        <a:spcAft>
                          <a:spcPts val="0"/>
                        </a:spcAft>
                        <a:buNone/>
                      </a:pPr>
                      <a:r>
                        <a:rPr lang="en-US" sz="1100" u="none" cap="none" strike="noStrike"/>
                        <a:t>Gold</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a:t>17.859.841</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u="none" cap="none" strike="noStrike"/>
                        <a:t>8</a:t>
                      </a:r>
                      <a:r>
                        <a:rPr lang="en-US" sz="1100"/>
                        <a:t>,7</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a:t>0,56</a:t>
                      </a:r>
                      <a:endParaRPr sz="1100" u="none" cap="none" strike="noStrike"/>
                    </a:p>
                  </a:txBody>
                  <a:tcPr marT="45725" marB="45725" marR="91450" marL="91450"/>
                </a:tc>
              </a:tr>
              <a:tr h="268500">
                <a:tc>
                  <a:txBody>
                    <a:bodyPr/>
                    <a:lstStyle/>
                    <a:p>
                      <a:pPr indent="0" lvl="0" marL="0" marR="0" rtl="0" algn="ctr">
                        <a:lnSpc>
                          <a:spcPct val="100000"/>
                        </a:lnSpc>
                        <a:spcBef>
                          <a:spcPts val="0"/>
                        </a:spcBef>
                        <a:spcAft>
                          <a:spcPts val="0"/>
                        </a:spcAft>
                        <a:buNone/>
                      </a:pPr>
                      <a:r>
                        <a:rPr lang="en-US" sz="1100" u="none" cap="none" strike="noStrike"/>
                        <a:t>Silver</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a:t>11.398.383</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a:t>13,78</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a:t>1,70</a:t>
                      </a:r>
                      <a:endParaRPr sz="1100" u="none" cap="none" strike="noStrike"/>
                    </a:p>
                  </a:txBody>
                  <a:tcPr marT="45725" marB="45725" marR="91450" marL="91450"/>
                </a:tc>
              </a:tr>
              <a:tr h="268500">
                <a:tc>
                  <a:txBody>
                    <a:bodyPr/>
                    <a:lstStyle/>
                    <a:p>
                      <a:pPr indent="0" lvl="0" marL="0" marR="0" rtl="0" algn="ctr">
                        <a:lnSpc>
                          <a:spcPct val="100000"/>
                        </a:lnSpc>
                        <a:spcBef>
                          <a:spcPts val="0"/>
                        </a:spcBef>
                        <a:spcAft>
                          <a:spcPts val="0"/>
                        </a:spcAft>
                        <a:buNone/>
                      </a:pPr>
                      <a:r>
                        <a:rPr lang="en-US" sz="1100" u="none" cap="none" strike="noStrike"/>
                        <a:t>Bronze</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a:t>8.593.817</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a:t>12,75</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sz="1100"/>
                        <a:t>2,84</a:t>
                      </a:r>
                      <a:endParaRPr sz="1100" u="none" cap="none" strike="noStrike"/>
                    </a:p>
                  </a:txBody>
                  <a:tcPr marT="45725" marB="45725" marR="91450" marL="91450"/>
                </a:tc>
              </a:tr>
            </a:tbl>
          </a:graphicData>
        </a:graphic>
      </p:graphicFrame>
      <p:sp>
        <p:nvSpPr>
          <p:cNvPr id="377" name="Google Shape;377;p22"/>
          <p:cNvSpPr txBox="1"/>
          <p:nvPr/>
        </p:nvSpPr>
        <p:spPr>
          <a:xfrm>
            <a:off x="1160250" y="2466525"/>
            <a:ext cx="7346700" cy="20934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600"/>
              </a:spcBef>
              <a:spcAft>
                <a:spcPts val="0"/>
              </a:spcAft>
              <a:buClr>
                <a:srgbClr val="383838"/>
              </a:buClr>
              <a:buSzPts val="1000"/>
              <a:buFont typeface="Roboto"/>
              <a:buAutoNum type="arabicPeriod"/>
            </a:pPr>
            <a:r>
              <a:rPr lang="en-US" sz="1000">
                <a:solidFill>
                  <a:srgbClr val="383838"/>
                </a:solidFill>
                <a:latin typeface="Roboto"/>
                <a:ea typeface="Roboto"/>
                <a:cs typeface="Roboto"/>
                <a:sym typeface="Roboto"/>
              </a:rPr>
              <a:t>Gold</a:t>
            </a:r>
            <a:endParaRPr sz="1000">
              <a:solidFill>
                <a:srgbClr val="383838"/>
              </a:solidFill>
              <a:latin typeface="Roboto"/>
              <a:ea typeface="Roboto"/>
              <a:cs typeface="Roboto"/>
              <a:sym typeface="Roboto"/>
            </a:endParaRPr>
          </a:p>
          <a:p>
            <a:pPr indent="0" lvl="0" marL="457200" rtl="0" algn="l">
              <a:lnSpc>
                <a:spcPct val="115000"/>
              </a:lnSpc>
              <a:spcBef>
                <a:spcPts val="1200"/>
              </a:spcBef>
              <a:spcAft>
                <a:spcPts val="0"/>
              </a:spcAft>
              <a:buNone/>
            </a:pPr>
            <a:r>
              <a:rPr lang="en-US" sz="1000">
                <a:solidFill>
                  <a:srgbClr val="383838"/>
                </a:solidFill>
                <a:latin typeface="Roboto"/>
                <a:ea typeface="Roboto"/>
                <a:cs typeface="Roboto"/>
                <a:sym typeface="Roboto"/>
              </a:rPr>
              <a:t>PNS yang memiliki THP tinggi, dengan sisa masa kerja relatif pendek dan dengan jumlah tanggungan yang kecil</a:t>
            </a:r>
            <a:endParaRPr sz="1000">
              <a:solidFill>
                <a:srgbClr val="383838"/>
              </a:solidFill>
              <a:latin typeface="Roboto"/>
              <a:ea typeface="Roboto"/>
              <a:cs typeface="Roboto"/>
              <a:sym typeface="Roboto"/>
            </a:endParaRPr>
          </a:p>
          <a:p>
            <a:pPr indent="-292100" lvl="0" marL="457200" rtl="0" algn="l">
              <a:lnSpc>
                <a:spcPct val="115000"/>
              </a:lnSpc>
              <a:spcBef>
                <a:spcPts val="1200"/>
              </a:spcBef>
              <a:spcAft>
                <a:spcPts val="0"/>
              </a:spcAft>
              <a:buClr>
                <a:srgbClr val="383838"/>
              </a:buClr>
              <a:buSzPts val="1000"/>
              <a:buFont typeface="Roboto"/>
              <a:buAutoNum type="arabicPeriod" startAt="2"/>
            </a:pPr>
            <a:r>
              <a:rPr lang="en-US" sz="1000">
                <a:solidFill>
                  <a:srgbClr val="383838"/>
                </a:solidFill>
                <a:latin typeface="Roboto"/>
                <a:ea typeface="Roboto"/>
                <a:cs typeface="Roboto"/>
                <a:sym typeface="Roboto"/>
              </a:rPr>
              <a:t>Silver</a:t>
            </a:r>
            <a:endParaRPr sz="1000">
              <a:solidFill>
                <a:srgbClr val="383838"/>
              </a:solidFill>
              <a:latin typeface="Roboto"/>
              <a:ea typeface="Roboto"/>
              <a:cs typeface="Roboto"/>
              <a:sym typeface="Roboto"/>
            </a:endParaRPr>
          </a:p>
          <a:p>
            <a:pPr indent="0" lvl="0" marL="457200" rtl="0" algn="l">
              <a:lnSpc>
                <a:spcPct val="115000"/>
              </a:lnSpc>
              <a:spcBef>
                <a:spcPts val="1200"/>
              </a:spcBef>
              <a:spcAft>
                <a:spcPts val="0"/>
              </a:spcAft>
              <a:buNone/>
            </a:pPr>
            <a:r>
              <a:rPr lang="en-US" sz="1000">
                <a:solidFill>
                  <a:srgbClr val="383838"/>
                </a:solidFill>
                <a:latin typeface="Roboto"/>
                <a:ea typeface="Roboto"/>
                <a:cs typeface="Roboto"/>
                <a:sym typeface="Roboto"/>
              </a:rPr>
              <a:t>PNS yang memiliki THP sedang (medium, medium-high) dengan sisa masa kerja yang relatif panjang dan jumlah tanggungan yang sedang</a:t>
            </a:r>
            <a:endParaRPr sz="1000">
              <a:solidFill>
                <a:srgbClr val="383838"/>
              </a:solidFill>
              <a:latin typeface="Roboto"/>
              <a:ea typeface="Roboto"/>
              <a:cs typeface="Roboto"/>
              <a:sym typeface="Roboto"/>
            </a:endParaRPr>
          </a:p>
          <a:p>
            <a:pPr indent="-292100" lvl="0" marL="457200" rtl="0" algn="l">
              <a:lnSpc>
                <a:spcPct val="115000"/>
              </a:lnSpc>
              <a:spcBef>
                <a:spcPts val="600"/>
              </a:spcBef>
              <a:spcAft>
                <a:spcPts val="0"/>
              </a:spcAft>
              <a:buClr>
                <a:srgbClr val="383838"/>
              </a:buClr>
              <a:buSzPts val="1000"/>
              <a:buFont typeface="Roboto"/>
              <a:buAutoNum type="arabicPeriod" startAt="3"/>
            </a:pPr>
            <a:r>
              <a:rPr lang="en-US" sz="1000">
                <a:solidFill>
                  <a:srgbClr val="383838"/>
                </a:solidFill>
                <a:latin typeface="Roboto"/>
                <a:ea typeface="Roboto"/>
                <a:cs typeface="Roboto"/>
                <a:sym typeface="Roboto"/>
              </a:rPr>
              <a:t>Bronze</a:t>
            </a:r>
            <a:endParaRPr sz="1000">
              <a:solidFill>
                <a:srgbClr val="383838"/>
              </a:solidFill>
              <a:latin typeface="Roboto"/>
              <a:ea typeface="Roboto"/>
              <a:cs typeface="Roboto"/>
              <a:sym typeface="Roboto"/>
            </a:endParaRPr>
          </a:p>
          <a:p>
            <a:pPr indent="0" lvl="0" marL="457200" rtl="0" algn="l">
              <a:lnSpc>
                <a:spcPct val="115000"/>
              </a:lnSpc>
              <a:spcBef>
                <a:spcPts val="1200"/>
              </a:spcBef>
              <a:spcAft>
                <a:spcPts val="500"/>
              </a:spcAft>
              <a:buNone/>
            </a:pPr>
            <a:r>
              <a:rPr lang="en-US" sz="1000">
                <a:solidFill>
                  <a:srgbClr val="383838"/>
                </a:solidFill>
                <a:latin typeface="Roboto"/>
                <a:ea typeface="Roboto"/>
                <a:cs typeface="Roboto"/>
                <a:sym typeface="Roboto"/>
              </a:rPr>
              <a:t>PNS yang memiliki THP kecil dengan sisa masa kerja yang relatif panjang dan jumlah tanggungan yang besar</a:t>
            </a:r>
            <a:endParaRPr sz="1000">
              <a:solidFill>
                <a:srgbClr val="383838"/>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58833902b9_0_30"/>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383" name="Google Shape;383;g158833902b9_0_30"/>
          <p:cNvPicPr preferRelativeResize="0"/>
          <p:nvPr/>
        </p:nvPicPr>
        <p:blipFill rotWithShape="1">
          <a:blip r:embed="rId3">
            <a:alphaModFix/>
          </a:blip>
          <a:srcRect b="0" l="0" r="0" t="0"/>
          <a:stretch/>
        </p:blipFill>
        <p:spPr>
          <a:xfrm>
            <a:off x="266700" y="208422"/>
            <a:ext cx="963769" cy="172829"/>
          </a:xfrm>
          <a:prstGeom prst="rect">
            <a:avLst/>
          </a:prstGeom>
          <a:noFill/>
          <a:ln>
            <a:noFill/>
          </a:ln>
        </p:spPr>
      </p:pic>
      <p:pic>
        <p:nvPicPr>
          <p:cNvPr descr="Logo&#10;&#10;Description automatically generated" id="384" name="Google Shape;384;g158833902b9_0_30"/>
          <p:cNvPicPr preferRelativeResize="0"/>
          <p:nvPr/>
        </p:nvPicPr>
        <p:blipFill rotWithShape="1">
          <a:blip r:embed="rId4">
            <a:alphaModFix/>
          </a:blip>
          <a:srcRect b="0" l="0" r="0" t="0"/>
          <a:stretch/>
        </p:blipFill>
        <p:spPr>
          <a:xfrm>
            <a:off x="8189008" y="121859"/>
            <a:ext cx="681806" cy="259390"/>
          </a:xfrm>
          <a:prstGeom prst="rect">
            <a:avLst/>
          </a:prstGeom>
          <a:noFill/>
          <a:ln>
            <a:noFill/>
          </a:ln>
        </p:spPr>
      </p:pic>
      <p:sp>
        <p:nvSpPr>
          <p:cNvPr id="385" name="Google Shape;385;g158833902b9_0_30"/>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PRICE LIST APARTEMEN ASPENA</a:t>
            </a:r>
            <a:endParaRPr sz="2400">
              <a:solidFill>
                <a:schemeClr val="accent3"/>
              </a:solidFill>
              <a:latin typeface="Calibri"/>
              <a:ea typeface="Calibri"/>
              <a:cs typeface="Calibri"/>
              <a:sym typeface="Calibri"/>
            </a:endParaRPr>
          </a:p>
        </p:txBody>
      </p:sp>
      <p:sp>
        <p:nvSpPr>
          <p:cNvPr id="386" name="Google Shape;386;g158833902b9_0_30"/>
          <p:cNvSpPr txBox="1"/>
          <p:nvPr/>
        </p:nvSpPr>
        <p:spPr>
          <a:xfrm>
            <a:off x="0" y="0"/>
            <a:ext cx="688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387" name="Google Shape;387;g158833902b9_0_30"/>
          <p:cNvGraphicFramePr/>
          <p:nvPr/>
        </p:nvGraphicFramePr>
        <p:xfrm>
          <a:off x="1777179" y="1256885"/>
          <a:ext cx="3000000" cy="3000000"/>
        </p:xfrm>
        <a:graphic>
          <a:graphicData uri="http://schemas.openxmlformats.org/drawingml/2006/table">
            <a:tbl>
              <a:tblPr bandRow="1" firstRow="1">
                <a:noFill/>
                <a:tableStyleId>{53B7192D-E1C8-4786-A8F3-B6AD8D67BB24}</a:tableStyleId>
              </a:tblPr>
              <a:tblGrid>
                <a:gridCol w="2906175"/>
                <a:gridCol w="2297300"/>
              </a:tblGrid>
              <a:tr h="268500">
                <a:tc gridSpan="2">
                  <a:txBody>
                    <a:bodyPr/>
                    <a:lstStyle/>
                    <a:p>
                      <a:pPr indent="0" lvl="0" marL="0" marR="0" rtl="0" algn="ctr">
                        <a:lnSpc>
                          <a:spcPct val="100000"/>
                        </a:lnSpc>
                        <a:spcBef>
                          <a:spcPts val="0"/>
                        </a:spcBef>
                        <a:spcAft>
                          <a:spcPts val="0"/>
                        </a:spcAft>
                        <a:buNone/>
                      </a:pPr>
                      <a:r>
                        <a:rPr lang="en-US" sz="1100"/>
                        <a:t>PRICE LIST</a:t>
                      </a:r>
                      <a:endParaRPr sz="1100" u="none" cap="none" strike="noStrike"/>
                    </a:p>
                  </a:txBody>
                  <a:tcPr marT="45725" marB="45725" marR="91450" marL="91450"/>
                </a:tc>
                <a:tc hMerge="1"/>
              </a:tr>
              <a:tr h="407825">
                <a:tc>
                  <a:txBody>
                    <a:bodyPr/>
                    <a:lstStyle/>
                    <a:p>
                      <a:pPr indent="0" lvl="0" marL="0" marR="0" rtl="0" algn="ctr">
                        <a:lnSpc>
                          <a:spcPct val="100000"/>
                        </a:lnSpc>
                        <a:spcBef>
                          <a:spcPts val="0"/>
                        </a:spcBef>
                        <a:spcAft>
                          <a:spcPts val="0"/>
                        </a:spcAft>
                        <a:buNone/>
                      </a:pPr>
                      <a:r>
                        <a:rPr b="1" lang="en-US" sz="1100"/>
                        <a:t>TIPE</a:t>
                      </a:r>
                      <a:endParaRPr b="1"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100" u="none" cap="none" strike="noStrike"/>
                        <a:t>THP</a:t>
                      </a:r>
                      <a:endParaRPr b="1" sz="1100" u="none" cap="none" strike="noStrike"/>
                    </a:p>
                  </a:txBody>
                  <a:tcPr marT="45725" marB="45725" marR="91450" marL="91450"/>
                </a:tc>
              </a:tr>
              <a:tr h="268500">
                <a:tc>
                  <a:txBody>
                    <a:bodyPr/>
                    <a:lstStyle/>
                    <a:p>
                      <a:pPr indent="0" lvl="0" marL="0" marR="0" rtl="0" algn="ctr">
                        <a:lnSpc>
                          <a:spcPct val="100000"/>
                        </a:lnSpc>
                        <a:spcBef>
                          <a:spcPts val="0"/>
                        </a:spcBef>
                        <a:spcAft>
                          <a:spcPts val="0"/>
                        </a:spcAft>
                        <a:buNone/>
                      </a:pPr>
                      <a:r>
                        <a:rPr lang="en-US" sz="1100"/>
                        <a:t>Studio</a:t>
                      </a:r>
                      <a:endParaRPr sz="1100" u="none" cap="none" strike="noStrike"/>
                    </a:p>
                  </a:txBody>
                  <a:tcPr marT="45725" marB="45725" marR="91450" marL="91450"/>
                </a:tc>
                <a:tc>
                  <a:txBody>
                    <a:bodyPr/>
                    <a:lstStyle/>
                    <a:p>
                      <a:pPr indent="0" lvl="0" marL="0" rtl="0" algn="ctr">
                        <a:lnSpc>
                          <a:spcPct val="135714"/>
                        </a:lnSpc>
                        <a:spcBef>
                          <a:spcPts val="0"/>
                        </a:spcBef>
                        <a:spcAft>
                          <a:spcPts val="0"/>
                        </a:spcAft>
                        <a:buSzPts val="1100"/>
                        <a:buNone/>
                      </a:pPr>
                      <a:r>
                        <a:rPr lang="en-US" sz="1100"/>
                        <a:t>mulai Rp 400.528.105, - Jutaan</a:t>
                      </a:r>
                      <a:endParaRPr sz="1100"/>
                    </a:p>
                  </a:txBody>
                  <a:tcPr marT="45725" marB="45725" marR="91450" marL="91450"/>
                </a:tc>
              </a:tr>
              <a:tr h="268500">
                <a:tc>
                  <a:txBody>
                    <a:bodyPr/>
                    <a:lstStyle/>
                    <a:p>
                      <a:pPr indent="0" lvl="0" marL="0" marR="0" rtl="0" algn="ctr">
                        <a:lnSpc>
                          <a:spcPct val="100000"/>
                        </a:lnSpc>
                        <a:spcBef>
                          <a:spcPts val="0"/>
                        </a:spcBef>
                        <a:spcAft>
                          <a:spcPts val="0"/>
                        </a:spcAft>
                        <a:buNone/>
                      </a:pPr>
                      <a:r>
                        <a:rPr lang="en-US" sz="1100"/>
                        <a:t>1 BR</a:t>
                      </a:r>
                      <a:endParaRPr sz="1100" u="none" cap="none" strike="noStrike"/>
                    </a:p>
                  </a:txBody>
                  <a:tcPr marT="45725" marB="45725" marR="91450" marL="91450"/>
                </a:tc>
                <a:tc>
                  <a:txBody>
                    <a:bodyPr/>
                    <a:lstStyle/>
                    <a:p>
                      <a:pPr indent="0" lvl="0" marL="0" rtl="0" algn="ctr">
                        <a:lnSpc>
                          <a:spcPct val="135714"/>
                        </a:lnSpc>
                        <a:spcBef>
                          <a:spcPts val="0"/>
                        </a:spcBef>
                        <a:spcAft>
                          <a:spcPts val="0"/>
                        </a:spcAft>
                        <a:buSzPts val="1100"/>
                        <a:buNone/>
                      </a:pPr>
                      <a:r>
                        <a:rPr lang="en-US" sz="1100"/>
                        <a:t>mulai Rp 595.903.625, -Jutaan</a:t>
                      </a:r>
                      <a:endParaRPr sz="1100"/>
                    </a:p>
                  </a:txBody>
                  <a:tcPr marT="45725" marB="45725" marR="91450" marL="91450"/>
                </a:tc>
              </a:tr>
              <a:tr h="268500">
                <a:tc>
                  <a:txBody>
                    <a:bodyPr/>
                    <a:lstStyle/>
                    <a:p>
                      <a:pPr indent="0" lvl="0" marL="0" marR="0" rtl="0" algn="ctr">
                        <a:lnSpc>
                          <a:spcPct val="100000"/>
                        </a:lnSpc>
                        <a:spcBef>
                          <a:spcPts val="0"/>
                        </a:spcBef>
                        <a:spcAft>
                          <a:spcPts val="0"/>
                        </a:spcAft>
                        <a:buNone/>
                      </a:pPr>
                      <a:r>
                        <a:rPr lang="en-US" sz="1100"/>
                        <a:t>1 BR (Sudut Hook)</a:t>
                      </a:r>
                      <a:endParaRPr sz="1100" u="none" cap="none" strike="noStrike"/>
                    </a:p>
                  </a:txBody>
                  <a:tcPr marT="45725" marB="45725" marR="91450" marL="91450"/>
                </a:tc>
                <a:tc>
                  <a:txBody>
                    <a:bodyPr/>
                    <a:lstStyle/>
                    <a:p>
                      <a:pPr indent="0" lvl="0" marL="0" rtl="0" algn="ctr">
                        <a:lnSpc>
                          <a:spcPct val="135714"/>
                        </a:lnSpc>
                        <a:spcBef>
                          <a:spcPts val="0"/>
                        </a:spcBef>
                        <a:spcAft>
                          <a:spcPts val="0"/>
                        </a:spcAft>
                        <a:buSzPts val="1100"/>
                        <a:buNone/>
                      </a:pPr>
                      <a:r>
                        <a:rPr lang="en-US" sz="1100"/>
                        <a:t>mulai Rp 688.367.425, -Jutaan</a:t>
                      </a:r>
                      <a:endParaRPr sz="1100"/>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158833902b9_2_15"/>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393" name="Google Shape;393;g158833902b9_2_15"/>
          <p:cNvPicPr preferRelativeResize="0"/>
          <p:nvPr/>
        </p:nvPicPr>
        <p:blipFill rotWithShape="1">
          <a:blip r:embed="rId3">
            <a:alphaModFix/>
          </a:blip>
          <a:srcRect b="0" l="0" r="0" t="0"/>
          <a:stretch/>
        </p:blipFill>
        <p:spPr>
          <a:xfrm>
            <a:off x="266700" y="208422"/>
            <a:ext cx="963769" cy="172829"/>
          </a:xfrm>
          <a:prstGeom prst="rect">
            <a:avLst/>
          </a:prstGeom>
          <a:noFill/>
          <a:ln>
            <a:noFill/>
          </a:ln>
        </p:spPr>
      </p:pic>
      <p:pic>
        <p:nvPicPr>
          <p:cNvPr descr="Logo&#10;&#10;Description automatically generated" id="394" name="Google Shape;394;g158833902b9_2_15"/>
          <p:cNvPicPr preferRelativeResize="0"/>
          <p:nvPr/>
        </p:nvPicPr>
        <p:blipFill rotWithShape="1">
          <a:blip r:embed="rId4">
            <a:alphaModFix/>
          </a:blip>
          <a:srcRect b="0" l="0" r="0" t="0"/>
          <a:stretch/>
        </p:blipFill>
        <p:spPr>
          <a:xfrm>
            <a:off x="8189008" y="121859"/>
            <a:ext cx="681806" cy="259390"/>
          </a:xfrm>
          <a:prstGeom prst="rect">
            <a:avLst/>
          </a:prstGeom>
          <a:noFill/>
          <a:ln>
            <a:noFill/>
          </a:ln>
        </p:spPr>
      </p:pic>
      <p:sp>
        <p:nvSpPr>
          <p:cNvPr id="395" name="Google Shape;395;g158833902b9_2_15"/>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CONCLUSION</a:t>
            </a:r>
            <a:endParaRPr sz="2400">
              <a:solidFill>
                <a:schemeClr val="accent3"/>
              </a:solidFill>
              <a:latin typeface="Calibri"/>
              <a:ea typeface="Calibri"/>
              <a:cs typeface="Calibri"/>
              <a:sym typeface="Calibri"/>
            </a:endParaRPr>
          </a:p>
        </p:txBody>
      </p:sp>
      <p:sp>
        <p:nvSpPr>
          <p:cNvPr id="396" name="Google Shape;396;g158833902b9_2_15"/>
          <p:cNvSpPr txBox="1"/>
          <p:nvPr/>
        </p:nvSpPr>
        <p:spPr>
          <a:xfrm>
            <a:off x="214100" y="889775"/>
            <a:ext cx="8616000" cy="36942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600"/>
              </a:spcBef>
              <a:spcAft>
                <a:spcPts val="0"/>
              </a:spcAft>
              <a:buClr>
                <a:schemeClr val="dk1"/>
              </a:buClr>
              <a:buSzPts val="1200"/>
              <a:buFont typeface="Arial"/>
              <a:buAutoNum type="arabicPeriod"/>
            </a:pPr>
            <a:r>
              <a:rPr lang="en-US" sz="1200">
                <a:solidFill>
                  <a:schemeClr val="dk1"/>
                </a:solidFill>
                <a:highlight>
                  <a:schemeClr val="lt1"/>
                </a:highlight>
              </a:rPr>
              <a:t>Validasi potensi market yang ada pada daerah pembangunan dan daerah sekitar yang masih masuk dalam wilayah target market dari analisis yang sudah terbentuk, dapat dikatakan bahwa segmentasi yang terbentuk mayoritas masuk dalam kelompok </a:t>
            </a:r>
            <a:r>
              <a:rPr lang="en-US" sz="1100">
                <a:solidFill>
                  <a:schemeClr val="dk1"/>
                </a:solidFill>
                <a:highlight>
                  <a:schemeClr val="lt1"/>
                </a:highlight>
              </a:rPr>
              <a:t>'silver'</a:t>
            </a:r>
            <a:r>
              <a:rPr lang="en-US" sz="1200">
                <a:solidFill>
                  <a:schemeClr val="dk1"/>
                </a:solidFill>
                <a:highlight>
                  <a:schemeClr val="lt1"/>
                </a:highlight>
              </a:rPr>
              <a:t> dimana memiliki THP yang relatif tinggi </a:t>
            </a:r>
            <a:r>
              <a:rPr lang="en-US" sz="1100">
                <a:solidFill>
                  <a:schemeClr val="dk1"/>
                </a:solidFill>
                <a:highlight>
                  <a:schemeClr val="lt1"/>
                </a:highlight>
              </a:rPr>
              <a:t>(9-12,8 jt)</a:t>
            </a:r>
            <a:r>
              <a:rPr lang="en-US" sz="1200">
                <a:solidFill>
                  <a:schemeClr val="dk1"/>
                </a:solidFill>
                <a:highlight>
                  <a:schemeClr val="lt1"/>
                </a:highlight>
              </a:rPr>
              <a:t>, masa kerja yang relatif panjang yaitu diantara </a:t>
            </a:r>
            <a:r>
              <a:rPr lang="en-US" sz="1100">
                <a:solidFill>
                  <a:schemeClr val="dk1"/>
                </a:solidFill>
                <a:highlight>
                  <a:schemeClr val="lt1"/>
                </a:highlight>
              </a:rPr>
              <a:t>11 - 19 tahun</a:t>
            </a:r>
            <a:r>
              <a:rPr lang="en-US" sz="1200">
                <a:solidFill>
                  <a:schemeClr val="dk1"/>
                </a:solidFill>
                <a:highlight>
                  <a:schemeClr val="lt1"/>
                </a:highlight>
              </a:rPr>
              <a:t>, dengan tanggungan sedang </a:t>
            </a:r>
            <a:r>
              <a:rPr lang="en-US" sz="1100">
                <a:solidFill>
                  <a:schemeClr val="dk1"/>
                </a:solidFill>
                <a:highlight>
                  <a:schemeClr val="lt1"/>
                </a:highlight>
              </a:rPr>
              <a:t>(antara 1-3 orang)</a:t>
            </a:r>
            <a:r>
              <a:rPr lang="en-US" sz="1200">
                <a:solidFill>
                  <a:schemeClr val="dk1"/>
                </a:solidFill>
                <a:highlight>
                  <a:schemeClr val="lt1"/>
                </a:highlight>
              </a:rPr>
              <a:t>. kesimpulan ini dapat dijadikan landasan opini bahwa pembangunan Apartemen di daerah Tangerang cocok dengan harga yang ditawarkan.</a:t>
            </a:r>
            <a:endParaRPr sz="1200">
              <a:solidFill>
                <a:schemeClr val="dk1"/>
              </a:solidFill>
              <a:highlight>
                <a:schemeClr val="lt1"/>
              </a:highlight>
            </a:endParaRPr>
          </a:p>
          <a:p>
            <a:pPr indent="-304800" lvl="0" marL="457200" marR="0" rtl="0" algn="l">
              <a:lnSpc>
                <a:spcPct val="150000"/>
              </a:lnSpc>
              <a:spcBef>
                <a:spcPts val="0"/>
              </a:spcBef>
              <a:spcAft>
                <a:spcPts val="0"/>
              </a:spcAft>
              <a:buClr>
                <a:schemeClr val="dk1"/>
              </a:buClr>
              <a:buSzPts val="1200"/>
              <a:buFont typeface="Arial"/>
              <a:buAutoNum type="arabicPeriod"/>
            </a:pPr>
            <a:r>
              <a:rPr lang="en-US" sz="1200">
                <a:solidFill>
                  <a:schemeClr val="dk1"/>
                </a:solidFill>
                <a:highlight>
                  <a:schemeClr val="lt1"/>
                </a:highlight>
              </a:rPr>
              <a:t>Apakah Target market memiliki daya beli yang sejalan dengan harga dari apartemen yang akan dibangun</a:t>
            </a:r>
            <a:endParaRPr sz="1200">
              <a:solidFill>
                <a:schemeClr val="dk1"/>
              </a:solidFill>
              <a:highlight>
                <a:schemeClr val="lt1"/>
              </a:highlight>
            </a:endParaRPr>
          </a:p>
          <a:p>
            <a:pPr indent="-304800" lvl="1" marL="914400" marR="685800" rtl="0" algn="l">
              <a:lnSpc>
                <a:spcPct val="150000"/>
              </a:lnSpc>
              <a:spcBef>
                <a:spcPts val="0"/>
              </a:spcBef>
              <a:spcAft>
                <a:spcPts val="0"/>
              </a:spcAft>
              <a:buClr>
                <a:schemeClr val="dk1"/>
              </a:buClr>
              <a:buSzPts val="1200"/>
              <a:buFont typeface="Arial"/>
              <a:buChar char="○"/>
            </a:pPr>
            <a:r>
              <a:rPr lang="en-US" sz="1200">
                <a:solidFill>
                  <a:schemeClr val="dk1"/>
                </a:solidFill>
                <a:highlight>
                  <a:schemeClr val="lt1"/>
                </a:highlight>
              </a:rPr>
              <a:t>dari analisis yang sudah terbentuk, dikatakan bahwa mayoritas masuk ke dalam kelompok 'silver' dimana memiliki THP +- 11 Jt. dan sisa masa kerja yang cukup panjang antara 11-19 tahun.</a:t>
            </a:r>
            <a:endParaRPr sz="1200">
              <a:solidFill>
                <a:schemeClr val="dk1"/>
              </a:solidFill>
              <a:highlight>
                <a:schemeClr val="lt1"/>
              </a:highlight>
            </a:endParaRPr>
          </a:p>
          <a:p>
            <a:pPr indent="-304800" lvl="1" marL="914400" marR="685800" rtl="0" algn="l">
              <a:lnSpc>
                <a:spcPct val="150000"/>
              </a:lnSpc>
              <a:spcBef>
                <a:spcPts val="0"/>
              </a:spcBef>
              <a:spcAft>
                <a:spcPts val="0"/>
              </a:spcAft>
              <a:buClr>
                <a:schemeClr val="dk1"/>
              </a:buClr>
              <a:buSzPts val="1200"/>
              <a:buFont typeface="Arial"/>
              <a:buChar char="○"/>
            </a:pPr>
            <a:r>
              <a:rPr lang="en-US" sz="1200">
                <a:solidFill>
                  <a:schemeClr val="dk1"/>
                </a:solidFill>
                <a:highlight>
                  <a:schemeClr val="lt1"/>
                </a:highlight>
              </a:rPr>
              <a:t>jika kita hitung dengan rata-rata harga apartemen adalah 500 jt dan tenor rata-rata sesuai dengan sisa masa kerja adalah 15 tahun, serta bunga KPR rata-rata adalah +- 8.5 %. dengan DP minimal +-30%. maka didapatkan cicilan per bulan adalah sebesar +- Rp3.446.588.</a:t>
            </a:r>
            <a:endParaRPr sz="1200">
              <a:solidFill>
                <a:schemeClr val="dk1"/>
              </a:solidFill>
              <a:highlight>
                <a:schemeClr val="lt1"/>
              </a:highlight>
            </a:endParaRPr>
          </a:p>
          <a:p>
            <a:pPr indent="-304800" lvl="1" marL="914400" marR="685800" rtl="0" algn="l">
              <a:lnSpc>
                <a:spcPct val="150000"/>
              </a:lnSpc>
              <a:spcBef>
                <a:spcPts val="0"/>
              </a:spcBef>
              <a:spcAft>
                <a:spcPts val="0"/>
              </a:spcAft>
              <a:buClr>
                <a:schemeClr val="dk1"/>
              </a:buClr>
              <a:buSzPts val="1200"/>
              <a:buFont typeface="Arial"/>
              <a:buChar char="○"/>
            </a:pPr>
            <a:r>
              <a:rPr lang="en-US" sz="1200">
                <a:solidFill>
                  <a:schemeClr val="dk1"/>
                </a:solidFill>
                <a:highlight>
                  <a:schemeClr val="lt1"/>
                </a:highlight>
              </a:rPr>
              <a:t>yang berarti rasio kreditnya menjadi. (3.446.588 / 11.000.000) * 100% = 30.9 %. nilai tersebut masih layak jika mengacu ke nilai maksimal dari rasio kredit pinjaman yaitu +- 30.xx %.</a:t>
            </a:r>
            <a:endParaRPr sz="1200">
              <a:solidFill>
                <a:schemeClr val="dk1"/>
              </a:solidFill>
              <a:highlight>
                <a:schemeClr val="lt1"/>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58833902b9_2_31"/>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402" name="Google Shape;402;g158833902b9_2_31"/>
          <p:cNvPicPr preferRelativeResize="0"/>
          <p:nvPr/>
        </p:nvPicPr>
        <p:blipFill rotWithShape="1">
          <a:blip r:embed="rId3">
            <a:alphaModFix/>
          </a:blip>
          <a:srcRect b="0" l="0" r="0" t="0"/>
          <a:stretch/>
        </p:blipFill>
        <p:spPr>
          <a:xfrm>
            <a:off x="266700" y="208422"/>
            <a:ext cx="963769" cy="172829"/>
          </a:xfrm>
          <a:prstGeom prst="rect">
            <a:avLst/>
          </a:prstGeom>
          <a:noFill/>
          <a:ln>
            <a:noFill/>
          </a:ln>
        </p:spPr>
      </p:pic>
      <p:pic>
        <p:nvPicPr>
          <p:cNvPr descr="Logo&#10;&#10;Description automatically generated" id="403" name="Google Shape;403;g158833902b9_2_31"/>
          <p:cNvPicPr preferRelativeResize="0"/>
          <p:nvPr/>
        </p:nvPicPr>
        <p:blipFill rotWithShape="1">
          <a:blip r:embed="rId4">
            <a:alphaModFix/>
          </a:blip>
          <a:srcRect b="0" l="0" r="0" t="0"/>
          <a:stretch/>
        </p:blipFill>
        <p:spPr>
          <a:xfrm>
            <a:off x="8189008" y="121859"/>
            <a:ext cx="681806" cy="259390"/>
          </a:xfrm>
          <a:prstGeom prst="rect">
            <a:avLst/>
          </a:prstGeom>
          <a:noFill/>
          <a:ln>
            <a:noFill/>
          </a:ln>
        </p:spPr>
      </p:pic>
      <p:sp>
        <p:nvSpPr>
          <p:cNvPr id="404" name="Google Shape;404;g158833902b9_2_31"/>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ACTION PLAN</a:t>
            </a:r>
            <a:endParaRPr sz="2400">
              <a:solidFill>
                <a:schemeClr val="accent3"/>
              </a:solidFill>
              <a:latin typeface="Calibri"/>
              <a:ea typeface="Calibri"/>
              <a:cs typeface="Calibri"/>
              <a:sym typeface="Calibri"/>
            </a:endParaRPr>
          </a:p>
        </p:txBody>
      </p:sp>
      <p:sp>
        <p:nvSpPr>
          <p:cNvPr id="405" name="Google Shape;405;g158833902b9_2_31"/>
          <p:cNvSpPr txBox="1"/>
          <p:nvPr/>
        </p:nvSpPr>
        <p:spPr>
          <a:xfrm>
            <a:off x="264000" y="889775"/>
            <a:ext cx="8616000" cy="3140100"/>
          </a:xfrm>
          <a:prstGeom prst="rect">
            <a:avLst/>
          </a:prstGeom>
          <a:noFill/>
          <a:ln>
            <a:noFill/>
          </a:ln>
        </p:spPr>
        <p:txBody>
          <a:bodyPr anchorCtr="0" anchor="t" bIns="91425" lIns="91425" spcFirstLastPara="1" rIns="91425" wrap="square" tIns="91425">
            <a:spAutoFit/>
          </a:bodyPr>
          <a:lstStyle/>
          <a:p>
            <a:pPr indent="-304800" lvl="0" marL="457200" marR="685800" rtl="0" algn="l">
              <a:lnSpc>
                <a:spcPct val="150000"/>
              </a:lnSpc>
              <a:spcBef>
                <a:spcPts val="600"/>
              </a:spcBef>
              <a:spcAft>
                <a:spcPts val="0"/>
              </a:spcAft>
              <a:buClr>
                <a:schemeClr val="dk1"/>
              </a:buClr>
              <a:buSzPts val="1200"/>
              <a:buFont typeface="Arial"/>
              <a:buAutoNum type="arabicPeriod"/>
            </a:pPr>
            <a:r>
              <a:rPr lang="en-US" sz="1200">
                <a:solidFill>
                  <a:schemeClr val="dk1"/>
                </a:solidFill>
              </a:rPr>
              <a:t>Menemukan potensi customer segmentation yang nantinya akan dijadikan dasar rencana strategis pemasaran oleh tim bisnis:</a:t>
            </a:r>
            <a:endParaRPr sz="1200">
              <a:solidFill>
                <a:schemeClr val="dk1"/>
              </a:solidFill>
            </a:endParaRPr>
          </a:p>
          <a:p>
            <a:pPr indent="-304800" lvl="1" marL="914400" marR="685800" rtl="0" algn="l">
              <a:lnSpc>
                <a:spcPct val="150000"/>
              </a:lnSpc>
              <a:spcBef>
                <a:spcPts val="0"/>
              </a:spcBef>
              <a:spcAft>
                <a:spcPts val="0"/>
              </a:spcAft>
              <a:buClr>
                <a:schemeClr val="dk1"/>
              </a:buClr>
              <a:buSzPts val="1200"/>
              <a:buFont typeface="Arial"/>
              <a:buChar char="○"/>
            </a:pPr>
            <a:r>
              <a:rPr lang="en-US" sz="1200">
                <a:solidFill>
                  <a:schemeClr val="dk1"/>
                </a:solidFill>
              </a:rPr>
              <a:t>untuk customer segmen </a:t>
            </a:r>
            <a:r>
              <a:rPr lang="en-US" sz="1100">
                <a:solidFill>
                  <a:schemeClr val="dk1"/>
                </a:solidFill>
              </a:rPr>
              <a:t>'Silver'</a:t>
            </a:r>
            <a:r>
              <a:rPr lang="en-US" sz="1200">
                <a:solidFill>
                  <a:schemeClr val="dk1"/>
                </a:solidFill>
              </a:rPr>
              <a:t> adalah target market utama dari pemasaran dan penjualan apartemen Aspena Residence.</a:t>
            </a:r>
            <a:endParaRPr sz="1200">
              <a:solidFill>
                <a:schemeClr val="dk1"/>
              </a:solidFill>
            </a:endParaRPr>
          </a:p>
          <a:p>
            <a:pPr indent="-304800" lvl="1" marL="914400" marR="685800" rtl="0" algn="l">
              <a:lnSpc>
                <a:spcPct val="150000"/>
              </a:lnSpc>
              <a:spcBef>
                <a:spcPts val="0"/>
              </a:spcBef>
              <a:spcAft>
                <a:spcPts val="0"/>
              </a:spcAft>
              <a:buClr>
                <a:schemeClr val="dk1"/>
              </a:buClr>
              <a:buSzPts val="1200"/>
              <a:buFont typeface="Arial"/>
              <a:buChar char="○"/>
            </a:pPr>
            <a:r>
              <a:rPr lang="en-US" sz="1200">
                <a:solidFill>
                  <a:schemeClr val="dk1"/>
                </a:solidFill>
              </a:rPr>
              <a:t>untuk customer segmen yang </a:t>
            </a:r>
            <a:r>
              <a:rPr lang="en-US" sz="1100">
                <a:solidFill>
                  <a:schemeClr val="dk1"/>
                </a:solidFill>
              </a:rPr>
              <a:t>'Gold'</a:t>
            </a:r>
            <a:r>
              <a:rPr lang="en-US" sz="1200">
                <a:solidFill>
                  <a:schemeClr val="dk1"/>
                </a:solidFill>
              </a:rPr>
              <a:t> dengan </a:t>
            </a:r>
            <a:r>
              <a:rPr lang="en-US" sz="1100">
                <a:solidFill>
                  <a:schemeClr val="dk1"/>
                </a:solidFill>
              </a:rPr>
              <a:t>THP yang tinggi rata-rata +-17Jt</a:t>
            </a:r>
            <a:r>
              <a:rPr lang="en-US" sz="1200">
                <a:solidFill>
                  <a:schemeClr val="dk1"/>
                </a:solidFill>
              </a:rPr>
              <a:t> dan </a:t>
            </a:r>
            <a:r>
              <a:rPr lang="en-US" sz="1100">
                <a:solidFill>
                  <a:schemeClr val="dk1"/>
                </a:solidFill>
              </a:rPr>
              <a:t>sisa masa kerja yang relatif pendek +- 8 tahun</a:t>
            </a:r>
            <a:r>
              <a:rPr lang="en-US" sz="1200">
                <a:solidFill>
                  <a:schemeClr val="dk1"/>
                </a:solidFill>
              </a:rPr>
              <a:t> dan jumlah tanggungan yang relatif kecil. bisa diasumsikan segmentasi ini adalah orang-orang yang memiliki kemampuan financial lebih dibandingkan segmen lain, maka dari itu bisa dilakukan pendekatan penjualan hunian dengan tujuan sebagai produk investasi.</a:t>
            </a:r>
            <a:endParaRPr sz="1200">
              <a:solidFill>
                <a:schemeClr val="dk1"/>
              </a:solidFill>
            </a:endParaRPr>
          </a:p>
          <a:p>
            <a:pPr indent="-304800" lvl="1" marL="914400" marR="685800" rtl="0" algn="l">
              <a:lnSpc>
                <a:spcPct val="150000"/>
              </a:lnSpc>
              <a:spcBef>
                <a:spcPts val="0"/>
              </a:spcBef>
              <a:spcAft>
                <a:spcPts val="0"/>
              </a:spcAft>
              <a:buClr>
                <a:schemeClr val="dk1"/>
              </a:buClr>
              <a:buSzPts val="1200"/>
              <a:buFont typeface="Arial"/>
              <a:buChar char="○"/>
            </a:pPr>
            <a:r>
              <a:rPr lang="en-US" sz="1200">
                <a:solidFill>
                  <a:schemeClr val="dk1"/>
                </a:solidFill>
              </a:rPr>
              <a:t>untuk customer segmen </a:t>
            </a:r>
            <a:r>
              <a:rPr lang="en-US" sz="1100">
                <a:solidFill>
                  <a:schemeClr val="dk1"/>
                </a:solidFill>
              </a:rPr>
              <a:t>'Bronze'</a:t>
            </a:r>
            <a:r>
              <a:rPr lang="en-US" sz="1200">
                <a:solidFill>
                  <a:schemeClr val="dk1"/>
                </a:solidFill>
              </a:rPr>
              <a:t> diasumsikan menurut data adalah segmen yang memiliki kemampuan finansial lebih rendah dari pada yang lain, sehingga perlu diberikan </a:t>
            </a:r>
            <a:r>
              <a:rPr i="1" lang="en-US" sz="1200">
                <a:solidFill>
                  <a:schemeClr val="dk1"/>
                </a:solidFill>
              </a:rPr>
              <a:t>treatment </a:t>
            </a:r>
            <a:r>
              <a:rPr lang="en-US" sz="1200">
                <a:solidFill>
                  <a:schemeClr val="dk1"/>
                </a:solidFill>
              </a:rPr>
              <a:t>khusus misalkan, diskon referal + pembiayaan kredit yang lebih fleksibel.</a:t>
            </a:r>
            <a:endParaRPr sz="1200">
              <a:solidFill>
                <a:schemeClr val="dk1"/>
              </a:solidFill>
              <a:highlight>
                <a:schemeClr val="lt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9"/>
          <p:cNvSpPr txBox="1"/>
          <p:nvPr>
            <p:ph type="ctrTitle"/>
          </p:nvPr>
        </p:nvSpPr>
        <p:spPr>
          <a:xfrm>
            <a:off x="2430000" y="2072850"/>
            <a:ext cx="4284000" cy="99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US"/>
              <a:t>THANK</a:t>
            </a:r>
            <a:br>
              <a:rPr lang="en-US"/>
            </a:br>
            <a:r>
              <a:rPr lang="en-US"/>
              <a:t>YOU</a:t>
            </a:r>
            <a:endParaRPr/>
          </a:p>
        </p:txBody>
      </p:sp>
      <p:sp>
        <p:nvSpPr>
          <p:cNvPr id="411" name="Google Shape;411;p9"/>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2" name="Google Shape;412;p9"/>
          <p:cNvSpPr txBox="1"/>
          <p:nvPr/>
        </p:nvSpPr>
        <p:spPr>
          <a:xfrm>
            <a:off x="2065568" y="3475876"/>
            <a:ext cx="4899300" cy="1136399"/>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Raleway Medium"/>
              <a:ea typeface="Raleway Medium"/>
              <a:cs typeface="Raleway Medium"/>
              <a:sym typeface="Raleway Medium"/>
            </a:endParaRPr>
          </a:p>
        </p:txBody>
      </p:sp>
      <p:pic>
        <p:nvPicPr>
          <p:cNvPr descr="Logo&#10;&#10;Description automatically generated" id="413" name="Google Shape;413;p9"/>
          <p:cNvPicPr preferRelativeResize="0"/>
          <p:nvPr/>
        </p:nvPicPr>
        <p:blipFill rotWithShape="1">
          <a:blip r:embed="rId3">
            <a:alphaModFix/>
          </a:blip>
          <a:srcRect b="0" l="0" r="0" t="0"/>
          <a:stretch/>
        </p:blipFill>
        <p:spPr>
          <a:xfrm>
            <a:off x="7858995" y="103852"/>
            <a:ext cx="723619" cy="323330"/>
          </a:xfrm>
          <a:prstGeom prst="rect">
            <a:avLst/>
          </a:prstGeom>
          <a:noFill/>
          <a:ln>
            <a:noFill/>
          </a:ln>
        </p:spPr>
      </p:pic>
      <p:pic>
        <p:nvPicPr>
          <p:cNvPr descr="Logo&#10;&#10;Description automatically generated" id="414" name="Google Shape;414;p9"/>
          <p:cNvPicPr preferRelativeResize="0"/>
          <p:nvPr/>
        </p:nvPicPr>
        <p:blipFill rotWithShape="1">
          <a:blip r:embed="rId4">
            <a:alphaModFix/>
          </a:blip>
          <a:srcRect b="0" l="0" r="0" t="0"/>
          <a:stretch/>
        </p:blipFill>
        <p:spPr>
          <a:xfrm>
            <a:off x="572272" y="179103"/>
            <a:ext cx="963766" cy="1728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p:nvPr/>
        </p:nvSpPr>
        <p:spPr>
          <a:xfrm>
            <a:off x="6196725" y="4262900"/>
            <a:ext cx="3009900" cy="691200"/>
          </a:xfrm>
          <a:prstGeom prst="roundRect">
            <a:avLst>
              <a:gd fmla="val 50000" name="adj"/>
            </a:avLst>
          </a:prstGeom>
          <a:gradFill>
            <a:gsLst>
              <a:gs pos="0">
                <a:srgbClr val="00B0F0"/>
              </a:gs>
              <a:gs pos="100000">
                <a:schemeClr val="accent5"/>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rot="5400000">
            <a:off x="7968900" y="-221700"/>
            <a:ext cx="953400" cy="1396800"/>
          </a:xfrm>
          <a:prstGeom prst="round1Rect">
            <a:avLst>
              <a:gd fmla="val 50000" name="adj"/>
            </a:avLst>
          </a:prstGeom>
          <a:gradFill>
            <a:gsLst>
              <a:gs pos="0">
                <a:schemeClr val="accent1"/>
              </a:gs>
              <a:gs pos="63000">
                <a:srgbClr val="194175"/>
              </a:gs>
              <a:gs pos="100000">
                <a:schemeClr val="accen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41" name="Google Shape;141;p3"/>
          <p:cNvPicPr preferRelativeResize="0"/>
          <p:nvPr/>
        </p:nvPicPr>
        <p:blipFill rotWithShape="1">
          <a:blip r:embed="rId3">
            <a:alphaModFix/>
          </a:blip>
          <a:srcRect b="0" l="0" r="0" t="0"/>
          <a:stretch/>
        </p:blipFill>
        <p:spPr>
          <a:xfrm>
            <a:off x="7931441" y="205288"/>
            <a:ext cx="994918" cy="444554"/>
          </a:xfrm>
          <a:prstGeom prst="rect">
            <a:avLst/>
          </a:prstGeom>
          <a:noFill/>
          <a:ln>
            <a:noFill/>
          </a:ln>
        </p:spPr>
      </p:pic>
      <p:pic>
        <p:nvPicPr>
          <p:cNvPr descr="Logo&#10;&#10;Description automatically generated" id="142" name="Google Shape;142;p3"/>
          <p:cNvPicPr preferRelativeResize="0"/>
          <p:nvPr/>
        </p:nvPicPr>
        <p:blipFill rotWithShape="1">
          <a:blip r:embed="rId4">
            <a:alphaModFix/>
          </a:blip>
          <a:srcRect b="0" l="0" r="0" t="0"/>
          <a:stretch/>
        </p:blipFill>
        <p:spPr>
          <a:xfrm>
            <a:off x="402579" y="454176"/>
            <a:ext cx="963766" cy="172829"/>
          </a:xfrm>
          <a:prstGeom prst="rect">
            <a:avLst/>
          </a:prstGeom>
          <a:noFill/>
          <a:ln>
            <a:noFill/>
          </a:ln>
        </p:spPr>
      </p:pic>
      <p:sp>
        <p:nvSpPr>
          <p:cNvPr id="143" name="Google Shape;143;p3"/>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4" name="Google Shape;144;p3"/>
          <p:cNvSpPr txBox="1"/>
          <p:nvPr/>
        </p:nvSpPr>
        <p:spPr>
          <a:xfrm>
            <a:off x="3316800" y="308672"/>
            <a:ext cx="2967128" cy="36933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accent3"/>
                </a:solidFill>
                <a:latin typeface="Trebuchet MS"/>
                <a:ea typeface="Trebuchet MS"/>
                <a:cs typeface="Trebuchet MS"/>
                <a:sym typeface="Trebuchet MS"/>
              </a:rPr>
              <a:t>Analisis </a:t>
            </a:r>
            <a:r>
              <a:rPr b="1" i="0" lang="en-US" sz="2400" u="none" cap="none" strike="noStrike">
                <a:solidFill>
                  <a:schemeClr val="accent2"/>
                </a:solidFill>
                <a:latin typeface="Trebuchet MS"/>
                <a:ea typeface="Trebuchet MS"/>
                <a:cs typeface="Trebuchet MS"/>
                <a:sym typeface="Trebuchet MS"/>
              </a:rPr>
              <a:t>Kesenjangan</a:t>
            </a:r>
            <a:endParaRPr b="1" i="0" sz="2400" u="none" cap="none" strike="noStrike">
              <a:solidFill>
                <a:schemeClr val="accent2"/>
              </a:solidFill>
              <a:latin typeface="Trebuchet MS"/>
              <a:ea typeface="Trebuchet MS"/>
              <a:cs typeface="Trebuchet MS"/>
              <a:sym typeface="Trebuchet MS"/>
            </a:endParaRPr>
          </a:p>
        </p:txBody>
      </p:sp>
      <p:sp>
        <p:nvSpPr>
          <p:cNvPr id="145" name="Google Shape;145;p3"/>
          <p:cNvSpPr/>
          <p:nvPr/>
        </p:nvSpPr>
        <p:spPr>
          <a:xfrm>
            <a:off x="2053334" y="930230"/>
            <a:ext cx="2518666" cy="79310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Penjualan unit apartemen mencapai 10% dari total unit pada 3 tahun pertama </a:t>
            </a:r>
            <a:endParaRPr b="0" i="0" sz="1400" u="none" cap="none" strike="noStrike">
              <a:solidFill>
                <a:srgbClr val="000000"/>
              </a:solidFill>
              <a:latin typeface="Arial"/>
              <a:ea typeface="Arial"/>
              <a:cs typeface="Arial"/>
              <a:sym typeface="Arial"/>
            </a:endParaRPr>
          </a:p>
        </p:txBody>
      </p:sp>
      <p:sp>
        <p:nvSpPr>
          <p:cNvPr id="146" name="Google Shape;146;p3"/>
          <p:cNvSpPr/>
          <p:nvPr/>
        </p:nvSpPr>
        <p:spPr>
          <a:xfrm>
            <a:off x="2065526" y="3741835"/>
            <a:ext cx="2278626" cy="793102"/>
          </a:xfrm>
          <a:prstGeom prst="roundRect">
            <a:avLst>
              <a:gd fmla="val 16667" name="adj"/>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Prosentase penjualan baru mencapai 4,7% dari total unit</a:t>
            </a:r>
            <a:endParaRPr b="0" i="0" sz="1400" u="none" cap="none" strike="noStrike">
              <a:solidFill>
                <a:srgbClr val="000000"/>
              </a:solidFill>
              <a:latin typeface="Arial"/>
              <a:ea typeface="Arial"/>
              <a:cs typeface="Arial"/>
              <a:sym typeface="Arial"/>
            </a:endParaRPr>
          </a:p>
        </p:txBody>
      </p:sp>
      <p:sp>
        <p:nvSpPr>
          <p:cNvPr id="147" name="Google Shape;147;p3"/>
          <p:cNvSpPr/>
          <p:nvPr/>
        </p:nvSpPr>
        <p:spPr>
          <a:xfrm>
            <a:off x="668086" y="918769"/>
            <a:ext cx="1101013" cy="1216511"/>
          </a:xfrm>
          <a:prstGeom prst="bentArrow">
            <a:avLst>
              <a:gd fmla="val 25000" name="adj1"/>
              <a:gd fmla="val 25000" name="adj2"/>
              <a:gd fmla="val 25000" name="adj3"/>
              <a:gd fmla="val 43750" name="adj4"/>
            </a:avLst>
          </a:prstGeom>
          <a:solidFill>
            <a:srgbClr val="003B6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3"/>
          <p:cNvSpPr txBox="1"/>
          <p:nvPr/>
        </p:nvSpPr>
        <p:spPr>
          <a:xfrm>
            <a:off x="2033423" y="2338057"/>
            <a:ext cx="6126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Gaps</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flipH="1" rot="10800000">
            <a:off x="680279" y="3376193"/>
            <a:ext cx="1101012" cy="1184988"/>
          </a:xfrm>
          <a:prstGeom prst="bentArrow">
            <a:avLst>
              <a:gd fmla="val 25000" name="adj1"/>
              <a:gd fmla="val 25000" name="adj2"/>
              <a:gd fmla="val 25000" name="adj3"/>
              <a:gd fmla="val 43750" name="adj4"/>
            </a:avLst>
          </a:prstGeom>
          <a:solidFill>
            <a:srgbClr val="003B62"/>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3"/>
          <p:cNvSpPr txBox="1"/>
          <p:nvPr/>
        </p:nvSpPr>
        <p:spPr>
          <a:xfrm rot="-5400000">
            <a:off x="-75225" y="3410375"/>
            <a:ext cx="867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Realita</a:t>
            </a:r>
            <a:endParaRPr b="0" i="0" sz="1400" u="none" cap="none" strike="noStrike">
              <a:solidFill>
                <a:schemeClr val="dk1"/>
              </a:solidFill>
              <a:latin typeface="Arial"/>
              <a:ea typeface="Arial"/>
              <a:cs typeface="Arial"/>
              <a:sym typeface="Arial"/>
            </a:endParaRPr>
          </a:p>
        </p:txBody>
      </p:sp>
      <p:sp>
        <p:nvSpPr>
          <p:cNvPr id="151" name="Google Shape;151;p3"/>
          <p:cNvSpPr/>
          <p:nvPr/>
        </p:nvSpPr>
        <p:spPr>
          <a:xfrm rot="-2700000">
            <a:off x="2953122" y="2480502"/>
            <a:ext cx="205479" cy="457764"/>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52" name="Google Shape;152;p3"/>
          <p:cNvSpPr/>
          <p:nvPr/>
        </p:nvSpPr>
        <p:spPr>
          <a:xfrm>
            <a:off x="3059097" y="2372891"/>
            <a:ext cx="333431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Pertumbuhan penjualan apartement belum sesuai target</a:t>
            </a:r>
            <a:endParaRPr b="0" i="0" sz="1400" u="none" cap="none" strike="noStrike">
              <a:solidFill>
                <a:srgbClr val="000000"/>
              </a:solidFill>
              <a:latin typeface="Arial"/>
              <a:ea typeface="Arial"/>
              <a:cs typeface="Arial"/>
              <a:sym typeface="Arial"/>
            </a:endParaRPr>
          </a:p>
        </p:txBody>
      </p:sp>
      <p:sp>
        <p:nvSpPr>
          <p:cNvPr id="153" name="Google Shape;153;p3"/>
          <p:cNvSpPr/>
          <p:nvPr/>
        </p:nvSpPr>
        <p:spPr>
          <a:xfrm>
            <a:off x="2084076" y="2591749"/>
            <a:ext cx="582715" cy="285438"/>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3"/>
          <p:cNvSpPr txBox="1"/>
          <p:nvPr/>
        </p:nvSpPr>
        <p:spPr>
          <a:xfrm rot="-5400000">
            <a:off x="-272700" y="1408102"/>
            <a:ext cx="1169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Ekspektasi</a:t>
            </a:r>
            <a:endParaRPr b="0" i="0" sz="1400" u="none" cap="none" strike="noStrike">
              <a:solidFill>
                <a:schemeClr val="dk1"/>
              </a:solidFill>
              <a:latin typeface="Arial"/>
              <a:ea typeface="Arial"/>
              <a:cs typeface="Arial"/>
              <a:sym typeface="Arial"/>
            </a:endParaRPr>
          </a:p>
        </p:txBody>
      </p:sp>
      <p:sp>
        <p:nvSpPr>
          <p:cNvPr id="155" name="Google Shape;155;p3"/>
          <p:cNvSpPr/>
          <p:nvPr/>
        </p:nvSpPr>
        <p:spPr>
          <a:xfrm>
            <a:off x="6478594" y="2531432"/>
            <a:ext cx="717114" cy="285438"/>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3"/>
          <p:cNvSpPr txBox="1"/>
          <p:nvPr/>
        </p:nvSpPr>
        <p:spPr>
          <a:xfrm>
            <a:off x="6362626" y="2295516"/>
            <a:ext cx="85151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Dampak</a:t>
            </a:r>
            <a:endParaRPr b="0" i="0" sz="1400" u="none" cap="none" strike="noStrike">
              <a:solidFill>
                <a:schemeClr val="dk1"/>
              </a:solidFill>
              <a:latin typeface="Arial"/>
              <a:ea typeface="Arial"/>
              <a:cs typeface="Arial"/>
              <a:sym typeface="Arial"/>
            </a:endParaRPr>
          </a:p>
        </p:txBody>
      </p:sp>
      <p:pic>
        <p:nvPicPr>
          <p:cNvPr descr="A picture containing logo&#10;&#10;Description automatically generated" id="157" name="Google Shape;157;p3"/>
          <p:cNvPicPr preferRelativeResize="0"/>
          <p:nvPr/>
        </p:nvPicPr>
        <p:blipFill rotWithShape="1">
          <a:blip r:embed="rId5">
            <a:alphaModFix/>
          </a:blip>
          <a:srcRect b="0" l="0" r="0" t="0"/>
          <a:stretch/>
        </p:blipFill>
        <p:spPr>
          <a:xfrm>
            <a:off x="35764" y="2394187"/>
            <a:ext cx="1943100" cy="733425"/>
          </a:xfrm>
          <a:prstGeom prst="rect">
            <a:avLst/>
          </a:prstGeom>
          <a:noFill/>
          <a:ln>
            <a:noFill/>
          </a:ln>
        </p:spPr>
      </p:pic>
      <p:sp>
        <p:nvSpPr>
          <p:cNvPr id="158" name="Google Shape;158;p3"/>
          <p:cNvSpPr txBox="1"/>
          <p:nvPr/>
        </p:nvSpPr>
        <p:spPr>
          <a:xfrm>
            <a:off x="7351352" y="2240300"/>
            <a:ext cx="197719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E0000"/>
                </a:solidFill>
                <a:latin typeface="Arial"/>
                <a:ea typeface="Arial"/>
                <a:cs typeface="Arial"/>
                <a:sym typeface="Arial"/>
              </a:rPr>
              <a:t>Pertumbuhan laba Taspen Group melambat</a:t>
            </a:r>
            <a:endParaRPr b="1" i="0" sz="1400" u="none" cap="none" strike="noStrike">
              <a:solidFill>
                <a:srgbClr val="FE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Logo&#10;&#10;Description automatically generated" id="163" name="Google Shape;163;p4"/>
          <p:cNvPicPr preferRelativeResize="0"/>
          <p:nvPr/>
        </p:nvPicPr>
        <p:blipFill rotWithShape="1">
          <a:blip r:embed="rId3">
            <a:alphaModFix/>
          </a:blip>
          <a:srcRect b="0" l="0" r="0" t="0"/>
          <a:stretch/>
        </p:blipFill>
        <p:spPr>
          <a:xfrm>
            <a:off x="118801" y="102716"/>
            <a:ext cx="963766" cy="172829"/>
          </a:xfrm>
          <a:prstGeom prst="rect">
            <a:avLst/>
          </a:prstGeom>
          <a:noFill/>
          <a:ln>
            <a:noFill/>
          </a:ln>
        </p:spPr>
      </p:pic>
      <p:pic>
        <p:nvPicPr>
          <p:cNvPr descr="Logo&#10;&#10;Description automatically generated" id="164" name="Google Shape;164;p4"/>
          <p:cNvPicPr preferRelativeResize="0"/>
          <p:nvPr/>
        </p:nvPicPr>
        <p:blipFill rotWithShape="1">
          <a:blip r:embed="rId4">
            <a:alphaModFix/>
          </a:blip>
          <a:srcRect b="0" l="0" r="0" t="0"/>
          <a:stretch/>
        </p:blipFill>
        <p:spPr>
          <a:xfrm>
            <a:off x="7973097" y="89827"/>
            <a:ext cx="681805" cy="304647"/>
          </a:xfrm>
          <a:prstGeom prst="rect">
            <a:avLst/>
          </a:prstGeom>
          <a:noFill/>
          <a:ln>
            <a:noFill/>
          </a:ln>
        </p:spPr>
      </p:pic>
      <p:sp>
        <p:nvSpPr>
          <p:cNvPr id="165" name="Google Shape;165;p4"/>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6" name="Google Shape;166;p4"/>
          <p:cNvSpPr txBox="1"/>
          <p:nvPr>
            <p:ph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Rumusan</a:t>
            </a:r>
            <a:r>
              <a:rPr lang="en-US" sz="2400">
                <a:latin typeface="Calibri"/>
                <a:ea typeface="Calibri"/>
                <a:cs typeface="Calibri"/>
                <a:sym typeface="Calibri"/>
              </a:rPr>
              <a:t> Masalah</a:t>
            </a:r>
            <a:endParaRPr sz="2400">
              <a:solidFill>
                <a:schemeClr val="accent3"/>
              </a:solidFill>
              <a:latin typeface="Calibri"/>
              <a:ea typeface="Calibri"/>
              <a:cs typeface="Calibri"/>
              <a:sym typeface="Calibri"/>
            </a:endParaRPr>
          </a:p>
        </p:txBody>
      </p:sp>
      <p:pic>
        <p:nvPicPr>
          <p:cNvPr descr="Icon&#10;&#10;Description automatically generated" id="167" name="Google Shape;167;p4"/>
          <p:cNvPicPr preferRelativeResize="0"/>
          <p:nvPr/>
        </p:nvPicPr>
        <p:blipFill rotWithShape="1">
          <a:blip r:embed="rId5">
            <a:alphaModFix/>
          </a:blip>
          <a:srcRect b="0" l="0" r="0" t="0"/>
          <a:stretch/>
        </p:blipFill>
        <p:spPr>
          <a:xfrm>
            <a:off x="374062" y="638730"/>
            <a:ext cx="1748117" cy="1748117"/>
          </a:xfrm>
          <a:prstGeom prst="rect">
            <a:avLst/>
          </a:prstGeom>
          <a:noFill/>
          <a:ln>
            <a:noFill/>
          </a:ln>
        </p:spPr>
      </p:pic>
      <p:sp>
        <p:nvSpPr>
          <p:cNvPr id="168" name="Google Shape;168;p4"/>
          <p:cNvSpPr txBox="1"/>
          <p:nvPr/>
        </p:nvSpPr>
        <p:spPr>
          <a:xfrm>
            <a:off x="2579267" y="1960533"/>
            <a:ext cx="5485929"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Belum adanya identifikasi untuk segmentasi potential market Aparatur Sipil Negara (ASN) di wilayah sekitar wilayah Jabodetabek</a:t>
            </a:r>
            <a:endParaRPr b="0" i="0" sz="1600" u="none" cap="none" strike="noStrike">
              <a:solidFill>
                <a:srgbClr val="000000"/>
              </a:solidFill>
              <a:latin typeface="Arial"/>
              <a:ea typeface="Arial"/>
              <a:cs typeface="Arial"/>
              <a:sym typeface="Arial"/>
            </a:endParaRPr>
          </a:p>
        </p:txBody>
      </p:sp>
      <p:pic>
        <p:nvPicPr>
          <p:cNvPr descr="Icon&#10;&#10;Description automatically generated" id="169" name="Google Shape;169;p4"/>
          <p:cNvPicPr preferRelativeResize="0"/>
          <p:nvPr/>
        </p:nvPicPr>
        <p:blipFill rotWithShape="1">
          <a:blip r:embed="rId5">
            <a:alphaModFix/>
          </a:blip>
          <a:srcRect b="0" l="0" r="0" t="0"/>
          <a:stretch/>
        </p:blipFill>
        <p:spPr>
          <a:xfrm>
            <a:off x="5890942" y="2961338"/>
            <a:ext cx="1748117" cy="17481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175" name="Google Shape;175;p5"/>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sp>
        <p:nvSpPr>
          <p:cNvPr id="176" name="Google Shape;176;p5"/>
          <p:cNvSpPr txBox="1"/>
          <p:nvPr/>
        </p:nvSpPr>
        <p:spPr>
          <a:xfrm>
            <a:off x="748583" y="247768"/>
            <a:ext cx="7288516" cy="41609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accent3"/>
                </a:solidFill>
                <a:latin typeface="Calibri"/>
                <a:ea typeface="Calibri"/>
                <a:cs typeface="Calibri"/>
                <a:sym typeface="Calibri"/>
              </a:rPr>
              <a:t>Ruang</a:t>
            </a:r>
            <a:r>
              <a:rPr b="1" i="0" lang="en-US" sz="2400" u="none" cap="none" strike="noStrike">
                <a:solidFill>
                  <a:srgbClr val="000000"/>
                </a:solidFill>
                <a:latin typeface="Calibri"/>
                <a:ea typeface="Calibri"/>
                <a:cs typeface="Calibri"/>
                <a:sym typeface="Calibri"/>
              </a:rPr>
              <a:t> Lingkup</a:t>
            </a:r>
            <a:endParaRPr b="1" i="0" sz="2400" u="none" cap="none" strike="noStrike">
              <a:solidFill>
                <a:schemeClr val="accent1"/>
              </a:solidFill>
              <a:latin typeface="Calibri"/>
              <a:ea typeface="Calibri"/>
              <a:cs typeface="Calibri"/>
              <a:sym typeface="Calibri"/>
            </a:endParaRPr>
          </a:p>
        </p:txBody>
      </p:sp>
      <p:pic>
        <p:nvPicPr>
          <p:cNvPr descr="Logo&#10;&#10;Description automatically generated" id="177" name="Google Shape;177;p5"/>
          <p:cNvPicPr preferRelativeResize="0"/>
          <p:nvPr/>
        </p:nvPicPr>
        <p:blipFill rotWithShape="1">
          <a:blip r:embed="rId4">
            <a:alphaModFix/>
          </a:blip>
          <a:srcRect b="0" l="0" r="0" t="0"/>
          <a:stretch/>
        </p:blipFill>
        <p:spPr>
          <a:xfrm>
            <a:off x="8178079" y="107123"/>
            <a:ext cx="681805" cy="259392"/>
          </a:xfrm>
          <a:prstGeom prst="rect">
            <a:avLst/>
          </a:prstGeom>
          <a:noFill/>
          <a:ln>
            <a:noFill/>
          </a:ln>
        </p:spPr>
      </p:pic>
      <p:sp>
        <p:nvSpPr>
          <p:cNvPr id="178" name="Google Shape;178;p5"/>
          <p:cNvSpPr txBox="1"/>
          <p:nvPr/>
        </p:nvSpPr>
        <p:spPr>
          <a:xfrm>
            <a:off x="1163163" y="1508186"/>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Sumber data yang digunakan adalah data Aparatur Sipil Negara (ASN) pada periode tahun 2022</a:t>
            </a:r>
            <a:endParaRPr b="0" i="0" sz="1400" u="none" cap="none" strike="noStrike">
              <a:solidFill>
                <a:srgbClr val="000000"/>
              </a:solidFill>
              <a:latin typeface="Arial"/>
              <a:ea typeface="Arial"/>
              <a:cs typeface="Arial"/>
              <a:sym typeface="Arial"/>
            </a:endParaRPr>
          </a:p>
        </p:txBody>
      </p:sp>
      <p:pic>
        <p:nvPicPr>
          <p:cNvPr descr="A picture containing text, tennis, vector graphics&#10;&#10;Description automatically generated" id="179" name="Google Shape;179;p5"/>
          <p:cNvPicPr preferRelativeResize="0"/>
          <p:nvPr/>
        </p:nvPicPr>
        <p:blipFill rotWithShape="1">
          <a:blip r:embed="rId5">
            <a:alphaModFix/>
          </a:blip>
          <a:srcRect b="0" l="0" r="0" t="0"/>
          <a:stretch/>
        </p:blipFill>
        <p:spPr>
          <a:xfrm>
            <a:off x="5130056" y="2309536"/>
            <a:ext cx="2519362" cy="22240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5" name="Google Shape;185;p6"/>
          <p:cNvSpPr txBox="1"/>
          <p:nvPr/>
        </p:nvSpPr>
        <p:spPr>
          <a:xfrm>
            <a:off x="3116820" y="235068"/>
            <a:ext cx="3600362" cy="764312"/>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accent3"/>
                </a:solidFill>
                <a:latin typeface="Calibri"/>
                <a:ea typeface="Calibri"/>
                <a:cs typeface="Calibri"/>
                <a:sym typeface="Calibri"/>
              </a:rPr>
              <a:t>Business</a:t>
            </a:r>
            <a:r>
              <a:rPr b="1" i="0" lang="en-US" sz="2400" u="none" cap="none" strike="noStrike">
                <a:solidFill>
                  <a:srgbClr val="000000"/>
                </a:solidFill>
                <a:latin typeface="Calibri"/>
                <a:ea typeface="Calibri"/>
                <a:cs typeface="Calibri"/>
                <a:sym typeface="Calibri"/>
              </a:rPr>
              <a:t> Understanding</a:t>
            </a:r>
            <a:endParaRPr b="1" i="0" sz="2400" u="none" cap="none" strike="noStrike">
              <a:solidFill>
                <a:schemeClr val="accent1"/>
              </a:solidFill>
              <a:latin typeface="Calibri"/>
              <a:ea typeface="Calibri"/>
              <a:cs typeface="Calibri"/>
              <a:sym typeface="Calibri"/>
            </a:endParaRPr>
          </a:p>
          <a:p>
            <a:pPr indent="0" lvl="0" marL="12700" marR="0" rtl="0" algn="ctr">
              <a:lnSpc>
                <a:spcPct val="100000"/>
              </a:lnSpc>
              <a:spcBef>
                <a:spcPts val="100"/>
              </a:spcBef>
              <a:spcAft>
                <a:spcPts val="0"/>
              </a:spcAft>
              <a:buClr>
                <a:srgbClr val="000000"/>
              </a:buClr>
              <a:buSzPts val="2400"/>
              <a:buFont typeface="Arial"/>
              <a:buNone/>
            </a:pPr>
            <a:r>
              <a:t/>
            </a:r>
            <a:endParaRPr b="1" i="0" sz="2400" u="none" cap="none" strike="noStrike">
              <a:solidFill>
                <a:schemeClr val="accent1"/>
              </a:solidFill>
              <a:latin typeface="Calibri"/>
              <a:ea typeface="Calibri"/>
              <a:cs typeface="Calibri"/>
              <a:sym typeface="Calibri"/>
            </a:endParaRPr>
          </a:p>
        </p:txBody>
      </p:sp>
      <p:grpSp>
        <p:nvGrpSpPr>
          <p:cNvPr id="186" name="Google Shape;186;p6"/>
          <p:cNvGrpSpPr/>
          <p:nvPr/>
        </p:nvGrpSpPr>
        <p:grpSpPr>
          <a:xfrm>
            <a:off x="3080244" y="681227"/>
            <a:ext cx="3798722" cy="72946"/>
            <a:chOff x="4648200" y="644651"/>
            <a:chExt cx="3657853" cy="45720"/>
          </a:xfrm>
        </p:grpSpPr>
        <p:sp>
          <p:nvSpPr>
            <p:cNvPr id="187" name="Google Shape;187;p6"/>
            <p:cNvSpPr/>
            <p:nvPr/>
          </p:nvSpPr>
          <p:spPr>
            <a:xfrm>
              <a:off x="5865875" y="644651"/>
              <a:ext cx="1222375" cy="45720"/>
            </a:xfrm>
            <a:custGeom>
              <a:rect b="b" l="l" r="r" t="t"/>
              <a:pathLst>
                <a:path extrusionOk="0" h="45720" w="1222375">
                  <a:moveTo>
                    <a:pt x="1222248" y="0"/>
                  </a:moveTo>
                  <a:lnTo>
                    <a:pt x="0" y="0"/>
                  </a:lnTo>
                  <a:lnTo>
                    <a:pt x="0" y="45720"/>
                  </a:lnTo>
                  <a:lnTo>
                    <a:pt x="1222248" y="45720"/>
                  </a:lnTo>
                  <a:lnTo>
                    <a:pt x="1222248" y="0"/>
                  </a:lnTo>
                  <a:close/>
                </a:path>
              </a:pathLst>
            </a:custGeom>
            <a:solidFill>
              <a:srgbClr val="184171"/>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6"/>
            <p:cNvSpPr/>
            <p:nvPr/>
          </p:nvSpPr>
          <p:spPr>
            <a:xfrm>
              <a:off x="4648200" y="644651"/>
              <a:ext cx="1217930" cy="45720"/>
            </a:xfrm>
            <a:custGeom>
              <a:rect b="b" l="l" r="r" t="t"/>
              <a:pathLst>
                <a:path extrusionOk="0" h="45720" w="1217929">
                  <a:moveTo>
                    <a:pt x="1217676" y="0"/>
                  </a:moveTo>
                  <a:lnTo>
                    <a:pt x="0" y="0"/>
                  </a:lnTo>
                  <a:lnTo>
                    <a:pt x="0" y="45720"/>
                  </a:lnTo>
                  <a:lnTo>
                    <a:pt x="1217676" y="45720"/>
                  </a:lnTo>
                  <a:lnTo>
                    <a:pt x="1217676" y="0"/>
                  </a:lnTo>
                  <a:close/>
                </a:path>
              </a:pathLst>
            </a:custGeom>
            <a:solidFill>
              <a:srgbClr val="76707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a:off x="7088123" y="644651"/>
              <a:ext cx="1217930" cy="45720"/>
            </a:xfrm>
            <a:custGeom>
              <a:rect b="b" l="l" r="r" t="t"/>
              <a:pathLst>
                <a:path extrusionOk="0" h="45720" w="1217929">
                  <a:moveTo>
                    <a:pt x="1217676" y="0"/>
                  </a:moveTo>
                  <a:lnTo>
                    <a:pt x="0" y="0"/>
                  </a:lnTo>
                  <a:lnTo>
                    <a:pt x="0" y="45720"/>
                  </a:lnTo>
                  <a:lnTo>
                    <a:pt x="1217676" y="45720"/>
                  </a:lnTo>
                  <a:lnTo>
                    <a:pt x="1217676" y="0"/>
                  </a:lnTo>
                  <a:close/>
                </a:path>
              </a:pathLst>
            </a:custGeom>
            <a:solidFill>
              <a:srgbClr val="E4CC7E"/>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10;&#10;Description automatically generated" id="190" name="Google Shape;190;p6"/>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191" name="Google Shape;191;p6"/>
          <p:cNvPicPr preferRelativeResize="0"/>
          <p:nvPr/>
        </p:nvPicPr>
        <p:blipFill rotWithShape="1">
          <a:blip r:embed="rId4">
            <a:alphaModFix/>
          </a:blip>
          <a:srcRect b="0" l="0" r="0" t="0"/>
          <a:stretch/>
        </p:blipFill>
        <p:spPr>
          <a:xfrm>
            <a:off x="8189008" y="121859"/>
            <a:ext cx="681805" cy="259392"/>
          </a:xfrm>
          <a:prstGeom prst="rect">
            <a:avLst/>
          </a:prstGeom>
          <a:noFill/>
          <a:ln>
            <a:noFill/>
          </a:ln>
        </p:spPr>
      </p:pic>
      <p:sp>
        <p:nvSpPr>
          <p:cNvPr id="192" name="Google Shape;192;p6"/>
          <p:cNvSpPr txBox="1"/>
          <p:nvPr/>
        </p:nvSpPr>
        <p:spPr>
          <a:xfrm>
            <a:off x="877824" y="1511808"/>
            <a:ext cx="549859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Arial"/>
              <a:ea typeface="Arial"/>
              <a:cs typeface="Arial"/>
              <a:sym typeface="Arial"/>
            </a:endParaRPr>
          </a:p>
        </p:txBody>
      </p:sp>
      <p:sp>
        <p:nvSpPr>
          <p:cNvPr id="193" name="Google Shape;193;p6"/>
          <p:cNvSpPr txBox="1"/>
          <p:nvPr/>
        </p:nvSpPr>
        <p:spPr>
          <a:xfrm>
            <a:off x="1156225" y="1262050"/>
            <a:ext cx="6913200" cy="11697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lphaLcPeriod"/>
            </a:pPr>
            <a:r>
              <a:rPr b="0" i="0" lang="en-US" sz="1400" u="none" cap="none" strike="noStrike">
                <a:solidFill>
                  <a:srgbClr val="000000"/>
                </a:solidFill>
                <a:latin typeface="Arial"/>
                <a:ea typeface="Arial"/>
                <a:cs typeface="Arial"/>
                <a:sym typeface="Arial"/>
              </a:rPr>
              <a:t>Taspen Properti merupakan anak perusahaan dari PT Taspen (Persero)</a:t>
            </a: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lphaLcPeriod"/>
            </a:pPr>
            <a:r>
              <a:rPr b="0" i="0" lang="en-US" sz="1400" u="none" cap="none" strike="noStrike">
                <a:solidFill>
                  <a:srgbClr val="000000"/>
                </a:solidFill>
                <a:latin typeface="Arial"/>
                <a:ea typeface="Arial"/>
                <a:cs typeface="Arial"/>
                <a:sym typeface="Arial"/>
              </a:rPr>
              <a:t>Aspena Residence adalah proyek pembangunan apartemen yang dibangun oleh Taspen Properti untuk kalangan Aparatur Sipil Negara (ASN) dan masyarakat umum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idx="12" type="sldNum"/>
          </p:nvPr>
        </p:nvSpPr>
        <p:spPr>
          <a:xfrm>
            <a:off x="6892398" y="4188692"/>
            <a:ext cx="20627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99" name="Google Shape;199;p7"/>
          <p:cNvGraphicFramePr/>
          <p:nvPr/>
        </p:nvGraphicFramePr>
        <p:xfrm>
          <a:off x="153755" y="766658"/>
          <a:ext cx="3000000" cy="3000000"/>
        </p:xfrm>
        <a:graphic>
          <a:graphicData uri="http://schemas.openxmlformats.org/drawingml/2006/table">
            <a:tbl>
              <a:tblPr bandRow="1" firstCol="1" firstRow="1">
                <a:gradFill>
                  <a:gsLst>
                    <a:gs pos="0">
                      <a:srgbClr val="FFDF76"/>
                    </a:gs>
                    <a:gs pos="35000">
                      <a:srgbClr val="FFE9A1"/>
                    </a:gs>
                    <a:gs pos="100000">
                      <a:srgbClr val="FFF3D7"/>
                    </a:gs>
                  </a:gsLst>
                  <a:lin ang="16200000" scaled="0"/>
                </a:gradFill>
                <a:tableStyleId>{53B7192D-E1C8-4786-A8F3-B6AD8D67BB24}</a:tableStyleId>
              </a:tblPr>
              <a:tblGrid>
                <a:gridCol w="1595950"/>
                <a:gridCol w="620750"/>
                <a:gridCol w="1992850"/>
              </a:tblGrid>
              <a:tr h="230875">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Nama Kolom</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Tipe Data</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Keterangan</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ID_PESERTA</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varchar</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No Identitas Peserta</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JENIS_KELAMIN</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varchar</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Jenis Kelamin  Peserta</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THP</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int</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Nominal THP Peserta</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TUKIN</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int</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Nominal TUKIN Peserta</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TUJAB</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int</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Nominal TUJAB Peserta</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JMLISTRI</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int</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Jumlah Istri Peserta</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JMLANAK</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int</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Jumlah Anak Peserta</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TMT_KERJA</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date</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Tanggal TMT Kerja Peserta</a:t>
                      </a:r>
                      <a:endParaRPr sz="900" u="none" cap="none" strike="noStrike">
                        <a:latin typeface="Calibri"/>
                        <a:ea typeface="Calibri"/>
                        <a:cs typeface="Calibri"/>
                        <a:sym typeface="Calibri"/>
                      </a:endParaRPr>
                    </a:p>
                  </a:txBody>
                  <a:tcPr marT="0" marB="0" marR="31350" marL="31350" anchor="b"/>
                </a:tc>
              </a:tr>
              <a:tr h="34272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TGLPMK</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date</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Tanggal Pensiun Meninggal Keluar Peserta</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BUP</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int </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Batas Usia Pensiun</a:t>
                      </a:r>
                      <a:endParaRPr sz="900" u="none" cap="none" strike="noStrike">
                        <a:latin typeface="Calibri"/>
                        <a:ea typeface="Calibri"/>
                        <a:cs typeface="Calibri"/>
                        <a:sym typeface="Calibri"/>
                      </a:endParaRPr>
                    </a:p>
                  </a:txBody>
                  <a:tcPr marT="0" marB="0" marR="31350" marL="31350" anchor="b"/>
                </a:tc>
              </a:tr>
              <a:tr h="34272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NAMA_STATUS_KAWIN</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varchar</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Status Kawin</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TAHUN_LAHIR</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int</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Tahun Lahir Peserta</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NAMA_SATKER</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varchar</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Nama Satuan Kerja</a:t>
                      </a:r>
                      <a:endParaRPr sz="900" u="none" cap="none" strike="noStrike">
                        <a:latin typeface="Calibri"/>
                        <a:ea typeface="Calibri"/>
                        <a:cs typeface="Calibri"/>
                        <a:sym typeface="Calibri"/>
                      </a:endParaRPr>
                    </a:p>
                  </a:txBody>
                  <a:tcPr marT="0" marB="0" marR="31350" marL="31350" anchor="b"/>
                </a:tc>
              </a:tr>
              <a:tr h="34272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NAMA_STATUS_PEGAWAI</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varchar</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Status Pegawai</a:t>
                      </a:r>
                      <a:endParaRPr sz="900" u="none" cap="none" strike="noStrike">
                        <a:latin typeface="Calibri"/>
                        <a:ea typeface="Calibri"/>
                        <a:cs typeface="Calibri"/>
                        <a:sym typeface="Calibri"/>
                      </a:endParaRPr>
                    </a:p>
                  </a:txBody>
                  <a:tcPr marT="0" marB="0" marR="31350" marL="31350" anchor="b"/>
                </a:tc>
              </a:tr>
              <a:tr h="230875">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NAMA_DATI2</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ctr">
                        <a:lnSpc>
                          <a:spcPct val="107000"/>
                        </a:lnSpc>
                        <a:spcBef>
                          <a:spcPts val="0"/>
                        </a:spcBef>
                        <a:spcAft>
                          <a:spcPts val="0"/>
                        </a:spcAft>
                        <a:buClr>
                          <a:srgbClr val="000000"/>
                        </a:buClr>
                        <a:buSzPts val="900"/>
                        <a:buFont typeface="Arial"/>
                        <a:buNone/>
                      </a:pPr>
                      <a:r>
                        <a:rPr lang="en-US" sz="900" u="none" cap="none" strike="noStrike"/>
                        <a:t>varchar</a:t>
                      </a:r>
                      <a:endParaRPr sz="900" u="none" cap="none" strike="noStrike">
                        <a:latin typeface="Calibri"/>
                        <a:ea typeface="Calibri"/>
                        <a:cs typeface="Calibri"/>
                        <a:sym typeface="Calibri"/>
                      </a:endParaRPr>
                    </a:p>
                  </a:txBody>
                  <a:tcPr marT="0" marB="0" marR="31350" marL="31350" anchor="b"/>
                </a:tc>
                <a:tc>
                  <a:txBody>
                    <a:bodyPr/>
                    <a:lstStyle/>
                    <a:p>
                      <a:pPr indent="0" lvl="0" marL="0" marR="0" rtl="0" algn="l">
                        <a:lnSpc>
                          <a:spcPct val="107000"/>
                        </a:lnSpc>
                        <a:spcBef>
                          <a:spcPts val="0"/>
                        </a:spcBef>
                        <a:spcAft>
                          <a:spcPts val="0"/>
                        </a:spcAft>
                        <a:buClr>
                          <a:srgbClr val="000000"/>
                        </a:buClr>
                        <a:buSzPts val="900"/>
                        <a:buFont typeface="Arial"/>
                        <a:buNone/>
                      </a:pPr>
                      <a:r>
                        <a:rPr lang="en-US" sz="900" u="none" cap="none" strike="noStrike"/>
                        <a:t>Nama Kab</a:t>
                      </a:r>
                      <a:endParaRPr sz="900" u="none" cap="none" strike="noStrike">
                        <a:latin typeface="Calibri"/>
                        <a:ea typeface="Calibri"/>
                        <a:cs typeface="Calibri"/>
                        <a:sym typeface="Calibri"/>
                      </a:endParaRPr>
                    </a:p>
                  </a:txBody>
                  <a:tcPr marT="0" marB="0" marR="31350" marL="31350" anchor="b"/>
                </a:tc>
              </a:tr>
            </a:tbl>
          </a:graphicData>
        </a:graphic>
      </p:graphicFrame>
      <p:pic>
        <p:nvPicPr>
          <p:cNvPr descr="Icon&#10;&#10;Description automatically generated" id="200" name="Google Shape;200;p7"/>
          <p:cNvPicPr preferRelativeResize="0"/>
          <p:nvPr/>
        </p:nvPicPr>
        <p:blipFill rotWithShape="1">
          <a:blip r:embed="rId3">
            <a:alphaModFix/>
          </a:blip>
          <a:srcRect b="0" l="0" r="0" t="0"/>
          <a:stretch/>
        </p:blipFill>
        <p:spPr>
          <a:xfrm>
            <a:off x="6697081" y="3019250"/>
            <a:ext cx="2141380" cy="2141380"/>
          </a:xfrm>
          <a:prstGeom prst="rect">
            <a:avLst/>
          </a:prstGeom>
          <a:noFill/>
          <a:ln>
            <a:noFill/>
          </a:ln>
        </p:spPr>
      </p:pic>
      <p:sp>
        <p:nvSpPr>
          <p:cNvPr id="201" name="Google Shape;201;p7"/>
          <p:cNvSpPr txBox="1"/>
          <p:nvPr>
            <p:ph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Understanding</a:t>
            </a:r>
            <a:endParaRPr sz="2400">
              <a:solidFill>
                <a:schemeClr val="accent3"/>
              </a:solidFill>
              <a:latin typeface="Calibri"/>
              <a:ea typeface="Calibri"/>
              <a:cs typeface="Calibri"/>
              <a:sym typeface="Calibri"/>
            </a:endParaRPr>
          </a:p>
        </p:txBody>
      </p:sp>
      <p:sp>
        <p:nvSpPr>
          <p:cNvPr id="202" name="Google Shape;202;p7"/>
          <p:cNvSpPr txBox="1"/>
          <p:nvPr/>
        </p:nvSpPr>
        <p:spPr>
          <a:xfrm>
            <a:off x="4506400" y="1171638"/>
            <a:ext cx="572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76B1D1"/>
                </a:solidFill>
                <a:latin typeface="Arial"/>
                <a:ea typeface="Arial"/>
                <a:cs typeface="Arial"/>
                <a:sym typeface="Arial"/>
              </a:rPr>
              <a:t>01</a:t>
            </a:r>
            <a:endParaRPr b="0" i="0" sz="2400" u="none" cap="none" strike="noStrike">
              <a:solidFill>
                <a:srgbClr val="000000"/>
              </a:solidFill>
              <a:latin typeface="Arial"/>
              <a:ea typeface="Arial"/>
              <a:cs typeface="Arial"/>
              <a:sym typeface="Arial"/>
            </a:endParaRPr>
          </a:p>
        </p:txBody>
      </p:sp>
      <p:sp>
        <p:nvSpPr>
          <p:cNvPr id="203" name="Google Shape;203;p7"/>
          <p:cNvSpPr txBox="1"/>
          <p:nvPr/>
        </p:nvSpPr>
        <p:spPr>
          <a:xfrm>
            <a:off x="4961675" y="1192350"/>
            <a:ext cx="3681600" cy="61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Source data : view demografi peserta ASN tahun 2022</a:t>
            </a:r>
            <a:endParaRPr b="0" i="0" sz="1300" u="none" cap="none" strike="noStrike">
              <a:solidFill>
                <a:schemeClr val="dk1"/>
              </a:solidFill>
              <a:latin typeface="Arial"/>
              <a:ea typeface="Arial"/>
              <a:cs typeface="Arial"/>
              <a:sym typeface="Arial"/>
            </a:endParaRPr>
          </a:p>
        </p:txBody>
      </p:sp>
      <p:sp>
        <p:nvSpPr>
          <p:cNvPr id="204" name="Google Shape;204;p7"/>
          <p:cNvSpPr txBox="1"/>
          <p:nvPr/>
        </p:nvSpPr>
        <p:spPr>
          <a:xfrm>
            <a:off x="4506400" y="1725750"/>
            <a:ext cx="572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3C47D"/>
                </a:solidFill>
                <a:latin typeface="Arial"/>
                <a:ea typeface="Arial"/>
                <a:cs typeface="Arial"/>
                <a:sym typeface="Arial"/>
              </a:rPr>
              <a:t>02</a:t>
            </a:r>
            <a:endParaRPr b="0" i="0" sz="1400" u="none" cap="none" strike="noStrike">
              <a:solidFill>
                <a:srgbClr val="93C47D"/>
              </a:solidFill>
              <a:latin typeface="Arial"/>
              <a:ea typeface="Arial"/>
              <a:cs typeface="Arial"/>
              <a:sym typeface="Arial"/>
            </a:endParaRPr>
          </a:p>
        </p:txBody>
      </p:sp>
      <p:sp>
        <p:nvSpPr>
          <p:cNvPr id="205" name="Google Shape;205;p7"/>
          <p:cNvSpPr txBox="1"/>
          <p:nvPr/>
        </p:nvSpPr>
        <p:spPr>
          <a:xfrm>
            <a:off x="4961675" y="1778250"/>
            <a:ext cx="3681600" cy="414699"/>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15 atribut dataset awal</a:t>
            </a:r>
            <a:endParaRPr b="0" i="0" sz="1300" u="none" cap="none" strike="noStrike">
              <a:solidFill>
                <a:schemeClr val="dk1"/>
              </a:solidFill>
              <a:latin typeface="Arial"/>
              <a:ea typeface="Arial"/>
              <a:cs typeface="Arial"/>
              <a:sym typeface="Arial"/>
            </a:endParaRPr>
          </a:p>
        </p:txBody>
      </p:sp>
      <p:sp>
        <p:nvSpPr>
          <p:cNvPr id="206" name="Google Shape;206;p7"/>
          <p:cNvSpPr txBox="1"/>
          <p:nvPr/>
        </p:nvSpPr>
        <p:spPr>
          <a:xfrm>
            <a:off x="4506388" y="2215638"/>
            <a:ext cx="572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6D9EEB"/>
                </a:solidFill>
                <a:latin typeface="Arial"/>
                <a:ea typeface="Arial"/>
                <a:cs typeface="Arial"/>
                <a:sym typeface="Arial"/>
              </a:rPr>
              <a:t>03</a:t>
            </a:r>
            <a:endParaRPr b="0" i="0" sz="1400" u="none" cap="none" strike="noStrike">
              <a:solidFill>
                <a:srgbClr val="6D9EEB"/>
              </a:solidFill>
              <a:latin typeface="Arial"/>
              <a:ea typeface="Arial"/>
              <a:cs typeface="Arial"/>
              <a:sym typeface="Arial"/>
            </a:endParaRPr>
          </a:p>
        </p:txBody>
      </p:sp>
      <p:sp>
        <p:nvSpPr>
          <p:cNvPr id="207" name="Google Shape;207;p7"/>
          <p:cNvSpPr txBox="1"/>
          <p:nvPr/>
        </p:nvSpPr>
        <p:spPr>
          <a:xfrm>
            <a:off x="4961675" y="2279850"/>
            <a:ext cx="368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Filtering data untuk ASN wilayah Jabodetabek</a:t>
            </a:r>
            <a:endParaRPr b="0" i="0" sz="1300" u="none" cap="none" strike="noStrike">
              <a:solidFill>
                <a:schemeClr val="dk1"/>
              </a:solidFill>
              <a:latin typeface="Arial"/>
              <a:ea typeface="Arial"/>
              <a:cs typeface="Arial"/>
              <a:sym typeface="Arial"/>
            </a:endParaRPr>
          </a:p>
        </p:txBody>
      </p:sp>
      <p:sp>
        <p:nvSpPr>
          <p:cNvPr id="208" name="Google Shape;208;p7"/>
          <p:cNvSpPr txBox="1"/>
          <p:nvPr/>
        </p:nvSpPr>
        <p:spPr>
          <a:xfrm>
            <a:off x="4460975" y="730650"/>
            <a:ext cx="4683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rgbClr val="C27BA0"/>
                </a:solidFill>
                <a:latin typeface="Times New Roman"/>
                <a:ea typeface="Times New Roman"/>
                <a:cs typeface="Times New Roman"/>
                <a:sym typeface="Times New Roman"/>
              </a:rPr>
              <a:t>Pengumpulan Data</a:t>
            </a:r>
            <a:endParaRPr b="1" i="0" sz="1800" u="none" cap="none" strike="noStrike">
              <a:solidFill>
                <a:srgbClr val="C27BA0"/>
              </a:solidFill>
              <a:latin typeface="Times New Roman"/>
              <a:ea typeface="Times New Roman"/>
              <a:cs typeface="Times New Roman"/>
              <a:sym typeface="Times New Roman"/>
            </a:endParaRPr>
          </a:p>
        </p:txBody>
      </p:sp>
      <p:sp>
        <p:nvSpPr>
          <p:cNvPr id="209" name="Google Shape;209;p7"/>
          <p:cNvSpPr txBox="1"/>
          <p:nvPr/>
        </p:nvSpPr>
        <p:spPr>
          <a:xfrm>
            <a:off x="4506400" y="2749050"/>
            <a:ext cx="572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E06666"/>
                </a:solidFill>
                <a:latin typeface="Arial"/>
                <a:ea typeface="Arial"/>
                <a:cs typeface="Arial"/>
                <a:sym typeface="Arial"/>
              </a:rPr>
              <a:t>04</a:t>
            </a:r>
            <a:endParaRPr b="0" i="0" sz="2400" u="none" cap="none" strike="noStrike">
              <a:solidFill>
                <a:srgbClr val="E06666"/>
              </a:solidFill>
              <a:latin typeface="Arial"/>
              <a:ea typeface="Arial"/>
              <a:cs typeface="Arial"/>
              <a:sym typeface="Arial"/>
            </a:endParaRPr>
          </a:p>
        </p:txBody>
      </p:sp>
      <p:sp>
        <p:nvSpPr>
          <p:cNvPr id="210" name="Google Shape;210;p7"/>
          <p:cNvSpPr txBox="1"/>
          <p:nvPr/>
        </p:nvSpPr>
        <p:spPr>
          <a:xfrm>
            <a:off x="4961675" y="2781450"/>
            <a:ext cx="41478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Jumlah raw data 210216 record</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txBox="1"/>
          <p:nvPr>
            <p:ph idx="12" type="sldNum"/>
          </p:nvPr>
        </p:nvSpPr>
        <p:spPr>
          <a:xfrm>
            <a:off x="6923570" y="4690119"/>
            <a:ext cx="2062716"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216" name="Google Shape;216;p8"/>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217" name="Google Shape;217;p8"/>
          <p:cNvPicPr preferRelativeResize="0"/>
          <p:nvPr/>
        </p:nvPicPr>
        <p:blipFill rotWithShape="1">
          <a:blip r:embed="rId4">
            <a:alphaModFix/>
          </a:blip>
          <a:srcRect b="0" l="0" r="0" t="0"/>
          <a:stretch/>
        </p:blipFill>
        <p:spPr>
          <a:xfrm>
            <a:off x="8189008" y="121859"/>
            <a:ext cx="681805" cy="259392"/>
          </a:xfrm>
          <a:prstGeom prst="rect">
            <a:avLst/>
          </a:prstGeom>
          <a:noFill/>
          <a:ln>
            <a:noFill/>
          </a:ln>
        </p:spPr>
      </p:pic>
      <p:sp>
        <p:nvSpPr>
          <p:cNvPr id="218" name="Google Shape;218;p8"/>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Understanding</a:t>
            </a:r>
            <a:endParaRPr sz="2400">
              <a:solidFill>
                <a:schemeClr val="accent3"/>
              </a:solidFill>
              <a:latin typeface="Calibri"/>
              <a:ea typeface="Calibri"/>
              <a:cs typeface="Calibri"/>
              <a:sym typeface="Calibri"/>
            </a:endParaRPr>
          </a:p>
        </p:txBody>
      </p:sp>
      <p:pic>
        <p:nvPicPr>
          <p:cNvPr id="219" name="Google Shape;219;p8"/>
          <p:cNvPicPr preferRelativeResize="0"/>
          <p:nvPr/>
        </p:nvPicPr>
        <p:blipFill rotWithShape="1">
          <a:blip r:embed="rId5">
            <a:alphaModFix/>
          </a:blip>
          <a:srcRect b="0" l="0" r="0" t="0"/>
          <a:stretch/>
        </p:blipFill>
        <p:spPr>
          <a:xfrm>
            <a:off x="884400" y="1562750"/>
            <a:ext cx="3382200" cy="1757475"/>
          </a:xfrm>
          <a:prstGeom prst="rect">
            <a:avLst/>
          </a:prstGeom>
          <a:noFill/>
          <a:ln>
            <a:noFill/>
          </a:ln>
        </p:spPr>
      </p:pic>
      <p:pic>
        <p:nvPicPr>
          <p:cNvPr id="220" name="Google Shape;220;p8"/>
          <p:cNvPicPr preferRelativeResize="0"/>
          <p:nvPr/>
        </p:nvPicPr>
        <p:blipFill rotWithShape="1">
          <a:blip r:embed="rId6">
            <a:alphaModFix/>
          </a:blip>
          <a:srcRect b="0" l="0" r="0" t="0"/>
          <a:stretch/>
        </p:blipFill>
        <p:spPr>
          <a:xfrm>
            <a:off x="4645125" y="1556968"/>
            <a:ext cx="3430898" cy="1769057"/>
          </a:xfrm>
          <a:prstGeom prst="rect">
            <a:avLst/>
          </a:prstGeom>
          <a:noFill/>
          <a:ln>
            <a:noFill/>
          </a:ln>
        </p:spPr>
      </p:pic>
      <p:sp>
        <p:nvSpPr>
          <p:cNvPr id="221" name="Google Shape;221;p8"/>
          <p:cNvSpPr txBox="1"/>
          <p:nvPr/>
        </p:nvSpPr>
        <p:spPr>
          <a:xfrm>
            <a:off x="1913552" y="3450500"/>
            <a:ext cx="132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Jumlah Istri</a:t>
            </a:r>
            <a:endParaRPr b="0" i="0" sz="1400" u="none" cap="none" strike="noStrike">
              <a:solidFill>
                <a:srgbClr val="000000"/>
              </a:solidFill>
              <a:latin typeface="Arial"/>
              <a:ea typeface="Arial"/>
              <a:cs typeface="Arial"/>
              <a:sym typeface="Arial"/>
            </a:endParaRPr>
          </a:p>
        </p:txBody>
      </p:sp>
      <p:sp>
        <p:nvSpPr>
          <p:cNvPr id="222" name="Google Shape;222;p8"/>
          <p:cNvSpPr txBox="1"/>
          <p:nvPr/>
        </p:nvSpPr>
        <p:spPr>
          <a:xfrm>
            <a:off x="5779327" y="3414775"/>
            <a:ext cx="132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Jumlah Anak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550d66feb3_0_36"/>
          <p:cNvSpPr txBox="1"/>
          <p:nvPr>
            <p:ph idx="12" type="sldNum"/>
          </p:nvPr>
        </p:nvSpPr>
        <p:spPr>
          <a:xfrm>
            <a:off x="6923570" y="4690119"/>
            <a:ext cx="2062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Logo&#10;&#10;Description automatically generated" id="228" name="Google Shape;228;g1550d66feb3_0_36"/>
          <p:cNvPicPr preferRelativeResize="0"/>
          <p:nvPr/>
        </p:nvPicPr>
        <p:blipFill rotWithShape="1">
          <a:blip r:embed="rId3">
            <a:alphaModFix/>
          </a:blip>
          <a:srcRect b="0" l="0" r="0" t="0"/>
          <a:stretch/>
        </p:blipFill>
        <p:spPr>
          <a:xfrm>
            <a:off x="266700" y="208422"/>
            <a:ext cx="963766" cy="172829"/>
          </a:xfrm>
          <a:prstGeom prst="rect">
            <a:avLst/>
          </a:prstGeom>
          <a:noFill/>
          <a:ln>
            <a:noFill/>
          </a:ln>
        </p:spPr>
      </p:pic>
      <p:pic>
        <p:nvPicPr>
          <p:cNvPr descr="Logo&#10;&#10;Description automatically generated" id="229" name="Google Shape;229;g1550d66feb3_0_36"/>
          <p:cNvPicPr preferRelativeResize="0"/>
          <p:nvPr/>
        </p:nvPicPr>
        <p:blipFill rotWithShape="1">
          <a:blip r:embed="rId4">
            <a:alphaModFix/>
          </a:blip>
          <a:srcRect b="0" l="0" r="0" t="0"/>
          <a:stretch/>
        </p:blipFill>
        <p:spPr>
          <a:xfrm>
            <a:off x="8189008" y="121859"/>
            <a:ext cx="681807" cy="259391"/>
          </a:xfrm>
          <a:prstGeom prst="rect">
            <a:avLst/>
          </a:prstGeom>
          <a:noFill/>
          <a:ln>
            <a:noFill/>
          </a:ln>
        </p:spPr>
      </p:pic>
      <p:sp>
        <p:nvSpPr>
          <p:cNvPr id="230" name="Google Shape;230;g1550d66feb3_0_36"/>
          <p:cNvSpPr txBox="1"/>
          <p:nvPr>
            <p:ph idx="4294967295" type="title"/>
          </p:nvPr>
        </p:nvSpPr>
        <p:spPr>
          <a:xfrm>
            <a:off x="521984" y="27443"/>
            <a:ext cx="77139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00"/>
              <a:buNone/>
            </a:pPr>
            <a:r>
              <a:rPr lang="en-US" sz="2400">
                <a:solidFill>
                  <a:schemeClr val="accent3"/>
                </a:solidFill>
                <a:latin typeface="Calibri"/>
                <a:ea typeface="Calibri"/>
                <a:cs typeface="Calibri"/>
                <a:sym typeface="Calibri"/>
              </a:rPr>
              <a:t>Data </a:t>
            </a:r>
            <a:r>
              <a:rPr lang="en-US" sz="2400">
                <a:latin typeface="Calibri"/>
                <a:ea typeface="Calibri"/>
                <a:cs typeface="Calibri"/>
                <a:sym typeface="Calibri"/>
              </a:rPr>
              <a:t>Understanding</a:t>
            </a:r>
            <a:endParaRPr sz="2400">
              <a:solidFill>
                <a:schemeClr val="accent3"/>
              </a:solidFill>
              <a:latin typeface="Calibri"/>
              <a:ea typeface="Calibri"/>
              <a:cs typeface="Calibri"/>
              <a:sym typeface="Calibri"/>
            </a:endParaRPr>
          </a:p>
        </p:txBody>
      </p:sp>
      <p:pic>
        <p:nvPicPr>
          <p:cNvPr id="231" name="Google Shape;231;g1550d66feb3_0_36"/>
          <p:cNvPicPr preferRelativeResize="0"/>
          <p:nvPr/>
        </p:nvPicPr>
        <p:blipFill rotWithShape="1">
          <a:blip r:embed="rId5">
            <a:alphaModFix/>
          </a:blip>
          <a:srcRect b="0" l="0" r="0" t="0"/>
          <a:stretch/>
        </p:blipFill>
        <p:spPr>
          <a:xfrm>
            <a:off x="1408075" y="1456350"/>
            <a:ext cx="2874150" cy="2119875"/>
          </a:xfrm>
          <a:prstGeom prst="rect">
            <a:avLst/>
          </a:prstGeom>
          <a:noFill/>
          <a:ln>
            <a:noFill/>
          </a:ln>
        </p:spPr>
      </p:pic>
      <p:sp>
        <p:nvSpPr>
          <p:cNvPr id="232" name="Google Shape;232;g1550d66feb3_0_36"/>
          <p:cNvSpPr txBox="1"/>
          <p:nvPr/>
        </p:nvSpPr>
        <p:spPr>
          <a:xfrm>
            <a:off x="5966227" y="3576225"/>
            <a:ext cx="132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Status Kawin</a:t>
            </a:r>
            <a:endParaRPr b="0" i="0" sz="1400" u="none" cap="none" strike="noStrike">
              <a:solidFill>
                <a:srgbClr val="000000"/>
              </a:solidFill>
              <a:latin typeface="Arial"/>
              <a:ea typeface="Arial"/>
              <a:cs typeface="Arial"/>
              <a:sym typeface="Arial"/>
            </a:endParaRPr>
          </a:p>
        </p:txBody>
      </p:sp>
      <p:sp>
        <p:nvSpPr>
          <p:cNvPr id="233" name="Google Shape;233;g1550d66feb3_0_36"/>
          <p:cNvSpPr txBox="1"/>
          <p:nvPr/>
        </p:nvSpPr>
        <p:spPr>
          <a:xfrm>
            <a:off x="2250852" y="3649375"/>
            <a:ext cx="132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Jenis Kelamin</a:t>
            </a:r>
            <a:endParaRPr b="0" i="0" sz="1400" u="none" cap="none" strike="noStrike">
              <a:solidFill>
                <a:srgbClr val="000000"/>
              </a:solidFill>
              <a:latin typeface="Arial"/>
              <a:ea typeface="Arial"/>
              <a:cs typeface="Arial"/>
              <a:sym typeface="Arial"/>
            </a:endParaRPr>
          </a:p>
        </p:txBody>
      </p:sp>
      <p:pic>
        <p:nvPicPr>
          <p:cNvPr id="234" name="Google Shape;234;g1550d66feb3_0_36"/>
          <p:cNvPicPr preferRelativeResize="0"/>
          <p:nvPr/>
        </p:nvPicPr>
        <p:blipFill rotWithShape="1">
          <a:blip r:embed="rId6">
            <a:alphaModFix/>
          </a:blip>
          <a:srcRect b="0" l="0" r="0" t="0"/>
          <a:stretch/>
        </p:blipFill>
        <p:spPr>
          <a:xfrm>
            <a:off x="4462575" y="1456350"/>
            <a:ext cx="4164939" cy="20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imple Professional Virtual Meeting by Slidesgo">
  <a:themeElements>
    <a:clrScheme name="Simple Light">
      <a:dk1>
        <a:srgbClr val="000000"/>
      </a:dk1>
      <a:lt1>
        <a:srgbClr val="FFFFFF"/>
      </a:lt1>
      <a:dk2>
        <a:srgbClr val="FFFDFD"/>
      </a:dk2>
      <a:lt2>
        <a:srgbClr val="606060"/>
      </a:lt2>
      <a:accent1>
        <a:srgbClr val="323366"/>
      </a:accent1>
      <a:accent2>
        <a:srgbClr val="004F83"/>
      </a:accent2>
      <a:accent3>
        <a:srgbClr val="FAB403"/>
      </a:accent3>
      <a:accent4>
        <a:srgbClr val="FABE75"/>
      </a:accent4>
      <a:accent5>
        <a:srgbClr val="00373D"/>
      </a:accent5>
      <a:accent6>
        <a:srgbClr val="00929B"/>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KARIM ABDULLAH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0x0101006920127000C8714EAE9CE989F556A37E</vt:lpwstr>
  </property>
  <property fmtid="{D5CDD505-2E9C-101B-9397-08002B2CF9AE}" pid="3" name="MediaServiceImageTags">
    <vt:lpwstr/>
  </property>
</Properties>
</file>