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1197" r:id="rId5"/>
    <p:sldId id="1201" r:id="rId6"/>
    <p:sldId id="1203" r:id="rId7"/>
    <p:sldId id="1199" r:id="rId8"/>
    <p:sldId id="1204" r:id="rId9"/>
    <p:sldId id="4128" r:id="rId10"/>
    <p:sldId id="4129" r:id="rId11"/>
    <p:sldId id="1214" r:id="rId12"/>
    <p:sldId id="1205" r:id="rId13"/>
    <p:sldId id="4134" r:id="rId14"/>
    <p:sldId id="1208" r:id="rId15"/>
    <p:sldId id="4136" r:id="rId16"/>
    <p:sldId id="1206" r:id="rId17"/>
    <p:sldId id="1212" r:id="rId18"/>
    <p:sldId id="4132" r:id="rId19"/>
    <p:sldId id="4135" r:id="rId20"/>
    <p:sldId id="4130" r:id="rId21"/>
    <p:sldId id="4137" r:id="rId22"/>
    <p:sldId id="1207" r:id="rId23"/>
    <p:sldId id="1215" r:id="rId24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AD"/>
    <a:srgbClr val="C3C6FB"/>
    <a:srgbClr val="EEDAE7"/>
    <a:srgbClr val="F9B5C8"/>
    <a:srgbClr val="DDF9CF"/>
    <a:srgbClr val="D776EA"/>
    <a:srgbClr val="FDC1D4"/>
    <a:srgbClr val="FACEE5"/>
    <a:srgbClr val="EAF6A2"/>
    <a:srgbClr val="EB6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ECF85-34B0-8C24-2AEF-64832072D1AB}" v="307" dt="2022-09-15T11:22:28.576"/>
    <p1510:client id="{5B97AC53-7D83-C984-B0CF-D9B23C96A39F}" v="634" dt="2022-09-15T10:28:32.996"/>
    <p1510:client id="{6B412306-1148-1B41-AB4A-9CFD26A03286}" v="3111" dt="2022-09-15T12:02:01.458"/>
    <p1510:client id="{850AFB5D-C17A-CCCC-ECAB-57B5265DEEA8}" v="344" dt="2022-09-15T07:19:31.784"/>
    <p1510:client id="{B1A4A021-EAA0-6847-01DF-24DB674D03DB}" v="46" dt="2022-09-15T11:29:11.724"/>
    <p1510:client id="{EED9AEA9-2D35-453D-8826-B3C83EE107D4}" v="79" dt="2022-09-15T04:00:42.031"/>
    <p1510:client id="{FC17DD49-FF7B-4ADC-B044-C9F1EF46057F}" v="2258" dt="2022-09-15T12:17:2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First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is me Adam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58750" indent="0">
              <a:buNone/>
            </a:pPr>
            <a:r>
              <a:rPr lang="en-US" altLang="en-US"/>
              <a:t>Per 31 des 2021</a:t>
            </a:r>
          </a:p>
        </p:txBody>
      </p:sp>
    </p:spTree>
    <p:extLst>
      <p:ext uri="{BB962C8B-B14F-4D97-AF65-F5344CB8AC3E}">
        <p14:creationId xmlns:p14="http://schemas.microsoft.com/office/powerpoint/2010/main" val="379788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0" dirty="0">
                <a:effectLst/>
                <a:latin typeface="Consolas" panose="020B0609020204030204" pitchFamily="49" charset="0"/>
              </a:rPr>
              <a:t>Penulis merasa bahwa pemasaran produk yang dilakukan oleh Taspen Life cenderung memakan waktu, biaya dan sumber daya karena produk ditawarkan ke seluruh peserta Taspen mengajukan </a:t>
            </a:r>
            <a:r>
              <a:rPr lang="id-ID" sz="1400" b="0" err="1">
                <a:effectLst/>
                <a:latin typeface="Consolas" panose="020B0609020204030204" pitchFamily="49" charset="0"/>
              </a:rPr>
              <a:t>klim</a:t>
            </a:r>
            <a:r>
              <a:rPr lang="id-ID" sz="1400" b="0" dirty="0">
                <a:effectLst/>
                <a:latin typeface="Consolas" panose="020B0609020204030204" pitchFamily="49" charset="0"/>
              </a:rPr>
              <a:t>. Kita perlu mengetahui profil peserta seperti apa yang berminat terhadap produk Taspen Life sehingga penawarannya lebih tepat sasaran dan efisien. </a:t>
            </a:r>
          </a:p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05905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70212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92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3231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>
            <a:off x="17" y="-699025"/>
            <a:ext cx="9664083" cy="6178425"/>
            <a:chOff x="17" y="-699025"/>
            <a:chExt cx="9664083" cy="6178425"/>
          </a:xfrm>
        </p:grpSpPr>
        <p:sp>
          <p:nvSpPr>
            <p:cNvPr id="218" name="Google Shape;218;p22"/>
            <p:cNvSpPr/>
            <p:nvPr/>
          </p:nvSpPr>
          <p:spPr>
            <a:xfrm rot="-5400000">
              <a:off x="-263636" y="263644"/>
              <a:ext cx="1468476" cy="941170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 rot="10800000">
              <a:off x="746500" y="-69902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2"/>
            <p:cNvCxnSpPr/>
            <p:nvPr/>
          </p:nvCxnSpPr>
          <p:spPr>
            <a:xfrm>
              <a:off x="181788" y="236388"/>
              <a:ext cx="0" cy="995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941163" y="-229887"/>
              <a:ext cx="0" cy="995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22"/>
            <p:cNvSpPr/>
            <p:nvPr/>
          </p:nvSpPr>
          <p:spPr>
            <a:xfrm flipH="1">
              <a:off x="6654200" y="47882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B0F0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3" name="Google Shape;223;p22"/>
            <p:cNvCxnSpPr/>
            <p:nvPr/>
          </p:nvCxnSpPr>
          <p:spPr>
            <a:xfrm>
              <a:off x="7566300" y="465278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0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695" r:id="rId2"/>
    <p:sldLayoutId id="214748373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9EF818-3C76-11DE-70FB-E8C4E9B8EC95}"/>
              </a:ext>
            </a:extLst>
          </p:cNvPr>
          <p:cNvSpPr/>
          <p:nvPr/>
        </p:nvSpPr>
        <p:spPr>
          <a:xfrm>
            <a:off x="8184417" y="-8553450"/>
            <a:ext cx="9144000" cy="51435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F0D88680-030A-B920-35DB-7D4A802A9D02}"/>
              </a:ext>
            </a:extLst>
          </p:cNvPr>
          <p:cNvSpPr txBox="1">
            <a:spLocks/>
          </p:cNvSpPr>
          <p:nvPr/>
        </p:nvSpPr>
        <p:spPr>
          <a:xfrm>
            <a:off x="485443" y="1858886"/>
            <a:ext cx="3943346" cy="154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PROFILING OF TASPEN’S LIFE CUSTOMER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CC058C8-62F7-5417-55DC-65A4443AD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03" y="1434848"/>
            <a:ext cx="3615410" cy="2279902"/>
          </a:xfrm>
          <a:prstGeom prst="rect">
            <a:avLst/>
          </a:prstGeom>
        </p:spPr>
      </p:pic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5C8A6E24-0B03-28B9-2242-DE904F698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3900" y="2630427"/>
            <a:ext cx="1086629" cy="131793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2BACBDB9-8CC4-5FEA-D312-10CA9EA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2566" y="3158969"/>
            <a:ext cx="874649" cy="106082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5284AB-0981-A533-B22A-EDC8DF534E81}"/>
              </a:ext>
            </a:extLst>
          </p:cNvPr>
          <p:cNvSpPr txBox="1"/>
          <p:nvPr/>
        </p:nvSpPr>
        <p:spPr>
          <a:xfrm>
            <a:off x="-149529" y="8539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DATA UNDERSTANDING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CD14A1-66CB-6335-8418-9ADC59FA9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66769"/>
              </p:ext>
            </p:extLst>
          </p:nvPr>
        </p:nvGraphicFramePr>
        <p:xfrm>
          <a:off x="750700" y="1578596"/>
          <a:ext cx="7954137" cy="347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169400" imgH="4013200" progId="Excel.Sheet.12">
                  <p:embed/>
                </p:oleObj>
              </mc:Choice>
              <mc:Fallback>
                <p:oleObj name="Worksheet" r:id="rId3" imgW="9169400" imgH="40132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CD14A1-66CB-6335-8418-9ADC59FA93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700" y="1578596"/>
                        <a:ext cx="7954137" cy="347950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5B4BC5C-A033-A3C5-89E1-3F762148C5C3}"/>
              </a:ext>
            </a:extLst>
          </p:cNvPr>
          <p:cNvGrpSpPr/>
          <p:nvPr/>
        </p:nvGrpSpPr>
        <p:grpSpPr>
          <a:xfrm>
            <a:off x="527907" y="851567"/>
            <a:ext cx="8399721" cy="523221"/>
            <a:chOff x="3002827" y="4151849"/>
            <a:chExt cx="1118069" cy="6435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Google Shape;539;p44">
              <a:extLst>
                <a:ext uri="{FF2B5EF4-FFF2-40B4-BE49-F238E27FC236}">
                  <a16:creationId xmlns:a16="http://schemas.microsoft.com/office/drawing/2014/main" id="{EDD980F3-1403-21CC-2BC1-77FC053A28A9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1;p44">
              <a:extLst>
                <a:ext uri="{FF2B5EF4-FFF2-40B4-BE49-F238E27FC236}">
                  <a16:creationId xmlns:a16="http://schemas.microsoft.com/office/drawing/2014/main" id="{4993910C-5819-E12D-A474-C78BA92397D7}"/>
                </a:ext>
              </a:extLst>
            </p:cNvPr>
            <p:cNvSpPr txBox="1"/>
            <p:nvPr/>
          </p:nvSpPr>
          <p:spPr>
            <a:xfrm>
              <a:off x="3039893" y="4297775"/>
              <a:ext cx="1081003" cy="3835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d-ID" sz="1050" err="1">
                  <a:latin typeface="Raleway Medium"/>
                  <a:ea typeface="Raleway Medium"/>
                  <a:cs typeface="Raleway Medium"/>
                  <a:sym typeface="Raleway Medium"/>
                </a:rPr>
                <a:t>Dataset</a:t>
              </a:r>
              <a:r>
                <a:rPr lang="id-ID" sz="1050">
                  <a:latin typeface="Raleway Medium"/>
                  <a:ea typeface="Raleway Medium"/>
                  <a:cs typeface="Raleway Medium"/>
                  <a:sym typeface="Raleway Medium"/>
                </a:rPr>
                <a:t> merupakan data klaim Taspen di Tahun 2021.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d-ID" sz="1050">
                  <a:latin typeface="Raleway Medium"/>
                  <a:ea typeface="Raleway Medium"/>
                  <a:cs typeface="Raleway Medium"/>
                  <a:sym typeface="Raleway Medium"/>
                </a:rPr>
                <a:t>Setiap baris data merepresentasikan informasi terkait klaim yang dilakukan di Taspen dan keikutsertaan terhadap produk Taspen Life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8196EE-5674-E2F2-608D-64876CEFD3E1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1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35224-A0F1-D994-8311-9E1F7660A339}"/>
              </a:ext>
            </a:extLst>
          </p:cNvPr>
          <p:cNvCxnSpPr/>
          <p:nvPr/>
        </p:nvCxnSpPr>
        <p:spPr>
          <a:xfrm>
            <a:off x="3657600" y="272415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B22F9A1-6F6D-AB7E-1DE1-699FD94D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" y="740920"/>
            <a:ext cx="7101377" cy="3966459"/>
          </a:xfrm>
          <a:prstGeom prst="rect">
            <a:avLst/>
          </a:prstGeom>
        </p:spPr>
      </p:pic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7A0D7757-B5EC-63FD-663D-990653C43BA3}"/>
              </a:ext>
            </a:extLst>
          </p:cNvPr>
          <p:cNvSpPr/>
          <p:nvPr/>
        </p:nvSpPr>
        <p:spPr>
          <a:xfrm>
            <a:off x="6378097" y="5356002"/>
            <a:ext cx="1694413" cy="628650"/>
          </a:xfrm>
          <a:prstGeom prst="roundRect">
            <a:avLst/>
          </a:prstGeom>
          <a:solidFill>
            <a:srgbClr val="FE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>
                <a:solidFill>
                  <a:schemeClr val="tx1"/>
                </a:solidFill>
                <a:latin typeface="Consolas"/>
              </a:rPr>
              <a:t>Missing Value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>
                <a:solidFill>
                  <a:schemeClr val="tx1"/>
                </a:solidFill>
                <a:latin typeface="Consolas"/>
              </a:rPr>
              <a:t>TGL PMK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>
                <a:solidFill>
                  <a:schemeClr val="tx1"/>
                </a:solidFill>
                <a:latin typeface="Consolas"/>
              </a:rPr>
              <a:t>ID_TASPEN_LIFE_PRODUK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A44A3-64E5-6159-AF7C-362D5C2BB833}"/>
              </a:ext>
            </a:extLst>
          </p:cNvPr>
          <p:cNvSpPr txBox="1"/>
          <p:nvPr/>
        </p:nvSpPr>
        <p:spPr>
          <a:xfrm>
            <a:off x="-1" y="164035"/>
            <a:ext cx="457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DATA PRE-PROCESSING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F7AEC-FF98-FD60-F0CA-41097E526E8B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BC06C-F3EF-7FB2-DA8C-18CDD6D17B05}"/>
              </a:ext>
            </a:extLst>
          </p:cNvPr>
          <p:cNvSpPr/>
          <p:nvPr/>
        </p:nvSpPr>
        <p:spPr>
          <a:xfrm>
            <a:off x="7101377" y="866497"/>
            <a:ext cx="2042623" cy="6336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Cabang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GB"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5C3FC-5C85-C064-7AC9-91A97399C54B}"/>
              </a:ext>
            </a:extLst>
          </p:cNvPr>
          <p:cNvSpPr/>
          <p:nvPr/>
        </p:nvSpPr>
        <p:spPr>
          <a:xfrm>
            <a:off x="7101377" y="1599984"/>
            <a:ext cx="2042623" cy="4998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Missing Values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TGL PMK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ID_TASPEN_LIFE_PRODUK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E3FB0-4BDC-6FF5-917D-A0BFEF37B09F}"/>
              </a:ext>
            </a:extLst>
          </p:cNvPr>
          <p:cNvSpPr/>
          <p:nvPr/>
        </p:nvSpPr>
        <p:spPr>
          <a:xfrm>
            <a:off x="7101377" y="2199626"/>
            <a:ext cx="2042623" cy="22796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Drop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Klaim</a:t>
            </a:r>
            <a:endParaRPr lang="en-GB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Posting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TMT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Kerja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TMT TASPEN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Pangkat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Kedudukan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Jenis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Pegawai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Kelompok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Peserta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PMK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Masa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Kerja</a:t>
            </a:r>
            <a:endParaRPr lang="en-GB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Cabang</a:t>
            </a:r>
          </a:p>
        </p:txBody>
      </p:sp>
    </p:spTree>
    <p:extLst>
      <p:ext uri="{BB962C8B-B14F-4D97-AF65-F5344CB8AC3E}">
        <p14:creationId xmlns:p14="http://schemas.microsoft.com/office/powerpoint/2010/main" val="164615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7A0D7757-B5EC-63FD-663D-990653C43BA3}"/>
              </a:ext>
            </a:extLst>
          </p:cNvPr>
          <p:cNvSpPr/>
          <p:nvPr/>
        </p:nvSpPr>
        <p:spPr>
          <a:xfrm>
            <a:off x="6378097" y="5356002"/>
            <a:ext cx="1694413" cy="628650"/>
          </a:xfrm>
          <a:prstGeom prst="roundRect">
            <a:avLst/>
          </a:prstGeom>
          <a:solidFill>
            <a:srgbClr val="FE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>
                <a:solidFill>
                  <a:schemeClr val="tx1"/>
                </a:solidFill>
                <a:latin typeface="Consolas"/>
              </a:rPr>
              <a:t>Missing Value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>
                <a:solidFill>
                  <a:schemeClr val="tx1"/>
                </a:solidFill>
                <a:latin typeface="Consolas"/>
              </a:rPr>
              <a:t>TGL PMK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>
                <a:solidFill>
                  <a:schemeClr val="tx1"/>
                </a:solidFill>
                <a:latin typeface="Consolas"/>
              </a:rPr>
              <a:t>ID_TASPEN_LIFE_PRODUK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A44A3-64E5-6159-AF7C-362D5C2BB833}"/>
              </a:ext>
            </a:extLst>
          </p:cNvPr>
          <p:cNvSpPr txBox="1"/>
          <p:nvPr/>
        </p:nvSpPr>
        <p:spPr>
          <a:xfrm>
            <a:off x="-1" y="164035"/>
            <a:ext cx="457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DATA PRE-PROCESSING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F7AEC-FF98-FD60-F0CA-41097E526E8B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BC06C-F3EF-7FB2-DA8C-18CDD6D17B05}"/>
              </a:ext>
            </a:extLst>
          </p:cNvPr>
          <p:cNvSpPr/>
          <p:nvPr/>
        </p:nvSpPr>
        <p:spPr>
          <a:xfrm>
            <a:off x="3550688" y="1872966"/>
            <a:ext cx="2042623" cy="15900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Kode Cabang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cabang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mencatat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polis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Taspen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</a:t>
            </a:r>
            <a:r>
              <a:rPr lang="id-ID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Posting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periode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tercatat</a:t>
            </a:r>
            <a:r>
              <a:rPr lang="en-GB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polis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9389A-3E7C-F311-20BF-1ECE03B7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" y="1872313"/>
            <a:ext cx="3228975" cy="159067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C414C81-B4E3-63AC-BEF3-DBB1AED5C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" r="9088" b="10273"/>
          <a:stretch/>
        </p:blipFill>
        <p:spPr>
          <a:xfrm>
            <a:off x="5755796" y="1954075"/>
            <a:ext cx="3142333" cy="14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6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" y="0"/>
            <a:ext cx="4399179" cy="51435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FINDINGS</a:t>
            </a:r>
          </a:p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&amp;</a:t>
            </a:r>
          </a:p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SOLUTIONS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1E776A-E192-716C-F51D-D2DA08F28C14}"/>
              </a:ext>
            </a:extLst>
          </p:cNvPr>
          <p:cNvGrpSpPr/>
          <p:nvPr/>
        </p:nvGrpSpPr>
        <p:grpSpPr>
          <a:xfrm>
            <a:off x="4037124" y="2382140"/>
            <a:ext cx="707700" cy="707700"/>
            <a:chOff x="2237523" y="1941278"/>
            <a:chExt cx="707700" cy="707700"/>
          </a:xfrm>
        </p:grpSpPr>
        <p:sp>
          <p:nvSpPr>
            <p:cNvPr id="11" name="Google Shape;264;p31">
              <a:extLst>
                <a:ext uri="{FF2B5EF4-FFF2-40B4-BE49-F238E27FC236}">
                  <a16:creationId xmlns:a16="http://schemas.microsoft.com/office/drawing/2014/main" id="{95027FFA-29C7-8F6C-4743-8135655B03CF}"/>
                </a:ext>
              </a:extLst>
            </p:cNvPr>
            <p:cNvSpPr/>
            <p:nvPr/>
          </p:nvSpPr>
          <p:spPr>
            <a:xfrm>
              <a:off x="2237523" y="1941278"/>
              <a:ext cx="707700" cy="7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;p31">
              <a:extLst>
                <a:ext uri="{FF2B5EF4-FFF2-40B4-BE49-F238E27FC236}">
                  <a16:creationId xmlns:a16="http://schemas.microsoft.com/office/drawing/2014/main" id="{64D3796D-4825-11CC-5EAB-1A058A58527E}"/>
                </a:ext>
              </a:extLst>
            </p:cNvPr>
            <p:cNvSpPr txBox="1">
              <a:spLocks/>
            </p:cNvSpPr>
            <p:nvPr/>
          </p:nvSpPr>
          <p:spPr>
            <a:xfrm>
              <a:off x="2237523" y="2050414"/>
              <a:ext cx="707700" cy="4662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sz="2800" b="1">
                  <a:latin typeface="Work Sans" pitchFamily="2" charset="0"/>
                </a:rPr>
                <a:t>04</a:t>
              </a:r>
            </a:p>
          </p:txBody>
        </p:sp>
      </p:grp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6A61331-2086-678C-32C8-932CF3C0E3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98" y="1660784"/>
            <a:ext cx="4331563" cy="20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7793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5C31A-668F-9438-80A9-DBD256030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" t="1582" r="1853" b="2133"/>
          <a:stretch/>
        </p:blipFill>
        <p:spPr>
          <a:xfrm>
            <a:off x="212295" y="877622"/>
            <a:ext cx="2554222" cy="18295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507D1E-2EB2-FF40-79E4-741A60FF9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3" t="2269" r="1998" b="4194"/>
          <a:stretch/>
        </p:blipFill>
        <p:spPr>
          <a:xfrm>
            <a:off x="3536207" y="877621"/>
            <a:ext cx="2502030" cy="178303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04F0ED-F9B3-2C4B-1C1C-AA69D9CCD45D}"/>
              </a:ext>
            </a:extLst>
          </p:cNvPr>
          <p:cNvGrpSpPr/>
          <p:nvPr/>
        </p:nvGrpSpPr>
        <p:grpSpPr>
          <a:xfrm>
            <a:off x="299901" y="2811066"/>
            <a:ext cx="2641802" cy="2044677"/>
            <a:chOff x="3002827" y="4092588"/>
            <a:chExt cx="1118069" cy="702830"/>
          </a:xfrm>
          <a:solidFill>
            <a:srgbClr val="FEE5C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Google Shape;539;p44">
              <a:extLst>
                <a:ext uri="{FF2B5EF4-FFF2-40B4-BE49-F238E27FC236}">
                  <a16:creationId xmlns:a16="http://schemas.microsoft.com/office/drawing/2014/main" id="{C2A8F174-AC19-FBAE-9D35-8242F2A49395}"/>
                </a:ext>
              </a:extLst>
            </p:cNvPr>
            <p:cNvSpPr/>
            <p:nvPr/>
          </p:nvSpPr>
          <p:spPr>
            <a:xfrm>
              <a:off x="3002827" y="4151850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41;p44">
              <a:extLst>
                <a:ext uri="{FF2B5EF4-FFF2-40B4-BE49-F238E27FC236}">
                  <a16:creationId xmlns:a16="http://schemas.microsoft.com/office/drawing/2014/main" id="{6FD0A78E-EEBE-4E41-FB3F-A5FC7C9DE8AF}"/>
                </a:ext>
              </a:extLst>
            </p:cNvPr>
            <p:cNvSpPr txBox="1"/>
            <p:nvPr/>
          </p:nvSpPr>
          <p:spPr>
            <a:xfrm>
              <a:off x="3039893" y="4092588"/>
              <a:ext cx="1081003" cy="674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latin typeface="Calibri" panose="020F0502020204030204" pitchFamily="34" charset="0"/>
                  <a:ea typeface="Raleway Medium"/>
                  <a:cs typeface="Calibri" panose="020F0502020204030204" pitchFamily="34" charset="0"/>
                  <a:sym typeface="Raleway Medium"/>
                </a:rPr>
                <a:t>Jenis Kelamin vs Taspen Life, menggambarkan: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d-ID" sz="1050">
                  <a:latin typeface="Calibri" panose="020F0502020204030204" pitchFamily="34" charset="0"/>
                  <a:ea typeface="Raleway Medium"/>
                  <a:cs typeface="Calibri" panose="020F0502020204030204" pitchFamily="34" charset="0"/>
                  <a:sym typeface="Raleway Medium"/>
                </a:rPr>
                <a:t>Peserta perempuan (2.29%) lebih meminati untuk menambah produk Taspen Life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d-ID" sz="1050">
                  <a:latin typeface="Calibri" panose="020F0502020204030204" pitchFamily="34" charset="0"/>
                  <a:ea typeface="Raleway Medium"/>
                  <a:cs typeface="Calibri" panose="020F0502020204030204" pitchFamily="34" charset="0"/>
                  <a:sym typeface="Raleway Medium"/>
                </a:rPr>
                <a:t>Meskipun peserta laki-laki (2.16%) juga meminati untuk bergabung menambah manfaat melalui produk Taspen Life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0C79C-3608-67ED-5F43-F3441BE21E0C}"/>
              </a:ext>
            </a:extLst>
          </p:cNvPr>
          <p:cNvGrpSpPr/>
          <p:nvPr/>
        </p:nvGrpSpPr>
        <p:grpSpPr>
          <a:xfrm>
            <a:off x="3570122" y="2983471"/>
            <a:ext cx="2641802" cy="1866802"/>
            <a:chOff x="3002827" y="4151849"/>
            <a:chExt cx="1118069" cy="6435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Google Shape;539;p44">
              <a:extLst>
                <a:ext uri="{FF2B5EF4-FFF2-40B4-BE49-F238E27FC236}">
                  <a16:creationId xmlns:a16="http://schemas.microsoft.com/office/drawing/2014/main" id="{44263CD1-7743-9A9E-2755-CD7B667FCA8C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1;p44">
              <a:extLst>
                <a:ext uri="{FF2B5EF4-FFF2-40B4-BE49-F238E27FC236}">
                  <a16:creationId xmlns:a16="http://schemas.microsoft.com/office/drawing/2014/main" id="{6AB90634-6891-BBC8-A398-C8E3A26B0BEB}"/>
                </a:ext>
              </a:extLst>
            </p:cNvPr>
            <p:cNvSpPr txBox="1"/>
            <p:nvPr/>
          </p:nvSpPr>
          <p:spPr>
            <a:xfrm>
              <a:off x="3039893" y="4194077"/>
              <a:ext cx="1081003" cy="548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Jenis Klaim vs Taspen Life, menggambarkan bahwa peserta yang mengajukan klaim B1 (klaim pensiun) sebanyak 2.55% lebih tertarik untuk membeli produk Taspen Life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DC1A44-2492-D946-6C9C-15131BD4DC7A}"/>
              </a:ext>
            </a:extLst>
          </p:cNvPr>
          <p:cNvSpPr txBox="1"/>
          <p:nvPr/>
        </p:nvSpPr>
        <p:spPr>
          <a:xfrm>
            <a:off x="-1" y="164035"/>
            <a:ext cx="457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RELATED FEATURES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19E13-21C6-1A58-EA86-620CCFCF36C0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0BE25C7-09EA-0D56-C804-5B50C92B04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67" t="3329" r="2470" b="3120"/>
          <a:stretch/>
        </p:blipFill>
        <p:spPr>
          <a:xfrm>
            <a:off x="6377953" y="893840"/>
            <a:ext cx="2450309" cy="17668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47BA-8F8B-6EA3-A60D-5C3FD4E1FBB0}"/>
              </a:ext>
            </a:extLst>
          </p:cNvPr>
          <p:cNvGrpSpPr/>
          <p:nvPr/>
        </p:nvGrpSpPr>
        <p:grpSpPr>
          <a:xfrm>
            <a:off x="6504721" y="2983471"/>
            <a:ext cx="2339378" cy="1866802"/>
            <a:chOff x="3002827" y="4151849"/>
            <a:chExt cx="1118069" cy="6435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Google Shape;539;p44">
              <a:extLst>
                <a:ext uri="{FF2B5EF4-FFF2-40B4-BE49-F238E27FC236}">
                  <a16:creationId xmlns:a16="http://schemas.microsoft.com/office/drawing/2014/main" id="{06DB8FFC-9BEB-DB3A-729C-361AE9203B69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1;p44">
              <a:extLst>
                <a:ext uri="{FF2B5EF4-FFF2-40B4-BE49-F238E27FC236}">
                  <a16:creationId xmlns:a16="http://schemas.microsoft.com/office/drawing/2014/main" id="{029571F5-F784-EF88-CCFC-DD6F9D2D103B}"/>
                </a:ext>
              </a:extLst>
            </p:cNvPr>
            <p:cNvSpPr txBox="1"/>
            <p:nvPr/>
          </p:nvSpPr>
          <p:spPr>
            <a:xfrm>
              <a:off x="3039893" y="4201386"/>
              <a:ext cx="1081003" cy="52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BUP vs Taspen Life, menggambarkan bawa peserta dengan umur 58 (1.95%) dan 60 tahun (2.54%) paling banyak mengikuti program manfaat proteksi tambahan.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3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DC1A44-2492-D946-6C9C-15131BD4DC7A}"/>
              </a:ext>
            </a:extLst>
          </p:cNvPr>
          <p:cNvSpPr txBox="1"/>
          <p:nvPr/>
        </p:nvSpPr>
        <p:spPr>
          <a:xfrm>
            <a:off x="-1" y="164035"/>
            <a:ext cx="457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RELATED FEATURES (2)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19E13-21C6-1A58-EA86-620CCFCF36C0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EF81340-638E-F18C-7A17-E4267FAA4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8" t="1367" r="1414" b="1779"/>
          <a:stretch/>
        </p:blipFill>
        <p:spPr>
          <a:xfrm>
            <a:off x="6477649" y="619358"/>
            <a:ext cx="2262090" cy="2334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1E7A250-4886-49CF-8D80-4B985ED5F5AD}"/>
              </a:ext>
            </a:extLst>
          </p:cNvPr>
          <p:cNvGrpSpPr/>
          <p:nvPr/>
        </p:nvGrpSpPr>
        <p:grpSpPr>
          <a:xfrm>
            <a:off x="6391174" y="3048267"/>
            <a:ext cx="2608446" cy="2000077"/>
            <a:chOff x="3002827" y="4225112"/>
            <a:chExt cx="1118069" cy="607157"/>
          </a:xfrm>
          <a:solidFill>
            <a:srgbClr val="FEE5C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Google Shape;539;p44">
              <a:extLst>
                <a:ext uri="{FF2B5EF4-FFF2-40B4-BE49-F238E27FC236}">
                  <a16:creationId xmlns:a16="http://schemas.microsoft.com/office/drawing/2014/main" id="{2844385A-2A1A-A1FD-8089-55F5FA0D9E0C}"/>
                </a:ext>
              </a:extLst>
            </p:cNvPr>
            <p:cNvSpPr/>
            <p:nvPr/>
          </p:nvSpPr>
          <p:spPr>
            <a:xfrm>
              <a:off x="3002827" y="4225112"/>
              <a:ext cx="1118069" cy="57030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1;p44">
              <a:extLst>
                <a:ext uri="{FF2B5EF4-FFF2-40B4-BE49-F238E27FC236}">
                  <a16:creationId xmlns:a16="http://schemas.microsoft.com/office/drawing/2014/main" id="{5DDEA68C-6BD1-F6C5-6852-D6C70F15C186}"/>
                </a:ext>
              </a:extLst>
            </p:cNvPr>
            <p:cNvSpPr txBox="1"/>
            <p:nvPr/>
          </p:nvSpPr>
          <p:spPr>
            <a:xfrm>
              <a:off x="3039893" y="4291370"/>
              <a:ext cx="1081003" cy="54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THP vs Taspen Life, menggambarkan peserta dengan jumlah penghasilan di atas Rp5.200.000 paling banyak mengikuti program manfaat proteksi tambahan, hal ini terlihat dari: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d-ID" sz="10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2.75% peserta dengan </a:t>
              </a:r>
              <a:r>
                <a:rPr lang="id-ID" sz="1000" err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range</a:t>
              </a:r>
              <a:r>
                <a:rPr lang="id-ID" sz="10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 THP Rp5.211.760,8 - Rp5.969.564,4 membeli produk Taspen Life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d-ID" sz="10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3.59% peserta dengan </a:t>
              </a:r>
              <a:r>
                <a:rPr lang="id-ID" sz="1000" err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range</a:t>
              </a:r>
              <a:r>
                <a:rPr lang="id-ID" sz="10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 THP Rp5.969.564,4 - Rp.6.727.368 membeli produk Taspen Life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id-ID" sz="10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</a:br>
              <a:endParaRPr lang="id-ID" sz="10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783C1C1-3AAC-08CD-3367-17CA778F0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4" t="3375" r="2088" b="4161"/>
          <a:stretch/>
        </p:blipFill>
        <p:spPr>
          <a:xfrm>
            <a:off x="409657" y="772903"/>
            <a:ext cx="2439421" cy="172263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E2980DC-89FF-BD72-20EF-D534F10AEB6A}"/>
              </a:ext>
            </a:extLst>
          </p:cNvPr>
          <p:cNvGrpSpPr/>
          <p:nvPr/>
        </p:nvGrpSpPr>
        <p:grpSpPr>
          <a:xfrm>
            <a:off x="404261" y="2901208"/>
            <a:ext cx="2533038" cy="2025743"/>
            <a:chOff x="3002827" y="4151849"/>
            <a:chExt cx="1118069" cy="643568"/>
          </a:xfrm>
          <a:solidFill>
            <a:srgbClr val="FEE5C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Google Shape;539;p44">
              <a:extLst>
                <a:ext uri="{FF2B5EF4-FFF2-40B4-BE49-F238E27FC236}">
                  <a16:creationId xmlns:a16="http://schemas.microsoft.com/office/drawing/2014/main" id="{EE4AA9E9-E5E4-F91E-A5E3-540A6234D7FE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1;p44">
              <a:extLst>
                <a:ext uri="{FF2B5EF4-FFF2-40B4-BE49-F238E27FC236}">
                  <a16:creationId xmlns:a16="http://schemas.microsoft.com/office/drawing/2014/main" id="{37DD65ED-3291-333A-F062-24F9AA4E93DF}"/>
                </a:ext>
              </a:extLst>
            </p:cNvPr>
            <p:cNvSpPr txBox="1"/>
            <p:nvPr/>
          </p:nvSpPr>
          <p:spPr>
            <a:xfrm>
              <a:off x="3021360" y="4198569"/>
              <a:ext cx="1081003" cy="48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Jumlah Istri vs Taspen Life, menggambarkan bahwa peserta yang tidak memiliki istri (2.40%) lebih meminati untuk menambah manfaat melalui produk Taspen Life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F92FF8F-2176-8475-4E45-75F35F2A8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7" t="3019" r="2177" b="2960"/>
          <a:stretch/>
        </p:blipFill>
        <p:spPr>
          <a:xfrm>
            <a:off x="3378314" y="775075"/>
            <a:ext cx="2563509" cy="17966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03020-0CEF-FDA5-D141-3E52B6A8EDBF}"/>
              </a:ext>
            </a:extLst>
          </p:cNvPr>
          <p:cNvGrpSpPr/>
          <p:nvPr/>
        </p:nvGrpSpPr>
        <p:grpSpPr>
          <a:xfrm>
            <a:off x="3378314" y="2901208"/>
            <a:ext cx="2608446" cy="1963445"/>
            <a:chOff x="3002827" y="4151849"/>
            <a:chExt cx="1118069" cy="643568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Google Shape;539;p44">
              <a:extLst>
                <a:ext uri="{FF2B5EF4-FFF2-40B4-BE49-F238E27FC236}">
                  <a16:creationId xmlns:a16="http://schemas.microsoft.com/office/drawing/2014/main" id="{5A2CD47A-5356-EC53-3159-A8E2CE9387A7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1;p44">
              <a:extLst>
                <a:ext uri="{FF2B5EF4-FFF2-40B4-BE49-F238E27FC236}">
                  <a16:creationId xmlns:a16="http://schemas.microsoft.com/office/drawing/2014/main" id="{E9858935-BF39-4BA0-3BAD-B971B4EEDE8A}"/>
                </a:ext>
              </a:extLst>
            </p:cNvPr>
            <p:cNvSpPr txBox="1"/>
            <p:nvPr/>
          </p:nvSpPr>
          <p:spPr>
            <a:xfrm>
              <a:off x="3030913" y="4186765"/>
              <a:ext cx="1081003" cy="518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Jumlah Anak vs Taspen Life, menggambarkan bahwa peserta yang tidak memiliki anak (2.37%) lebih meminati untuk menambah proteksi tambahan dari Taspen Life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2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EB372B-055D-E362-99CB-4F1F216D3838}"/>
              </a:ext>
            </a:extLst>
          </p:cNvPr>
          <p:cNvCxnSpPr/>
          <p:nvPr/>
        </p:nvCxnSpPr>
        <p:spPr>
          <a:xfrm flipV="1">
            <a:off x="2930105" y="3874809"/>
            <a:ext cx="33807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35A03D-D1BF-0428-01E7-68CF9446D61E}"/>
              </a:ext>
            </a:extLst>
          </p:cNvPr>
          <p:cNvCxnSpPr>
            <a:cxnSpLocks/>
          </p:cNvCxnSpPr>
          <p:nvPr/>
        </p:nvCxnSpPr>
        <p:spPr>
          <a:xfrm flipV="1">
            <a:off x="2912450" y="1673125"/>
            <a:ext cx="33807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31DE0-7B7C-1BEE-43AC-4C1C4EA5AB95}"/>
              </a:ext>
            </a:extLst>
          </p:cNvPr>
          <p:cNvGrpSpPr/>
          <p:nvPr/>
        </p:nvGrpSpPr>
        <p:grpSpPr>
          <a:xfrm>
            <a:off x="379412" y="1030411"/>
            <a:ext cx="2533038" cy="1285429"/>
            <a:chOff x="3002827" y="4151849"/>
            <a:chExt cx="1118069" cy="643568"/>
          </a:xfrm>
          <a:solidFill>
            <a:srgbClr val="EB608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Google Shape;539;p44">
              <a:extLst>
                <a:ext uri="{FF2B5EF4-FFF2-40B4-BE49-F238E27FC236}">
                  <a16:creationId xmlns:a16="http://schemas.microsoft.com/office/drawing/2014/main" id="{59CCBC87-E49B-0904-ACF1-D30A25627E5A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rgbClr val="EAF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41;p44">
              <a:extLst>
                <a:ext uri="{FF2B5EF4-FFF2-40B4-BE49-F238E27FC236}">
                  <a16:creationId xmlns:a16="http://schemas.microsoft.com/office/drawing/2014/main" id="{29791C3A-20B1-4091-A31F-8DCD4C0DA109}"/>
                </a:ext>
              </a:extLst>
            </p:cNvPr>
            <p:cNvSpPr txBox="1"/>
            <p:nvPr/>
          </p:nvSpPr>
          <p:spPr>
            <a:xfrm>
              <a:off x="3021360" y="4198569"/>
              <a:ext cx="1081003" cy="48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id-ID" sz="1600" b="1" i="1">
                  <a:latin typeface="Consolas"/>
                  <a:ea typeface="+mn-lt"/>
                  <a:cs typeface="+mn-lt"/>
                  <a:sym typeface="Raleway Medium"/>
                </a:rPr>
                <a:t>Data Transformation </a:t>
              </a:r>
              <a:endParaRPr lang="en-US" sz="1600" b="1" i="1">
                <a:latin typeface="Consolas"/>
                <a:ea typeface="+mn-lt"/>
                <a:cs typeface="+mn-lt"/>
              </a:endParaRPr>
            </a:p>
            <a:p>
              <a:pPr marL="228600" indent="-228600">
                <a:buAutoNum type="arabicPeriod"/>
              </a:pPr>
              <a:r>
                <a:rPr lang="id-ID" sz="1050">
                  <a:cs typeface="Arial"/>
                </a:rPr>
                <a:t>Standard Scaling</a:t>
              </a:r>
            </a:p>
            <a:p>
              <a:pPr marL="228600" indent="-228600">
                <a:buAutoNum type="arabicPeriod"/>
              </a:pPr>
              <a:r>
                <a:rPr lang="id-ID" sz="1050">
                  <a:cs typeface="Arial"/>
                </a:rPr>
                <a:t>One Hot Encoding</a:t>
              </a:r>
            </a:p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D028A-0528-6F2C-2AAA-8E7A472539C0}"/>
              </a:ext>
            </a:extLst>
          </p:cNvPr>
          <p:cNvGrpSpPr/>
          <p:nvPr/>
        </p:nvGrpSpPr>
        <p:grpSpPr>
          <a:xfrm>
            <a:off x="3330091" y="1030410"/>
            <a:ext cx="2533038" cy="1285429"/>
            <a:chOff x="3002827" y="4151849"/>
            <a:chExt cx="1118069" cy="643568"/>
          </a:xfrm>
          <a:solidFill>
            <a:srgbClr val="EEDAE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Google Shape;539;p44">
              <a:extLst>
                <a:ext uri="{FF2B5EF4-FFF2-40B4-BE49-F238E27FC236}">
                  <a16:creationId xmlns:a16="http://schemas.microsoft.com/office/drawing/2014/main" id="{2CC5F18D-5FAC-7620-84A5-D3A0125FB23B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1;p44">
              <a:extLst>
                <a:ext uri="{FF2B5EF4-FFF2-40B4-BE49-F238E27FC236}">
                  <a16:creationId xmlns:a16="http://schemas.microsoft.com/office/drawing/2014/main" id="{41224773-4959-F05D-DDDB-F20AF5B0725C}"/>
                </a:ext>
              </a:extLst>
            </p:cNvPr>
            <p:cNvSpPr txBox="1"/>
            <p:nvPr/>
          </p:nvSpPr>
          <p:spPr>
            <a:xfrm>
              <a:off x="3021360" y="4198569"/>
              <a:ext cx="1081003" cy="48351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endParaRPr lang="id-ID" sz="1600" b="1" i="1">
                <a:latin typeface="Consolas"/>
                <a:ea typeface="+mn-lt"/>
                <a:cs typeface="+mn-lt"/>
                <a:sym typeface="Raleway Medium"/>
              </a:endParaRPr>
            </a:p>
            <a:p>
              <a:pPr algn="ctr"/>
              <a:r>
                <a:rPr lang="id-ID" sz="1600" b="1" i="1">
                  <a:latin typeface="Consolas"/>
                  <a:ea typeface="+mn-lt"/>
                  <a:cs typeface="+mn-lt"/>
                  <a:sym typeface="Raleway Medium"/>
                </a:rPr>
                <a:t>Data </a:t>
              </a:r>
              <a:r>
                <a:rPr lang="id-ID" sz="1600" b="1" i="1" err="1">
                  <a:latin typeface="Consolas"/>
                  <a:ea typeface="+mn-lt"/>
                  <a:cs typeface="+mn-lt"/>
                  <a:sym typeface="Raleway Medium"/>
                </a:rPr>
                <a:t>Splitting</a:t>
              </a:r>
              <a:endParaRPr lang="en-US" sz="1600" b="1" i="1">
                <a:latin typeface="Consolas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666FD-CC92-107E-0458-C5BF5785E953}"/>
              </a:ext>
            </a:extLst>
          </p:cNvPr>
          <p:cNvGrpSpPr/>
          <p:nvPr/>
        </p:nvGrpSpPr>
        <p:grpSpPr>
          <a:xfrm>
            <a:off x="6293195" y="1030410"/>
            <a:ext cx="2533038" cy="1285430"/>
            <a:chOff x="3002827" y="4151849"/>
            <a:chExt cx="1118069" cy="643568"/>
          </a:xfrm>
          <a:solidFill>
            <a:srgbClr val="F9B5C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Google Shape;539;p44">
              <a:extLst>
                <a:ext uri="{FF2B5EF4-FFF2-40B4-BE49-F238E27FC236}">
                  <a16:creationId xmlns:a16="http://schemas.microsoft.com/office/drawing/2014/main" id="{93EEE15F-3E74-96B0-5999-EC69AEA44E47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1;p44">
              <a:extLst>
                <a:ext uri="{FF2B5EF4-FFF2-40B4-BE49-F238E27FC236}">
                  <a16:creationId xmlns:a16="http://schemas.microsoft.com/office/drawing/2014/main" id="{76BE777D-C0D6-DAB1-AA05-E8E8F7F8C71F}"/>
                </a:ext>
              </a:extLst>
            </p:cNvPr>
            <p:cNvSpPr txBox="1"/>
            <p:nvPr/>
          </p:nvSpPr>
          <p:spPr>
            <a:xfrm>
              <a:off x="3039893" y="4151849"/>
              <a:ext cx="1081003" cy="48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600" b="1" i="1">
                  <a:latin typeface="Consolas"/>
                  <a:ea typeface="+mn-lt"/>
                  <a:cs typeface="+mn-lt"/>
                  <a:sym typeface="Raleway Medium"/>
                </a:rPr>
                <a:t>Modelling </a:t>
              </a:r>
              <a:endParaRPr lang="id-ID" sz="1050" b="1" i="1">
                <a:latin typeface="Consolas"/>
                <a:ea typeface="+mn-lt"/>
                <a:cs typeface="+mn-lt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Ensemble Models,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Stacking,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Bagging &amp; Pasting,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Random Forest, dan 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Boosting Models</a:t>
              </a:r>
              <a:endParaRPr lang="id-ID" sz="1050">
                <a:ea typeface="+mn-lt"/>
                <a:cs typeface="+mn-lt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sz="1050">
                <a:ea typeface="+mn-lt"/>
                <a:cs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2AEC1E-2EC1-3612-0C47-6F1E55AC7634}"/>
              </a:ext>
            </a:extLst>
          </p:cNvPr>
          <p:cNvGrpSpPr/>
          <p:nvPr/>
        </p:nvGrpSpPr>
        <p:grpSpPr>
          <a:xfrm>
            <a:off x="379412" y="3050293"/>
            <a:ext cx="2533038" cy="1653025"/>
            <a:chOff x="3002827" y="4151849"/>
            <a:chExt cx="1118069" cy="643568"/>
          </a:xfrm>
          <a:solidFill>
            <a:srgbClr val="C5F5A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Google Shape;539;p44">
              <a:extLst>
                <a:ext uri="{FF2B5EF4-FFF2-40B4-BE49-F238E27FC236}">
                  <a16:creationId xmlns:a16="http://schemas.microsoft.com/office/drawing/2014/main" id="{48332DF3-85FF-BEAD-BF42-CA47971D0D37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1;p44">
              <a:extLst>
                <a:ext uri="{FF2B5EF4-FFF2-40B4-BE49-F238E27FC236}">
                  <a16:creationId xmlns:a16="http://schemas.microsoft.com/office/drawing/2014/main" id="{07CBD0F8-C928-E311-C574-49CF772804FE}"/>
                </a:ext>
              </a:extLst>
            </p:cNvPr>
            <p:cNvSpPr txBox="1"/>
            <p:nvPr/>
          </p:nvSpPr>
          <p:spPr>
            <a:xfrm>
              <a:off x="3021360" y="4198569"/>
              <a:ext cx="1081003" cy="48351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600" b="1" i="1">
                  <a:latin typeface="Consolas"/>
                  <a:ea typeface="+mn-lt"/>
                  <a:cs typeface="+mn-lt"/>
                  <a:sym typeface="Raleway Medium"/>
                </a:rPr>
                <a:t>Imbalanced Treatments</a:t>
              </a:r>
              <a:endParaRPr lang="id-ID" sz="1600" b="1" i="1">
                <a:latin typeface="Consolas"/>
                <a:ea typeface="+mn-lt"/>
                <a:cs typeface="+mn-lt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Random Under Sampler,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Random Over Sampler,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SMOTE,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>
                  <a:ea typeface="+mn-lt"/>
                  <a:cs typeface="+mn-lt"/>
                  <a:sym typeface="Raleway Medium"/>
                </a:rPr>
                <a:t>SMOTENC, dan </a:t>
              </a:r>
              <a:endParaRPr lang="id-ID" sz="1050">
                <a:ea typeface="+mn-lt"/>
                <a:cs typeface="+mn-lt"/>
                <a:sym typeface="Raleway Medium"/>
              </a:endParaRPr>
            </a:p>
            <a:p>
              <a:pPr marL="228600" indent="-228600">
                <a:buAutoNum type="arabicPeriod"/>
              </a:pPr>
              <a:r>
                <a:rPr lang="en-US" sz="1050" err="1">
                  <a:ea typeface="+mn-lt"/>
                  <a:cs typeface="+mn-lt"/>
                  <a:sym typeface="Raleway Medium"/>
                </a:rPr>
                <a:t>NearMiss</a:t>
              </a:r>
              <a:endParaRPr lang="id-ID" sz="1050" err="1">
                <a:ea typeface="+mn-lt"/>
                <a:cs typeface="+mn-lt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sz="1050">
                <a:ea typeface="+mn-lt"/>
                <a:cs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740C0-DE1E-97AD-40D5-4104039D1250}"/>
              </a:ext>
            </a:extLst>
          </p:cNvPr>
          <p:cNvGrpSpPr/>
          <p:nvPr/>
        </p:nvGrpSpPr>
        <p:grpSpPr>
          <a:xfrm>
            <a:off x="3330090" y="3400556"/>
            <a:ext cx="2533038" cy="948509"/>
            <a:chOff x="3002827" y="4151849"/>
            <a:chExt cx="1118069" cy="643568"/>
          </a:xfrm>
          <a:solidFill>
            <a:srgbClr val="FEE5C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Google Shape;539;p44">
              <a:extLst>
                <a:ext uri="{FF2B5EF4-FFF2-40B4-BE49-F238E27FC236}">
                  <a16:creationId xmlns:a16="http://schemas.microsoft.com/office/drawing/2014/main" id="{5B71398C-7DDD-D545-6AA8-4D19FCF2D49B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rgbClr val="C3C6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1;p44">
              <a:extLst>
                <a:ext uri="{FF2B5EF4-FFF2-40B4-BE49-F238E27FC236}">
                  <a16:creationId xmlns:a16="http://schemas.microsoft.com/office/drawing/2014/main" id="{D36E3361-B908-5F69-6357-87AD7810B946}"/>
                </a:ext>
              </a:extLst>
            </p:cNvPr>
            <p:cNvSpPr txBox="1"/>
            <p:nvPr/>
          </p:nvSpPr>
          <p:spPr>
            <a:xfrm>
              <a:off x="3031896" y="4231875"/>
              <a:ext cx="1081003" cy="48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id-ID" sz="1600" b="1" i="1" err="1">
                  <a:latin typeface="Consolas"/>
                  <a:ea typeface="+mn-lt"/>
                  <a:cs typeface="+mn-lt"/>
                  <a:sym typeface="Raleway Medium"/>
                </a:rPr>
                <a:t>Hyperparameter</a:t>
              </a:r>
              <a:r>
                <a:rPr lang="id-ID" sz="1600" b="1" i="1">
                  <a:latin typeface="Consolas"/>
                  <a:ea typeface="+mn-lt"/>
                  <a:cs typeface="+mn-lt"/>
                  <a:sym typeface="Raleway Medium"/>
                </a:rPr>
                <a:t> Tuning</a:t>
              </a:r>
              <a:endParaRPr lang="en-US" sz="1600" b="1" i="1">
                <a:latin typeface="Consolas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 i="1">
                <a:latin typeface="Consola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6B8A6-114E-C2D5-1289-93DDB3BF7393}"/>
              </a:ext>
            </a:extLst>
          </p:cNvPr>
          <p:cNvGrpSpPr/>
          <p:nvPr/>
        </p:nvGrpSpPr>
        <p:grpSpPr>
          <a:xfrm>
            <a:off x="6335182" y="3400556"/>
            <a:ext cx="2533038" cy="994331"/>
            <a:chOff x="3002827" y="4151849"/>
            <a:chExt cx="1118069" cy="643568"/>
          </a:xfrm>
          <a:solidFill>
            <a:srgbClr val="FEE5C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Google Shape;539;p44">
              <a:extLst>
                <a:ext uri="{FF2B5EF4-FFF2-40B4-BE49-F238E27FC236}">
                  <a16:creationId xmlns:a16="http://schemas.microsoft.com/office/drawing/2014/main" id="{E50B826F-1E8C-8762-8270-2CC9ED143393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1;p44">
              <a:extLst>
                <a:ext uri="{FF2B5EF4-FFF2-40B4-BE49-F238E27FC236}">
                  <a16:creationId xmlns:a16="http://schemas.microsoft.com/office/drawing/2014/main" id="{9844AA2A-6F75-A4FB-51EC-C63ED7DE470F}"/>
                </a:ext>
              </a:extLst>
            </p:cNvPr>
            <p:cNvSpPr txBox="1"/>
            <p:nvPr/>
          </p:nvSpPr>
          <p:spPr>
            <a:xfrm>
              <a:off x="3021360" y="4198569"/>
              <a:ext cx="1081003" cy="48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endParaRPr lang="en-US" sz="1600" b="1" i="1">
                <a:latin typeface="Consolas"/>
                <a:ea typeface="+mn-lt"/>
                <a:cs typeface="+mn-lt"/>
                <a:sym typeface="Raleway Medium"/>
              </a:endParaRPr>
            </a:p>
            <a:p>
              <a:pPr algn="ctr"/>
              <a:r>
                <a:rPr lang="id-ID" sz="1600" b="1" i="1" err="1">
                  <a:latin typeface="Consolas"/>
                  <a:ea typeface="+mn-lt"/>
                  <a:cs typeface="+mn-lt"/>
                  <a:sym typeface="Raleway Medium"/>
                </a:rPr>
                <a:t>Feature</a:t>
              </a:r>
              <a:r>
                <a:rPr lang="id-ID" sz="1600" b="1" i="1">
                  <a:latin typeface="Consolas"/>
                  <a:ea typeface="+mn-lt"/>
                  <a:cs typeface="+mn-lt"/>
                  <a:sym typeface="Raleway Medium"/>
                </a:rPr>
                <a:t> </a:t>
              </a:r>
              <a:r>
                <a:rPr lang="id-ID" sz="1600" b="1" i="1" err="1">
                  <a:latin typeface="Consolas"/>
                  <a:ea typeface="+mn-lt"/>
                  <a:cs typeface="+mn-lt"/>
                  <a:sym typeface="Raleway Medium"/>
                </a:rPr>
                <a:t>Importants</a:t>
              </a:r>
              <a:endParaRPr lang="en-US" sz="1600" b="1" i="1">
                <a:latin typeface="Consolas"/>
              </a:endParaRP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 i="1">
                <a:latin typeface="Consola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03F1E5-CE0F-2CEF-EA02-DAC5E3F7005A}"/>
              </a:ext>
            </a:extLst>
          </p:cNvPr>
          <p:cNvSpPr txBox="1"/>
          <p:nvPr/>
        </p:nvSpPr>
        <p:spPr>
          <a:xfrm>
            <a:off x="6211" y="89491"/>
            <a:ext cx="62865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d-ID" sz="2800">
                <a:latin typeface="Posterama"/>
                <a:cs typeface="Posterama"/>
              </a:rPr>
              <a:t>MACHINE LEARNING PROCESSES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4D6FE5-D302-24F7-EB28-8480CDAB9528}"/>
              </a:ext>
            </a:extLst>
          </p:cNvPr>
          <p:cNvCxnSpPr>
            <a:cxnSpLocks/>
          </p:cNvCxnSpPr>
          <p:nvPr/>
        </p:nvCxnSpPr>
        <p:spPr>
          <a:xfrm flipV="1">
            <a:off x="122921" y="592947"/>
            <a:ext cx="5722089" cy="8659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F807839-32A6-B3F2-F030-190D21B30CB5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4235597" y="-273825"/>
            <a:ext cx="734453" cy="5913783"/>
          </a:xfrm>
          <a:prstGeom prst="bentConnector3">
            <a:avLst>
              <a:gd name="adj1" fmla="val 65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5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25AE42AA-0F9E-7B09-9935-988A41A7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964888"/>
            <a:ext cx="4605866" cy="1576203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BC0856D-7FAB-14B2-1E66-2E61DD0A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" y="1050076"/>
            <a:ext cx="1214833" cy="2493223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7EDA316F-B2D4-EAB6-6985-7324C049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11" y="2393291"/>
            <a:ext cx="2353399" cy="24085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464DD7-17E6-A7B2-D95E-E82A0F6C5026}"/>
              </a:ext>
            </a:extLst>
          </p:cNvPr>
          <p:cNvSpPr/>
          <p:nvPr/>
        </p:nvSpPr>
        <p:spPr>
          <a:xfrm>
            <a:off x="6686988" y="869698"/>
            <a:ext cx="2345331" cy="1343214"/>
          </a:xfrm>
          <a:prstGeom prst="roundRect">
            <a:avLst/>
          </a:prstGeom>
          <a:solidFill>
            <a:srgbClr val="FE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Precision: </a:t>
            </a:r>
            <a:endParaRPr lang="en-US" sz="1100" b="1">
              <a:solidFill>
                <a:schemeClr val="tx1"/>
              </a:solidFill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Dari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seluruh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peserta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yang </a:t>
            </a:r>
          </a:p>
          <a:p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diprediksi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model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akan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</a:p>
          <a:p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membeli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polis,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hanya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3% yang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benar-benar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membeli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.</a:t>
            </a:r>
            <a:endParaRPr lang="en-GB" sz="11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382B6C-67A5-0077-2772-B059F83AA859}"/>
              </a:ext>
            </a:extLst>
          </p:cNvPr>
          <p:cNvSpPr/>
          <p:nvPr/>
        </p:nvSpPr>
        <p:spPr>
          <a:xfrm>
            <a:off x="6649467" y="3545482"/>
            <a:ext cx="2345331" cy="923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b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Recall: </a:t>
            </a:r>
          </a:p>
          <a:p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Dari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seluruh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peserta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 yang 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membeli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polis, model</a:t>
            </a:r>
          </a:p>
          <a:p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memprediksi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dengan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benar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</a:t>
            </a:r>
            <a:endParaRPr lang="en-GB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100" err="1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sebanyak</a:t>
            </a:r>
            <a:r>
              <a:rPr lang="en-GB" sz="1100">
                <a:solidFill>
                  <a:schemeClr val="tx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 70%.</a:t>
            </a:r>
            <a:endParaRPr lang="en-GB" sz="11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520A833-30A0-91F8-0B84-F4D996F3BC14}"/>
              </a:ext>
            </a:extLst>
          </p:cNvPr>
          <p:cNvCxnSpPr/>
          <p:nvPr/>
        </p:nvCxnSpPr>
        <p:spPr>
          <a:xfrm flipV="1">
            <a:off x="5951453" y="1541305"/>
            <a:ext cx="735535" cy="1201459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0CA2B-A871-2A5C-70E0-92968DE1D002}"/>
              </a:ext>
            </a:extLst>
          </p:cNvPr>
          <p:cNvCxnSpPr/>
          <p:nvPr/>
        </p:nvCxnSpPr>
        <p:spPr>
          <a:xfrm flipH="1">
            <a:off x="6309186" y="2760215"/>
            <a:ext cx="13086" cy="129569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53FDA-6149-208B-E304-06A0CCC0114F}"/>
              </a:ext>
            </a:extLst>
          </p:cNvPr>
          <p:cNvCxnSpPr/>
          <p:nvPr/>
        </p:nvCxnSpPr>
        <p:spPr>
          <a:xfrm flipV="1">
            <a:off x="6307004" y="4038890"/>
            <a:ext cx="316724" cy="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5D09B8-92C4-EEE6-7C78-8BB5C029F7C2}"/>
              </a:ext>
            </a:extLst>
          </p:cNvPr>
          <p:cNvSpPr txBox="1"/>
          <p:nvPr/>
        </p:nvSpPr>
        <p:spPr>
          <a:xfrm>
            <a:off x="-33865" y="164035"/>
            <a:ext cx="4605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 dirty="0">
                <a:latin typeface="Posterama" panose="020B0504020200020000" pitchFamily="34" charset="0"/>
                <a:cs typeface="Posterama" panose="020B0504020200020000" pitchFamily="34" charset="0"/>
              </a:rPr>
              <a:t>CLASSIFICATION REPORT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E85E898-756C-BA5B-C2FF-FB446A07B4C9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E2D910-EA2E-325A-D6DA-E1255BC5D732}"/>
              </a:ext>
            </a:extLst>
          </p:cNvPr>
          <p:cNvGrpSpPr/>
          <p:nvPr/>
        </p:nvGrpSpPr>
        <p:grpSpPr>
          <a:xfrm>
            <a:off x="5094715" y="1156050"/>
            <a:ext cx="3949272" cy="1077504"/>
            <a:chOff x="3002827" y="4151849"/>
            <a:chExt cx="1118069" cy="643568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Google Shape;539;p44">
              <a:extLst>
                <a:ext uri="{FF2B5EF4-FFF2-40B4-BE49-F238E27FC236}">
                  <a16:creationId xmlns:a16="http://schemas.microsoft.com/office/drawing/2014/main" id="{92CD9225-16F1-7DF0-072D-10BE4554B7BB}"/>
                </a:ext>
              </a:extLst>
            </p:cNvPr>
            <p:cNvSpPr/>
            <p:nvPr/>
          </p:nvSpPr>
          <p:spPr>
            <a:xfrm>
              <a:off x="3002827" y="4151849"/>
              <a:ext cx="1118069" cy="64356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1;p44">
              <a:extLst>
                <a:ext uri="{FF2B5EF4-FFF2-40B4-BE49-F238E27FC236}">
                  <a16:creationId xmlns:a16="http://schemas.microsoft.com/office/drawing/2014/main" id="{74CD4F5F-0EA5-A1B2-6E41-8BA7BA20FEFF}"/>
                </a:ext>
              </a:extLst>
            </p:cNvPr>
            <p:cNvSpPr txBox="1"/>
            <p:nvPr/>
          </p:nvSpPr>
          <p:spPr>
            <a:xfrm>
              <a:off x="3039893" y="4277589"/>
              <a:ext cx="1081003" cy="38353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Setelah dilakukan proses </a:t>
              </a:r>
              <a:r>
                <a:rPr lang="id-ID" sz="1400" err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feature</a:t>
              </a:r>
              <a:r>
                <a:rPr lang="id-ID" sz="14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 </a:t>
              </a:r>
              <a:r>
                <a:rPr lang="id-ID" sz="1400" err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importance</a:t>
              </a:r>
              <a:r>
                <a:rPr lang="id-ID" sz="14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 didapat 2 nilai tertinggi adalah dari </a:t>
              </a:r>
              <a:r>
                <a:rPr lang="id-ID" sz="1400" err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feature</a:t>
              </a:r>
              <a:r>
                <a:rPr lang="id-ID" sz="14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Jenis Klaim (57,1%) </a:t>
              </a:r>
              <a:r>
                <a:rPr lang="id-ID" sz="1400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dan </a:t>
              </a:r>
              <a:r>
                <a:rPr lang="id-ID" sz="1800" b="1">
                  <a:latin typeface="Calibri Light" panose="020F0302020204030204" pitchFamily="34" charset="0"/>
                  <a:ea typeface="Raleway Medium"/>
                  <a:cs typeface="Calibri Light" panose="020F0302020204030204" pitchFamily="34" charset="0"/>
                  <a:sym typeface="Raleway Medium"/>
                </a:rPr>
                <a:t>THP (30,5%).</a:t>
              </a:r>
              <a:endParaRPr lang="id-ID" sz="1400" b="1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endParaRPr>
            </a:p>
          </p:txBody>
        </p:sp>
      </p:grpSp>
      <p:sp>
        <p:nvSpPr>
          <p:cNvPr id="15" name="Google Shape;541;p44">
            <a:extLst>
              <a:ext uri="{FF2B5EF4-FFF2-40B4-BE49-F238E27FC236}">
                <a16:creationId xmlns:a16="http://schemas.microsoft.com/office/drawing/2014/main" id="{018763A2-426E-572E-F70B-21F6F0098F8F}"/>
              </a:ext>
            </a:extLst>
          </p:cNvPr>
          <p:cNvSpPr txBox="1"/>
          <p:nvPr/>
        </p:nvSpPr>
        <p:spPr>
          <a:xfrm>
            <a:off x="5094715" y="2392976"/>
            <a:ext cx="3949272" cy="2390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Melihat dari korelasi data Jenis Klaim dan THP yang berpengaruh terhadap pembelian polis Taspen Life dapat disimpulkan bahwa: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Peserta dengan jumlah penghasilan di atas Rp5.200.000 paling banyak mengikuti program manfaat proteksi tambahan, dan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Peserta yang mengajukan klaim B1 (klaim pensiun) lebih tertarik untuk membeli produk Taspen Life.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0B52772-AD21-EAA7-6D00-BAEC2970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43563"/>
              </p:ext>
            </p:extLst>
          </p:nvPr>
        </p:nvGraphicFramePr>
        <p:xfrm>
          <a:off x="285750" y="1197819"/>
          <a:ext cx="4380416" cy="2390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0208">
                  <a:extLst>
                    <a:ext uri="{9D8B030D-6E8A-4147-A177-3AD203B41FA5}">
                      <a16:colId xmlns:a16="http://schemas.microsoft.com/office/drawing/2014/main" val="2704284772"/>
                    </a:ext>
                  </a:extLst>
                </a:gridCol>
                <a:gridCol w="2190208">
                  <a:extLst>
                    <a:ext uri="{9D8B030D-6E8A-4147-A177-3AD203B41FA5}">
                      <a16:colId xmlns:a16="http://schemas.microsoft.com/office/drawing/2014/main" val="2248845430"/>
                    </a:ext>
                  </a:extLst>
                </a:gridCol>
              </a:tblGrid>
              <a:tr h="378250">
                <a:tc>
                  <a:txBody>
                    <a:bodyPr/>
                    <a:lstStyle/>
                    <a:p>
                      <a:pPr algn="ctr"/>
                      <a:r>
                        <a:rPr lang="id-ID" sz="1800"/>
                        <a:t>FEATURE</a:t>
                      </a:r>
                      <a:endParaRPr lang="id-ID" sz="1800">
                        <a:latin typeface="Raleway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/>
                        <a:t>IMPORTANCE</a:t>
                      </a:r>
                      <a:endParaRPr lang="id-ID" sz="1800">
                        <a:latin typeface="Raleway Medium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48993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KODE_JENIS_KLAIM_B1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57,125%</a:t>
                      </a:r>
                      <a:endParaRPr lang="id-ID" sz="1400" b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802050329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THP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30,584%</a:t>
                      </a:r>
                      <a:endParaRPr lang="id-ID" sz="1400" b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750960421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BUP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5,950%</a:t>
                      </a:r>
                      <a:endParaRPr lang="id-ID" sz="1400" b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528723758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JUMLAH_ISTRI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3,896%</a:t>
                      </a:r>
                      <a:endParaRPr lang="id-ID" sz="1400" b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310875877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JUMLAH_ANAK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1,885%</a:t>
                      </a:r>
                      <a:endParaRPr lang="id-ID" sz="1400" b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291477385"/>
                  </a:ext>
                </a:extLst>
              </a:tr>
              <a:tr h="3353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ID_JENIS_KELAMIN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0,560%</a:t>
                      </a:r>
                      <a:endParaRPr lang="id-ID" sz="1400" b="0" u="none" strike="noStrike">
                        <a:solidFill>
                          <a:srgbClr val="000000"/>
                        </a:solidFill>
                        <a:effectLst/>
                        <a:latin typeface="Raleway Medium" pitchFamily="2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1904949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692674E-7886-5977-66F0-6B65E1ED9D08}"/>
              </a:ext>
            </a:extLst>
          </p:cNvPr>
          <p:cNvSpPr txBox="1"/>
          <p:nvPr/>
        </p:nvSpPr>
        <p:spPr>
          <a:xfrm>
            <a:off x="-189965" y="87516"/>
            <a:ext cx="4605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FEATURE IMPORTANCE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43E3EA-9E88-8120-5AE1-30B26876AE85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7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" y="0"/>
            <a:ext cx="4399179" cy="51435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CONCLUSIONS </a:t>
            </a:r>
          </a:p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&amp;</a:t>
            </a:r>
          </a:p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RECOMMENDATION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1E776A-E192-716C-F51D-D2DA08F28C14}"/>
              </a:ext>
            </a:extLst>
          </p:cNvPr>
          <p:cNvGrpSpPr/>
          <p:nvPr/>
        </p:nvGrpSpPr>
        <p:grpSpPr>
          <a:xfrm>
            <a:off x="4045328" y="1864050"/>
            <a:ext cx="707700" cy="707700"/>
            <a:chOff x="2237523" y="1941278"/>
            <a:chExt cx="707700" cy="707700"/>
          </a:xfrm>
        </p:grpSpPr>
        <p:sp>
          <p:nvSpPr>
            <p:cNvPr id="11" name="Google Shape;264;p31">
              <a:extLst>
                <a:ext uri="{FF2B5EF4-FFF2-40B4-BE49-F238E27FC236}">
                  <a16:creationId xmlns:a16="http://schemas.microsoft.com/office/drawing/2014/main" id="{95027FFA-29C7-8F6C-4743-8135655B03CF}"/>
                </a:ext>
              </a:extLst>
            </p:cNvPr>
            <p:cNvSpPr/>
            <p:nvPr/>
          </p:nvSpPr>
          <p:spPr>
            <a:xfrm>
              <a:off x="2237523" y="1941278"/>
              <a:ext cx="707700" cy="7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;p31">
              <a:extLst>
                <a:ext uri="{FF2B5EF4-FFF2-40B4-BE49-F238E27FC236}">
                  <a16:creationId xmlns:a16="http://schemas.microsoft.com/office/drawing/2014/main" id="{64D3796D-4825-11CC-5EAB-1A058A58527E}"/>
                </a:ext>
              </a:extLst>
            </p:cNvPr>
            <p:cNvSpPr txBox="1">
              <a:spLocks/>
            </p:cNvSpPr>
            <p:nvPr/>
          </p:nvSpPr>
          <p:spPr>
            <a:xfrm>
              <a:off x="2237523" y="2050414"/>
              <a:ext cx="707700" cy="4662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sz="2800" b="1">
                  <a:latin typeface="Work Sans" pitchFamily="2" charset="0"/>
                </a:rPr>
                <a:t>05</a:t>
              </a:r>
            </a:p>
          </p:txBody>
        </p:sp>
      </p:grp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0C829AD-C5D8-5DCB-CF28-0D77EF22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3" y="932025"/>
            <a:ext cx="3390844" cy="3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4077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80B5A-5AB0-8E2F-CD48-17B1C9AF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04CEC1-F296-E548-E411-6966EAA49DEF}"/>
              </a:ext>
            </a:extLst>
          </p:cNvPr>
          <p:cNvGrpSpPr/>
          <p:nvPr/>
        </p:nvGrpSpPr>
        <p:grpSpPr>
          <a:xfrm>
            <a:off x="2217238" y="1113498"/>
            <a:ext cx="2610439" cy="499614"/>
            <a:chOff x="1270277" y="1165408"/>
            <a:chExt cx="2610439" cy="499614"/>
          </a:xfrm>
        </p:grpSpPr>
        <p:sp>
          <p:nvSpPr>
            <p:cNvPr id="4" name="Text Placeholder 3">
              <a:extLst>
                <a:ext uri="{FF2B5EF4-FFF2-40B4-BE49-F238E27FC236}">
                  <a16:creationId xmlns:a16="http://schemas.microsoft.com/office/drawing/2014/main" id="{D6F22FDC-75AA-5206-B674-C374D855F345}"/>
                </a:ext>
              </a:extLst>
            </p:cNvPr>
            <p:cNvSpPr txBox="1">
              <a:spLocks/>
            </p:cNvSpPr>
            <p:nvPr/>
          </p:nvSpPr>
          <p:spPr>
            <a:xfrm>
              <a:off x="1270277" y="1165408"/>
              <a:ext cx="767839" cy="153888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Number One</a:t>
              </a:r>
            </a:p>
          </p:txBody>
        </p:sp>
        <p:sp>
          <p:nvSpPr>
            <p:cNvPr id="5" name="Text Placeholder 3">
              <a:extLst>
                <a:ext uri="{FF2B5EF4-FFF2-40B4-BE49-F238E27FC236}">
                  <a16:creationId xmlns:a16="http://schemas.microsoft.com/office/drawing/2014/main" id="{032E21EC-0919-5144-EB03-6DCFB3A704FB}"/>
                </a:ext>
              </a:extLst>
            </p:cNvPr>
            <p:cNvSpPr txBox="1">
              <a:spLocks/>
            </p:cNvSpPr>
            <p:nvPr/>
          </p:nvSpPr>
          <p:spPr>
            <a:xfrm>
              <a:off x="1270277" y="1418801"/>
              <a:ext cx="2610439" cy="24622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PROFILE GROUP INFO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927BF5-7709-7F46-3998-1699EE4BBE36}"/>
              </a:ext>
            </a:extLst>
          </p:cNvPr>
          <p:cNvGrpSpPr/>
          <p:nvPr/>
        </p:nvGrpSpPr>
        <p:grpSpPr>
          <a:xfrm>
            <a:off x="5590688" y="1113498"/>
            <a:ext cx="2630181" cy="468837"/>
            <a:chOff x="5225418" y="1165408"/>
            <a:chExt cx="2630181" cy="468837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B9E743F8-C87F-3B14-7A7C-EBC708B61BC8}"/>
                </a:ext>
              </a:extLst>
            </p:cNvPr>
            <p:cNvSpPr txBox="1">
              <a:spLocks/>
            </p:cNvSpPr>
            <p:nvPr/>
          </p:nvSpPr>
          <p:spPr>
            <a:xfrm>
              <a:off x="5225418" y="1165408"/>
              <a:ext cx="804707" cy="153888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Number Four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7162CC3C-1609-D78D-A212-B86C7832A821}"/>
                </a:ext>
              </a:extLst>
            </p:cNvPr>
            <p:cNvSpPr txBox="1">
              <a:spLocks/>
            </p:cNvSpPr>
            <p:nvPr/>
          </p:nvSpPr>
          <p:spPr>
            <a:xfrm>
              <a:off x="5225418" y="1418801"/>
              <a:ext cx="2630181" cy="2154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FINDINGS &amp; SOLUTION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8C55B5-42CA-18CD-2C66-DBB7F96D32CC}"/>
              </a:ext>
            </a:extLst>
          </p:cNvPr>
          <p:cNvGrpSpPr/>
          <p:nvPr/>
        </p:nvGrpSpPr>
        <p:grpSpPr>
          <a:xfrm>
            <a:off x="2225534" y="2072136"/>
            <a:ext cx="2610439" cy="499614"/>
            <a:chOff x="1270277" y="2087120"/>
            <a:chExt cx="2610439" cy="499614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9D0342E7-AB8E-1CC8-5164-E93D7685C149}"/>
                </a:ext>
              </a:extLst>
            </p:cNvPr>
            <p:cNvSpPr txBox="1">
              <a:spLocks/>
            </p:cNvSpPr>
            <p:nvPr/>
          </p:nvSpPr>
          <p:spPr>
            <a:xfrm>
              <a:off x="1270277" y="2087120"/>
              <a:ext cx="854401" cy="16927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Number </a:t>
              </a:r>
              <a:r>
                <a:rPr lang="en-US" sz="1100" b="1">
                  <a:solidFill>
                    <a:schemeClr val="accent2"/>
                  </a:solidFill>
                  <a:latin typeface="+mj-lt"/>
                </a:rPr>
                <a:t>Two</a:t>
              </a: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64127CB6-0710-8DB0-F1C8-31E6ACD340D8}"/>
                </a:ext>
              </a:extLst>
            </p:cNvPr>
            <p:cNvSpPr txBox="1">
              <a:spLocks/>
            </p:cNvSpPr>
            <p:nvPr/>
          </p:nvSpPr>
          <p:spPr>
            <a:xfrm>
              <a:off x="1270277" y="2340513"/>
              <a:ext cx="2610439" cy="24622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id-ID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DEFINE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PROBLE</a:t>
              </a:r>
              <a:r>
                <a:rPr lang="id-ID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M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E168F5-225A-3EA7-4D12-577C181F2CCE}"/>
              </a:ext>
            </a:extLst>
          </p:cNvPr>
          <p:cNvGrpSpPr/>
          <p:nvPr/>
        </p:nvGrpSpPr>
        <p:grpSpPr>
          <a:xfrm>
            <a:off x="5590688" y="2035210"/>
            <a:ext cx="3316297" cy="468837"/>
            <a:chOff x="5225418" y="2087120"/>
            <a:chExt cx="3316297" cy="468837"/>
          </a:xfrm>
        </p:grpSpPr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0405E0DB-D1CC-CD44-C951-B90869A2B343}"/>
                </a:ext>
              </a:extLst>
            </p:cNvPr>
            <p:cNvSpPr txBox="1">
              <a:spLocks/>
            </p:cNvSpPr>
            <p:nvPr/>
          </p:nvSpPr>
          <p:spPr>
            <a:xfrm>
              <a:off x="5225418" y="2087120"/>
              <a:ext cx="774251" cy="153888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Number Five</a:t>
              </a: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ED8F35AB-FDE2-B17F-F2F9-FC2144A35213}"/>
                </a:ext>
              </a:extLst>
            </p:cNvPr>
            <p:cNvSpPr txBox="1">
              <a:spLocks/>
            </p:cNvSpPr>
            <p:nvPr/>
          </p:nvSpPr>
          <p:spPr>
            <a:xfrm>
              <a:off x="5225418" y="2340513"/>
              <a:ext cx="3316297" cy="2154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CONCLUSION  &amp;  RECOMMENDATION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4AEB42-1E64-6F02-2562-A52CA9DD39AF}"/>
              </a:ext>
            </a:extLst>
          </p:cNvPr>
          <p:cNvGrpSpPr/>
          <p:nvPr/>
        </p:nvGrpSpPr>
        <p:grpSpPr>
          <a:xfrm>
            <a:off x="2269240" y="3064644"/>
            <a:ext cx="2610439" cy="499614"/>
            <a:chOff x="1270277" y="3008832"/>
            <a:chExt cx="2610439" cy="499614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FD700C12-D415-DBD6-FCC2-FBDC33A435E7}"/>
                </a:ext>
              </a:extLst>
            </p:cNvPr>
            <p:cNvSpPr txBox="1">
              <a:spLocks/>
            </p:cNvSpPr>
            <p:nvPr/>
          </p:nvSpPr>
          <p:spPr>
            <a:xfrm>
              <a:off x="1270277" y="3008832"/>
              <a:ext cx="956993" cy="16927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Number Three</a:t>
              </a: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87F2D94F-13DC-0CD8-A370-DCD43B61EC67}"/>
                </a:ext>
              </a:extLst>
            </p:cNvPr>
            <p:cNvSpPr txBox="1">
              <a:spLocks/>
            </p:cNvSpPr>
            <p:nvPr/>
          </p:nvSpPr>
          <p:spPr>
            <a:xfrm>
              <a:off x="1270277" y="3262225"/>
              <a:ext cx="2610439" cy="24622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UNDERSTANDING</a:t>
              </a:r>
            </a:p>
          </p:txBody>
        </p:sp>
      </p:grpSp>
      <p:sp>
        <p:nvSpPr>
          <p:cNvPr id="21" name="Freeform 45">
            <a:extLst>
              <a:ext uri="{FF2B5EF4-FFF2-40B4-BE49-F238E27FC236}">
                <a16:creationId xmlns:a16="http://schemas.microsoft.com/office/drawing/2014/main" id="{DEF22E8C-DF74-E117-01B6-5C41B1FF37A7}"/>
              </a:ext>
            </a:extLst>
          </p:cNvPr>
          <p:cNvSpPr>
            <a:spLocks noEditPoints="1"/>
          </p:cNvSpPr>
          <p:nvPr/>
        </p:nvSpPr>
        <p:spPr bwMode="auto">
          <a:xfrm>
            <a:off x="1828922" y="135772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35AA66D4-0B96-0364-EA27-B3BAB6F72706}"/>
              </a:ext>
            </a:extLst>
          </p:cNvPr>
          <p:cNvSpPr>
            <a:spLocks noEditPoints="1"/>
          </p:cNvSpPr>
          <p:nvPr/>
        </p:nvSpPr>
        <p:spPr bwMode="auto">
          <a:xfrm>
            <a:off x="1828922" y="2288603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FABDC140-16E7-CE81-0D51-13B02D56FBFA}"/>
              </a:ext>
            </a:extLst>
          </p:cNvPr>
          <p:cNvSpPr>
            <a:spLocks noEditPoints="1"/>
          </p:cNvSpPr>
          <p:nvPr/>
        </p:nvSpPr>
        <p:spPr bwMode="auto">
          <a:xfrm>
            <a:off x="1828922" y="325794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0868465D-7835-5B44-CFDB-125209B2304E}"/>
              </a:ext>
            </a:extLst>
          </p:cNvPr>
          <p:cNvSpPr>
            <a:spLocks noEditPoints="1"/>
          </p:cNvSpPr>
          <p:nvPr/>
        </p:nvSpPr>
        <p:spPr bwMode="auto">
          <a:xfrm>
            <a:off x="5196273" y="135772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26BC1128-ABA9-F3ED-36CC-69E6A94CE32A}"/>
              </a:ext>
            </a:extLst>
          </p:cNvPr>
          <p:cNvSpPr>
            <a:spLocks noEditPoints="1"/>
          </p:cNvSpPr>
          <p:nvPr/>
        </p:nvSpPr>
        <p:spPr bwMode="auto">
          <a:xfrm>
            <a:off x="5196273" y="2288603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DA1FB04D-E11A-CDEA-FDB7-AF1F400D20CD}"/>
              </a:ext>
            </a:extLst>
          </p:cNvPr>
          <p:cNvSpPr txBox="1">
            <a:spLocks/>
          </p:cNvSpPr>
          <p:nvPr/>
        </p:nvSpPr>
        <p:spPr>
          <a:xfrm rot="16200000">
            <a:off x="41499" y="1600281"/>
            <a:ext cx="2379552" cy="198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OUTLINE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692674E-7886-5977-66F0-6B65E1ED9D08}"/>
              </a:ext>
            </a:extLst>
          </p:cNvPr>
          <p:cNvSpPr txBox="1"/>
          <p:nvPr/>
        </p:nvSpPr>
        <p:spPr>
          <a:xfrm>
            <a:off x="1002267" y="928556"/>
            <a:ext cx="18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>
                <a:latin typeface="Posterama" panose="020B0504020200020000" pitchFamily="34" charset="0"/>
                <a:cs typeface="Posterama" panose="020B0504020200020000" pitchFamily="34" charset="0"/>
              </a:rPr>
              <a:t>CONCLUSIONS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43E3EA-9E88-8120-5AE1-30B26876AE85}"/>
              </a:ext>
            </a:extLst>
          </p:cNvPr>
          <p:cNvCxnSpPr>
            <a:cxnSpLocks/>
          </p:cNvCxnSpPr>
          <p:nvPr/>
        </p:nvCxnSpPr>
        <p:spPr>
          <a:xfrm>
            <a:off x="-1" y="7031"/>
            <a:ext cx="3490333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0235E0-A3C0-925A-C63F-406AE6A4A9F7}"/>
              </a:ext>
            </a:extLst>
          </p:cNvPr>
          <p:cNvSpPr txBox="1"/>
          <p:nvPr/>
        </p:nvSpPr>
        <p:spPr>
          <a:xfrm>
            <a:off x="1002267" y="1323243"/>
            <a:ext cx="729289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400">
                <a:latin typeface="Calibri Light" panose="020F0302020204030204" pitchFamily="34" charset="0"/>
                <a:cs typeface="Calibri Light" panose="020F0302020204030204" pitchFamily="34" charset="0"/>
              </a:rPr>
              <a:t>Peserta Taspen yang berminat untuk menambah proteksi dari Taspen Life adalah sebagai berikut: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d-ID" sz="1600" b="1">
                <a:latin typeface="Calibri Light" panose="020F0302020204030204" pitchFamily="34" charset="0"/>
                <a:cs typeface="Calibri Light" panose="020F0302020204030204" pitchFamily="34" charset="0"/>
              </a:rPr>
              <a:t>peserta yang pensiun di umur 58 atau 60 tahun </a:t>
            </a:r>
            <a:r>
              <a:rPr lang="id-ID" sz="1200" b="1">
                <a:latin typeface="Calibri Light" panose="020F0302020204030204" pitchFamily="34" charset="0"/>
                <a:cs typeface="Calibri Light" panose="020F0302020204030204" pitchFamily="34" charset="0"/>
              </a:rPr>
              <a:t>dan </a:t>
            </a:r>
            <a:r>
              <a:rPr lang="id-ID" sz="1600" b="1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600" b="1">
                <a:latin typeface="Calibri Light" panose="020F0302020204030204" pitchFamily="34" charset="0"/>
                <a:cs typeface="Calibri Light" panose="020F0302020204030204" pitchFamily="34" charset="0"/>
              </a:rPr>
              <a:t>peserta yang memiliki penghasilan di atas Rp5.200.000</a:t>
            </a:r>
          </a:p>
          <a:p>
            <a:pPr algn="just"/>
            <a:endParaRPr lang="id-ID" sz="1200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id-ID" sz="1200">
                <a:latin typeface="Calibri Light" panose="020F0302020204030204" pitchFamily="34" charset="0"/>
                <a:cs typeface="Calibri Light" panose="020F0302020204030204" pitchFamily="34" charset="0"/>
              </a:rPr>
              <a:t>Sehingga  profil ini digunakan untuk Taspen menawarkan kepada Peserta terkait penambahan manfaat proteksi tambahan. </a:t>
            </a:r>
            <a:endParaRPr lang="id-ID" sz="120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A6B97-4391-B428-EAFE-6D8E8A3B8339}"/>
              </a:ext>
            </a:extLst>
          </p:cNvPr>
          <p:cNvSpPr txBox="1"/>
          <p:nvPr/>
        </p:nvSpPr>
        <p:spPr>
          <a:xfrm>
            <a:off x="1008038" y="3000527"/>
            <a:ext cx="2482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>
                <a:latin typeface="Posterama" panose="020B0504020200020000" pitchFamily="34" charset="0"/>
                <a:cs typeface="Posterama" panose="020B0504020200020000" pitchFamily="34" charset="0"/>
              </a:rPr>
              <a:t>RECOMMENDATION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C84CC1-333C-8E75-0C0F-4D7B6AF432C8}"/>
              </a:ext>
            </a:extLst>
          </p:cNvPr>
          <p:cNvCxnSpPr>
            <a:cxnSpLocks/>
          </p:cNvCxnSpPr>
          <p:nvPr/>
        </p:nvCxnSpPr>
        <p:spPr>
          <a:xfrm>
            <a:off x="5653668" y="5131400"/>
            <a:ext cx="3490332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541;p44">
            <a:extLst>
              <a:ext uri="{FF2B5EF4-FFF2-40B4-BE49-F238E27FC236}">
                <a16:creationId xmlns:a16="http://schemas.microsoft.com/office/drawing/2014/main" id="{FCE1966D-C168-763A-C092-7E061FBBAC75}"/>
              </a:ext>
            </a:extLst>
          </p:cNvPr>
          <p:cNvSpPr txBox="1"/>
          <p:nvPr/>
        </p:nvSpPr>
        <p:spPr>
          <a:xfrm>
            <a:off x="1002267" y="3298239"/>
            <a:ext cx="6679578" cy="122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Data Taspen Life yang digunakan dalam </a:t>
            </a:r>
            <a:r>
              <a:rPr lang="id-ID" sz="1400" i="1" err="1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dataset</a:t>
            </a: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 ini hanya 2% terhadap keseluruhan data yang ada, perlu  menggunakan data yang banyak 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Integrasi data Taspen dan Taspen Life agar dapat diprediksi lebih baik.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400">
                <a:latin typeface="Calibri Light" panose="020F0302020204030204" pitchFamily="34" charset="0"/>
                <a:ea typeface="Raleway Medium"/>
                <a:cs typeface="Calibri Light" panose="020F0302020204030204" pitchFamily="34" charset="0"/>
                <a:sym typeface="Raleway Medium"/>
              </a:rPr>
              <a:t>Memaksimalkan perekaman data penyebab kematian di aplikasi TDES, yang nantinya dapat menjadi data pendukung di Taspen.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1200">
              <a:latin typeface="Calibri Light" panose="020F0302020204030204" pitchFamily="34" charset="0"/>
              <a:ea typeface="Raleway Medium"/>
              <a:cs typeface="Calibri Light" panose="020F0302020204030204" pitchFamily="34" charset="0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321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" y="0"/>
            <a:ext cx="4399179" cy="51435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Posterama" panose="020B0504020200020000" pitchFamily="34" charset="0"/>
                <a:cs typeface="Posterama" panose="020B0504020200020000" pitchFamily="34" charset="0"/>
              </a:rPr>
              <a:t>PROFILE GROUP </a:t>
            </a:r>
          </a:p>
          <a:p>
            <a:pPr algn="ctr"/>
            <a:r>
              <a:rPr lang="en-US" sz="4400">
                <a:latin typeface="Posterama" panose="020B0504020200020000" pitchFamily="34" charset="0"/>
                <a:cs typeface="Posterama" panose="020B0504020200020000" pitchFamily="34" charset="0"/>
              </a:rPr>
              <a:t>INFO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7295A-7FAE-8B8D-0593-231EAB962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76375"/>
            <a:ext cx="3153352" cy="21907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11E776A-E192-716C-F51D-D2DA08F28C14}"/>
              </a:ext>
            </a:extLst>
          </p:cNvPr>
          <p:cNvGrpSpPr/>
          <p:nvPr/>
        </p:nvGrpSpPr>
        <p:grpSpPr>
          <a:xfrm>
            <a:off x="4037124" y="2382140"/>
            <a:ext cx="707700" cy="707700"/>
            <a:chOff x="2237523" y="1941278"/>
            <a:chExt cx="707700" cy="707700"/>
          </a:xfrm>
        </p:grpSpPr>
        <p:sp>
          <p:nvSpPr>
            <p:cNvPr id="11" name="Google Shape;264;p31">
              <a:extLst>
                <a:ext uri="{FF2B5EF4-FFF2-40B4-BE49-F238E27FC236}">
                  <a16:creationId xmlns:a16="http://schemas.microsoft.com/office/drawing/2014/main" id="{95027FFA-29C7-8F6C-4743-8135655B03CF}"/>
                </a:ext>
              </a:extLst>
            </p:cNvPr>
            <p:cNvSpPr/>
            <p:nvPr/>
          </p:nvSpPr>
          <p:spPr>
            <a:xfrm>
              <a:off x="2237523" y="1941278"/>
              <a:ext cx="707700" cy="7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;p31">
              <a:extLst>
                <a:ext uri="{FF2B5EF4-FFF2-40B4-BE49-F238E27FC236}">
                  <a16:creationId xmlns:a16="http://schemas.microsoft.com/office/drawing/2014/main" id="{64D3796D-4825-11CC-5EAB-1A058A58527E}"/>
                </a:ext>
              </a:extLst>
            </p:cNvPr>
            <p:cNvSpPr txBox="1">
              <a:spLocks/>
            </p:cNvSpPr>
            <p:nvPr/>
          </p:nvSpPr>
          <p:spPr>
            <a:xfrm>
              <a:off x="2237523" y="2050414"/>
              <a:ext cx="707700" cy="4662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sz="2800" b="1">
                  <a:latin typeface="Work Sans" pitchFamily="2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56244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ABA6D-0200-A235-A571-E6387AF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837E9C-7C28-C7D8-ABB1-425F89161F36}"/>
              </a:ext>
            </a:extLst>
          </p:cNvPr>
          <p:cNvGrpSpPr/>
          <p:nvPr/>
        </p:nvGrpSpPr>
        <p:grpSpPr>
          <a:xfrm>
            <a:off x="2664561" y="2570470"/>
            <a:ext cx="1785974" cy="1396467"/>
            <a:chOff x="2664561" y="2570470"/>
            <a:chExt cx="1785974" cy="13964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27819C-6961-BD02-61D1-8C2EE3C7292D}"/>
                </a:ext>
              </a:extLst>
            </p:cNvPr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0EF4A7-4AFF-F9B6-0EFE-837C0DC3F5AB}"/>
                </a:ext>
              </a:extLst>
            </p:cNvPr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48D624-E453-28D9-D405-0143A014DD0D}"/>
              </a:ext>
            </a:extLst>
          </p:cNvPr>
          <p:cNvGrpSpPr/>
          <p:nvPr/>
        </p:nvGrpSpPr>
        <p:grpSpPr>
          <a:xfrm>
            <a:off x="6694047" y="2562850"/>
            <a:ext cx="1785974" cy="1404087"/>
            <a:chOff x="6694047" y="2562850"/>
            <a:chExt cx="1785974" cy="14040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EBA477-32B0-788E-F492-5161F54A15E4}"/>
                </a:ext>
              </a:extLst>
            </p:cNvPr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B873D9-D3C6-A863-09D3-30ABF252EB16}"/>
                </a:ext>
              </a:extLst>
            </p:cNvPr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CFD7C-CB7D-40FA-C5B9-30178678A409}"/>
              </a:ext>
            </a:extLst>
          </p:cNvPr>
          <p:cNvGrpSpPr/>
          <p:nvPr/>
        </p:nvGrpSpPr>
        <p:grpSpPr>
          <a:xfrm>
            <a:off x="4658482" y="1122093"/>
            <a:ext cx="1785974" cy="1407182"/>
            <a:chOff x="4658482" y="1122093"/>
            <a:chExt cx="1785974" cy="14071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31C11F-CE9B-DA41-D5E2-27C30B35ACA0}"/>
                </a:ext>
              </a:extLst>
            </p:cNvPr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21C7D6-59B6-EC70-ADF5-DFE161F575CD}"/>
                </a:ext>
              </a:extLst>
            </p:cNvPr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130CD3-4501-0CF4-2BD2-EF6039C3F14F}"/>
              </a:ext>
            </a:extLst>
          </p:cNvPr>
          <p:cNvSpPr txBox="1"/>
          <p:nvPr/>
        </p:nvSpPr>
        <p:spPr>
          <a:xfrm>
            <a:off x="2664561" y="2739408"/>
            <a:ext cx="1785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+mj-lt"/>
              </a:rPr>
              <a:t>RIZKIKA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>
                <a:solidFill>
                  <a:schemeClr val="bg1"/>
                </a:solidFill>
              </a:rPr>
              <a:t>27 </a:t>
            </a:r>
            <a:r>
              <a:rPr lang="en-US" sz="1000" err="1">
                <a:solidFill>
                  <a:schemeClr val="bg1"/>
                </a:solidFill>
              </a:rPr>
              <a:t>y.o</a:t>
            </a:r>
            <a:endParaRPr lang="en-US" sz="1000">
              <a:solidFill>
                <a:schemeClr val="bg1"/>
              </a:solidFill>
            </a:endParaRP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>
                <a:solidFill>
                  <a:schemeClr val="bg1"/>
                </a:solidFill>
              </a:rPr>
              <a:t>Data enthusiast WKWKWKW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874E9-D7EF-9329-9CFE-9155D3B12AB6}"/>
              </a:ext>
            </a:extLst>
          </p:cNvPr>
          <p:cNvSpPr txBox="1"/>
          <p:nvPr/>
        </p:nvSpPr>
        <p:spPr>
          <a:xfrm>
            <a:off x="4658482" y="1241626"/>
            <a:ext cx="1785974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M. IQBAL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25 </a:t>
            </a:r>
            <a:r>
              <a:rPr lang="en-US" sz="1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y.o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Scientist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👻</a:t>
            </a:r>
          </a:p>
          <a:p>
            <a:pPr algn="ctr" defTabSz="914400">
              <a:spcBef>
                <a:spcPct val="20000"/>
              </a:spcBef>
              <a:defRPr/>
            </a:pP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FB757-9194-13E4-6373-8D3C67F50945}"/>
              </a:ext>
            </a:extLst>
          </p:cNvPr>
          <p:cNvSpPr txBox="1"/>
          <p:nvPr/>
        </p:nvSpPr>
        <p:spPr>
          <a:xfrm>
            <a:off x="6694047" y="2756196"/>
            <a:ext cx="1785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R. ARUM S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>
                <a:solidFill>
                  <a:schemeClr val="bg1"/>
                </a:solidFill>
              </a:rPr>
              <a:t>29 </a:t>
            </a:r>
            <a:r>
              <a:rPr lang="en-US" sz="1000" err="1">
                <a:solidFill>
                  <a:schemeClr val="bg1"/>
                </a:solidFill>
              </a:rPr>
              <a:t>y.o</a:t>
            </a:r>
            <a:endParaRPr lang="id-ID" sz="1000">
              <a:solidFill>
                <a:schemeClr val="bg1"/>
              </a:solidFill>
            </a:endParaRPr>
          </a:p>
          <a:p>
            <a:pPr algn="ctr" defTabSz="914400">
              <a:spcBef>
                <a:spcPct val="20000"/>
              </a:spcBef>
              <a:defRPr/>
            </a:pPr>
            <a:r>
              <a:rPr lang="id-ID" sz="1000">
                <a:solidFill>
                  <a:schemeClr val="bg1"/>
                </a:solidFill>
              </a:rPr>
              <a:t>Data </a:t>
            </a:r>
            <a:r>
              <a:rPr lang="id-ID" sz="1000" err="1">
                <a:solidFill>
                  <a:schemeClr val="bg1"/>
                </a:solidFill>
              </a:rPr>
              <a:t>Analyst</a:t>
            </a:r>
            <a:endParaRPr lang="id-ID" sz="1000">
              <a:solidFill>
                <a:schemeClr val="bg1"/>
              </a:solidFill>
            </a:endParaRPr>
          </a:p>
          <a:p>
            <a:pPr algn="ctr" defTabSz="914400">
              <a:spcBef>
                <a:spcPct val="20000"/>
              </a:spcBef>
              <a:defRPr/>
            </a:pPr>
            <a:r>
              <a:rPr lang="id-ID" sz="1000">
                <a:solidFill>
                  <a:schemeClr val="bg1"/>
                </a:solidFill>
                <a:sym typeface="Wingdings" panose="05000000000000000000" pitchFamily="2" charset="2"/>
              </a:rPr>
              <a:t>:)))))))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E957C28B-D9CA-0BFF-3911-EDC22D77947C}"/>
              </a:ext>
            </a:extLst>
          </p:cNvPr>
          <p:cNvSpPr txBox="1">
            <a:spLocks/>
          </p:cNvSpPr>
          <p:nvPr/>
        </p:nvSpPr>
        <p:spPr>
          <a:xfrm>
            <a:off x="421049" y="1535016"/>
            <a:ext cx="1971171" cy="198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BEHIND THE TEAM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20" name="Picture 19" descr="A picture containing person, clothing, standing, posing&#10;&#10;Description automatically generated">
            <a:extLst>
              <a:ext uri="{FF2B5EF4-FFF2-40B4-BE49-F238E27FC236}">
                <a16:creationId xmlns:a16="http://schemas.microsoft.com/office/drawing/2014/main" id="{BADC8341-4CED-08EF-247D-5C3AB3C6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8518" r="25128" b="33576"/>
          <a:stretch/>
        </p:blipFill>
        <p:spPr>
          <a:xfrm>
            <a:off x="6808978" y="1077861"/>
            <a:ext cx="1495014" cy="1391294"/>
          </a:xfrm>
          <a:prstGeom prst="rect">
            <a:avLst/>
          </a:prstGeom>
        </p:spPr>
      </p:pic>
      <p:pic>
        <p:nvPicPr>
          <p:cNvPr id="22" name="Picture 21" descr="A picture containing person, suit, person, clothing&#10;&#10;Description automatically generated">
            <a:extLst>
              <a:ext uri="{FF2B5EF4-FFF2-40B4-BE49-F238E27FC236}">
                <a16:creationId xmlns:a16="http://schemas.microsoft.com/office/drawing/2014/main" id="{06D5F27D-1E9C-9764-48E5-7D7E9E49F7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r="11529" b="27778"/>
          <a:stretch/>
        </p:blipFill>
        <p:spPr>
          <a:xfrm>
            <a:off x="4722876" y="2554789"/>
            <a:ext cx="1525524" cy="1381087"/>
          </a:xfrm>
          <a:prstGeom prst="rect">
            <a:avLst/>
          </a:prstGeom>
        </p:spPr>
      </p:pic>
      <p:pic>
        <p:nvPicPr>
          <p:cNvPr id="24" name="Picture 23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74320969-38C5-CE06-DCE8-84F6C74A3C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3" t="18889" r="240" b="11482"/>
          <a:stretch/>
        </p:blipFill>
        <p:spPr>
          <a:xfrm>
            <a:off x="2930849" y="1077859"/>
            <a:ext cx="1324917" cy="13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" y="0"/>
            <a:ext cx="4399179" cy="51435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latin typeface="Posterama" panose="020B0504020200020000" pitchFamily="34" charset="0"/>
                <a:cs typeface="Posterama" panose="020B0504020200020000" pitchFamily="34" charset="0"/>
              </a:rPr>
              <a:t>DEFINE </a:t>
            </a:r>
            <a:r>
              <a:rPr lang="en-US" sz="3200" dirty="0">
                <a:latin typeface="Posterama" panose="020B0504020200020000" pitchFamily="34" charset="0"/>
                <a:cs typeface="Posterama" panose="020B0504020200020000" pitchFamily="34" charset="0"/>
              </a:rPr>
              <a:t>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1E776A-E192-716C-F51D-D2DA08F28C14}"/>
              </a:ext>
            </a:extLst>
          </p:cNvPr>
          <p:cNvGrpSpPr/>
          <p:nvPr/>
        </p:nvGrpSpPr>
        <p:grpSpPr>
          <a:xfrm>
            <a:off x="4037124" y="2382140"/>
            <a:ext cx="707700" cy="707700"/>
            <a:chOff x="2237523" y="1941278"/>
            <a:chExt cx="707700" cy="707700"/>
          </a:xfrm>
        </p:grpSpPr>
        <p:sp>
          <p:nvSpPr>
            <p:cNvPr id="11" name="Google Shape;264;p31">
              <a:extLst>
                <a:ext uri="{FF2B5EF4-FFF2-40B4-BE49-F238E27FC236}">
                  <a16:creationId xmlns:a16="http://schemas.microsoft.com/office/drawing/2014/main" id="{95027FFA-29C7-8F6C-4743-8135655B03CF}"/>
                </a:ext>
              </a:extLst>
            </p:cNvPr>
            <p:cNvSpPr/>
            <p:nvPr/>
          </p:nvSpPr>
          <p:spPr>
            <a:xfrm>
              <a:off x="2237523" y="1941278"/>
              <a:ext cx="707700" cy="7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;p31">
              <a:extLst>
                <a:ext uri="{FF2B5EF4-FFF2-40B4-BE49-F238E27FC236}">
                  <a16:creationId xmlns:a16="http://schemas.microsoft.com/office/drawing/2014/main" id="{64D3796D-4825-11CC-5EAB-1A058A58527E}"/>
                </a:ext>
              </a:extLst>
            </p:cNvPr>
            <p:cNvSpPr txBox="1">
              <a:spLocks/>
            </p:cNvSpPr>
            <p:nvPr/>
          </p:nvSpPr>
          <p:spPr>
            <a:xfrm>
              <a:off x="2237523" y="2050414"/>
              <a:ext cx="707700" cy="4662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sz="2800" b="1">
                  <a:latin typeface="Work Sans" pitchFamily="2" charset="0"/>
                </a:rPr>
                <a:t>02</a:t>
              </a:r>
            </a:p>
          </p:txBody>
        </p: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57D2464D-4106-3971-1336-8924325DD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1297715"/>
            <a:ext cx="4133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4278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1ADA8-5132-EBB4-1916-233BC24EDA1E}"/>
              </a:ext>
            </a:extLst>
          </p:cNvPr>
          <p:cNvSpPr/>
          <p:nvPr/>
        </p:nvSpPr>
        <p:spPr>
          <a:xfrm>
            <a:off x="7454849" y="1545459"/>
            <a:ext cx="1372462" cy="2721674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61861-13CF-C92A-3DA7-1A1418867030}"/>
              </a:ext>
            </a:extLst>
          </p:cNvPr>
          <p:cNvGrpSpPr/>
          <p:nvPr/>
        </p:nvGrpSpPr>
        <p:grpSpPr>
          <a:xfrm>
            <a:off x="255664" y="1984252"/>
            <a:ext cx="5106525" cy="2281261"/>
            <a:chOff x="1059979" y="939272"/>
            <a:chExt cx="4656302" cy="202686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79" y="939272"/>
              <a:ext cx="4656302" cy="202686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422" y="1360114"/>
              <a:ext cx="230546" cy="11121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345" y="2265786"/>
              <a:ext cx="230546" cy="11121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235" y="2391670"/>
              <a:ext cx="230546" cy="11121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547" y="2375658"/>
              <a:ext cx="230546" cy="11121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837" y="2425491"/>
              <a:ext cx="230546" cy="11121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131" y="2186491"/>
              <a:ext cx="230546" cy="11121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756BC2-490D-6D71-D7DF-8505EA3D0E36}"/>
              </a:ext>
            </a:extLst>
          </p:cNvPr>
          <p:cNvGrpSpPr/>
          <p:nvPr/>
        </p:nvGrpSpPr>
        <p:grpSpPr>
          <a:xfrm>
            <a:off x="5541099" y="1096102"/>
            <a:ext cx="2099259" cy="3656146"/>
            <a:chOff x="5332258" y="1217945"/>
            <a:chExt cx="2099259" cy="3656146"/>
          </a:xfrm>
        </p:grpSpPr>
        <p:pic>
          <p:nvPicPr>
            <p:cNvPr id="19459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167" y="4314760"/>
              <a:ext cx="496491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5964331" y="4194508"/>
              <a:ext cx="869156" cy="41549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AU" altLang="en-US" sz="2100">
                  <a:solidFill>
                    <a:srgbClr val="0B5E88"/>
                  </a:solidFill>
                  <a:latin typeface="Calibri" panose="020F0502020204030204" pitchFamily="34" charset="0"/>
                </a:rPr>
                <a:t>1.6</a:t>
              </a:r>
              <a:r>
                <a:rPr lang="id-ID" altLang="en-US" sz="2100">
                  <a:solidFill>
                    <a:srgbClr val="0B5E88"/>
                  </a:solidFill>
                  <a:latin typeface="Calibri" panose="020F0502020204030204" pitchFamily="34" charset="0"/>
                </a:rPr>
                <a:t>57</a:t>
              </a:r>
              <a:endParaRPr lang="en-AU" altLang="en-US" sz="2100">
                <a:solidFill>
                  <a:srgbClr val="0B5E88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461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92" y="3396789"/>
              <a:ext cx="438150" cy="435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5964331" y="3352737"/>
              <a:ext cx="807244" cy="396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813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750"/>
                </a:spcBef>
                <a:buNone/>
                <a:defRPr/>
              </a:pPr>
              <a:r>
                <a:rPr lang="en-US" altLang="en-US" sz="2100">
                  <a:solidFill>
                    <a:srgbClr val="0B5E88"/>
                  </a:solidFill>
                  <a:latin typeface="Calibri" panose="020F0502020204030204" pitchFamily="34" charset="0"/>
                  <a:ea typeface="Aparajita"/>
                  <a:cs typeface="Aparajita"/>
                </a:rPr>
                <a:t>43</a:t>
              </a:r>
            </a:p>
          </p:txBody>
        </p:sp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5964331" y="4486212"/>
              <a:ext cx="10608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AU" altLang="en-US" sz="1200" err="1">
                  <a:solidFill>
                    <a:srgbClr val="44546A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Karyawan</a:t>
              </a:r>
              <a:endParaRPr lang="en-AU" altLang="en-US" sz="1200">
                <a:solidFill>
                  <a:srgbClr val="44546A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73"/>
            <p:cNvSpPr txBox="1">
              <a:spLocks noChangeArrowheads="1"/>
            </p:cNvSpPr>
            <p:nvPr/>
          </p:nvSpPr>
          <p:spPr bwMode="auto">
            <a:xfrm>
              <a:off x="5977763" y="1427358"/>
              <a:ext cx="1453754" cy="656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Khmer UI" charset="0"/>
                  <a:cs typeface="Khmer UI" charset="0"/>
                </a:rPr>
                <a:t>5</a:t>
              </a:r>
              <a:r>
                <a:rPr lang="id-ID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Khmer UI" charset="0"/>
                  <a:cs typeface="Khmer UI" charset="0"/>
                </a:rPr>
                <a:t>4</a:t>
              </a:r>
            </a:p>
            <a:p>
              <a:pPr eaLnBrk="1" hangingPunct="1">
                <a:defRPr/>
              </a:pPr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charset="0"/>
                  <a:cs typeface="Calibri" charset="0"/>
                </a:rPr>
                <a:t>Kantor Cabang</a:t>
              </a:r>
            </a:p>
            <a:p>
              <a:pPr eaLnBrk="1" hangingPunct="1">
                <a:defRPr/>
              </a:pPr>
              <a:r>
                <a:rPr lang="en-US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charset="0"/>
                  <a:cs typeface="Calibri" charset="0"/>
                </a:rPr>
                <a:t>(6 KC Utama)</a:t>
              </a:r>
            </a:p>
            <a:p>
              <a:pPr eaLnBrk="1" hangingPunct="1">
                <a:defRPr/>
              </a:pPr>
              <a:endPara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Khmer UI" charset="0"/>
                <a:cs typeface="Khmer UI" charset="0"/>
              </a:endParaRPr>
            </a:p>
          </p:txBody>
        </p:sp>
        <p:sp>
          <p:nvSpPr>
            <p:cNvPr id="41" name="object 73"/>
            <p:cNvSpPr txBox="1">
              <a:spLocks noChangeArrowheads="1"/>
            </p:cNvSpPr>
            <p:nvPr/>
          </p:nvSpPr>
          <p:spPr bwMode="auto">
            <a:xfrm>
              <a:off x="5964330" y="2422857"/>
              <a:ext cx="1453754" cy="656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100">
                  <a:solidFill>
                    <a:srgbClr val="0B5E88"/>
                  </a:solidFill>
                  <a:latin typeface="Calibri" panose="020F0502020204030204" pitchFamily="34" charset="0"/>
                  <a:ea typeface="Khmer UI" charset="0"/>
                  <a:cs typeface="Khmer UI" charset="0"/>
                </a:rPr>
                <a:t>1</a:t>
              </a:r>
              <a:r>
                <a:rPr lang="id-ID" altLang="en-US" sz="2100">
                  <a:solidFill>
                    <a:srgbClr val="0B5E88"/>
                  </a:solidFill>
                  <a:latin typeface="Calibri" panose="020F0502020204030204" pitchFamily="34" charset="0"/>
                  <a:ea typeface="Khmer UI" charset="0"/>
                  <a:cs typeface="Khmer UI" charset="0"/>
                </a:rPr>
                <a:t>9.039</a:t>
              </a:r>
            </a:p>
            <a:p>
              <a:pPr eaLnBrk="1" hangingPunct="1">
                <a:defRPr/>
              </a:pPr>
              <a:r>
                <a:rPr lang="en-US" alt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charset="0"/>
                  <a:cs typeface="Calibri" charset="0"/>
                </a:rPr>
                <a:t>Titik</a:t>
              </a:r>
              <a:r>
                <a:rPr lang="en-US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charset="0"/>
                  <a:cs typeface="Calibri" charset="0"/>
                </a:rPr>
                <a:t> </a:t>
              </a:r>
              <a:r>
                <a:rPr lang="en-US" alt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charset="0"/>
                  <a:cs typeface="Calibri" charset="0"/>
                </a:rPr>
                <a:t>Layanan</a:t>
              </a:r>
              <a:endParaRPr lang="en-US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347587" y="2234738"/>
              <a:ext cx="1602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964331" y="3659918"/>
              <a:ext cx="998935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Mitra Bayar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347587" y="3215813"/>
              <a:ext cx="1602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47587" y="4046870"/>
              <a:ext cx="1602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32258" y="4874091"/>
              <a:ext cx="1602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47587" y="1217945"/>
              <a:ext cx="1602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707" y="2475505"/>
              <a:ext cx="286121" cy="4135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F50AC58-60CA-4AA5-9C77-441A6CA6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192" y="1494723"/>
              <a:ext cx="517149" cy="24947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D6D142-6BA4-8E67-E9EE-61BBEE1659AE}"/>
              </a:ext>
            </a:extLst>
          </p:cNvPr>
          <p:cNvGrpSpPr/>
          <p:nvPr/>
        </p:nvGrpSpPr>
        <p:grpSpPr>
          <a:xfrm>
            <a:off x="297302" y="4152530"/>
            <a:ext cx="4049032" cy="842045"/>
            <a:chOff x="192542" y="4082224"/>
            <a:chExt cx="4628544" cy="855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FE9B1B-AFBD-06B9-E631-B705A3766FC7}"/>
                </a:ext>
              </a:extLst>
            </p:cNvPr>
            <p:cNvGrpSpPr/>
            <p:nvPr/>
          </p:nvGrpSpPr>
          <p:grpSpPr>
            <a:xfrm>
              <a:off x="192542" y="4082224"/>
              <a:ext cx="2761356" cy="855120"/>
              <a:chOff x="312045" y="3893843"/>
              <a:chExt cx="2761356" cy="855120"/>
            </a:xfrm>
          </p:grpSpPr>
          <p:sp>
            <p:nvSpPr>
              <p:cNvPr id="33" name="Google Shape;536;p44">
                <a:extLst>
                  <a:ext uri="{FF2B5EF4-FFF2-40B4-BE49-F238E27FC236}">
                    <a16:creationId xmlns:a16="http://schemas.microsoft.com/office/drawing/2014/main" id="{0181E609-EBF0-379D-CC91-38DA9AB7E14D}"/>
                  </a:ext>
                </a:extLst>
              </p:cNvPr>
              <p:cNvSpPr/>
              <p:nvPr/>
            </p:nvSpPr>
            <p:spPr>
              <a:xfrm>
                <a:off x="312045" y="3895463"/>
                <a:ext cx="2761356" cy="853500"/>
              </a:xfrm>
              <a:prstGeom prst="roundRect">
                <a:avLst>
                  <a:gd name="adj" fmla="val 16667"/>
                </a:avLst>
              </a:prstGeom>
              <a:solidFill>
                <a:srgbClr val="FAB50F"/>
              </a:solidFill>
              <a:ln>
                <a:solidFill>
                  <a:srgbClr val="FAB50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37;p44">
                <a:extLst>
                  <a:ext uri="{FF2B5EF4-FFF2-40B4-BE49-F238E27FC236}">
                    <a16:creationId xmlns:a16="http://schemas.microsoft.com/office/drawing/2014/main" id="{F78AEEA1-330C-6270-F1BA-9E3C16D13DA6}"/>
                  </a:ext>
                </a:extLst>
              </p:cNvPr>
              <p:cNvSpPr txBox="1"/>
              <p:nvPr/>
            </p:nvSpPr>
            <p:spPr>
              <a:xfrm>
                <a:off x="444257" y="3893843"/>
                <a:ext cx="2620112" cy="44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1600" b="1" u="sng" dirty="0">
                    <a:solidFill>
                      <a:srgbClr val="00206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6.761.356</a:t>
                </a:r>
                <a:r>
                  <a:rPr lang="en-US" sz="1600" b="1" u="sng" dirty="0">
                    <a:solidFill>
                      <a:srgbClr val="00206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id-ID" sz="1600" b="1" u="sng" dirty="0">
                    <a:solidFill>
                      <a:srgbClr val="00206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PESERTA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9F76A5-DE59-3A97-FA9C-EC2A9B1FD2B2}"/>
                </a:ext>
              </a:extLst>
            </p:cNvPr>
            <p:cNvSpPr txBox="1"/>
            <p:nvPr/>
          </p:nvSpPr>
          <p:spPr>
            <a:xfrm>
              <a:off x="249086" y="4438501"/>
              <a:ext cx="4572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PESERTA AKTIF           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Wingdings" panose="05000000000000000000" pitchFamily="2" charset="2"/>
                </a:rPr>
                <a:t> 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3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.914.322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PENERIMA PENSIUN  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Wingdings" panose="05000000000000000000" pitchFamily="2" charset="2"/>
                </a:rPr>
                <a:t>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  </a:t>
              </a:r>
              <a:r>
                <a:rPr lang="en-US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2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.</a:t>
              </a:r>
              <a:r>
                <a:rPr lang="en-US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8</a:t>
              </a:r>
              <a:r>
                <a:rPr lang="id-ID" sz="1050">
                  <a:solidFill>
                    <a:srgbClr val="002060"/>
                  </a:solidFill>
                  <a:latin typeface="Raleway Medium" pitchFamily="2" charset="0"/>
                  <a:ea typeface="Montserrat"/>
                  <a:cs typeface="Montserrat"/>
                  <a:sym typeface="Montserrat"/>
                </a:rPr>
                <a:t>47.034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8FDB35FC-FC1B-F4D5-2A11-E2B81D6261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59" y="3599669"/>
            <a:ext cx="1025661" cy="500300"/>
          </a:xfrm>
          <a:prstGeom prst="rect">
            <a:avLst/>
          </a:prstGeom>
        </p:spPr>
      </p:pic>
      <p:pic>
        <p:nvPicPr>
          <p:cNvPr id="68" name="Gambar 1">
            <a:extLst>
              <a:ext uri="{FF2B5EF4-FFF2-40B4-BE49-F238E27FC236}">
                <a16:creationId xmlns:a16="http://schemas.microsoft.com/office/drawing/2014/main" id="{9CD86F2C-6FCA-D2DC-5C28-475275F722D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48" y="1696314"/>
            <a:ext cx="1027243" cy="63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7DFC431-D12E-F1C5-2942-5C1390F6AB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4" y="2671583"/>
            <a:ext cx="1019287" cy="62839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BCEC26D6-B96B-1E68-F3D2-E907927D449F}"/>
              </a:ext>
            </a:extLst>
          </p:cNvPr>
          <p:cNvGrpSpPr/>
          <p:nvPr/>
        </p:nvGrpSpPr>
        <p:grpSpPr>
          <a:xfrm>
            <a:off x="2867490" y="4151848"/>
            <a:ext cx="2330806" cy="853500"/>
            <a:chOff x="3002827" y="4151848"/>
            <a:chExt cx="1832657" cy="8535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4" name="Google Shape;539;p44">
              <a:extLst>
                <a:ext uri="{FF2B5EF4-FFF2-40B4-BE49-F238E27FC236}">
                  <a16:creationId xmlns:a16="http://schemas.microsoft.com/office/drawing/2014/main" id="{25A77BD0-C4F7-0B13-F2BF-E761CC07294B}"/>
                </a:ext>
              </a:extLst>
            </p:cNvPr>
            <p:cNvSpPr/>
            <p:nvPr/>
          </p:nvSpPr>
          <p:spPr>
            <a:xfrm>
              <a:off x="3002827" y="4151848"/>
              <a:ext cx="1817700" cy="853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0;p44">
              <a:extLst>
                <a:ext uri="{FF2B5EF4-FFF2-40B4-BE49-F238E27FC236}">
                  <a16:creationId xmlns:a16="http://schemas.microsoft.com/office/drawing/2014/main" id="{B6113188-BD46-48FA-70F3-AE748B6F343B}"/>
                </a:ext>
              </a:extLst>
            </p:cNvPr>
            <p:cNvSpPr txBox="1"/>
            <p:nvPr/>
          </p:nvSpPr>
          <p:spPr>
            <a:xfrm>
              <a:off x="3017784" y="4238426"/>
              <a:ext cx="1817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100%</a:t>
              </a:r>
              <a:endPara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541;p44">
              <a:extLst>
                <a:ext uri="{FF2B5EF4-FFF2-40B4-BE49-F238E27FC236}">
                  <a16:creationId xmlns:a16="http://schemas.microsoft.com/office/drawing/2014/main" id="{12972EBA-6461-C7D7-DFE4-A0B875C26A32}"/>
                </a:ext>
              </a:extLst>
            </p:cNvPr>
            <p:cNvSpPr txBox="1"/>
            <p:nvPr/>
          </p:nvSpPr>
          <p:spPr>
            <a:xfrm>
              <a:off x="3022927" y="4552148"/>
              <a:ext cx="179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SAHAM DIMILIKI OLEH PEMERINTAH INDONESIA</a:t>
              </a:r>
              <a:endParaRPr sz="10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  <p:pic>
        <p:nvPicPr>
          <p:cNvPr id="19" name="Picture 1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5A13175-FF28-39DB-788E-DFC5AB63D7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8312" y="1136063"/>
            <a:ext cx="656034" cy="65603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5E9114A-6FC5-94F8-1556-B33418BC14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1740" y="1131863"/>
            <a:ext cx="656034" cy="656034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78CB8372-A958-B007-578D-CF6688A03E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56413" y="1136063"/>
            <a:ext cx="656034" cy="65603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284CB45-6E45-110B-7C42-D4252178F4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6556" y="1136063"/>
            <a:ext cx="656034" cy="656034"/>
          </a:xfrm>
          <a:prstGeom prst="rect">
            <a:avLst/>
          </a:prstGeom>
        </p:spPr>
      </p:pic>
      <p:sp>
        <p:nvSpPr>
          <p:cNvPr id="66" name="Google Shape;541;p44">
            <a:extLst>
              <a:ext uri="{FF2B5EF4-FFF2-40B4-BE49-F238E27FC236}">
                <a16:creationId xmlns:a16="http://schemas.microsoft.com/office/drawing/2014/main" id="{DD5D8294-7F39-A0AA-6681-E592DD939988}"/>
              </a:ext>
            </a:extLst>
          </p:cNvPr>
          <p:cNvSpPr txBox="1"/>
          <p:nvPr/>
        </p:nvSpPr>
        <p:spPr>
          <a:xfrm>
            <a:off x="346766" y="1724920"/>
            <a:ext cx="133437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800">
                <a:solidFill>
                  <a:srgbClr val="0070C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TABUNGAN HARI TUA</a:t>
            </a:r>
          </a:p>
        </p:txBody>
      </p:sp>
      <p:sp>
        <p:nvSpPr>
          <p:cNvPr id="70" name="Google Shape;541;p44">
            <a:extLst>
              <a:ext uri="{FF2B5EF4-FFF2-40B4-BE49-F238E27FC236}">
                <a16:creationId xmlns:a16="http://schemas.microsoft.com/office/drawing/2014/main" id="{C4E47AEC-C806-3D4B-3252-56EB0355DF00}"/>
              </a:ext>
            </a:extLst>
          </p:cNvPr>
          <p:cNvSpPr txBox="1"/>
          <p:nvPr/>
        </p:nvSpPr>
        <p:spPr>
          <a:xfrm>
            <a:off x="1535243" y="1724920"/>
            <a:ext cx="133437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800">
                <a:solidFill>
                  <a:srgbClr val="0070C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PENSIUN</a:t>
            </a:r>
          </a:p>
        </p:txBody>
      </p:sp>
      <p:sp>
        <p:nvSpPr>
          <p:cNvPr id="71" name="Google Shape;541;p44">
            <a:extLst>
              <a:ext uri="{FF2B5EF4-FFF2-40B4-BE49-F238E27FC236}">
                <a16:creationId xmlns:a16="http://schemas.microsoft.com/office/drawing/2014/main" id="{F632A635-092E-043C-DDC0-9521B97EE2A2}"/>
              </a:ext>
            </a:extLst>
          </p:cNvPr>
          <p:cNvSpPr txBox="1"/>
          <p:nvPr/>
        </p:nvSpPr>
        <p:spPr>
          <a:xfrm>
            <a:off x="2765762" y="1724920"/>
            <a:ext cx="133437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800">
                <a:solidFill>
                  <a:srgbClr val="0070C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JAMINAN KECELAKAAN KERJA</a:t>
            </a:r>
          </a:p>
        </p:txBody>
      </p:sp>
      <p:sp>
        <p:nvSpPr>
          <p:cNvPr id="72" name="Google Shape;541;p44">
            <a:extLst>
              <a:ext uri="{FF2B5EF4-FFF2-40B4-BE49-F238E27FC236}">
                <a16:creationId xmlns:a16="http://schemas.microsoft.com/office/drawing/2014/main" id="{468FFB95-F46A-737C-D2C0-718850B18EB9}"/>
              </a:ext>
            </a:extLst>
          </p:cNvPr>
          <p:cNvSpPr txBox="1"/>
          <p:nvPr/>
        </p:nvSpPr>
        <p:spPr>
          <a:xfrm>
            <a:off x="4027810" y="1726617"/>
            <a:ext cx="133437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00">
                <a:solidFill>
                  <a:srgbClr val="0070C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JAMINAN KEMATIAN</a:t>
            </a:r>
            <a:endParaRPr sz="800">
              <a:solidFill>
                <a:srgbClr val="0070C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3" name="object 73">
            <a:extLst>
              <a:ext uri="{FF2B5EF4-FFF2-40B4-BE49-F238E27FC236}">
                <a16:creationId xmlns:a16="http://schemas.microsoft.com/office/drawing/2014/main" id="{CF61C246-4C67-298F-6ECD-B6337240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148" y="884732"/>
            <a:ext cx="1137065" cy="38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5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err="1">
                <a:solidFill>
                  <a:srgbClr val="0B5E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Khmer UI" charset="0"/>
                <a:cs typeface="Khmer UI" charset="0"/>
              </a:rPr>
              <a:t>Grup</a:t>
            </a:r>
            <a:r>
              <a:rPr lang="en-US" altLang="en-US" dirty="0">
                <a:solidFill>
                  <a:srgbClr val="0B5E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Khmer UI" charset="0"/>
                <a:cs typeface="Khmer UI" charset="0"/>
              </a:rPr>
              <a:t> </a:t>
            </a:r>
            <a:r>
              <a:rPr lang="en-US" altLang="en-US" dirty="0" err="1">
                <a:solidFill>
                  <a:srgbClr val="0B5E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Khmer UI" charset="0"/>
                <a:cs typeface="Khmer UI" charset="0"/>
              </a:rPr>
              <a:t>Bisnis</a:t>
            </a:r>
            <a:endParaRPr lang="en-US" altLang="en-US" sz="9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9CF5D145-4FA8-B8D5-8735-7F2D14467B3C}"/>
              </a:ext>
            </a:extLst>
          </p:cNvPr>
          <p:cNvSpPr/>
          <p:nvPr/>
        </p:nvSpPr>
        <p:spPr>
          <a:xfrm>
            <a:off x="1827296" y="231093"/>
            <a:ext cx="938466" cy="422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Slide Number Placeholder 4">
            <a:extLst>
              <a:ext uri="{FF2B5EF4-FFF2-40B4-BE49-F238E27FC236}">
                <a16:creationId xmlns:a16="http://schemas.microsoft.com/office/drawing/2014/main" id="{5A55D011-F2BF-7BC5-7371-A91522AAB912}"/>
              </a:ext>
            </a:extLst>
          </p:cNvPr>
          <p:cNvSpPr txBox="1">
            <a:spLocks/>
          </p:cNvSpPr>
          <p:nvPr/>
        </p:nvSpPr>
        <p:spPr>
          <a:xfrm>
            <a:off x="8646270" y="4803775"/>
            <a:ext cx="515703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294A09A9-5501-47C1-A89A-A340965A2BE2}" type="slidenum">
              <a:rPr lang="en-US" sz="11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6</a:t>
            </a:fld>
            <a:endParaRPr lang="en-US" sz="11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AAE56-CD33-B400-6D6A-6A9D835C2092}"/>
              </a:ext>
            </a:extLst>
          </p:cNvPr>
          <p:cNvGrpSpPr/>
          <p:nvPr/>
        </p:nvGrpSpPr>
        <p:grpSpPr>
          <a:xfrm>
            <a:off x="3819719" y="104151"/>
            <a:ext cx="4311285" cy="678968"/>
            <a:chOff x="3002827" y="4151848"/>
            <a:chExt cx="2706780" cy="853500"/>
          </a:xfr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Google Shape;539;p44">
              <a:extLst>
                <a:ext uri="{FF2B5EF4-FFF2-40B4-BE49-F238E27FC236}">
                  <a16:creationId xmlns:a16="http://schemas.microsoft.com/office/drawing/2014/main" id="{14AB5CA4-A405-5201-0C3D-33B9D5B4E8B7}"/>
                </a:ext>
              </a:extLst>
            </p:cNvPr>
            <p:cNvSpPr/>
            <p:nvPr/>
          </p:nvSpPr>
          <p:spPr>
            <a:xfrm>
              <a:off x="3002827" y="4151848"/>
              <a:ext cx="2706780" cy="853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;p44">
              <a:extLst>
                <a:ext uri="{FF2B5EF4-FFF2-40B4-BE49-F238E27FC236}">
                  <a16:creationId xmlns:a16="http://schemas.microsoft.com/office/drawing/2014/main" id="{101FFDA8-D768-549B-E319-FE9A61097115}"/>
                </a:ext>
              </a:extLst>
            </p:cNvPr>
            <p:cNvSpPr txBox="1"/>
            <p:nvPr/>
          </p:nvSpPr>
          <p:spPr>
            <a:xfrm>
              <a:off x="3042097" y="4387953"/>
              <a:ext cx="2647272" cy="367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COMPANY PROFILE</a:t>
              </a:r>
              <a:endParaRPr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1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2AA580-3ACE-84B2-DE1D-DB06DBA91FEE}"/>
              </a:ext>
            </a:extLst>
          </p:cNvPr>
          <p:cNvSpPr/>
          <p:nvPr/>
        </p:nvSpPr>
        <p:spPr>
          <a:xfrm>
            <a:off x="3869239" y="803596"/>
            <a:ext cx="2038696" cy="192018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D3DE5E-62F7-4342-831E-DB90327B6DD8}"/>
              </a:ext>
            </a:extLst>
          </p:cNvPr>
          <p:cNvSpPr/>
          <p:nvPr/>
        </p:nvSpPr>
        <p:spPr>
          <a:xfrm>
            <a:off x="5696881" y="3249237"/>
            <a:ext cx="3366783" cy="166476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78A02E3-788D-562F-FCEC-B418AD86B575}"/>
              </a:ext>
            </a:extLst>
          </p:cNvPr>
          <p:cNvSpPr/>
          <p:nvPr/>
        </p:nvSpPr>
        <p:spPr>
          <a:xfrm>
            <a:off x="130583" y="1131457"/>
            <a:ext cx="2218153" cy="288713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5A007-DFDF-84BE-B83A-BD429315E30E}"/>
              </a:ext>
            </a:extLst>
          </p:cNvPr>
          <p:cNvGrpSpPr/>
          <p:nvPr/>
        </p:nvGrpSpPr>
        <p:grpSpPr>
          <a:xfrm>
            <a:off x="2617030" y="3249236"/>
            <a:ext cx="2539851" cy="1664762"/>
            <a:chOff x="2463317" y="3489069"/>
            <a:chExt cx="2182633" cy="166476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A6023A8-90A5-F502-C9E8-C5C7EBB086FD}"/>
                </a:ext>
              </a:extLst>
            </p:cNvPr>
            <p:cNvSpPr/>
            <p:nvPr/>
          </p:nvSpPr>
          <p:spPr>
            <a:xfrm>
              <a:off x="2463317" y="3489069"/>
              <a:ext cx="2182633" cy="1664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2F7873-DA68-C1E6-D2A1-1FB65896F2B3}"/>
                </a:ext>
              </a:extLst>
            </p:cNvPr>
            <p:cNvSpPr txBox="1"/>
            <p:nvPr/>
          </p:nvSpPr>
          <p:spPr>
            <a:xfrm>
              <a:off x="2798497" y="3813618"/>
              <a:ext cx="161689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d-ID" sz="1200" b="1" i="1">
                  <a:effectLst/>
                  <a:latin typeface="Calibri Light" panose="020F0302020204030204" pitchFamily="34" charset="0"/>
                  <a:cs typeface="Calibri Light" panose="020F0302020204030204" pitchFamily="34" charset="0"/>
                </a:rPr>
                <a:t>Latar Belakang:</a:t>
              </a:r>
            </a:p>
            <a:p>
              <a:pPr algn="ctr"/>
              <a:r>
                <a:rPr lang="id-ID" sz="1200">
                  <a:effectLst/>
                  <a:latin typeface="Calibri Light" panose="020F0302020204030204" pitchFamily="34" charset="0"/>
                  <a:cs typeface="Calibri Light" panose="020F0302020204030204" pitchFamily="34" charset="0"/>
                </a:rPr>
                <a:t>Produk ditawarkan ke seluruh peserta Taspen </a:t>
              </a:r>
            </a:p>
            <a:p>
              <a:pPr algn="ctr"/>
              <a:r>
                <a:rPr lang="id-ID" sz="1200">
                  <a:effectLst/>
                  <a:latin typeface="Calibri Light" panose="020F0302020204030204" pitchFamily="34" charset="0"/>
                  <a:cs typeface="Calibri Light" panose="020F0302020204030204" pitchFamily="34" charset="0"/>
                </a:rPr>
                <a:t>Memakan waktu, biaya dan sumber daya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5284AB-0981-A533-B22A-EDC8DF534E81}"/>
              </a:ext>
            </a:extLst>
          </p:cNvPr>
          <p:cNvSpPr txBox="1"/>
          <p:nvPr/>
        </p:nvSpPr>
        <p:spPr>
          <a:xfrm>
            <a:off x="130583" y="174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latin typeface="Posterama" panose="020B0504020200020000" pitchFamily="34" charset="0"/>
                <a:cs typeface="Posterama" panose="020B0504020200020000" pitchFamily="34" charset="0"/>
              </a:rPr>
              <a:t>DEFINE </a:t>
            </a:r>
            <a:r>
              <a:rPr lang="en-US" sz="2800" dirty="0">
                <a:latin typeface="Posterama" panose="020B0504020200020000" pitchFamily="34" charset="0"/>
                <a:cs typeface="Posterama" panose="020B0504020200020000" pitchFamily="34" charset="0"/>
              </a:rPr>
              <a:t>PROBLEM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6256D-73A7-C886-6185-7AC499701336}"/>
              </a:ext>
            </a:extLst>
          </p:cNvPr>
          <p:cNvSpPr txBox="1"/>
          <p:nvPr/>
        </p:nvSpPr>
        <p:spPr>
          <a:xfrm>
            <a:off x="4025991" y="2040994"/>
            <a:ext cx="188194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id-ID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itawarkan saat peserta Taspen mengajukan klim di Kantor Cabang</a:t>
            </a: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63E57F5A-5171-2DD0-ECA1-10167DC5A5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4" y="1276163"/>
            <a:ext cx="1027243" cy="6345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2B8B59-005D-1548-FC7F-916D5F5EEA08}"/>
              </a:ext>
            </a:extLst>
          </p:cNvPr>
          <p:cNvGrpSpPr/>
          <p:nvPr/>
        </p:nvGrpSpPr>
        <p:grpSpPr>
          <a:xfrm>
            <a:off x="33680" y="1934519"/>
            <a:ext cx="2286220" cy="317265"/>
            <a:chOff x="2711085" y="4151848"/>
            <a:chExt cx="1797600" cy="8535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Google Shape;539;p44">
              <a:extLst>
                <a:ext uri="{FF2B5EF4-FFF2-40B4-BE49-F238E27FC236}">
                  <a16:creationId xmlns:a16="http://schemas.microsoft.com/office/drawing/2014/main" id="{78D195EC-E4CD-78C6-B12A-A2C6194A6E46}"/>
                </a:ext>
              </a:extLst>
            </p:cNvPr>
            <p:cNvSpPr/>
            <p:nvPr/>
          </p:nvSpPr>
          <p:spPr>
            <a:xfrm>
              <a:off x="2846187" y="4151848"/>
              <a:ext cx="1625194" cy="853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1;p44">
              <a:extLst>
                <a:ext uri="{FF2B5EF4-FFF2-40B4-BE49-F238E27FC236}">
                  <a16:creationId xmlns:a16="http://schemas.microsoft.com/office/drawing/2014/main" id="{31F2C6AA-27A0-F22A-B550-5685E168D8B9}"/>
                </a:ext>
              </a:extLst>
            </p:cNvPr>
            <p:cNvSpPr txBox="1"/>
            <p:nvPr/>
          </p:nvSpPr>
          <p:spPr>
            <a:xfrm>
              <a:off x="2711085" y="4378496"/>
              <a:ext cx="1797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Taspen </a:t>
              </a:r>
              <a:r>
                <a:rPr lang="id-ID" sz="1050" err="1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Smart</a:t>
              </a:r>
              <a:r>
                <a:rPr lang="id-ID" sz="105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 Save</a:t>
              </a:r>
              <a:endParaRPr sz="10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BB1039-FF55-DD59-448E-CC85F539732E}"/>
              </a:ext>
            </a:extLst>
          </p:cNvPr>
          <p:cNvGrpSpPr/>
          <p:nvPr/>
        </p:nvGrpSpPr>
        <p:grpSpPr>
          <a:xfrm>
            <a:off x="95875" y="2500641"/>
            <a:ext cx="2286220" cy="317265"/>
            <a:chOff x="2916625" y="4151848"/>
            <a:chExt cx="1797600" cy="8535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Google Shape;539;p44">
              <a:extLst>
                <a:ext uri="{FF2B5EF4-FFF2-40B4-BE49-F238E27FC236}">
                  <a16:creationId xmlns:a16="http://schemas.microsoft.com/office/drawing/2014/main" id="{052B363F-A8E2-B5B8-AC7E-76B96CACFB32}"/>
                </a:ext>
              </a:extLst>
            </p:cNvPr>
            <p:cNvSpPr/>
            <p:nvPr/>
          </p:nvSpPr>
          <p:spPr>
            <a:xfrm>
              <a:off x="3002827" y="4151848"/>
              <a:ext cx="1625195" cy="853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1;p44">
              <a:extLst>
                <a:ext uri="{FF2B5EF4-FFF2-40B4-BE49-F238E27FC236}">
                  <a16:creationId xmlns:a16="http://schemas.microsoft.com/office/drawing/2014/main" id="{4BE83842-88A5-3042-1A14-672A58D1ED03}"/>
                </a:ext>
              </a:extLst>
            </p:cNvPr>
            <p:cNvSpPr txBox="1"/>
            <p:nvPr/>
          </p:nvSpPr>
          <p:spPr>
            <a:xfrm>
              <a:off x="2916625" y="4351946"/>
              <a:ext cx="1797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 dirty="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Taspen Dwiguna Sejahtera</a:t>
              </a:r>
              <a:endParaRPr sz="10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58CE25-1A6E-5873-B5A0-CD0167FEFF19}"/>
              </a:ext>
            </a:extLst>
          </p:cNvPr>
          <p:cNvGrpSpPr/>
          <p:nvPr/>
        </p:nvGrpSpPr>
        <p:grpSpPr>
          <a:xfrm>
            <a:off x="95874" y="3029785"/>
            <a:ext cx="2286220" cy="317265"/>
            <a:chOff x="2916625" y="4151848"/>
            <a:chExt cx="1797600" cy="8535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539;p44">
              <a:extLst>
                <a:ext uri="{FF2B5EF4-FFF2-40B4-BE49-F238E27FC236}">
                  <a16:creationId xmlns:a16="http://schemas.microsoft.com/office/drawing/2014/main" id="{DFF4A7D6-15B4-356E-54B1-1F957F4DED1A}"/>
                </a:ext>
              </a:extLst>
            </p:cNvPr>
            <p:cNvSpPr/>
            <p:nvPr/>
          </p:nvSpPr>
          <p:spPr>
            <a:xfrm>
              <a:off x="3002827" y="4151848"/>
              <a:ext cx="1625195" cy="853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1;p44">
              <a:extLst>
                <a:ext uri="{FF2B5EF4-FFF2-40B4-BE49-F238E27FC236}">
                  <a16:creationId xmlns:a16="http://schemas.microsoft.com/office/drawing/2014/main" id="{AFFB61FA-E701-727B-382E-A8AE1E670D9B}"/>
                </a:ext>
              </a:extLst>
            </p:cNvPr>
            <p:cNvSpPr txBox="1"/>
            <p:nvPr/>
          </p:nvSpPr>
          <p:spPr>
            <a:xfrm>
              <a:off x="2916625" y="4351946"/>
              <a:ext cx="1797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 dirty="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Taspen Proteksi Beasiswa</a:t>
              </a:r>
              <a:endParaRPr sz="10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66F97-D857-B012-42FC-10EBA1E9F1FC}"/>
              </a:ext>
            </a:extLst>
          </p:cNvPr>
          <p:cNvGrpSpPr/>
          <p:nvPr/>
        </p:nvGrpSpPr>
        <p:grpSpPr>
          <a:xfrm>
            <a:off x="-154408" y="3526112"/>
            <a:ext cx="2415185" cy="317265"/>
            <a:chOff x="2711085" y="4151848"/>
            <a:chExt cx="1899002" cy="8535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Google Shape;539;p44">
              <a:extLst>
                <a:ext uri="{FF2B5EF4-FFF2-40B4-BE49-F238E27FC236}">
                  <a16:creationId xmlns:a16="http://schemas.microsoft.com/office/drawing/2014/main" id="{E85362CE-4B53-8009-EC55-DB8EC4F0DD24}"/>
                </a:ext>
              </a:extLst>
            </p:cNvPr>
            <p:cNvSpPr/>
            <p:nvPr/>
          </p:nvSpPr>
          <p:spPr>
            <a:xfrm>
              <a:off x="3002827" y="4151848"/>
              <a:ext cx="1607260" cy="853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44">
              <a:extLst>
                <a:ext uri="{FF2B5EF4-FFF2-40B4-BE49-F238E27FC236}">
                  <a16:creationId xmlns:a16="http://schemas.microsoft.com/office/drawing/2014/main" id="{43443D7B-8081-DAB0-87B3-2C72F23BCDC3}"/>
                </a:ext>
              </a:extLst>
            </p:cNvPr>
            <p:cNvSpPr txBox="1"/>
            <p:nvPr/>
          </p:nvSpPr>
          <p:spPr>
            <a:xfrm>
              <a:off x="2711085" y="4378496"/>
              <a:ext cx="1797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5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Taspen Bright Life</a:t>
              </a:r>
              <a:endParaRPr sz="10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  <p:pic>
        <p:nvPicPr>
          <p:cNvPr id="22" name="Picture 4">
            <a:extLst>
              <a:ext uri="{FF2B5EF4-FFF2-40B4-BE49-F238E27FC236}">
                <a16:creationId xmlns:a16="http://schemas.microsoft.com/office/drawing/2014/main" id="{57A3B206-37B4-329F-8B1D-F108F05A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77" y="797938"/>
            <a:ext cx="1163136" cy="11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Elbow Connector 33">
            <a:extLst>
              <a:ext uri="{FF2B5EF4-FFF2-40B4-BE49-F238E27FC236}">
                <a16:creationId xmlns:a16="http://schemas.microsoft.com/office/drawing/2014/main" id="{0F5BCE1F-ABDE-3C33-CEEE-A8CDC849C11B}"/>
              </a:ext>
            </a:extLst>
          </p:cNvPr>
          <p:cNvCxnSpPr>
            <a:cxnSpLocks/>
          </p:cNvCxnSpPr>
          <p:nvPr/>
        </p:nvCxnSpPr>
        <p:spPr>
          <a:xfrm flipV="1">
            <a:off x="2393336" y="1442731"/>
            <a:ext cx="1717074" cy="7126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>
                <a:alpha val="80000"/>
              </a:sysClr>
            </a:solidFill>
            <a:prstDash val="sysDash"/>
            <a:miter lim="800000"/>
            <a:headEnd type="oval"/>
            <a:tailEnd type="arrow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B1A5F-F745-CE2A-D449-85C5AC2DAB58}"/>
              </a:ext>
            </a:extLst>
          </p:cNvPr>
          <p:cNvCxnSpPr>
            <a:cxnSpLocks/>
          </p:cNvCxnSpPr>
          <p:nvPr/>
        </p:nvCxnSpPr>
        <p:spPr>
          <a:xfrm>
            <a:off x="3251873" y="2212007"/>
            <a:ext cx="0" cy="100033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6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04277038-9E91-5171-2044-76AD3155D2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" b="-1858"/>
          <a:stretch/>
        </p:blipFill>
        <p:spPr>
          <a:xfrm>
            <a:off x="5868888" y="3703781"/>
            <a:ext cx="898529" cy="92078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3FC2B05-3FDF-F56F-90AF-1146E0558560}"/>
              </a:ext>
            </a:extLst>
          </p:cNvPr>
          <p:cNvSpPr txBox="1"/>
          <p:nvPr/>
        </p:nvSpPr>
        <p:spPr>
          <a:xfrm>
            <a:off x="6939424" y="3425208"/>
            <a:ext cx="19049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b="1">
                <a:latin typeface="Calibri Light" panose="020F0302020204030204" pitchFamily="34" charset="0"/>
                <a:cs typeface="Calibri Light" panose="020F0302020204030204" pitchFamily="34" charset="0"/>
              </a:rPr>
              <a:t>Tujuan:</a:t>
            </a:r>
          </a:p>
          <a:p>
            <a:pPr algn="ctr"/>
            <a:r>
              <a:rPr lang="id-ID" sz="120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id-ID" sz="120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engetahui</a:t>
            </a:r>
            <a:r>
              <a:rPr lang="id-ID" sz="12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profil peserta seperti apa yang berminat terhadap produk Taspen Life sehingga penawarannya lebih tepat sasaran dan efisien.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F51CD3-CA0A-C4BE-6B10-27039FFF8625}"/>
              </a:ext>
            </a:extLst>
          </p:cNvPr>
          <p:cNvCxnSpPr>
            <a:cxnSpLocks/>
          </p:cNvCxnSpPr>
          <p:nvPr/>
        </p:nvCxnSpPr>
        <p:spPr>
          <a:xfrm>
            <a:off x="5156881" y="4102229"/>
            <a:ext cx="5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1087A1-D657-4C14-EB0D-91EF53CAFBE5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4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5284AB-0981-A533-B22A-EDC8DF534E81}"/>
              </a:ext>
            </a:extLst>
          </p:cNvPr>
          <p:cNvSpPr txBox="1"/>
          <p:nvPr/>
        </p:nvSpPr>
        <p:spPr>
          <a:xfrm>
            <a:off x="0" y="9813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Posterama" panose="020B0504020200020000" pitchFamily="34" charset="0"/>
                <a:cs typeface="Posterama" panose="020B0504020200020000" pitchFamily="34" charset="0"/>
              </a:rPr>
              <a:t>MATRIX VALUATION</a:t>
            </a:r>
            <a:endParaRPr lang="en-US" sz="28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D54F1AC-8BB2-53A7-8364-664B03A1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12382"/>
              </p:ext>
            </p:extLst>
          </p:nvPr>
        </p:nvGraphicFramePr>
        <p:xfrm>
          <a:off x="3064475" y="1394089"/>
          <a:ext cx="5848866" cy="26012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59889">
                  <a:extLst>
                    <a:ext uri="{9D8B030D-6E8A-4147-A177-3AD203B41FA5}">
                      <a16:colId xmlns:a16="http://schemas.microsoft.com/office/drawing/2014/main" val="67978042"/>
                    </a:ext>
                  </a:extLst>
                </a:gridCol>
                <a:gridCol w="2547001">
                  <a:extLst>
                    <a:ext uri="{9D8B030D-6E8A-4147-A177-3AD203B41FA5}">
                      <a16:colId xmlns:a16="http://schemas.microsoft.com/office/drawing/2014/main" val="779622545"/>
                    </a:ext>
                  </a:extLst>
                </a:gridCol>
                <a:gridCol w="2441976">
                  <a:extLst>
                    <a:ext uri="{9D8B030D-6E8A-4147-A177-3AD203B41FA5}">
                      <a16:colId xmlns:a16="http://schemas.microsoft.com/office/drawing/2014/main" val="2447856972"/>
                    </a:ext>
                  </a:extLst>
                </a:gridCol>
              </a:tblGrid>
              <a:tr h="382288">
                <a:tc>
                  <a:txBody>
                    <a:bodyPr/>
                    <a:lstStyle/>
                    <a:p>
                      <a:r>
                        <a:rPr lang="en-US" sz="100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Tidak Mengambil 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Mengambil 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9717"/>
                  </a:ext>
                </a:extLst>
              </a:tr>
              <a:tr h="382288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Tidak Mengambil Polis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67878"/>
                  </a:ext>
                </a:extLst>
              </a:tr>
              <a:tr h="727198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Model memprediksikan bahwa peserta tidak mengambil polis dan peserta memang tidak mengambil 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memprediksikan bahwa peserta mengambil polis sementara peserta tidak mengambil polis</a:t>
                      </a:r>
                    </a:p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4091"/>
                  </a:ext>
                </a:extLst>
              </a:tr>
              <a:tr h="382288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Mengambil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True Positive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00503"/>
                  </a:ext>
                </a:extLst>
              </a:tr>
              <a:tr h="727198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memprediksikan bahwa peserta tidak mengambil polis sementara peserta mengambil 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memprediksikan bahwa peserta mengambil polis dan peserta memang mengambil polis</a:t>
                      </a:r>
                    </a:p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835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56DB764-30E7-2B08-A55E-6E5C604A6C50}"/>
              </a:ext>
            </a:extLst>
          </p:cNvPr>
          <p:cNvSpPr/>
          <p:nvPr/>
        </p:nvSpPr>
        <p:spPr>
          <a:xfrm>
            <a:off x="230658" y="1394089"/>
            <a:ext cx="2619633" cy="12996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Atas </a:t>
            </a:r>
            <a:r>
              <a:rPr lang="en-US" sz="1200" err="1">
                <a:solidFill>
                  <a:schemeClr val="tx1"/>
                </a:solidFill>
              </a:rPr>
              <a:t>tujuan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tersebut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kita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memprediksi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peserta</a:t>
            </a:r>
            <a:r>
              <a:rPr lang="en-US" sz="1200">
                <a:solidFill>
                  <a:schemeClr val="tx1"/>
                </a:solidFill>
              </a:rPr>
              <a:t> yang </a:t>
            </a:r>
            <a:r>
              <a:rPr lang="en-US" sz="1200" err="1">
                <a:solidFill>
                  <a:schemeClr val="tx1"/>
                </a:solidFill>
              </a:rPr>
              <a:t>akan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mengambil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proteksi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tambahan</a:t>
            </a:r>
            <a:r>
              <a:rPr lang="en-US" sz="1200">
                <a:solidFill>
                  <a:schemeClr val="tx1"/>
                </a:solidFill>
              </a:rPr>
              <a:t> di </a:t>
            </a:r>
            <a:r>
              <a:rPr lang="en-US" sz="1200" err="1">
                <a:solidFill>
                  <a:schemeClr val="tx1"/>
                </a:solidFill>
              </a:rPr>
              <a:t>Taspen</a:t>
            </a:r>
            <a:r>
              <a:rPr lang="en-US" sz="1200">
                <a:solidFill>
                  <a:schemeClr val="tx1"/>
                </a:solidFill>
              </a:rPr>
              <a:t> Life.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87BB6-43E6-1F96-AFE5-D8D36FC85489}"/>
              </a:ext>
            </a:extLst>
          </p:cNvPr>
          <p:cNvSpPr/>
          <p:nvPr/>
        </p:nvSpPr>
        <p:spPr>
          <a:xfrm>
            <a:off x="230658" y="2825578"/>
            <a:ext cx="2619633" cy="11697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</a:rPr>
              <a:t>Menekan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False Negative </a:t>
            </a:r>
            <a:r>
              <a:rPr lang="en-US" sz="1200" err="1">
                <a:solidFill>
                  <a:schemeClr val="tx1"/>
                </a:solidFill>
              </a:rPr>
              <a:t>dengan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melihat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err="1">
                <a:solidFill>
                  <a:schemeClr val="tx1"/>
                </a:solidFill>
              </a:rPr>
              <a:t>nilai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Recall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2CC5D-243A-6AFA-18E1-7D16B39CEF67}"/>
              </a:ext>
            </a:extLst>
          </p:cNvPr>
          <p:cNvCxnSpPr>
            <a:cxnSpLocks/>
          </p:cNvCxnSpPr>
          <p:nvPr/>
        </p:nvCxnSpPr>
        <p:spPr>
          <a:xfrm>
            <a:off x="-1" y="687255"/>
            <a:ext cx="4475181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2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1" y="0"/>
            <a:ext cx="4399179" cy="51435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Posterama" panose="020B0504020200020000" pitchFamily="34" charset="0"/>
                <a:cs typeface="Posterama" panose="020B0504020200020000" pitchFamily="34" charset="0"/>
              </a:rPr>
              <a:t>DATA UNDERSTANDING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1E776A-E192-716C-F51D-D2DA08F28C14}"/>
              </a:ext>
            </a:extLst>
          </p:cNvPr>
          <p:cNvGrpSpPr/>
          <p:nvPr/>
        </p:nvGrpSpPr>
        <p:grpSpPr>
          <a:xfrm>
            <a:off x="4037124" y="2382140"/>
            <a:ext cx="707700" cy="707700"/>
            <a:chOff x="2237523" y="1941278"/>
            <a:chExt cx="707700" cy="707700"/>
          </a:xfrm>
        </p:grpSpPr>
        <p:sp>
          <p:nvSpPr>
            <p:cNvPr id="11" name="Google Shape;264;p31">
              <a:extLst>
                <a:ext uri="{FF2B5EF4-FFF2-40B4-BE49-F238E27FC236}">
                  <a16:creationId xmlns:a16="http://schemas.microsoft.com/office/drawing/2014/main" id="{95027FFA-29C7-8F6C-4743-8135655B03CF}"/>
                </a:ext>
              </a:extLst>
            </p:cNvPr>
            <p:cNvSpPr/>
            <p:nvPr/>
          </p:nvSpPr>
          <p:spPr>
            <a:xfrm>
              <a:off x="2237523" y="1941278"/>
              <a:ext cx="707700" cy="70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;p31">
              <a:extLst>
                <a:ext uri="{FF2B5EF4-FFF2-40B4-BE49-F238E27FC236}">
                  <a16:creationId xmlns:a16="http://schemas.microsoft.com/office/drawing/2014/main" id="{64D3796D-4825-11CC-5EAB-1A058A58527E}"/>
                </a:ext>
              </a:extLst>
            </p:cNvPr>
            <p:cNvSpPr txBox="1">
              <a:spLocks/>
            </p:cNvSpPr>
            <p:nvPr/>
          </p:nvSpPr>
          <p:spPr>
            <a:xfrm>
              <a:off x="2237523" y="2050414"/>
              <a:ext cx="707700" cy="4662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sz="2800" b="1">
                  <a:latin typeface="Work Sans" pitchFamily="2" charset="0"/>
                </a:rPr>
                <a:t>03</a:t>
              </a:r>
            </a:p>
          </p:txBody>
        </p:sp>
      </p:grp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0B0E1DC-18F8-5908-C52F-A8661AD2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7346"/>
            <a:ext cx="4067734" cy="27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019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0C0"/>
      </a:accent1>
      <a:accent2>
        <a:srgbClr val="00B0F0"/>
      </a:accent2>
      <a:accent3>
        <a:srgbClr val="008DC3"/>
      </a:accent3>
      <a:accent4>
        <a:srgbClr val="007EAE"/>
      </a:accent4>
      <a:accent5>
        <a:srgbClr val="23A1FF"/>
      </a:accent5>
      <a:accent6>
        <a:srgbClr val="2FA6FF"/>
      </a:accent6>
      <a:hlink>
        <a:srgbClr val="005390"/>
      </a:hlink>
      <a:folHlink>
        <a:srgbClr val="2DC7FF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F2B6965E9409459798F494CBCDAF99" ma:contentTypeVersion="2" ma:contentTypeDescription="Create a new document." ma:contentTypeScope="" ma:versionID="19f99c9bc95d79ce781f41f03ba51730">
  <xsd:schema xmlns:xsd="http://www.w3.org/2001/XMLSchema" xmlns:xs="http://www.w3.org/2001/XMLSchema" xmlns:p="http://schemas.microsoft.com/office/2006/metadata/properties" xmlns:ns2="06a4207d-949a-4142-a8ae-99c56ffd99fc" targetNamespace="http://schemas.microsoft.com/office/2006/metadata/properties" ma:root="true" ma:fieldsID="44cef22455fbb276832b8ae1c5617d78" ns2:_="">
    <xsd:import namespace="06a4207d-949a-4142-a8ae-99c56ffd99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4207d-949a-4142-a8ae-99c56ffd9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81590-51D2-4EE0-83E4-8C6A69FECD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40994-3536-43F0-8545-8932EF0DD12D}">
  <ds:schemaRefs>
    <ds:schemaRef ds:uri="06a4207d-949a-4142-a8ae-99c56ffd99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9848F7-9346-4F9A-A9BC-360D2888878B}">
  <ds:schemaRefs>
    <ds:schemaRef ds:uri="http://schemas.microsoft.com/office/2006/documentManagement/types"/>
    <ds:schemaRef ds:uri="06a4207d-949a-4142-a8ae-99c56ffd99fc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972</Words>
  <Application>Microsoft Office PowerPoint</Application>
  <PresentationFormat>On-screen Show (16:9)</PresentationFormat>
  <Paragraphs>201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Consolas</vt:lpstr>
      <vt:lpstr>Montserrat</vt:lpstr>
      <vt:lpstr>Posterama</vt:lpstr>
      <vt:lpstr>Posterama Text SemiBold</vt:lpstr>
      <vt:lpstr>Raleway Medium</vt:lpstr>
      <vt:lpstr>Ramabhadra</vt:lpstr>
      <vt:lpstr>Work Sans</vt:lpstr>
      <vt:lpstr>1_Custom Design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RIZKIKA MAGHFIROH WIDIANTI</cp:lastModifiedBy>
  <cp:revision>2</cp:revision>
  <dcterms:created xsi:type="dcterms:W3CDTF">2014-09-03T19:30:44Z</dcterms:created>
  <dcterms:modified xsi:type="dcterms:W3CDTF">2022-09-15T12:17:24Z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0x01010098F2B6965E9409459798F494CBCDAF99</vt:lpwstr>
  </property>
</Properties>
</file>