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4"/>
  </p:notesMasterIdLst>
  <p:sldIdLst>
    <p:sldId id="256" r:id="rId2"/>
    <p:sldId id="258" r:id="rId3"/>
    <p:sldId id="259" r:id="rId4"/>
    <p:sldId id="260" r:id="rId5"/>
    <p:sldId id="261" r:id="rId6"/>
    <p:sldId id="268" r:id="rId7"/>
    <p:sldId id="262" r:id="rId8"/>
    <p:sldId id="263" r:id="rId9"/>
    <p:sldId id="267" r:id="rId10"/>
    <p:sldId id="264" r:id="rId11"/>
    <p:sldId id="265" r:id="rId12"/>
    <p:sldId id="266"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5214" autoAdjust="0"/>
  </p:normalViewPr>
  <p:slideViewPr>
    <p:cSldViewPr>
      <p:cViewPr varScale="1">
        <p:scale>
          <a:sx n="54" d="100"/>
          <a:sy n="54" d="100"/>
        </p:scale>
        <p:origin x="-744"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2677ACA-A711-4395-A5FA-5E849FBE6ADF}" type="datetimeFigureOut">
              <a:rPr lang="en-US" smtClean="0"/>
              <a:t>12/21/2016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BFB152B-A34E-4323-B243-91FA353CE273}" type="slidenum">
              <a:rPr lang="en-US" smtClean="0"/>
              <a:t>‹#›</a:t>
            </a:fld>
            <a:endParaRPr lang="en-US"/>
          </a:p>
        </p:txBody>
      </p:sp>
    </p:spTree>
    <p:extLst>
      <p:ext uri="{BB962C8B-B14F-4D97-AF65-F5344CB8AC3E}">
        <p14:creationId xmlns:p14="http://schemas.microsoft.com/office/powerpoint/2010/main" val="20167280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2" indent="-171450" algn="l" defTabSz="914400" rtl="0" eaLnBrk="1" fontAlgn="auto" latinLnBrk="0" hangingPunct="1">
              <a:lnSpc>
                <a:spcPct val="100000"/>
              </a:lnSpc>
              <a:spcBef>
                <a:spcPts val="0"/>
              </a:spcBef>
              <a:spcAft>
                <a:spcPts val="0"/>
              </a:spcAft>
              <a:buClrTx/>
              <a:buSzTx/>
              <a:buFont typeface="Arial" charset="0"/>
              <a:buChar char="•"/>
              <a:tabLst/>
              <a:defRPr/>
            </a:pPr>
            <a:r>
              <a:rPr lang="vi-VN" sz="1200" kern="1200" dirty="0" smtClean="0">
                <a:solidFill>
                  <a:schemeClr val="tx1"/>
                </a:solidFill>
                <a:effectLst/>
                <a:latin typeface="+mn-lt"/>
                <a:ea typeface="+mn-ea"/>
                <a:cs typeface="+mn-cs"/>
              </a:rPr>
              <a:t>Là công ty thành viên của tập đoàn FPT, được thành lập từ năm 1999, sau 16 năm hoạt động và phát triển, FPT Software hiện là công ty xuất khẩu dịch vụ phần mềm lớn nhất Đông Nam Á, có mặt tại 11 quốc gia trên thế giới.</a:t>
            </a:r>
            <a:endParaRPr lang="en-US" sz="1200" kern="1200" dirty="0" smtClean="0">
              <a:solidFill>
                <a:schemeClr val="tx1"/>
              </a:solidFill>
              <a:effectLst/>
              <a:latin typeface="+mn-lt"/>
              <a:ea typeface="+mn-ea"/>
              <a:cs typeface="+mn-cs"/>
            </a:endParaRPr>
          </a:p>
          <a:p>
            <a:pPr marL="171450" marR="0" lvl="2" indent="-171450" algn="l" defTabSz="914400" rtl="0" eaLnBrk="1" fontAlgn="auto" latinLnBrk="0" hangingPunct="1">
              <a:lnSpc>
                <a:spcPct val="100000"/>
              </a:lnSpc>
              <a:spcBef>
                <a:spcPts val="0"/>
              </a:spcBef>
              <a:spcAft>
                <a:spcPts val="0"/>
              </a:spcAft>
              <a:buClrTx/>
              <a:buSzTx/>
              <a:buFont typeface="Arial" charset="0"/>
              <a:buChar char="•"/>
              <a:tabLst/>
              <a:defRPr/>
            </a:pPr>
            <a:r>
              <a:rPr lang="vi-VN" sz="1200" dirty="0" smtClean="0">
                <a:latin typeface="Times New Roman" pitchFamily="18" charset="0"/>
                <a:cs typeface="Times New Roman" pitchFamily="18" charset="0"/>
              </a:rPr>
              <a:t>Năm 2014, FPT Software là công ty phần mềm đầu tiên tại Việt Nam đạt hơn 2.870 tỷ đ</a:t>
            </a:r>
            <a:r>
              <a:rPr lang="en-US" sz="1200" dirty="0" smtClean="0">
                <a:latin typeface="Times New Roman" pitchFamily="18" charset="0"/>
                <a:cs typeface="Times New Roman" pitchFamily="18" charset="0"/>
              </a:rPr>
              <a:t>ồ</a:t>
            </a:r>
            <a:r>
              <a:rPr lang="vi-VN" sz="1200" dirty="0" smtClean="0">
                <a:latin typeface="Times New Roman" pitchFamily="18" charset="0"/>
                <a:cs typeface="Times New Roman" pitchFamily="18" charset="0"/>
              </a:rPr>
              <a:t>ng doanh thu</a:t>
            </a:r>
            <a:endParaRPr lang="en-US" sz="1200" dirty="0" smtClean="0">
              <a:latin typeface="Times New Roman" pitchFamily="18" charset="0"/>
              <a:cs typeface="Times New Roman" pitchFamily="18" charset="0"/>
            </a:endParaRPr>
          </a:p>
          <a:p>
            <a:pPr marL="171450" marR="0" lvl="2"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200" dirty="0" smtClean="0">
                <a:latin typeface="Times New Roman" pitchFamily="18" charset="0"/>
                <a:cs typeface="Times New Roman" pitchFamily="18" charset="0"/>
              </a:rPr>
              <a:t>T</a:t>
            </a:r>
            <a:r>
              <a:rPr lang="vi-VN" sz="1200" dirty="0" smtClean="0">
                <a:latin typeface="Times New Roman" pitchFamily="18" charset="0"/>
                <a:cs typeface="Times New Roman" pitchFamily="18" charset="0"/>
              </a:rPr>
              <a:t>ổng số cán bộ nhân viên là 7.000 người</a:t>
            </a:r>
            <a:endParaRPr lang="en-US" sz="1200" dirty="0" smtClean="0">
              <a:latin typeface="Times New Roman" pitchFamily="18" charset="0"/>
              <a:cs typeface="Times New Roman" pitchFamily="18" charset="0"/>
            </a:endParaRPr>
          </a:p>
          <a:p>
            <a:pPr marL="171450" marR="0" lvl="2"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200" dirty="0" smtClean="0">
                <a:latin typeface="Times New Roman" pitchFamily="18" charset="0"/>
                <a:cs typeface="Times New Roman" pitchFamily="18" charset="0"/>
              </a:rPr>
              <a:t>L</a:t>
            </a:r>
            <a:r>
              <a:rPr lang="vi-VN" sz="1200" dirty="0" smtClean="0">
                <a:latin typeface="Times New Roman" pitchFamily="18" charset="0"/>
                <a:cs typeface="Times New Roman" pitchFamily="18" charset="0"/>
              </a:rPr>
              <a:t>ọt vào danh sách Top 100 nhà cung cấp dịch vụ outsourcing toàn cầu và trở thành công ty Việt Nam có môi trường làm việc tốt nhất trong ngàng IT</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2BFB152B-A34E-4323-B243-91FA353CE273}" type="slidenum">
              <a:rPr lang="en-US" smtClean="0"/>
              <a:t>3</a:t>
            </a:fld>
            <a:endParaRPr lang="en-US"/>
          </a:p>
        </p:txBody>
      </p:sp>
    </p:spTree>
    <p:extLst>
      <p:ext uri="{BB962C8B-B14F-4D97-AF65-F5344CB8AC3E}">
        <p14:creationId xmlns:p14="http://schemas.microsoft.com/office/powerpoint/2010/main" val="19899015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Chủ tịch Hoàng Nam Tiến</a:t>
            </a:r>
          </a:p>
          <a:p>
            <a:r>
              <a:rPr lang="vi-VN" dirty="0" smtClean="0"/>
              <a:t>TGĐ Hoàng Việt Anh, và 6 Giám đốc: </a:t>
            </a:r>
          </a:p>
          <a:p>
            <a:r>
              <a:rPr lang="vi-VN" dirty="0" smtClean="0"/>
              <a:t>•Giám đốc sản xuất (CDO) Đào Duy Cường </a:t>
            </a:r>
          </a:p>
          <a:p>
            <a:r>
              <a:rPr lang="vi-VN" dirty="0" smtClean="0"/>
              <a:t>•Giám đốc Chất lượng (CQO) kiêm Giám đốc Công nghệ thông tin (CIO) Đỗ Văn Khắc </a:t>
            </a:r>
          </a:p>
          <a:p>
            <a:r>
              <a:rPr lang="vi-VN" dirty="0" smtClean="0"/>
              <a:t>•Giám đốc Phát triển Nguồn lực (CHRO) Trần Xuân Khôi </a:t>
            </a:r>
          </a:p>
          <a:p>
            <a:r>
              <a:rPr lang="vi-VN" dirty="0" smtClean="0"/>
              <a:t>•Giám đốc Tài chính (CFO) Nguyễn Khải Hoàn</a:t>
            </a:r>
          </a:p>
          <a:p>
            <a:r>
              <a:rPr lang="vi-VN" dirty="0" smtClean="0"/>
              <a:t>•Giám đốc Công nghệ (CTO) Trần Huy Bảo Giang.</a:t>
            </a:r>
          </a:p>
          <a:p>
            <a:r>
              <a:rPr lang="en-US" dirty="0" smtClean="0"/>
              <a:t>-----------</a:t>
            </a:r>
          </a:p>
          <a:p>
            <a:r>
              <a:rPr lang="vi-VN" sz="1200" b="0" i="0" kern="1200" dirty="0" smtClean="0">
                <a:solidFill>
                  <a:schemeClr val="tx1"/>
                </a:solidFill>
                <a:effectLst/>
                <a:latin typeface="+mn-lt"/>
                <a:ea typeface="+mn-ea"/>
                <a:cs typeface="+mn-cs"/>
              </a:rPr>
              <a:t>GD-U (Global Delivery Utility) CME (Communications, Content Media &amp; Entertainmen) chuyên về lĩnh vực truyền hình, giải trí. </a:t>
            </a: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vi-VN" sz="1200" b="0" i="0" kern="1200" dirty="0" smtClean="0">
                <a:solidFill>
                  <a:schemeClr val="tx1"/>
                </a:solidFill>
                <a:effectLst/>
                <a:latin typeface="+mn-lt"/>
                <a:ea typeface="+mn-ea"/>
                <a:cs typeface="+mn-cs"/>
              </a:rPr>
              <a:t>GSC FGA (FPT Golbal Automotive): chuyên về phần mềm trên xe hơi, thiết bị phần cứng</a:t>
            </a:r>
            <a:endParaRPr lang="en-US" sz="1200" b="0" i="0" kern="1200" dirty="0" smtClean="0">
              <a:solidFill>
                <a:schemeClr val="tx1"/>
              </a:solidFill>
              <a:effectLst/>
              <a:latin typeface="+mn-lt"/>
              <a:ea typeface="+mn-ea"/>
              <a:cs typeface="+mn-cs"/>
            </a:endParaRPr>
          </a:p>
          <a:p>
            <a:r>
              <a:rPr lang="vi-VN" sz="1200" b="0" i="0" kern="1200" dirty="0" smtClean="0">
                <a:solidFill>
                  <a:schemeClr val="tx1"/>
                </a:solidFill>
                <a:effectLst/>
                <a:latin typeface="+mn-lt"/>
                <a:ea typeface="+mn-ea"/>
                <a:cs typeface="+mn-cs"/>
              </a:rPr>
              <a:t>BSI (Banking Securities and Insurance): chuyên về lĩnh vực tài chính, ngân hàng </a:t>
            </a:r>
            <a:endParaRPr lang="en-US" sz="1200" b="0" i="0" kern="1200" dirty="0" smtClean="0">
              <a:solidFill>
                <a:schemeClr val="tx1"/>
              </a:solidFill>
              <a:effectLst/>
              <a:latin typeface="+mn-lt"/>
              <a:ea typeface="+mn-ea"/>
              <a:cs typeface="+mn-cs"/>
            </a:endParaRPr>
          </a:p>
          <a:p>
            <a:r>
              <a:rPr lang="vi-VN" sz="1200" b="0" i="0" kern="1200" dirty="0" smtClean="0">
                <a:solidFill>
                  <a:schemeClr val="tx1"/>
                </a:solidFill>
                <a:effectLst/>
                <a:latin typeface="+mn-lt"/>
                <a:ea typeface="+mn-ea"/>
                <a:cs typeface="+mn-cs"/>
              </a:rPr>
              <a:t>FSU.1 (Đơn vị phần mềm chiến lượt số 1): chuyên các thị trường “Non-Japan” </a:t>
            </a:r>
            <a:endParaRPr lang="en-US" sz="1200" b="0" i="0" kern="1200" dirty="0" smtClean="0">
              <a:solidFill>
                <a:schemeClr val="tx1"/>
              </a:solidFill>
              <a:effectLst/>
              <a:latin typeface="+mn-lt"/>
              <a:ea typeface="+mn-ea"/>
              <a:cs typeface="+mn-cs"/>
            </a:endParaRPr>
          </a:p>
          <a:p>
            <a:r>
              <a:rPr lang="vi-VN" sz="1200" b="0" i="0" kern="1200" dirty="0" smtClean="0">
                <a:solidFill>
                  <a:schemeClr val="tx1"/>
                </a:solidFill>
                <a:effectLst/>
                <a:latin typeface="+mn-lt"/>
                <a:ea typeface="+mn-ea"/>
                <a:cs typeface="+mn-cs"/>
              </a:rPr>
              <a:t>FSU.11 (Đơn vị phần mềm chiến lượt số 11): hướng tới các sản phẩm cho người dùng cuối (TV, mobile). </a:t>
            </a:r>
            <a:endParaRPr lang="en-US" sz="1200" b="0" i="0" kern="1200" dirty="0" smtClean="0">
              <a:solidFill>
                <a:schemeClr val="tx1"/>
              </a:solidFill>
              <a:effectLst/>
              <a:latin typeface="+mn-lt"/>
              <a:ea typeface="+mn-ea"/>
              <a:cs typeface="+mn-cs"/>
            </a:endParaRPr>
          </a:p>
          <a:p>
            <a:r>
              <a:rPr lang="vi-VN" sz="1200" b="0" i="0" kern="1200" dirty="0" smtClean="0">
                <a:solidFill>
                  <a:schemeClr val="tx1"/>
                </a:solidFill>
                <a:effectLst/>
                <a:latin typeface="+mn-lt"/>
                <a:ea typeface="+mn-ea"/>
                <a:cs typeface="+mn-cs"/>
              </a:rPr>
              <a:t>FSU.17 (Đơn vị phần mềm chiến lượt số 17): tập trung phát triển khách hàng chiến lượt</a:t>
            </a:r>
            <a:endParaRPr lang="en-US" dirty="0"/>
          </a:p>
        </p:txBody>
      </p:sp>
      <p:sp>
        <p:nvSpPr>
          <p:cNvPr id="4" name="Slide Number Placeholder 3"/>
          <p:cNvSpPr>
            <a:spLocks noGrp="1"/>
          </p:cNvSpPr>
          <p:nvPr>
            <p:ph type="sldNum" sz="quarter" idx="10"/>
          </p:nvPr>
        </p:nvSpPr>
        <p:spPr/>
        <p:txBody>
          <a:bodyPr/>
          <a:lstStyle/>
          <a:p>
            <a:fld id="{2BFB152B-A34E-4323-B243-91FA353CE273}" type="slidenum">
              <a:rPr lang="en-US" smtClean="0"/>
              <a:t>4</a:t>
            </a:fld>
            <a:endParaRPr lang="en-US"/>
          </a:p>
        </p:txBody>
      </p:sp>
    </p:spTree>
    <p:extLst>
      <p:ext uri="{BB962C8B-B14F-4D97-AF65-F5344CB8AC3E}">
        <p14:creationId xmlns:p14="http://schemas.microsoft.com/office/powerpoint/2010/main" val="21696463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FB152B-A34E-4323-B243-91FA353CE273}" type="slidenum">
              <a:rPr lang="en-US" smtClean="0"/>
              <a:t>8</a:t>
            </a:fld>
            <a:endParaRPr lang="en-US"/>
          </a:p>
        </p:txBody>
      </p:sp>
    </p:spTree>
    <p:extLst>
      <p:ext uri="{BB962C8B-B14F-4D97-AF65-F5344CB8AC3E}">
        <p14:creationId xmlns:p14="http://schemas.microsoft.com/office/powerpoint/2010/main" val="28888668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vi-VN" dirty="0" smtClean="0"/>
              <a:t>Có quá nhiều thứ chưa biết và chưa nắm rõ nhưng vẫn phải vừa học, vừa làm.</a:t>
            </a:r>
            <a:endParaRPr lang="en-US" dirty="0" smtClean="0"/>
          </a:p>
          <a:p>
            <a:pPr marL="171450" indent="-171450">
              <a:buFont typeface="Arial" charset="0"/>
              <a:buChar char="•"/>
            </a:pPr>
            <a:r>
              <a:rPr lang="en-US" dirty="0" err="1" smtClean="0"/>
              <a:t>Chưa</a:t>
            </a:r>
            <a:r>
              <a:rPr lang="en-US" baseline="0" dirty="0" smtClean="0"/>
              <a:t> </a:t>
            </a:r>
            <a:r>
              <a:rPr lang="en-US" baseline="0" dirty="0" err="1" smtClean="0"/>
              <a:t>hiểu</a:t>
            </a:r>
            <a:r>
              <a:rPr lang="en-US" baseline="0" dirty="0" smtClean="0"/>
              <a:t> ý </a:t>
            </a:r>
            <a:r>
              <a:rPr lang="en-US" baseline="0" dirty="0" err="1" smtClean="0"/>
              <a:t>của</a:t>
            </a:r>
            <a:r>
              <a:rPr lang="en-US" baseline="0" dirty="0" smtClean="0"/>
              <a:t> </a:t>
            </a:r>
            <a:r>
              <a:rPr lang="en-US" baseline="0" dirty="0" err="1" smtClean="0"/>
              <a:t>các</a:t>
            </a:r>
            <a:r>
              <a:rPr lang="en-US" baseline="0" dirty="0" smtClean="0"/>
              <a:t> </a:t>
            </a:r>
            <a:r>
              <a:rPr lang="en-US" baseline="0" dirty="0" err="1" smtClean="0"/>
              <a:t>thành</a:t>
            </a:r>
            <a:r>
              <a:rPr lang="en-US" baseline="0" dirty="0" smtClean="0"/>
              <a:t> </a:t>
            </a:r>
            <a:r>
              <a:rPr lang="en-US" baseline="0" dirty="0" err="1" smtClean="0"/>
              <a:t>viên</a:t>
            </a:r>
            <a:r>
              <a:rPr lang="en-US" baseline="0" dirty="0" smtClean="0"/>
              <a:t> </a:t>
            </a:r>
            <a:r>
              <a:rPr lang="en-US" baseline="0" dirty="0" err="1" smtClean="0"/>
              <a:t>trong</a:t>
            </a:r>
            <a:r>
              <a:rPr lang="en-US" baseline="0" dirty="0" smtClean="0"/>
              <a:t> team </a:t>
            </a:r>
            <a:r>
              <a:rPr lang="en-US" baseline="0" dirty="0" err="1" smtClean="0"/>
              <a:t>trong</a:t>
            </a:r>
            <a:r>
              <a:rPr lang="en-US" baseline="0" dirty="0" smtClean="0"/>
              <a:t> </a:t>
            </a:r>
            <a:r>
              <a:rPr lang="en-US" baseline="0" dirty="0" err="1" smtClean="0"/>
              <a:t>những</a:t>
            </a:r>
            <a:r>
              <a:rPr lang="en-US" baseline="0" dirty="0" smtClean="0"/>
              <a:t> </a:t>
            </a:r>
            <a:r>
              <a:rPr lang="en-US" baseline="0" dirty="0" err="1" smtClean="0"/>
              <a:t>ngày</a:t>
            </a:r>
            <a:r>
              <a:rPr lang="en-US" baseline="0" dirty="0" smtClean="0"/>
              <a:t> </a:t>
            </a:r>
            <a:r>
              <a:rPr lang="en-US" baseline="0" dirty="0" err="1" smtClean="0"/>
              <a:t>đầu</a:t>
            </a:r>
            <a:r>
              <a:rPr lang="en-US" baseline="0" dirty="0" smtClean="0"/>
              <a:t> </a:t>
            </a:r>
            <a:r>
              <a:rPr lang="en-US" baseline="0" dirty="0" err="1" smtClean="0"/>
              <a:t>làm</a:t>
            </a:r>
            <a:r>
              <a:rPr lang="en-US" baseline="0" dirty="0" smtClean="0"/>
              <a:t> </a:t>
            </a:r>
            <a:r>
              <a:rPr lang="en-US" baseline="0" dirty="0" err="1" smtClean="0"/>
              <a:t>việc</a:t>
            </a:r>
            <a:r>
              <a:rPr lang="en-US" baseline="0" dirty="0" smtClean="0"/>
              <a:t> </a:t>
            </a:r>
            <a:r>
              <a:rPr lang="en-US" baseline="0" dirty="0" err="1" smtClean="0"/>
              <a:t>nên</a:t>
            </a:r>
            <a:r>
              <a:rPr lang="en-US" baseline="0" dirty="0" smtClean="0"/>
              <a:t> </a:t>
            </a:r>
            <a:r>
              <a:rPr lang="en-US" baseline="0" dirty="0" err="1" smtClean="0"/>
              <a:t>trao</a:t>
            </a:r>
            <a:r>
              <a:rPr lang="en-US" baseline="0" dirty="0" smtClean="0"/>
              <a:t> </a:t>
            </a:r>
            <a:r>
              <a:rPr lang="en-US" baseline="0" dirty="0" err="1" smtClean="0"/>
              <a:t>đổi</a:t>
            </a:r>
            <a:r>
              <a:rPr lang="en-US" baseline="0" dirty="0" smtClean="0"/>
              <a:t> </a:t>
            </a:r>
            <a:r>
              <a:rPr lang="en-US" baseline="0" dirty="0" err="1" smtClean="0"/>
              <a:t>kiến</a:t>
            </a:r>
            <a:r>
              <a:rPr lang="en-US" baseline="0" dirty="0" smtClean="0"/>
              <a:t> </a:t>
            </a:r>
            <a:r>
              <a:rPr lang="en-US" baseline="0" dirty="0" err="1" smtClean="0"/>
              <a:t>thức</a:t>
            </a:r>
            <a:r>
              <a:rPr lang="en-US" baseline="0" dirty="0" smtClean="0"/>
              <a:t> </a:t>
            </a:r>
            <a:r>
              <a:rPr lang="en-US" baseline="0" dirty="0" err="1" smtClean="0"/>
              <a:t>trong</a:t>
            </a:r>
            <a:r>
              <a:rPr lang="en-US" baseline="0" dirty="0" smtClean="0"/>
              <a:t> </a:t>
            </a:r>
            <a:r>
              <a:rPr lang="en-US" baseline="0" dirty="0" err="1" smtClean="0"/>
              <a:t>việc</a:t>
            </a:r>
            <a:r>
              <a:rPr lang="en-US" baseline="0" dirty="0" smtClean="0"/>
              <a:t> </a:t>
            </a:r>
            <a:r>
              <a:rPr lang="en-US" baseline="0" dirty="0" err="1" smtClean="0"/>
              <a:t>có</a:t>
            </a:r>
            <a:r>
              <a:rPr lang="en-US" baseline="0" dirty="0" smtClean="0"/>
              <a:t> </a:t>
            </a:r>
            <a:r>
              <a:rPr lang="en-US" baseline="0" dirty="0" err="1" smtClean="0"/>
              <a:t>chút</a:t>
            </a:r>
            <a:r>
              <a:rPr lang="en-US" baseline="0" dirty="0" smtClean="0"/>
              <a:t> </a:t>
            </a:r>
            <a:r>
              <a:rPr lang="en-US" baseline="0" dirty="0" err="1" smtClean="0"/>
              <a:t>khó</a:t>
            </a:r>
            <a:r>
              <a:rPr lang="en-US" baseline="0" dirty="0" smtClean="0"/>
              <a:t> </a:t>
            </a:r>
            <a:r>
              <a:rPr lang="en-US" baseline="0" dirty="0" err="1" smtClean="0"/>
              <a:t>khăn</a:t>
            </a:r>
            <a:r>
              <a:rPr lang="en-US" baseline="0" dirty="0" smtClean="0"/>
              <a:t>.</a:t>
            </a:r>
          </a:p>
          <a:p>
            <a:pPr marL="171450" indent="-171450">
              <a:buFont typeface="Arial" charset="0"/>
              <a:buChar char="•"/>
            </a:pPr>
            <a:r>
              <a:rPr lang="en-US" baseline="0" dirty="0" smtClean="0"/>
              <a:t>Lo </a:t>
            </a:r>
            <a:r>
              <a:rPr lang="en-US" baseline="0" dirty="0" err="1" smtClean="0"/>
              <a:t>sợ</a:t>
            </a:r>
            <a:r>
              <a:rPr lang="en-US" baseline="0" dirty="0" smtClean="0"/>
              <a:t> </a:t>
            </a:r>
            <a:r>
              <a:rPr lang="en-US" baseline="0" dirty="0" err="1" smtClean="0"/>
              <a:t>kết</a:t>
            </a:r>
            <a:r>
              <a:rPr lang="en-US" baseline="0" dirty="0" smtClean="0"/>
              <a:t> </a:t>
            </a:r>
            <a:r>
              <a:rPr lang="en-US" baseline="0" dirty="0" err="1" smtClean="0"/>
              <a:t>quả</a:t>
            </a:r>
            <a:r>
              <a:rPr lang="en-US" baseline="0" dirty="0" smtClean="0"/>
              <a:t> </a:t>
            </a:r>
            <a:r>
              <a:rPr lang="en-US" baseline="0" dirty="0" err="1" smtClean="0"/>
              <a:t>của</a:t>
            </a:r>
            <a:r>
              <a:rPr lang="en-US" baseline="0" dirty="0" smtClean="0"/>
              <a:t> </a:t>
            </a:r>
            <a:r>
              <a:rPr lang="en-US" baseline="0" dirty="0" err="1" smtClean="0"/>
              <a:t>mình</a:t>
            </a:r>
            <a:r>
              <a:rPr lang="en-US" baseline="0" dirty="0" smtClean="0"/>
              <a:t> </a:t>
            </a:r>
            <a:r>
              <a:rPr lang="en-US" baseline="0" dirty="0" err="1" smtClean="0"/>
              <a:t>làm</a:t>
            </a:r>
            <a:r>
              <a:rPr lang="en-US" baseline="0" dirty="0" smtClean="0"/>
              <a:t> </a:t>
            </a:r>
            <a:r>
              <a:rPr lang="en-US" baseline="0" dirty="0" err="1" smtClean="0"/>
              <a:t>ảnh</a:t>
            </a:r>
            <a:r>
              <a:rPr lang="en-US" baseline="0" dirty="0" smtClean="0"/>
              <a:t> </a:t>
            </a:r>
            <a:r>
              <a:rPr lang="en-US" baseline="0" dirty="0" err="1" smtClean="0"/>
              <a:t>hưởng</a:t>
            </a:r>
            <a:r>
              <a:rPr lang="en-US" baseline="0" dirty="0" smtClean="0"/>
              <a:t> </a:t>
            </a:r>
            <a:r>
              <a:rPr lang="en-US" baseline="0" dirty="0" err="1" smtClean="0"/>
              <a:t>đến</a:t>
            </a:r>
            <a:r>
              <a:rPr lang="en-US" baseline="0" dirty="0" smtClean="0"/>
              <a:t> </a:t>
            </a:r>
            <a:r>
              <a:rPr lang="en-US" baseline="0" dirty="0" err="1" smtClean="0"/>
              <a:t>công</a:t>
            </a:r>
            <a:r>
              <a:rPr lang="en-US" baseline="0" dirty="0" smtClean="0"/>
              <a:t> </a:t>
            </a:r>
            <a:r>
              <a:rPr lang="en-US" baseline="0" dirty="0" err="1" smtClean="0"/>
              <a:t>việc</a:t>
            </a:r>
            <a:r>
              <a:rPr lang="en-US" baseline="0" dirty="0" smtClean="0"/>
              <a:t> </a:t>
            </a:r>
            <a:r>
              <a:rPr lang="en-US" baseline="0" dirty="0" err="1" smtClean="0"/>
              <a:t>của</a:t>
            </a:r>
            <a:r>
              <a:rPr lang="en-US" baseline="0" dirty="0" smtClean="0"/>
              <a:t> </a:t>
            </a:r>
            <a:r>
              <a:rPr lang="en-US" baseline="0" dirty="0" err="1" smtClean="0"/>
              <a:t>người</a:t>
            </a:r>
            <a:r>
              <a:rPr lang="en-US" baseline="0" dirty="0" smtClean="0"/>
              <a:t> </a:t>
            </a:r>
            <a:r>
              <a:rPr lang="en-US" baseline="0" dirty="0" err="1" smtClean="0"/>
              <a:t>khác</a:t>
            </a:r>
            <a:r>
              <a:rPr lang="en-US" baseline="0" dirty="0" smtClean="0"/>
              <a:t> </a:t>
            </a:r>
            <a:r>
              <a:rPr lang="en-US" baseline="0" dirty="0" err="1" smtClean="0"/>
              <a:t>nhiều</a:t>
            </a:r>
            <a:r>
              <a:rPr lang="en-US" baseline="0" dirty="0" smtClean="0"/>
              <a:t> </a:t>
            </a:r>
            <a:r>
              <a:rPr lang="en-US" baseline="0" dirty="0" err="1" smtClean="0"/>
              <a:t>lúc</a:t>
            </a:r>
            <a:r>
              <a:rPr lang="en-US" baseline="0" dirty="0" smtClean="0"/>
              <a:t> </a:t>
            </a:r>
            <a:r>
              <a:rPr lang="en-US" baseline="0" dirty="0" err="1" smtClean="0"/>
              <a:t>thiếu</a:t>
            </a:r>
            <a:r>
              <a:rPr lang="en-US" baseline="0" dirty="0" smtClean="0"/>
              <a:t> </a:t>
            </a:r>
            <a:r>
              <a:rPr lang="en-US" baseline="0" dirty="0" err="1" smtClean="0"/>
              <a:t>tự</a:t>
            </a:r>
            <a:r>
              <a:rPr lang="en-US" baseline="0" dirty="0" smtClean="0"/>
              <a:t> tin </a:t>
            </a:r>
            <a:r>
              <a:rPr lang="en-US" baseline="0" dirty="0" err="1" smtClean="0"/>
              <a:t>vào</a:t>
            </a:r>
            <a:r>
              <a:rPr lang="en-US" baseline="0" dirty="0" smtClean="0"/>
              <a:t> </a:t>
            </a:r>
            <a:r>
              <a:rPr lang="en-US" baseline="0" dirty="0" err="1" smtClean="0"/>
              <a:t>bản</a:t>
            </a:r>
            <a:r>
              <a:rPr lang="en-US" baseline="0" dirty="0" smtClean="0"/>
              <a:t> </a:t>
            </a:r>
            <a:r>
              <a:rPr lang="en-US" baseline="0" dirty="0" err="1" smtClean="0"/>
              <a:t>thân</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2BFB152B-A34E-4323-B243-91FA353CE273}" type="slidenum">
              <a:rPr lang="en-US" smtClean="0"/>
              <a:t>10</a:t>
            </a:fld>
            <a:endParaRPr lang="en-US"/>
          </a:p>
        </p:txBody>
      </p:sp>
    </p:spTree>
    <p:extLst>
      <p:ext uri="{BB962C8B-B14F-4D97-AF65-F5344CB8AC3E}">
        <p14:creationId xmlns:p14="http://schemas.microsoft.com/office/powerpoint/2010/main" val="25704994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12/21/2016</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12/21/2016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12/21/2016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12/21/2016</a:t>
            </a:fld>
            <a:endParaRPr lang="en-US"/>
          </a:p>
        </p:txBody>
      </p:sp>
      <p:sp>
        <p:nvSpPr>
          <p:cNvPr id="8" name="Slide Number Placeholder 7"/>
          <p:cNvSpPr>
            <a:spLocks noGrp="1"/>
          </p:cNvSpPr>
          <p:nvPr>
            <p:ph type="sldNum" sz="quarter" idx="11"/>
          </p:nvPr>
        </p:nvSpPr>
        <p:spPr/>
        <p:txBody>
          <a:bodyPr/>
          <a:lstStyle/>
          <a:p>
            <a:fld id="{B6F15528-21DE-4FAA-801E-634DDDAF4B2B}"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12/21/2016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12/21/2016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156448" y="6422064"/>
            <a:ext cx="762000" cy="365125"/>
          </a:xfrm>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1D8BD707-D9CF-40AE-B4C6-C98DA3205C09}" type="datetimeFigureOut">
              <a:rPr lang="en-US" smtClean="0"/>
              <a:pPr/>
              <a:t>12/21/2016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1D8BD707-D9CF-40AE-B4C6-C98DA3205C09}" type="datetimeFigureOut">
              <a:rPr lang="en-US" smtClean="0"/>
              <a:pPr/>
              <a:t>12/21/2016</a:t>
            </a:fld>
            <a:endParaRPr lang="en-US"/>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US"/>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B6F15528-21DE-4FAA-801E-634DDDAF4B2B}"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657600" y="4191000"/>
            <a:ext cx="4346448" cy="2148840"/>
          </a:xfrm>
        </p:spPr>
        <p:txBody>
          <a:bodyPr>
            <a:normAutofit/>
          </a:bodyPr>
          <a:lstStyle/>
          <a:p>
            <a:r>
              <a:rPr lang="en-US" sz="1500" dirty="0" smtClean="0">
                <a:effectLst/>
                <a:latin typeface="Times New Roman" pitchFamily="18" charset="0"/>
                <a:cs typeface="Times New Roman" pitchFamily="18" charset="0"/>
              </a:rPr>
              <a:t>*  </a:t>
            </a:r>
            <a:r>
              <a:rPr lang="en-US" sz="1600" dirty="0" err="1" smtClean="0">
                <a:effectLst/>
                <a:latin typeface="Times New Roman" pitchFamily="18" charset="0"/>
                <a:cs typeface="Times New Roman" pitchFamily="18" charset="0"/>
              </a:rPr>
              <a:t>Lê</a:t>
            </a:r>
            <a:r>
              <a:rPr lang="en-US" sz="1600" dirty="0" smtClean="0">
                <a:effectLst/>
                <a:latin typeface="Times New Roman" pitchFamily="18" charset="0"/>
                <a:cs typeface="Times New Roman" pitchFamily="18" charset="0"/>
              </a:rPr>
              <a:t> </a:t>
            </a:r>
            <a:r>
              <a:rPr lang="en-US" sz="1600" dirty="0" err="1" smtClean="0">
                <a:effectLst/>
                <a:latin typeface="Times New Roman" pitchFamily="18" charset="0"/>
                <a:cs typeface="Times New Roman" pitchFamily="18" charset="0"/>
              </a:rPr>
              <a:t>Thành</a:t>
            </a:r>
            <a:r>
              <a:rPr lang="en-US" sz="1600" dirty="0" smtClean="0">
                <a:effectLst/>
                <a:latin typeface="Times New Roman" pitchFamily="18" charset="0"/>
                <a:cs typeface="Times New Roman" pitchFamily="18" charset="0"/>
              </a:rPr>
              <a:t> </a:t>
            </a:r>
            <a:r>
              <a:rPr lang="en-US" sz="1600" dirty="0" err="1" smtClean="0">
                <a:effectLst/>
                <a:latin typeface="Times New Roman" pitchFamily="18" charset="0"/>
                <a:cs typeface="Times New Roman" pitchFamily="18" charset="0"/>
              </a:rPr>
              <a:t>Danh</a:t>
            </a:r>
            <a:r>
              <a:rPr lang="en-US" sz="1600" dirty="0" smtClean="0">
                <a:effectLst/>
                <a:latin typeface="Times New Roman" pitchFamily="18" charset="0"/>
                <a:cs typeface="Times New Roman" pitchFamily="18" charset="0"/>
              </a:rPr>
              <a:t/>
            </a:r>
            <a:br>
              <a:rPr lang="en-US" sz="1600" dirty="0" smtClean="0">
                <a:effectLst/>
                <a:latin typeface="Times New Roman" pitchFamily="18" charset="0"/>
                <a:cs typeface="Times New Roman" pitchFamily="18" charset="0"/>
              </a:rPr>
            </a:br>
            <a:r>
              <a:rPr lang="en-US" sz="1600" dirty="0" smtClean="0">
                <a:effectLst/>
                <a:latin typeface="Times New Roman" pitchFamily="18" charset="0"/>
                <a:cs typeface="Times New Roman" pitchFamily="18" charset="0"/>
              </a:rPr>
              <a:t/>
            </a:r>
            <a:br>
              <a:rPr lang="en-US" sz="1600" dirty="0" smtClean="0">
                <a:effectLst/>
                <a:latin typeface="Times New Roman" pitchFamily="18" charset="0"/>
                <a:cs typeface="Times New Roman" pitchFamily="18" charset="0"/>
              </a:rPr>
            </a:br>
            <a:r>
              <a:rPr lang="en-US" sz="1600" dirty="0">
                <a:effectLst/>
                <a:latin typeface="Times New Roman" pitchFamily="18" charset="0"/>
                <a:cs typeface="Times New Roman" pitchFamily="18" charset="0"/>
              </a:rPr>
              <a:t>*  </a:t>
            </a:r>
            <a:r>
              <a:rPr lang="en-US" sz="1600" dirty="0" err="1">
                <a:effectLst/>
                <a:latin typeface="Times New Roman" pitchFamily="18" charset="0"/>
                <a:cs typeface="Times New Roman" pitchFamily="18" charset="0"/>
              </a:rPr>
              <a:t>Phan</a:t>
            </a:r>
            <a:r>
              <a:rPr lang="en-US" sz="1600" dirty="0">
                <a:effectLst/>
                <a:latin typeface="Times New Roman" pitchFamily="18" charset="0"/>
                <a:cs typeface="Times New Roman" pitchFamily="18" charset="0"/>
              </a:rPr>
              <a:t> Minh </a:t>
            </a:r>
            <a:r>
              <a:rPr lang="en-US" sz="1600" dirty="0" err="1">
                <a:effectLst/>
                <a:latin typeface="Times New Roman" pitchFamily="18" charset="0"/>
                <a:cs typeface="Times New Roman" pitchFamily="18" charset="0"/>
              </a:rPr>
              <a:t>Huấn</a:t>
            </a:r>
            <a:r>
              <a:rPr lang="en-US" sz="1600" dirty="0">
                <a:effectLst/>
                <a:latin typeface="Times New Roman" pitchFamily="18" charset="0"/>
                <a:cs typeface="Times New Roman" pitchFamily="18" charset="0"/>
              </a:rPr>
              <a:t/>
            </a:r>
            <a:br>
              <a:rPr lang="en-US" sz="1600" dirty="0">
                <a:effectLst/>
                <a:latin typeface="Times New Roman" pitchFamily="18" charset="0"/>
                <a:cs typeface="Times New Roman" pitchFamily="18" charset="0"/>
              </a:rPr>
            </a:br>
            <a:r>
              <a:rPr lang="en-US" sz="1600" dirty="0" smtClean="0">
                <a:effectLst/>
                <a:latin typeface="Times New Roman" pitchFamily="18" charset="0"/>
                <a:cs typeface="Times New Roman" pitchFamily="18" charset="0"/>
              </a:rPr>
              <a:t/>
            </a:r>
            <a:br>
              <a:rPr lang="en-US" sz="1600" dirty="0" smtClean="0">
                <a:effectLst/>
                <a:latin typeface="Times New Roman" pitchFamily="18" charset="0"/>
                <a:cs typeface="Times New Roman" pitchFamily="18" charset="0"/>
              </a:rPr>
            </a:br>
            <a:r>
              <a:rPr lang="en-US" sz="1600" dirty="0">
                <a:effectLst/>
                <a:latin typeface="Times New Roman" pitchFamily="18" charset="0"/>
                <a:cs typeface="Times New Roman" pitchFamily="18" charset="0"/>
              </a:rPr>
              <a:t>*   </a:t>
            </a:r>
            <a:r>
              <a:rPr lang="en-US" sz="1600" dirty="0" err="1">
                <a:effectLst/>
                <a:latin typeface="Times New Roman" pitchFamily="18" charset="0"/>
                <a:cs typeface="Times New Roman" pitchFamily="18" charset="0"/>
              </a:rPr>
              <a:t>Nguyễn</a:t>
            </a:r>
            <a:r>
              <a:rPr lang="en-US" sz="1600" dirty="0">
                <a:effectLst/>
                <a:latin typeface="Times New Roman" pitchFamily="18" charset="0"/>
                <a:cs typeface="Times New Roman" pitchFamily="18" charset="0"/>
              </a:rPr>
              <a:t> </a:t>
            </a:r>
            <a:r>
              <a:rPr lang="en-US" sz="1600" dirty="0" err="1">
                <a:effectLst/>
                <a:latin typeface="Times New Roman" pitchFamily="18" charset="0"/>
                <a:cs typeface="Times New Roman" pitchFamily="18" charset="0"/>
              </a:rPr>
              <a:t>Ngọc</a:t>
            </a:r>
            <a:r>
              <a:rPr lang="en-US" sz="1600" dirty="0">
                <a:effectLst/>
                <a:latin typeface="Times New Roman" pitchFamily="18" charset="0"/>
                <a:cs typeface="Times New Roman" pitchFamily="18" charset="0"/>
              </a:rPr>
              <a:t> </a:t>
            </a:r>
            <a:r>
              <a:rPr lang="en-US" sz="1600" dirty="0" err="1">
                <a:effectLst/>
                <a:latin typeface="Times New Roman" pitchFamily="18" charset="0"/>
                <a:cs typeface="Times New Roman" pitchFamily="18" charset="0"/>
              </a:rPr>
              <a:t>Duy</a:t>
            </a:r>
            <a:r>
              <a:rPr lang="en-US" sz="1600" dirty="0">
                <a:effectLst/>
                <a:latin typeface="Times New Roman" pitchFamily="18" charset="0"/>
                <a:cs typeface="Times New Roman" pitchFamily="18" charset="0"/>
              </a:rPr>
              <a:t> </a:t>
            </a:r>
            <a:r>
              <a:rPr lang="en-US" sz="1600" dirty="0" err="1" smtClean="0">
                <a:effectLst/>
                <a:latin typeface="Times New Roman" pitchFamily="18" charset="0"/>
                <a:cs typeface="Times New Roman" pitchFamily="18" charset="0"/>
              </a:rPr>
              <a:t>Quang</a:t>
            </a:r>
            <a:r>
              <a:rPr lang="en-US" sz="1500" dirty="0" smtClean="0">
                <a:effectLst/>
                <a:latin typeface="Times New Roman" pitchFamily="18" charset="0"/>
                <a:cs typeface="Times New Roman" pitchFamily="18" charset="0"/>
              </a:rPr>
              <a:t/>
            </a:r>
            <a:br>
              <a:rPr lang="en-US" sz="1500" dirty="0" smtClean="0">
                <a:effectLst/>
                <a:latin typeface="Times New Roman" pitchFamily="18" charset="0"/>
                <a:cs typeface="Times New Roman" pitchFamily="18" charset="0"/>
              </a:rPr>
            </a:br>
            <a:r>
              <a:rPr lang="en-US" sz="1500" dirty="0">
                <a:effectLst/>
                <a:latin typeface="Times New Roman" pitchFamily="18" charset="0"/>
                <a:cs typeface="Times New Roman" pitchFamily="18" charset="0"/>
              </a:rPr>
              <a:t/>
            </a:r>
            <a:br>
              <a:rPr lang="en-US" sz="1500" dirty="0">
                <a:effectLst/>
                <a:latin typeface="Times New Roman" pitchFamily="18" charset="0"/>
                <a:cs typeface="Times New Roman" pitchFamily="18" charset="0"/>
              </a:rPr>
            </a:br>
            <a:endParaRPr lang="en-US" sz="1500" dirty="0">
              <a:effectLst/>
              <a:latin typeface="Times New Roman" pitchFamily="18" charset="0"/>
              <a:cs typeface="Times New Roman" pitchFamily="18" charset="0"/>
            </a:endParaRPr>
          </a:p>
        </p:txBody>
      </p:sp>
      <p:sp>
        <p:nvSpPr>
          <p:cNvPr id="3" name="Subtitle 2"/>
          <p:cNvSpPr>
            <a:spLocks noGrp="1"/>
          </p:cNvSpPr>
          <p:nvPr>
            <p:ph type="subTitle" idx="1"/>
          </p:nvPr>
        </p:nvSpPr>
        <p:spPr>
          <a:xfrm>
            <a:off x="212436" y="990600"/>
            <a:ext cx="8915400" cy="1676400"/>
          </a:xfrm>
        </p:spPr>
        <p:txBody>
          <a:bodyPr>
            <a:noAutofit/>
          </a:bodyPr>
          <a:lstStyle/>
          <a:p>
            <a:pPr algn="ctr"/>
            <a:r>
              <a:rPr lang="en-US" sz="4800" b="1" dirty="0" smtClean="0">
                <a:latin typeface="Times New Roman" pitchFamily="18" charset="0"/>
                <a:cs typeface="Times New Roman" pitchFamily="18" charset="0"/>
              </a:rPr>
              <a:t>ON JOB TRAINNING</a:t>
            </a:r>
          </a:p>
          <a:p>
            <a:pPr algn="ctr"/>
            <a:r>
              <a:rPr lang="en-US" sz="4800" b="1" dirty="0" smtClean="0">
                <a:latin typeface="Times New Roman" pitchFamily="18" charset="0"/>
                <a:cs typeface="Times New Roman" pitchFamily="18" charset="0"/>
              </a:rPr>
              <a:t>FPT SOFTWARE</a:t>
            </a:r>
            <a:endParaRPr lang="en-US" sz="4800" b="1" dirty="0">
              <a:latin typeface="Times New Roman" pitchFamily="18" charset="0"/>
              <a:cs typeface="Times New Roman" pitchFamily="18" charset="0"/>
            </a:endParaRPr>
          </a:p>
        </p:txBody>
      </p:sp>
    </p:spTree>
    <p:extLst>
      <p:ext uri="{BB962C8B-B14F-4D97-AF65-F5344CB8AC3E}">
        <p14:creationId xmlns:p14="http://schemas.microsoft.com/office/powerpoint/2010/main" val="22703690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1493837"/>
            <a:ext cx="7467600" cy="3306763"/>
          </a:xfrm>
        </p:spPr>
        <p:txBody>
          <a:bodyPr>
            <a:normAutofit/>
          </a:bodyPr>
          <a:lstStyle/>
          <a:p>
            <a:r>
              <a:rPr lang="en-US" sz="2400" dirty="0" err="1" smtClean="0">
                <a:latin typeface="Times New Roman" pitchFamily="18" charset="0"/>
                <a:cs typeface="Times New Roman" pitchFamily="18" charset="0"/>
              </a:rPr>
              <a:t>Quá</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nhiều</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kiến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thức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mới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phải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học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trong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thời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gian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ngắn</a:t>
            </a:r>
            <a:r>
              <a:rPr lang="en-US" sz="2400" dirty="0" smtClean="0">
                <a:latin typeface="Times New Roman" pitchFamily="18" charset="0"/>
                <a:cs typeface="Times New Roman" pitchFamily="18" charset="0"/>
              </a:rPr>
              <a:t>.</a:t>
            </a:r>
          </a:p>
          <a:p>
            <a:r>
              <a:rPr lang="en-US" sz="2400" dirty="0" err="1" smtClean="0">
                <a:latin typeface="Times New Roman" pitchFamily="18" charset="0"/>
                <a:cs typeface="Times New Roman" pitchFamily="18" charset="0"/>
              </a:rPr>
              <a:t>Làm</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việc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không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ăn</a:t>
            </a:r>
            <a:r>
              <a:rPr lang="en-US" sz="2400" dirty="0" smtClean="0">
                <a:latin typeface="Times New Roman" pitchFamily="18" charset="0"/>
                <a:cs typeface="Times New Roman" pitchFamily="18" charset="0"/>
              </a:rPr>
              <a:t> ý </a:t>
            </a:r>
            <a:r>
              <a:rPr lang="en-US" sz="2400" dirty="0" err="1" smtClean="0">
                <a:latin typeface="Times New Roman" pitchFamily="18" charset="0"/>
                <a:cs typeface="Times New Roman" pitchFamily="18" charset="0"/>
              </a:rPr>
              <a:t>phải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mất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thêm</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nhiều</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thời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gian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để</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làm</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quen</a:t>
            </a:r>
            <a:r>
              <a:rPr lang="en-US" sz="2400" dirty="0" smtClean="0">
                <a:latin typeface="Times New Roman" pitchFamily="18" charset="0"/>
                <a:cs typeface="Times New Roman" pitchFamily="18" charset="0"/>
              </a:rPr>
              <a:t>.</a:t>
            </a:r>
          </a:p>
          <a:p>
            <a:r>
              <a:rPr lang="en-US" sz="2400" dirty="0" err="1" smtClean="0">
                <a:latin typeface="Times New Roman" pitchFamily="18" charset="0"/>
                <a:cs typeface="Times New Roman" pitchFamily="18" charset="0"/>
              </a:rPr>
              <a:t>Dễ</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bị</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áp</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lực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về</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công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việc</a:t>
            </a:r>
            <a:r>
              <a:rPr lang="en-US" sz="2400" dirty="0" smtClean="0">
                <a:latin typeface="Times New Roman" pitchFamily="18" charset="0"/>
                <a:cs typeface="Times New Roman" pitchFamily="18" charset="0"/>
              </a:rPr>
              <a:t> do </a:t>
            </a:r>
            <a:r>
              <a:rPr lang="en-US" sz="2400" dirty="0" err="1" smtClean="0">
                <a:latin typeface="Times New Roman" pitchFamily="18" charset="0"/>
                <a:cs typeface="Times New Roman" pitchFamily="18" charset="0"/>
              </a:rPr>
              <a:t>chưa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có</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kinh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nghiệm</a:t>
            </a:r>
            <a:r>
              <a:rPr lang="en-US" sz="2400" dirty="0" smtClean="0">
                <a:latin typeface="Times New Roman" pitchFamily="18" charset="0"/>
                <a:cs typeface="Times New Roman" pitchFamily="18" charset="0"/>
              </a:rPr>
              <a:t>.</a:t>
            </a:r>
          </a:p>
          <a:p>
            <a:endParaRPr lang="en-US" sz="2000" dirty="0">
              <a:latin typeface="Times New Roman" pitchFamily="18" charset="0"/>
              <a:cs typeface="Times New Roman" pitchFamily="18" charset="0"/>
            </a:endParaRPr>
          </a:p>
        </p:txBody>
      </p:sp>
      <p:sp>
        <p:nvSpPr>
          <p:cNvPr id="4" name="Title 1"/>
          <p:cNvSpPr>
            <a:spLocks noGrp="1"/>
          </p:cNvSpPr>
          <p:nvPr>
            <p:ph type="title"/>
          </p:nvPr>
        </p:nvSpPr>
        <p:spPr>
          <a:xfrm>
            <a:off x="17585" y="304800"/>
            <a:ext cx="8915400" cy="1143000"/>
          </a:xfrm>
        </p:spPr>
        <p:txBody>
          <a:bodyPr>
            <a:normAutofit/>
          </a:bodyPr>
          <a:lstStyle/>
          <a:p>
            <a:pPr algn="ctr"/>
            <a:r>
              <a:rPr lang="en-US" sz="3600" dirty="0" smtClean="0">
                <a:latin typeface="Times New Roman" pitchFamily="18" charset="0"/>
                <a:cs typeface="Times New Roman" pitchFamily="18" charset="0"/>
              </a:rPr>
              <a:t>KHÓ KHĂN</a:t>
            </a:r>
            <a:endParaRPr lang="en-US" sz="3600" dirty="0">
              <a:latin typeface="Times New Roman" pitchFamily="18" charset="0"/>
              <a:cs typeface="Times New Roman" pitchFamily="18" charset="0"/>
            </a:endParaRPr>
          </a:p>
        </p:txBody>
      </p:sp>
    </p:spTree>
    <p:extLst>
      <p:ext uri="{BB962C8B-B14F-4D97-AF65-F5344CB8AC3E}">
        <p14:creationId xmlns:p14="http://schemas.microsoft.com/office/powerpoint/2010/main" val="9422333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1524000"/>
            <a:ext cx="7467600" cy="2438400"/>
          </a:xfrm>
        </p:spPr>
        <p:txBody>
          <a:bodyPr>
            <a:normAutofit/>
          </a:bodyPr>
          <a:lstStyle/>
          <a:p>
            <a:r>
              <a:rPr lang="en-US" sz="2400" dirty="0" smtClean="0">
                <a:latin typeface="Times New Roman" pitchFamily="18" charset="0"/>
                <a:cs typeface="Times New Roman" pitchFamily="18" charset="0"/>
              </a:rPr>
              <a:t>H</a:t>
            </a:r>
            <a:r>
              <a:rPr lang="vi-VN" sz="2400" dirty="0" smtClean="0">
                <a:latin typeface="Times New Roman" pitchFamily="18" charset="0"/>
                <a:cs typeface="Times New Roman" pitchFamily="18" charset="0"/>
              </a:rPr>
              <a:t>ọc </a:t>
            </a:r>
            <a:r>
              <a:rPr lang="vi-VN" sz="2400" dirty="0">
                <a:latin typeface="Times New Roman" pitchFamily="18" charset="0"/>
                <a:cs typeface="Times New Roman" pitchFamily="18" charset="0"/>
              </a:rPr>
              <a:t>tập được rất nhiều </a:t>
            </a:r>
            <a:r>
              <a:rPr lang="vi-VN" sz="2400" dirty="0" smtClean="0">
                <a:latin typeface="Times New Roman" pitchFamily="18" charset="0"/>
                <a:cs typeface="Times New Roman" pitchFamily="18" charset="0"/>
              </a:rPr>
              <a:t>về </a:t>
            </a:r>
            <a:r>
              <a:rPr lang="vi-VN" sz="2400" dirty="0">
                <a:latin typeface="Times New Roman" pitchFamily="18" charset="0"/>
                <a:cs typeface="Times New Roman" pitchFamily="18" charset="0"/>
              </a:rPr>
              <a:t>kiến thức chuyên </a:t>
            </a:r>
            <a:r>
              <a:rPr lang="vi-VN" sz="2400" dirty="0" smtClean="0">
                <a:latin typeface="Times New Roman" pitchFamily="18" charset="0"/>
                <a:cs typeface="Times New Roman" pitchFamily="18" charset="0"/>
              </a:rPr>
              <a:t>môn</a:t>
            </a:r>
            <a:r>
              <a:rPr lang="en-US" sz="2400" dirty="0" smtClean="0">
                <a:latin typeface="Times New Roman" pitchFamily="18" charset="0"/>
                <a:cs typeface="Times New Roman" pitchFamily="18" charset="0"/>
              </a:rPr>
              <a:t>.</a:t>
            </a:r>
          </a:p>
          <a:p>
            <a:r>
              <a:rPr lang="en-US" sz="2400" dirty="0" err="1" smtClean="0">
                <a:latin typeface="Times New Roman" pitchFamily="18" charset="0"/>
                <a:cs typeface="Times New Roman" pitchFamily="18" charset="0"/>
              </a:rPr>
              <a:t>Rút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ra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đươc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nhiều</a:t>
            </a:r>
            <a:r>
              <a:rPr lang="vi-VN" sz="2400" dirty="0" smtClean="0">
                <a:latin typeface="Times New Roman" pitchFamily="18" charset="0"/>
                <a:cs typeface="Times New Roman" pitchFamily="18" charset="0"/>
              </a:rPr>
              <a:t> </a:t>
            </a:r>
            <a:r>
              <a:rPr lang="vi-VN" sz="2400" dirty="0">
                <a:latin typeface="Times New Roman" pitchFamily="18" charset="0"/>
                <a:cs typeface="Times New Roman" pitchFamily="18" charset="0"/>
              </a:rPr>
              <a:t>kinh </a:t>
            </a:r>
            <a:r>
              <a:rPr lang="vi-VN" sz="2400" dirty="0" smtClean="0">
                <a:latin typeface="Times New Roman" pitchFamily="18" charset="0"/>
                <a:cs typeface="Times New Roman" pitchFamily="18" charset="0"/>
              </a:rPr>
              <a:t>nghiệm</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trong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lúc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làm</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việc</a:t>
            </a:r>
            <a:r>
              <a:rPr lang="en-US" sz="2400" dirty="0" smtClean="0">
                <a:latin typeface="Times New Roman" pitchFamily="18" charset="0"/>
                <a:cs typeface="Times New Roman" pitchFamily="18" charset="0"/>
              </a:rPr>
              <a:t>, </a:t>
            </a:r>
            <a:r>
              <a:rPr lang="vi-VN" sz="2400" dirty="0" smtClean="0">
                <a:latin typeface="Times New Roman" pitchFamily="18" charset="0"/>
                <a:cs typeface="Times New Roman" pitchFamily="18" charset="0"/>
              </a:rPr>
              <a:t>học </a:t>
            </a:r>
            <a:r>
              <a:rPr lang="vi-VN" sz="2400" dirty="0">
                <a:latin typeface="Times New Roman" pitchFamily="18" charset="0"/>
                <a:cs typeface="Times New Roman" pitchFamily="18" charset="0"/>
              </a:rPr>
              <a:t>thêm được nhiều phương pháp để test và nhiều hướng khác nhau để giải quyết vấn đề</a:t>
            </a:r>
            <a:r>
              <a:rPr lang="en-US" sz="2400" dirty="0" smtClean="0">
                <a:latin typeface="Times New Roman" pitchFamily="18" charset="0"/>
                <a:cs typeface="Times New Roman" pitchFamily="18" charset="0"/>
              </a:rPr>
              <a:t>.</a:t>
            </a:r>
          </a:p>
          <a:p>
            <a:r>
              <a:rPr lang="vi-VN" sz="2400" dirty="0">
                <a:latin typeface="Times New Roman" pitchFamily="18" charset="0"/>
                <a:cs typeface="Times New Roman" pitchFamily="18" charset="0"/>
              </a:rPr>
              <a:t>Nâng cao kỹ năng làm việc </a:t>
            </a:r>
            <a:r>
              <a:rPr lang="vi-VN" sz="2400" dirty="0" smtClean="0">
                <a:latin typeface="Times New Roman" pitchFamily="18" charset="0"/>
                <a:cs typeface="Times New Roman" pitchFamily="18" charset="0"/>
              </a:rPr>
              <a:t>nhóm</a:t>
            </a:r>
            <a:r>
              <a:rPr lang="en-US" sz="2400" dirty="0" smtClean="0">
                <a:latin typeface="Times New Roman" pitchFamily="18" charset="0"/>
                <a:cs typeface="Times New Roman" pitchFamily="18" charset="0"/>
              </a:rPr>
              <a:t>.</a:t>
            </a:r>
          </a:p>
          <a:p>
            <a:endParaRPr lang="en-US" sz="2000" dirty="0">
              <a:latin typeface="Times New Roman" pitchFamily="18" charset="0"/>
              <a:cs typeface="Times New Roman" pitchFamily="18" charset="0"/>
            </a:endParaRPr>
          </a:p>
        </p:txBody>
      </p:sp>
      <p:sp>
        <p:nvSpPr>
          <p:cNvPr id="4" name="Title 1"/>
          <p:cNvSpPr>
            <a:spLocks noGrp="1"/>
          </p:cNvSpPr>
          <p:nvPr>
            <p:ph type="title"/>
          </p:nvPr>
        </p:nvSpPr>
        <p:spPr>
          <a:xfrm>
            <a:off x="17585" y="304800"/>
            <a:ext cx="8915400" cy="1143000"/>
          </a:xfrm>
        </p:spPr>
        <p:txBody>
          <a:bodyPr>
            <a:normAutofit/>
          </a:bodyPr>
          <a:lstStyle/>
          <a:p>
            <a:pPr algn="ctr"/>
            <a:r>
              <a:rPr lang="en-US" sz="3600" dirty="0" smtClean="0">
                <a:latin typeface="Times New Roman" pitchFamily="18" charset="0"/>
                <a:cs typeface="Times New Roman" pitchFamily="18" charset="0"/>
              </a:rPr>
              <a:t>KẾT QUẢ ĐẠT ĐƯỢC</a:t>
            </a:r>
            <a:endParaRPr lang="en-US" sz="3600" dirty="0">
              <a:latin typeface="Times New Roman" pitchFamily="18" charset="0"/>
              <a:cs typeface="Times New Roman" pitchFamily="18" charset="0"/>
            </a:endParaRPr>
          </a:p>
        </p:txBody>
      </p:sp>
    </p:spTree>
    <p:extLst>
      <p:ext uri="{BB962C8B-B14F-4D97-AF65-F5344CB8AC3E}">
        <p14:creationId xmlns:p14="http://schemas.microsoft.com/office/powerpoint/2010/main" val="28284389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819400"/>
            <a:ext cx="7467600" cy="1371600"/>
          </a:xfrm>
        </p:spPr>
        <p:txBody>
          <a:bodyPr>
            <a:normAutofit/>
          </a:bodyPr>
          <a:lstStyle/>
          <a:p>
            <a:pPr marL="36576" indent="0" algn="ctr">
              <a:buNone/>
            </a:pPr>
            <a:r>
              <a:rPr lang="en-US" sz="4500" dirty="0" smtClean="0">
                <a:latin typeface="Times New Roman" pitchFamily="18" charset="0"/>
                <a:cs typeface="Times New Roman" pitchFamily="18" charset="0"/>
              </a:rPr>
              <a:t>THANKS </a:t>
            </a:r>
            <a:r>
              <a:rPr lang="en-US" sz="4500" dirty="0">
                <a:latin typeface="Times New Roman" pitchFamily="18" charset="0"/>
                <a:cs typeface="Times New Roman" pitchFamily="18" charset="0"/>
              </a:rPr>
              <a:t>FOR </a:t>
            </a:r>
            <a:r>
              <a:rPr lang="en-US" sz="4500" dirty="0" smtClean="0">
                <a:latin typeface="Times New Roman" pitchFamily="18" charset="0"/>
                <a:cs typeface="Times New Roman" pitchFamily="18" charset="0"/>
              </a:rPr>
              <a:t>LISTENNING</a:t>
            </a:r>
            <a:endParaRPr lang="en-US" sz="4500" dirty="0">
              <a:latin typeface="Times New Roman" pitchFamily="18" charset="0"/>
              <a:cs typeface="Times New Roman" pitchFamily="18" charset="0"/>
            </a:endParaRPr>
          </a:p>
        </p:txBody>
      </p:sp>
    </p:spTree>
    <p:extLst>
      <p:ext uri="{BB962C8B-B14F-4D97-AF65-F5344CB8AC3E}">
        <p14:creationId xmlns:p14="http://schemas.microsoft.com/office/powerpoint/2010/main" val="4550583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458200" cy="1143000"/>
          </a:xfrm>
        </p:spPr>
        <p:txBody>
          <a:bodyPr>
            <a:normAutofit fontScale="90000"/>
          </a:bodyPr>
          <a:lstStyle/>
          <a:p>
            <a:r>
              <a:rPr lang="en-US" sz="4000" dirty="0" smtClean="0">
                <a:latin typeface="Times New Roman" pitchFamily="18" charset="0"/>
                <a:cs typeface="Times New Roman" pitchFamily="18" charset="0"/>
              </a:rPr>
              <a:t>KHÁI QUÁT VỀ QUÁ TRÌNH THỰC TẬP</a:t>
            </a:r>
            <a:endParaRPr lang="en-US" sz="4000" dirty="0">
              <a:latin typeface="Times New Roman" pitchFamily="18" charset="0"/>
              <a:cs typeface="Times New Roman" pitchFamily="18" charset="0"/>
            </a:endParaRPr>
          </a:p>
        </p:txBody>
      </p:sp>
      <p:sp>
        <p:nvSpPr>
          <p:cNvPr id="6" name="Content Placeholder 2"/>
          <p:cNvSpPr txBox="1">
            <a:spLocks/>
          </p:cNvSpPr>
          <p:nvPr/>
        </p:nvSpPr>
        <p:spPr>
          <a:xfrm>
            <a:off x="769882" y="2286000"/>
            <a:ext cx="7535917" cy="3733800"/>
          </a:xfrm>
          <a:prstGeom prst="rect">
            <a:avLst/>
          </a:prstGeom>
        </p:spPr>
        <p:txBody>
          <a:bodyPr vert="horz">
            <a:noAutofit/>
          </a:bodyPr>
          <a:lst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a:lstStyle>
          <a:p>
            <a:r>
              <a:rPr lang="en-US" sz="2400" dirty="0" err="1" smtClean="0">
                <a:latin typeface="Times New Roman" pitchFamily="18" charset="0"/>
                <a:cs typeface="Times New Roman" pitchFamily="18" charset="0"/>
              </a:rPr>
              <a:t>Giới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thiệu</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về</a:t>
            </a:r>
            <a:r>
              <a:rPr lang="en-US" sz="2400" dirty="0" smtClean="0">
                <a:latin typeface="Times New Roman" pitchFamily="18" charset="0"/>
                <a:cs typeface="Times New Roman" pitchFamily="18" charset="0"/>
              </a:rPr>
              <a:t> FPT Software</a:t>
            </a:r>
          </a:p>
          <a:p>
            <a:r>
              <a:rPr lang="en-US" sz="2400" dirty="0" err="1" smtClean="0">
                <a:latin typeface="Times New Roman" pitchFamily="18" charset="0"/>
                <a:cs typeface="Times New Roman" pitchFamily="18" charset="0"/>
              </a:rPr>
              <a:t>Sơ</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đồ</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tổ</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chức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bộ</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máy</a:t>
            </a:r>
            <a:r>
              <a:rPr lang="en-US" sz="2400" dirty="0" smtClean="0">
                <a:latin typeface="Times New Roman" pitchFamily="18" charset="0"/>
                <a:cs typeface="Times New Roman" pitchFamily="18" charset="0"/>
              </a:rPr>
              <a:t> FPT Software</a:t>
            </a:r>
          </a:p>
          <a:p>
            <a:r>
              <a:rPr lang="en-US" sz="2400" dirty="0" err="1" smtClean="0">
                <a:latin typeface="Times New Roman" pitchFamily="18" charset="0"/>
                <a:cs typeface="Times New Roman" pitchFamily="18" charset="0"/>
              </a:rPr>
              <a:t>Hoạt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động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chuyên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ngành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và</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môi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trường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làm</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việc</a:t>
            </a:r>
            <a:endParaRPr lang="en-US" sz="2400" dirty="0" smtClean="0">
              <a:latin typeface="Times New Roman" pitchFamily="18" charset="0"/>
              <a:cs typeface="Times New Roman" pitchFamily="18" charset="0"/>
            </a:endParaRPr>
          </a:p>
          <a:p>
            <a:r>
              <a:rPr lang="en-US" sz="2400" dirty="0" err="1" smtClean="0">
                <a:latin typeface="Times New Roman" pitchFamily="18" charset="0"/>
                <a:cs typeface="Times New Roman" pitchFamily="18" charset="0"/>
              </a:rPr>
              <a:t>Mục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đích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của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kỳ</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thực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tập</a:t>
            </a:r>
            <a:endParaRPr lang="en-US" sz="2400" dirty="0" smtClean="0">
              <a:latin typeface="Times New Roman" pitchFamily="18" charset="0"/>
              <a:cs typeface="Times New Roman" pitchFamily="18" charset="0"/>
            </a:endParaRPr>
          </a:p>
          <a:p>
            <a:r>
              <a:rPr lang="en-US" sz="2400" dirty="0" err="1" smtClean="0">
                <a:latin typeface="Times New Roman" pitchFamily="18" charset="0"/>
                <a:cs typeface="Times New Roman" pitchFamily="18" charset="0"/>
              </a:rPr>
              <a:t>Nội</a:t>
            </a:r>
            <a:r>
              <a:rPr lang="en-US" sz="2400" dirty="0" smtClean="0">
                <a:latin typeface="Times New Roman" pitchFamily="18" charset="0"/>
                <a:cs typeface="Times New Roman" pitchFamily="18" charset="0"/>
              </a:rPr>
              <a:t> dung </a:t>
            </a:r>
            <a:r>
              <a:rPr lang="en-US" sz="2400" dirty="0" err="1" smtClean="0">
                <a:latin typeface="Times New Roman" pitchFamily="18" charset="0"/>
                <a:cs typeface="Times New Roman" pitchFamily="18" charset="0"/>
              </a:rPr>
              <a:t>thực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tập</a:t>
            </a:r>
            <a:endParaRPr lang="en-US" sz="2400" dirty="0" smtClean="0">
              <a:latin typeface="Times New Roman" pitchFamily="18" charset="0"/>
              <a:cs typeface="Times New Roman" pitchFamily="18" charset="0"/>
            </a:endParaRPr>
          </a:p>
          <a:p>
            <a:r>
              <a:rPr lang="en-US" sz="2400" dirty="0" err="1" smtClean="0">
                <a:latin typeface="Times New Roman" pitchFamily="18" charset="0"/>
                <a:cs typeface="Times New Roman" pitchFamily="18" charset="0"/>
              </a:rPr>
              <a:t>Những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khó</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khăn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gặp</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phải</a:t>
            </a:r>
            <a:endParaRPr lang="en-US" sz="2400" dirty="0" smtClean="0">
              <a:latin typeface="Times New Roman" pitchFamily="18" charset="0"/>
              <a:cs typeface="Times New Roman" pitchFamily="18" charset="0"/>
            </a:endParaRPr>
          </a:p>
          <a:p>
            <a:r>
              <a:rPr lang="en-US" sz="2400" dirty="0" err="1" smtClean="0">
                <a:latin typeface="Times New Roman" pitchFamily="18" charset="0"/>
                <a:cs typeface="Times New Roman" pitchFamily="18" charset="0"/>
              </a:rPr>
              <a:t>Kết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quả</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đạt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được</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10291884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381000"/>
            <a:ext cx="8915400" cy="1143000"/>
          </a:xfrm>
        </p:spPr>
        <p:txBody>
          <a:bodyPr>
            <a:normAutofit/>
          </a:bodyPr>
          <a:lstStyle/>
          <a:p>
            <a:pPr algn="ctr"/>
            <a:r>
              <a:rPr lang="en-US" sz="3600" dirty="0" smtClean="0">
                <a:latin typeface="Times New Roman" pitchFamily="18" charset="0"/>
                <a:cs typeface="Times New Roman" pitchFamily="18" charset="0"/>
              </a:rPr>
              <a:t>GIỚI THIỆU VỀ FPT SOFTWARE</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a:xfrm>
            <a:off x="228600" y="2286000"/>
            <a:ext cx="4583723" cy="4114800"/>
          </a:xfrm>
        </p:spPr>
        <p:txBody>
          <a:bodyPr>
            <a:normAutofit/>
          </a:bodyPr>
          <a:lstStyle/>
          <a:p>
            <a:r>
              <a:rPr lang="vi-VN" sz="2000" dirty="0">
                <a:latin typeface="Times New Roman" pitchFamily="18" charset="0"/>
                <a:cs typeface="Times New Roman" pitchFamily="18" charset="0"/>
              </a:rPr>
              <a:t>Là công ty thành viên của tập đoàn </a:t>
            </a:r>
            <a:r>
              <a:rPr lang="vi-VN" sz="2000" dirty="0" smtClean="0">
                <a:latin typeface="Times New Roman" pitchFamily="18" charset="0"/>
                <a:cs typeface="Times New Roman" pitchFamily="18" charset="0"/>
              </a:rPr>
              <a:t>FPT</a:t>
            </a:r>
            <a:endParaRPr lang="en-US" sz="2000" dirty="0" smtClean="0">
              <a:latin typeface="Times New Roman" pitchFamily="18" charset="0"/>
              <a:cs typeface="Times New Roman" pitchFamily="18" charset="0"/>
            </a:endParaRPr>
          </a:p>
          <a:p>
            <a:r>
              <a:rPr lang="vi-VN" sz="2000" dirty="0" smtClean="0">
                <a:latin typeface="Times New Roman" pitchFamily="18" charset="0"/>
                <a:cs typeface="Times New Roman" pitchFamily="18" charset="0"/>
              </a:rPr>
              <a:t>Năm </a:t>
            </a:r>
            <a:r>
              <a:rPr lang="vi-VN" sz="2000" dirty="0">
                <a:latin typeface="Times New Roman" pitchFamily="18" charset="0"/>
                <a:cs typeface="Times New Roman" pitchFamily="18" charset="0"/>
              </a:rPr>
              <a:t>2014, FPT Software là công ty phần mềm đầu tiên tại Việt Nam đạt hơn 2.870 tỷ </a:t>
            </a:r>
            <a:r>
              <a:rPr lang="vi-VN" sz="2000" dirty="0" smtClean="0">
                <a:latin typeface="Times New Roman" pitchFamily="18" charset="0"/>
                <a:cs typeface="Times New Roman" pitchFamily="18" charset="0"/>
              </a:rPr>
              <a:t>đ</a:t>
            </a:r>
            <a:r>
              <a:rPr lang="en-US" sz="2000" dirty="0" smtClean="0">
                <a:latin typeface="Times New Roman" pitchFamily="18" charset="0"/>
                <a:cs typeface="Times New Roman" pitchFamily="18" charset="0"/>
              </a:rPr>
              <a:t>ồ</a:t>
            </a:r>
            <a:r>
              <a:rPr lang="vi-VN" sz="2000" dirty="0" smtClean="0">
                <a:latin typeface="Times New Roman" pitchFamily="18" charset="0"/>
                <a:cs typeface="Times New Roman" pitchFamily="18" charset="0"/>
              </a:rPr>
              <a:t>ng </a:t>
            </a:r>
            <a:r>
              <a:rPr lang="vi-VN" sz="2000" dirty="0">
                <a:latin typeface="Times New Roman" pitchFamily="18" charset="0"/>
                <a:cs typeface="Times New Roman" pitchFamily="18" charset="0"/>
              </a:rPr>
              <a:t>doanh </a:t>
            </a:r>
            <a:r>
              <a:rPr lang="vi-VN" sz="2000" dirty="0" smtClean="0">
                <a:latin typeface="Times New Roman" pitchFamily="18" charset="0"/>
                <a:cs typeface="Times New Roman" pitchFamily="18" charset="0"/>
              </a:rPr>
              <a:t>thu</a:t>
            </a:r>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T</a:t>
            </a:r>
            <a:r>
              <a:rPr lang="vi-VN" sz="2000" dirty="0" smtClean="0">
                <a:latin typeface="Times New Roman" pitchFamily="18" charset="0"/>
                <a:cs typeface="Times New Roman" pitchFamily="18" charset="0"/>
              </a:rPr>
              <a:t>ổng </a:t>
            </a:r>
            <a:r>
              <a:rPr lang="vi-VN" sz="2000" dirty="0">
                <a:latin typeface="Times New Roman" pitchFamily="18" charset="0"/>
                <a:cs typeface="Times New Roman" pitchFamily="18" charset="0"/>
              </a:rPr>
              <a:t>số cán bộ nhân viên là 7.000 </a:t>
            </a:r>
            <a:r>
              <a:rPr lang="vi-VN" sz="2000" dirty="0" smtClean="0">
                <a:latin typeface="Times New Roman" pitchFamily="18" charset="0"/>
                <a:cs typeface="Times New Roman" pitchFamily="18" charset="0"/>
              </a:rPr>
              <a:t>người</a:t>
            </a:r>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L</a:t>
            </a:r>
            <a:r>
              <a:rPr lang="vi-VN" sz="2000" dirty="0" smtClean="0">
                <a:latin typeface="Times New Roman" pitchFamily="18" charset="0"/>
                <a:cs typeface="Times New Roman" pitchFamily="18" charset="0"/>
              </a:rPr>
              <a:t>ọt </a:t>
            </a:r>
            <a:r>
              <a:rPr lang="vi-VN" sz="2000" dirty="0">
                <a:latin typeface="Times New Roman" pitchFamily="18" charset="0"/>
                <a:cs typeface="Times New Roman" pitchFamily="18" charset="0"/>
              </a:rPr>
              <a:t>vào danh sách Top 100 nhà cung cấp dịch vụ outsourcing toàn cầu và trở thành công ty Việt Nam có môi trường làm việc tốt nhất trong ngàng IT</a:t>
            </a:r>
            <a:endParaRPr lang="en-US" sz="2000" dirty="0">
              <a:latin typeface="Times New Roman" pitchFamily="18" charset="0"/>
              <a:cs typeface="Times New Roman" pitchFamily="18" charset="0"/>
            </a:endParaRPr>
          </a:p>
        </p:txBody>
      </p:sp>
      <p:pic>
        <p:nvPicPr>
          <p:cNvPr id="4" name="Content Placeholder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00600" y="2438400"/>
            <a:ext cx="4189140" cy="3276600"/>
          </a:xfrm>
          <a:prstGeom prst="rect">
            <a:avLst/>
          </a:prstGeom>
        </p:spPr>
      </p:pic>
    </p:spTree>
    <p:extLst>
      <p:ext uri="{BB962C8B-B14F-4D97-AF65-F5344CB8AC3E}">
        <p14:creationId xmlns:p14="http://schemas.microsoft.com/office/powerpoint/2010/main" val="23873672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923" y="228600"/>
            <a:ext cx="8229600" cy="1173162"/>
          </a:xfrm>
        </p:spPr>
        <p:txBody>
          <a:bodyPr>
            <a:noAutofit/>
          </a:bodyPr>
          <a:lstStyle/>
          <a:p>
            <a:pPr algn="ctr"/>
            <a:r>
              <a:rPr lang="en-US" sz="3600" dirty="0" smtClean="0">
                <a:latin typeface="Times New Roman" pitchFamily="18" charset="0"/>
                <a:cs typeface="Times New Roman" pitchFamily="18" charset="0"/>
              </a:rPr>
              <a:t>SƠ ĐỒ TỔ CHỨC BỘ MÁY FPT SOFTWARE</a:t>
            </a:r>
            <a:endParaRPr lang="en-US" sz="3600" dirty="0"/>
          </a:p>
        </p:txBody>
      </p:sp>
      <p:pic>
        <p:nvPicPr>
          <p:cNvPr id="4" name="Picture 3"/>
          <p:cNvPicPr/>
          <p:nvPr/>
        </p:nvPicPr>
        <p:blipFill>
          <a:blip r:embed="rId3"/>
          <a:stretch>
            <a:fillRect/>
          </a:stretch>
        </p:blipFill>
        <p:spPr>
          <a:xfrm>
            <a:off x="468923" y="1600200"/>
            <a:ext cx="8229600" cy="4648200"/>
          </a:xfrm>
          <a:prstGeom prst="rect">
            <a:avLst/>
          </a:prstGeom>
        </p:spPr>
      </p:pic>
    </p:spTree>
    <p:extLst>
      <p:ext uri="{BB962C8B-B14F-4D97-AF65-F5344CB8AC3E}">
        <p14:creationId xmlns:p14="http://schemas.microsoft.com/office/powerpoint/2010/main" val="39295445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685800"/>
            <a:ext cx="8001000" cy="1143000"/>
          </a:xfrm>
        </p:spPr>
        <p:txBody>
          <a:bodyPr>
            <a:noAutofit/>
          </a:bodyPr>
          <a:lstStyle/>
          <a:p>
            <a:pPr algn="ctr"/>
            <a:r>
              <a:rPr lang="en-US" sz="3600" dirty="0" smtClean="0">
                <a:latin typeface="Times New Roman" pitchFamily="18" charset="0"/>
                <a:cs typeface="Times New Roman" pitchFamily="18" charset="0"/>
              </a:rPr>
              <a:t>HOẠT ĐỘNG CHUYÊN NGÀNH VÀ MÔI TRƯỜNG LÀM VIỆC</a:t>
            </a:r>
            <a:br>
              <a:rPr lang="en-US" sz="3600" dirty="0" smtClean="0">
                <a:latin typeface="Times New Roman" pitchFamily="18" charset="0"/>
                <a:cs typeface="Times New Roman" pitchFamily="18" charset="0"/>
              </a:rPr>
            </a:br>
            <a:endParaRPr lang="en-US" sz="3600" dirty="0"/>
          </a:p>
        </p:txBody>
      </p:sp>
      <p:sp>
        <p:nvSpPr>
          <p:cNvPr id="3" name="Content Placeholder 2"/>
          <p:cNvSpPr>
            <a:spLocks noGrp="1"/>
          </p:cNvSpPr>
          <p:nvPr>
            <p:ph idx="1"/>
          </p:nvPr>
        </p:nvSpPr>
        <p:spPr>
          <a:xfrm>
            <a:off x="357554" y="2895600"/>
            <a:ext cx="4062046" cy="3352800"/>
          </a:xfrm>
        </p:spPr>
        <p:txBody>
          <a:bodyPr>
            <a:normAutofit/>
          </a:bodyPr>
          <a:lstStyle/>
          <a:p>
            <a:pPr marL="36576" indent="0" algn="just">
              <a:buNone/>
            </a:pPr>
            <a:r>
              <a:rPr lang="en-US" sz="2000" dirty="0" smtClean="0">
                <a:latin typeface="Times New Roman" pitchFamily="18" charset="0"/>
                <a:cs typeface="Times New Roman" pitchFamily="18" charset="0"/>
              </a:rPr>
              <a:t>FPT Software </a:t>
            </a:r>
            <a:r>
              <a:rPr lang="vi-VN" sz="2000" dirty="0">
                <a:latin typeface="Times New Roman" pitchFamily="18" charset="0"/>
                <a:cs typeface="Times New Roman" pitchFamily="18" charset="0"/>
              </a:rPr>
              <a:t>là công ty chuyên về xuất khẩu và gia công phần mềm. Ngoài ra FSOFT còn cung cấp các dịch vụ phát triển phần mềm, bảo trì, quản lý chất lượng, triển khai dịch vụ công nghệ về nâng cấp ứng dụng, hệ thống nhúng và tự động, điện toán đám mây,… trong nhiều lĩnh vực như y tế, ngân </a:t>
            </a:r>
            <a:r>
              <a:rPr lang="vi-VN" sz="2000" dirty="0" smtClean="0">
                <a:latin typeface="Times New Roman" pitchFamily="18" charset="0"/>
                <a:cs typeface="Times New Roman" pitchFamily="18" charset="0"/>
              </a:rPr>
              <a:t>hàng.</a:t>
            </a:r>
            <a:endParaRPr lang="en-US" sz="2000" dirty="0" smtClean="0">
              <a:latin typeface="Times New Roman" pitchFamily="18" charset="0"/>
              <a:cs typeface="Times New Roman" pitchFamily="18" charset="0"/>
            </a:endParaRPr>
          </a:p>
          <a:p>
            <a:pPr marL="36576" indent="0">
              <a:buNone/>
            </a:pPr>
            <a:r>
              <a:rPr lang="en-US" sz="2000" dirty="0">
                <a:solidFill>
                  <a:srgbClr val="00B0F0"/>
                </a:solidFill>
                <a:latin typeface="Times New Roman" pitchFamily="18" charset="0"/>
                <a:cs typeface="Times New Roman" pitchFamily="18" charset="0"/>
              </a:rPr>
              <a:t>	</a:t>
            </a:r>
          </a:p>
        </p:txBody>
      </p:sp>
      <p:sp>
        <p:nvSpPr>
          <p:cNvPr id="5" name="Rectangle 4"/>
          <p:cNvSpPr/>
          <p:nvPr/>
        </p:nvSpPr>
        <p:spPr>
          <a:xfrm>
            <a:off x="762000" y="2261791"/>
            <a:ext cx="3429000" cy="400110"/>
          </a:xfrm>
          <a:prstGeom prst="rect">
            <a:avLst/>
          </a:prstGeom>
        </p:spPr>
        <p:txBody>
          <a:bodyPr wrap="square">
            <a:spAutoFit/>
          </a:bodyPr>
          <a:lstStyle/>
          <a:p>
            <a:pPr marL="36576" indent="0">
              <a:buNone/>
            </a:pPr>
            <a:r>
              <a:rPr lang="en-US" sz="2000" u="sng" dirty="0" err="1">
                <a:solidFill>
                  <a:srgbClr val="00B0F0"/>
                </a:solidFill>
                <a:latin typeface="Times New Roman" pitchFamily="18" charset="0"/>
                <a:cs typeface="Times New Roman" pitchFamily="18" charset="0"/>
              </a:rPr>
              <a:t>Các</a:t>
            </a:r>
            <a:r>
              <a:rPr lang="en-US" sz="2000" u="sng" dirty="0">
                <a:solidFill>
                  <a:srgbClr val="00B0F0"/>
                </a:solidFill>
                <a:latin typeface="Times New Roman" pitchFamily="18" charset="0"/>
                <a:cs typeface="Times New Roman" pitchFamily="18" charset="0"/>
              </a:rPr>
              <a:t> </a:t>
            </a:r>
            <a:r>
              <a:rPr lang="en-US" sz="2000" u="sng" dirty="0" err="1">
                <a:solidFill>
                  <a:srgbClr val="00B0F0"/>
                </a:solidFill>
                <a:latin typeface="Times New Roman" pitchFamily="18" charset="0"/>
                <a:cs typeface="Times New Roman" pitchFamily="18" charset="0"/>
              </a:rPr>
              <a:t>hoạt</a:t>
            </a:r>
            <a:r>
              <a:rPr lang="en-US" sz="2000" u="sng" dirty="0">
                <a:solidFill>
                  <a:srgbClr val="00B0F0"/>
                </a:solidFill>
                <a:latin typeface="Times New Roman" pitchFamily="18" charset="0"/>
                <a:cs typeface="Times New Roman" pitchFamily="18" charset="0"/>
              </a:rPr>
              <a:t> </a:t>
            </a:r>
            <a:r>
              <a:rPr lang="en-US" sz="2000" u="sng" dirty="0" err="1">
                <a:solidFill>
                  <a:srgbClr val="00B0F0"/>
                </a:solidFill>
                <a:latin typeface="Times New Roman" pitchFamily="18" charset="0"/>
                <a:cs typeface="Times New Roman" pitchFamily="18" charset="0"/>
              </a:rPr>
              <a:t>động</a:t>
            </a:r>
            <a:r>
              <a:rPr lang="en-US" sz="2000" u="sng" dirty="0">
                <a:solidFill>
                  <a:srgbClr val="00B0F0"/>
                </a:solidFill>
                <a:latin typeface="Times New Roman" pitchFamily="18" charset="0"/>
                <a:cs typeface="Times New Roman" pitchFamily="18" charset="0"/>
              </a:rPr>
              <a:t> </a:t>
            </a:r>
            <a:r>
              <a:rPr lang="en-US" sz="2000" u="sng" dirty="0" err="1">
                <a:solidFill>
                  <a:srgbClr val="00B0F0"/>
                </a:solidFill>
                <a:latin typeface="Times New Roman" pitchFamily="18" charset="0"/>
                <a:cs typeface="Times New Roman" pitchFamily="18" charset="0"/>
              </a:rPr>
              <a:t>chuyên</a:t>
            </a:r>
            <a:r>
              <a:rPr lang="en-US" sz="2000" u="sng" dirty="0">
                <a:solidFill>
                  <a:srgbClr val="00B0F0"/>
                </a:solidFill>
                <a:latin typeface="Times New Roman" pitchFamily="18" charset="0"/>
                <a:cs typeface="Times New Roman" pitchFamily="18" charset="0"/>
              </a:rPr>
              <a:t> </a:t>
            </a:r>
            <a:r>
              <a:rPr lang="en-US" sz="2000" u="sng" dirty="0" err="1" smtClean="0">
                <a:solidFill>
                  <a:srgbClr val="00B0F0"/>
                </a:solidFill>
                <a:latin typeface="Times New Roman" pitchFamily="18" charset="0"/>
                <a:cs typeface="Times New Roman" pitchFamily="18" charset="0"/>
              </a:rPr>
              <a:t>ngành</a:t>
            </a:r>
            <a:r>
              <a:rPr lang="en-US" sz="2000" dirty="0" smtClean="0">
                <a:solidFill>
                  <a:srgbClr val="00B0F0"/>
                </a:solidFill>
                <a:latin typeface="Times New Roman" pitchFamily="18" charset="0"/>
                <a:cs typeface="Times New Roman" pitchFamily="18" charset="0"/>
              </a:rPr>
              <a:t>   </a:t>
            </a:r>
            <a:endParaRPr lang="en-US" sz="2000" dirty="0">
              <a:solidFill>
                <a:srgbClr val="00B0F0"/>
              </a:solidFill>
              <a:latin typeface="Times New Roman" pitchFamily="18" charset="0"/>
              <a:cs typeface="Times New Roman" pitchFamily="18" charset="0"/>
            </a:endParaRPr>
          </a:p>
        </p:txBody>
      </p:sp>
      <p:pic>
        <p:nvPicPr>
          <p:cNvPr id="1027" name="Picture 3" descr="C:\Users\Danhlt\Desktop\Pic\mem.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6800" y="2661901"/>
            <a:ext cx="38100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61991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762000" y="685800"/>
            <a:ext cx="7696200" cy="1143000"/>
          </a:xfrm>
        </p:spPr>
        <p:txBody>
          <a:bodyPr>
            <a:noAutofit/>
          </a:bodyPr>
          <a:lstStyle/>
          <a:p>
            <a:pPr algn="ctr"/>
            <a:r>
              <a:rPr lang="en-US" sz="3600" dirty="0" smtClean="0">
                <a:latin typeface="Times New Roman" pitchFamily="18" charset="0"/>
                <a:cs typeface="Times New Roman" pitchFamily="18" charset="0"/>
              </a:rPr>
              <a:t>HOẠT ĐỘNG CHUYÊN NGÀNH VÀ MÔI TRƯỜNG LÀM VIỆC</a:t>
            </a:r>
            <a:br>
              <a:rPr lang="en-US" sz="3600" dirty="0" smtClean="0">
                <a:latin typeface="Times New Roman" pitchFamily="18" charset="0"/>
                <a:cs typeface="Times New Roman" pitchFamily="18" charset="0"/>
              </a:rPr>
            </a:br>
            <a:endParaRPr lang="en-US" sz="3600" dirty="0"/>
          </a:p>
        </p:txBody>
      </p:sp>
      <p:sp>
        <p:nvSpPr>
          <p:cNvPr id="5" name="Rectangle 4"/>
          <p:cNvSpPr/>
          <p:nvPr/>
        </p:nvSpPr>
        <p:spPr>
          <a:xfrm>
            <a:off x="838200" y="2209800"/>
            <a:ext cx="2895600" cy="400110"/>
          </a:xfrm>
          <a:prstGeom prst="rect">
            <a:avLst/>
          </a:prstGeom>
        </p:spPr>
        <p:txBody>
          <a:bodyPr wrap="square">
            <a:spAutoFit/>
          </a:bodyPr>
          <a:lstStyle/>
          <a:p>
            <a:pPr marL="36576" indent="0">
              <a:buNone/>
            </a:pPr>
            <a:r>
              <a:rPr lang="en-US" sz="2000" u="sng" dirty="0" err="1" smtClean="0">
                <a:solidFill>
                  <a:srgbClr val="00B0F0"/>
                </a:solidFill>
                <a:latin typeface="Times New Roman" pitchFamily="18" charset="0"/>
                <a:cs typeface="Times New Roman" pitchFamily="18" charset="0"/>
              </a:rPr>
              <a:t>Môi</a:t>
            </a:r>
            <a:r>
              <a:rPr lang="en-US" sz="2000" u="sng" dirty="0" smtClean="0">
                <a:solidFill>
                  <a:srgbClr val="00B0F0"/>
                </a:solidFill>
                <a:latin typeface="Times New Roman" pitchFamily="18" charset="0"/>
                <a:cs typeface="Times New Roman" pitchFamily="18" charset="0"/>
              </a:rPr>
              <a:t> </a:t>
            </a:r>
            <a:r>
              <a:rPr lang="en-US" sz="2000" u="sng" dirty="0" err="1" smtClean="0">
                <a:solidFill>
                  <a:srgbClr val="00B0F0"/>
                </a:solidFill>
                <a:latin typeface="Times New Roman" pitchFamily="18" charset="0"/>
                <a:cs typeface="Times New Roman" pitchFamily="18" charset="0"/>
              </a:rPr>
              <a:t>trường</a:t>
            </a:r>
            <a:r>
              <a:rPr lang="en-US" sz="2000" u="sng" dirty="0" smtClean="0">
                <a:solidFill>
                  <a:srgbClr val="00B0F0"/>
                </a:solidFill>
                <a:latin typeface="Times New Roman" pitchFamily="18" charset="0"/>
                <a:cs typeface="Times New Roman" pitchFamily="18" charset="0"/>
              </a:rPr>
              <a:t> </a:t>
            </a:r>
            <a:r>
              <a:rPr lang="en-US" sz="2000" u="sng" dirty="0" err="1" smtClean="0">
                <a:solidFill>
                  <a:srgbClr val="00B0F0"/>
                </a:solidFill>
                <a:latin typeface="Times New Roman" pitchFamily="18" charset="0"/>
                <a:cs typeface="Times New Roman" pitchFamily="18" charset="0"/>
              </a:rPr>
              <a:t>làm</a:t>
            </a:r>
            <a:r>
              <a:rPr lang="en-US" sz="2000" u="sng" dirty="0" smtClean="0">
                <a:solidFill>
                  <a:srgbClr val="00B0F0"/>
                </a:solidFill>
                <a:latin typeface="Times New Roman" pitchFamily="18" charset="0"/>
                <a:cs typeface="Times New Roman" pitchFamily="18" charset="0"/>
              </a:rPr>
              <a:t> </a:t>
            </a:r>
            <a:r>
              <a:rPr lang="en-US" sz="2000" u="sng" dirty="0" err="1" smtClean="0">
                <a:solidFill>
                  <a:srgbClr val="00B0F0"/>
                </a:solidFill>
                <a:latin typeface="Times New Roman" pitchFamily="18" charset="0"/>
                <a:cs typeface="Times New Roman" pitchFamily="18" charset="0"/>
              </a:rPr>
              <a:t>việc</a:t>
            </a:r>
            <a:endParaRPr lang="en-US" sz="2000" dirty="0">
              <a:solidFill>
                <a:srgbClr val="00B0F0"/>
              </a:solidFill>
              <a:latin typeface="Times New Roman" pitchFamily="18" charset="0"/>
              <a:cs typeface="Times New Roman" pitchFamily="18" charset="0"/>
            </a:endParaRPr>
          </a:p>
        </p:txBody>
      </p:sp>
      <p:sp>
        <p:nvSpPr>
          <p:cNvPr id="6" name="Content Placeholder 2"/>
          <p:cNvSpPr txBox="1">
            <a:spLocks/>
          </p:cNvSpPr>
          <p:nvPr/>
        </p:nvSpPr>
        <p:spPr>
          <a:xfrm>
            <a:off x="533400" y="2819400"/>
            <a:ext cx="4167554" cy="3486090"/>
          </a:xfrm>
          <a:prstGeom prst="rect">
            <a:avLst/>
          </a:prstGeom>
        </p:spPr>
        <p:txBody>
          <a:bodyPr vert="horz">
            <a:normAutofit/>
          </a:bodyPr>
          <a:lst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a:lstStyle>
          <a:p>
            <a:pPr marL="36576" indent="0" algn="just">
              <a:buNone/>
            </a:pPr>
            <a:r>
              <a:rPr lang="vi-VN" sz="2000" dirty="0">
                <a:latin typeface="Times New Roman" pitchFamily="18" charset="0"/>
                <a:cs typeface="Times New Roman" pitchFamily="18" charset="0"/>
              </a:rPr>
              <a:t>Fsoft là công ty có môi trường làm việc chuyên nghiệp, năng </a:t>
            </a:r>
            <a:r>
              <a:rPr lang="vi-VN" sz="2000" dirty="0" smtClean="0">
                <a:latin typeface="Times New Roman" pitchFamily="18" charset="0"/>
                <a:cs typeface="Times New Roman" pitchFamily="18" charset="0"/>
              </a:rPr>
              <a:t>động</a:t>
            </a:r>
            <a:r>
              <a:rPr lang="en-US" sz="2000" dirty="0" smtClean="0">
                <a:latin typeface="Times New Roman" pitchFamily="18" charset="0"/>
                <a:cs typeface="Times New Roman" pitchFamily="18" charset="0"/>
              </a:rPr>
              <a:t> </a:t>
            </a:r>
            <a:r>
              <a:rPr lang="vi-VN" sz="2000" dirty="0">
                <a:latin typeface="Times New Roman" pitchFamily="18" charset="0"/>
                <a:cs typeface="Times New Roman" pitchFamily="18" charset="0"/>
              </a:rPr>
              <a:t>và triển vọng với công nghệ hiện </a:t>
            </a:r>
            <a:r>
              <a:rPr lang="vi-VN" sz="2000" dirty="0" smtClean="0">
                <a:latin typeface="Times New Roman" pitchFamily="18" charset="0"/>
                <a:cs typeface="Times New Roman" pitchFamily="18" charset="0"/>
              </a:rPr>
              <a:t>đại</a:t>
            </a:r>
            <a:r>
              <a:rPr lang="en-US" sz="2000" dirty="0">
                <a:latin typeface="Times New Roman" pitchFamily="18" charset="0"/>
                <a:cs typeface="Times New Roman" pitchFamily="18" charset="0"/>
              </a:rPr>
              <a:t>.</a:t>
            </a:r>
            <a:r>
              <a:rPr lang="en-US" sz="2000" dirty="0" smtClean="0">
                <a:latin typeface="Times New Roman" pitchFamily="18" charset="0"/>
                <a:cs typeface="Times New Roman" pitchFamily="18" charset="0"/>
              </a:rPr>
              <a:t> Ở</a:t>
            </a:r>
            <a:r>
              <a:rPr lang="vi-VN" sz="2000" dirty="0" smtClean="0">
                <a:latin typeface="Times New Roman" pitchFamily="18" charset="0"/>
                <a:cs typeface="Times New Roman" pitchFamily="18" charset="0"/>
              </a:rPr>
              <a:t> </a:t>
            </a:r>
            <a:r>
              <a:rPr lang="vi-VN" sz="2000" dirty="0">
                <a:latin typeface="Times New Roman" pitchFamily="18" charset="0"/>
                <a:cs typeface="Times New Roman" pitchFamily="18" charset="0"/>
              </a:rPr>
              <a:t>nơi đây mọi người cũng vô cùng nhiệt tình, thân thiện với các đồng nghiệp, giúp đỡ lẫn nhau trong công </a:t>
            </a:r>
            <a:r>
              <a:rPr lang="vi-VN" sz="2000" dirty="0" smtClean="0">
                <a:latin typeface="Times New Roman" pitchFamily="18" charset="0"/>
                <a:cs typeface="Times New Roman" pitchFamily="18" charset="0"/>
              </a:rPr>
              <a:t>việc</a:t>
            </a:r>
            <a:r>
              <a:rPr lang="en-US" sz="2000" dirty="0" smtClean="0">
                <a:latin typeface="Times New Roman" pitchFamily="18" charset="0"/>
                <a:cs typeface="Times New Roman" pitchFamily="18" charset="0"/>
              </a:rPr>
              <a:t>.</a:t>
            </a:r>
          </a:p>
          <a:p>
            <a:pPr marL="36576" indent="0" algn="just">
              <a:buNone/>
            </a:pPr>
            <a:r>
              <a:rPr lang="vi-VN" sz="2000" dirty="0">
                <a:latin typeface="Times New Roman" pitchFamily="18" charset="0"/>
                <a:cs typeface="Times New Roman" pitchFamily="18" charset="0"/>
              </a:rPr>
              <a:t>Các hoạt động văn hóa xã hội như thể thao</a:t>
            </a:r>
            <a:r>
              <a:rPr lang="vi-VN" sz="2000" dirty="0" smtClean="0">
                <a:latin typeface="Times New Roman" pitchFamily="18" charset="0"/>
                <a:cs typeface="Times New Roman" pitchFamily="18" charset="0"/>
              </a:rPr>
              <a:t>,</a:t>
            </a:r>
            <a:r>
              <a:rPr lang="en-US" sz="2000" dirty="0" smtClean="0">
                <a:latin typeface="Times New Roman" pitchFamily="18" charset="0"/>
                <a:cs typeface="Times New Roman" pitchFamily="18" charset="0"/>
              </a:rPr>
              <a:t> văn nghệ,</a:t>
            </a:r>
            <a:r>
              <a:rPr lang="vi-VN" sz="2000" dirty="0" smtClean="0">
                <a:latin typeface="Times New Roman" pitchFamily="18" charset="0"/>
                <a:cs typeface="Times New Roman" pitchFamily="18" charset="0"/>
              </a:rPr>
              <a:t> </a:t>
            </a:r>
            <a:r>
              <a:rPr lang="vi-VN" sz="2000" dirty="0">
                <a:latin typeface="Times New Roman" pitchFamily="18" charset="0"/>
                <a:cs typeface="Times New Roman" pitchFamily="18" charset="0"/>
              </a:rPr>
              <a:t>t</a:t>
            </a:r>
            <a:r>
              <a:rPr lang="vi-VN" sz="2000" dirty="0" smtClean="0">
                <a:latin typeface="Times New Roman" pitchFamily="18" charset="0"/>
                <a:cs typeface="Times New Roman" pitchFamily="18" charset="0"/>
              </a:rPr>
              <a:t>eam-building</a:t>
            </a:r>
            <a:r>
              <a:rPr lang="vi-VN" sz="2000" dirty="0">
                <a:latin typeface="Times New Roman" pitchFamily="18" charset="0"/>
                <a:cs typeface="Times New Roman" pitchFamily="18" charset="0"/>
              </a:rPr>
              <a:t>, ngày lễ, lễ </a:t>
            </a:r>
            <a:r>
              <a:rPr lang="vi-VN" sz="2000" dirty="0" smtClean="0">
                <a:latin typeface="Times New Roman" pitchFamily="18" charset="0"/>
                <a:cs typeface="Times New Roman" pitchFamily="18" charset="0"/>
              </a:rPr>
              <a:t>hội</a:t>
            </a:r>
            <a:r>
              <a:rPr lang="en-US" sz="2000" dirty="0" smtClean="0">
                <a:latin typeface="Times New Roman" pitchFamily="18" charset="0"/>
                <a:cs typeface="Times New Roman" pitchFamily="18" charset="0"/>
              </a:rPr>
              <a:t>,</a:t>
            </a:r>
            <a:r>
              <a:rPr lang="vi-VN" sz="2000" dirty="0" smtClean="0">
                <a:latin typeface="Times New Roman" pitchFamily="18" charset="0"/>
                <a:cs typeface="Times New Roman" pitchFamily="18" charset="0"/>
              </a:rPr>
              <a:t> ngày </a:t>
            </a:r>
            <a:r>
              <a:rPr lang="vi-VN" sz="2000" dirty="0">
                <a:latin typeface="Times New Roman" pitchFamily="18" charset="0"/>
                <a:cs typeface="Times New Roman" pitchFamily="18" charset="0"/>
              </a:rPr>
              <a:t>mà mọi người có thể cùng nhau vui chơi, ca hát, ăn uống</a:t>
            </a:r>
            <a:r>
              <a:rPr lang="vi-VN" sz="2000" dirty="0" smtClean="0">
                <a:latin typeface="Times New Roman" pitchFamily="18" charset="0"/>
                <a:cs typeface="Times New Roman" pitchFamily="18" charset="0"/>
              </a:rPr>
              <a:t>.</a:t>
            </a:r>
            <a:endParaRPr lang="en-US" sz="2000" dirty="0" smtClean="0">
              <a:latin typeface="Times New Roman" pitchFamily="18" charset="0"/>
              <a:cs typeface="Times New Roman" pitchFamily="18" charset="0"/>
            </a:endParaRPr>
          </a:p>
          <a:p>
            <a:pPr marL="36576" indent="0" algn="just">
              <a:buNone/>
            </a:pPr>
            <a:endParaRPr lang="en-US" sz="2000" dirty="0">
              <a:solidFill>
                <a:srgbClr val="00B0F0"/>
              </a:solidFill>
              <a:latin typeface="Times New Roman" pitchFamily="18" charset="0"/>
              <a:cs typeface="Times New Roman" pitchFamily="18" charset="0"/>
            </a:endParaRPr>
          </a:p>
        </p:txBody>
      </p:sp>
      <p:pic>
        <p:nvPicPr>
          <p:cNvPr id="2050" name="Picture 2" descr="C:\Users\Danhlt\Desktop\Pic\FPT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88522" y="2971800"/>
            <a:ext cx="3898171" cy="2819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98281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905001"/>
            <a:ext cx="7696200" cy="4038600"/>
          </a:xfrm>
        </p:spPr>
        <p:txBody>
          <a:bodyPr>
            <a:normAutofit/>
          </a:bodyPr>
          <a:lstStyle/>
          <a:p>
            <a:r>
              <a:rPr lang="en-US" sz="2400" dirty="0" err="1" smtClean="0">
                <a:latin typeface="Times New Roman" pitchFamily="18" charset="0"/>
                <a:cs typeface="Times New Roman" pitchFamily="18" charset="0"/>
              </a:rPr>
              <a:t>Làm</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quen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với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môi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trường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làm</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việc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thực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tế</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học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hỏi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được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nhiều</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kinh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nghiệm</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và</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cách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áp</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dụng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kiến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thức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lý</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thuyết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vào</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công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việc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một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cách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hiệu</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quả</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nhất</a:t>
            </a:r>
            <a:r>
              <a:rPr lang="en-US" sz="2400" dirty="0" smtClean="0">
                <a:latin typeface="Times New Roman" pitchFamily="18" charset="0"/>
                <a:cs typeface="Times New Roman" pitchFamily="18" charset="0"/>
              </a:rPr>
              <a:t>.</a:t>
            </a:r>
          </a:p>
          <a:p>
            <a:r>
              <a:rPr lang="vi-VN" sz="2400" dirty="0" smtClean="0">
                <a:latin typeface="Times New Roman" pitchFamily="18" charset="0"/>
                <a:cs typeface="Times New Roman" pitchFamily="18" charset="0"/>
              </a:rPr>
              <a:t>Trau </a:t>
            </a:r>
            <a:r>
              <a:rPr lang="vi-VN" sz="2400" dirty="0" smtClean="0">
                <a:latin typeface="Times New Roman" pitchFamily="18" charset="0"/>
                <a:cs typeface="Times New Roman" pitchFamily="18" charset="0"/>
              </a:rPr>
              <a:t>dồi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thêm</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những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kỹ</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năng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giao</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tiếp</a:t>
            </a:r>
            <a:r>
              <a:rPr lang="en-US" sz="2400" dirty="0" smtClean="0">
                <a:latin typeface="Times New Roman" pitchFamily="18" charset="0"/>
                <a:cs typeface="Times New Roman" pitchFamily="18" charset="0"/>
              </a:rPr>
              <a:t> , </a:t>
            </a:r>
            <a:r>
              <a:rPr lang="en-US" sz="2400" dirty="0" err="1" smtClean="0">
                <a:latin typeface="Times New Roman" pitchFamily="18" charset="0"/>
                <a:cs typeface="Times New Roman" pitchFamily="18" charset="0"/>
              </a:rPr>
              <a:t>cách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làm</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việc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nhóm</a:t>
            </a:r>
            <a:r>
              <a:rPr lang="en-US" sz="2400" dirty="0" smtClean="0">
                <a:latin typeface="Times New Roman" pitchFamily="18" charset="0"/>
                <a:cs typeface="Times New Roman" pitchFamily="18" charset="0"/>
              </a:rPr>
              <a:t>… , </a:t>
            </a:r>
            <a:r>
              <a:rPr lang="en-US" sz="2400" dirty="0" err="1" smtClean="0">
                <a:latin typeface="Times New Roman" pitchFamily="18" charset="0"/>
                <a:cs typeface="Times New Roman" pitchFamily="18" charset="0"/>
              </a:rPr>
              <a:t>nâng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cao</a:t>
            </a:r>
            <a:r>
              <a:rPr lang="vi-VN" sz="2400" dirty="0" smtClean="0">
                <a:latin typeface="Times New Roman" pitchFamily="18" charset="0"/>
                <a:cs typeface="Times New Roman" pitchFamily="18" charset="0"/>
              </a:rPr>
              <a:t> </a:t>
            </a:r>
            <a:r>
              <a:rPr lang="vi-VN" sz="2400" dirty="0">
                <a:latin typeface="Times New Roman" pitchFamily="18" charset="0"/>
                <a:cs typeface="Times New Roman" pitchFamily="18" charset="0"/>
              </a:rPr>
              <a:t>kiến thức chuyên </a:t>
            </a:r>
            <a:r>
              <a:rPr lang="vi-VN" sz="2400" dirty="0" smtClean="0">
                <a:latin typeface="Times New Roman" pitchFamily="18" charset="0"/>
                <a:cs typeface="Times New Roman" pitchFamily="18" charset="0"/>
              </a:rPr>
              <a:t>môn</a:t>
            </a:r>
            <a:r>
              <a:rPr lang="en-US" sz="2400" dirty="0" smtClean="0">
                <a:latin typeface="Times New Roman" pitchFamily="18" charset="0"/>
                <a:cs typeface="Times New Roman" pitchFamily="18" charset="0"/>
              </a:rPr>
              <a:t> </a:t>
            </a:r>
            <a:r>
              <a:rPr lang="vi-VN" sz="2400" dirty="0" smtClean="0">
                <a:latin typeface="Times New Roman" pitchFamily="18" charset="0"/>
                <a:cs typeface="Times New Roman" pitchFamily="18" charset="0"/>
              </a:rPr>
              <a:t>và </a:t>
            </a:r>
            <a:r>
              <a:rPr lang="vi-VN" sz="2400" dirty="0">
                <a:latin typeface="Times New Roman" pitchFamily="18" charset="0"/>
                <a:cs typeface="Times New Roman" pitchFamily="18" charset="0"/>
              </a:rPr>
              <a:t>trải nghiệm về môi trường làm việc rất năng động và chuyên </a:t>
            </a:r>
            <a:r>
              <a:rPr lang="vi-VN" sz="2400" dirty="0" smtClean="0">
                <a:latin typeface="Times New Roman" pitchFamily="18" charset="0"/>
                <a:cs typeface="Times New Roman" pitchFamily="18" charset="0"/>
              </a:rPr>
              <a:t>nghiệp</a:t>
            </a:r>
            <a:r>
              <a:rPr lang="en-US" sz="2400" dirty="0" smtClean="0">
                <a:latin typeface="Times New Roman" pitchFamily="18" charset="0"/>
                <a:cs typeface="Times New Roman" pitchFamily="18" charset="0"/>
              </a:rPr>
              <a:t>.</a:t>
            </a:r>
          </a:p>
          <a:p>
            <a:r>
              <a:rPr lang="vi-VN" sz="2400" dirty="0" smtClean="0">
                <a:latin typeface="Times New Roman" pitchFamily="18" charset="0"/>
                <a:cs typeface="Times New Roman" pitchFamily="18" charset="0"/>
              </a:rPr>
              <a:t>Thay </a:t>
            </a:r>
            <a:r>
              <a:rPr lang="vi-VN" sz="2400" dirty="0">
                <a:latin typeface="Times New Roman" pitchFamily="18" charset="0"/>
                <a:cs typeface="Times New Roman" pitchFamily="18" charset="0"/>
              </a:rPr>
              <a:t>đổi</a:t>
            </a:r>
            <a:r>
              <a:rPr lang="en-US" sz="2400" dirty="0">
                <a:latin typeface="Times New Roman" pitchFamily="18" charset="0"/>
                <a:cs typeface="Times New Roman" pitchFamily="18" charset="0"/>
              </a:rPr>
              <a:t>,</a:t>
            </a:r>
            <a:r>
              <a:rPr lang="vi-VN" sz="2400" dirty="0">
                <a:latin typeface="Times New Roman" pitchFamily="18" charset="0"/>
                <a:cs typeface="Times New Roman" pitchFamily="18" charset="0"/>
              </a:rPr>
              <a:t> trưởng thành </a:t>
            </a:r>
            <a:r>
              <a:rPr lang="en-US" sz="2400" dirty="0" err="1">
                <a:latin typeface="Times New Roman" pitchFamily="18" charset="0"/>
                <a:cs typeface="Times New Roman" pitchFamily="18" charset="0"/>
              </a:rPr>
              <a:t>và</a:t>
            </a:r>
            <a:r>
              <a:rPr lang="en-US" sz="2400" dirty="0">
                <a:latin typeface="Times New Roman" pitchFamily="18" charset="0"/>
                <a:cs typeface="Times New Roman" pitchFamily="18" charset="0"/>
              </a:rPr>
              <a:t> </a:t>
            </a:r>
            <a:r>
              <a:rPr lang="vi-VN" sz="2400" dirty="0" smtClean="0">
                <a:latin typeface="Times New Roman" pitchFamily="18" charset="0"/>
                <a:cs typeface="Times New Roman" pitchFamily="18" charset="0"/>
              </a:rPr>
              <a:t>hiểu </a:t>
            </a:r>
            <a:r>
              <a:rPr lang="vi-VN" sz="2400" dirty="0">
                <a:latin typeface="Times New Roman" pitchFamily="18" charset="0"/>
                <a:cs typeface="Times New Roman" pitchFamily="18" charset="0"/>
              </a:rPr>
              <a:t>rõ hơn về ngành nghề mình đang theo đuổi</a:t>
            </a:r>
            <a:r>
              <a:rPr lang="en-US" sz="2400" dirty="0" smtClean="0">
                <a:latin typeface="Times New Roman" pitchFamily="18" charset="0"/>
                <a:cs typeface="Times New Roman" pitchFamily="18" charset="0"/>
              </a:rPr>
              <a:t>.</a:t>
            </a:r>
          </a:p>
          <a:p>
            <a:endParaRPr lang="en-US" sz="2000" dirty="0" smtClean="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p:txBody>
      </p:sp>
      <p:sp>
        <p:nvSpPr>
          <p:cNvPr id="4" name="Title 1"/>
          <p:cNvSpPr>
            <a:spLocks noGrp="1"/>
          </p:cNvSpPr>
          <p:nvPr>
            <p:ph type="title"/>
          </p:nvPr>
        </p:nvSpPr>
        <p:spPr>
          <a:xfrm>
            <a:off x="76200" y="304800"/>
            <a:ext cx="8915400" cy="1143000"/>
          </a:xfrm>
        </p:spPr>
        <p:txBody>
          <a:bodyPr>
            <a:normAutofit/>
          </a:bodyPr>
          <a:lstStyle/>
          <a:p>
            <a:pPr algn="ctr"/>
            <a:r>
              <a:rPr lang="en-US" sz="3600" dirty="0" smtClean="0">
                <a:latin typeface="Times New Roman" pitchFamily="18" charset="0"/>
                <a:cs typeface="Times New Roman" pitchFamily="18" charset="0"/>
              </a:rPr>
              <a:t>MỤC ĐÍCH THỰC TẬP</a:t>
            </a:r>
            <a:endParaRPr lang="en-US" sz="3600" dirty="0">
              <a:latin typeface="Times New Roman" pitchFamily="18" charset="0"/>
              <a:cs typeface="Times New Roman" pitchFamily="18" charset="0"/>
            </a:endParaRPr>
          </a:p>
        </p:txBody>
      </p:sp>
    </p:spTree>
    <p:extLst>
      <p:ext uri="{BB962C8B-B14F-4D97-AF65-F5344CB8AC3E}">
        <p14:creationId xmlns:p14="http://schemas.microsoft.com/office/powerpoint/2010/main" val="34099707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057400"/>
            <a:ext cx="3810000" cy="4525963"/>
          </a:xfrm>
        </p:spPr>
        <p:txBody>
          <a:bodyPr>
            <a:normAutofit/>
          </a:bodyPr>
          <a:lstStyle/>
          <a:p>
            <a:r>
              <a:rPr lang="vi-VN" sz="2000" dirty="0">
                <a:latin typeface="Times New Roman" pitchFamily="18" charset="0"/>
                <a:cs typeface="Times New Roman" pitchFamily="18" charset="0"/>
              </a:rPr>
              <a:t>Giai đoạn đầu khi thực tập, tôi được training ở phòng SRU thuộc training center. Tại đây tôi được đào tạo, học </a:t>
            </a:r>
            <a:r>
              <a:rPr lang="vi-VN" sz="2000" dirty="0" smtClean="0">
                <a:latin typeface="Times New Roman" pitchFamily="18" charset="0"/>
                <a:cs typeface="Times New Roman" pitchFamily="18" charset="0"/>
              </a:rPr>
              <a:t>tập</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những</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kiến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thức</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về</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các</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môn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lập</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trình</a:t>
            </a:r>
            <a:r>
              <a:rPr lang="vi-VN" sz="2000" dirty="0" smtClean="0">
                <a:latin typeface="Times New Roman" pitchFamily="18" charset="0"/>
                <a:cs typeface="Times New Roman" pitchFamily="18" charset="0"/>
              </a:rPr>
              <a:t> </a:t>
            </a:r>
            <a:r>
              <a:rPr lang="vi-VN" sz="2000" dirty="0">
                <a:latin typeface="Times New Roman" pitchFamily="18" charset="0"/>
                <a:cs typeface="Times New Roman" pitchFamily="18" charset="0"/>
              </a:rPr>
              <a:t>và làm việc theo cầu của cán bộ quản lý ở đây</a:t>
            </a:r>
            <a:r>
              <a:rPr lang="vi-VN" sz="2000" dirty="0" smtClean="0">
                <a:latin typeface="Times New Roman" pitchFamily="18" charset="0"/>
                <a:cs typeface="Times New Roman" pitchFamily="18" charset="0"/>
              </a:rPr>
              <a:t>.</a:t>
            </a:r>
            <a:endParaRPr lang="en-US" sz="2000" dirty="0" smtClean="0">
              <a:latin typeface="Times New Roman" pitchFamily="18" charset="0"/>
              <a:cs typeface="Times New Roman" pitchFamily="18" charset="0"/>
            </a:endParaRPr>
          </a:p>
          <a:p>
            <a:r>
              <a:rPr lang="vi-VN" sz="2000" dirty="0">
                <a:latin typeface="Times New Roman" pitchFamily="18" charset="0"/>
                <a:cs typeface="Times New Roman" pitchFamily="18" charset="0"/>
              </a:rPr>
              <a:t>Trong quá trình học sẽ có các bài kiểm tra và bài assignment vào cuối môn để kiểm tra và củng cố kiến thức đã học. </a:t>
            </a:r>
            <a:endParaRPr lang="en-US" sz="2000" dirty="0" smtClean="0">
              <a:latin typeface="Times New Roman" pitchFamily="18" charset="0"/>
              <a:cs typeface="Times New Roman" pitchFamily="18" charset="0"/>
            </a:endParaRPr>
          </a:p>
          <a:p>
            <a:r>
              <a:rPr lang="vi-VN" sz="2000" dirty="0">
                <a:latin typeface="Times New Roman" pitchFamily="18" charset="0"/>
                <a:cs typeface="Times New Roman" pitchFamily="18" charset="0"/>
              </a:rPr>
              <a:t>Cuối khóa học sẽ có một bài Mock Project nhằm kiểm tra tổng hợp kiến thức đã học.</a:t>
            </a:r>
            <a:endParaRPr lang="en-US" sz="2000" dirty="0">
              <a:latin typeface="Times New Roman" pitchFamily="18" charset="0"/>
              <a:cs typeface="Times New Roman" pitchFamily="18" charset="0"/>
            </a:endParaRPr>
          </a:p>
        </p:txBody>
      </p:sp>
      <p:sp>
        <p:nvSpPr>
          <p:cNvPr id="4" name="Title 1"/>
          <p:cNvSpPr>
            <a:spLocks noGrp="1"/>
          </p:cNvSpPr>
          <p:nvPr>
            <p:ph type="title"/>
          </p:nvPr>
        </p:nvSpPr>
        <p:spPr>
          <a:xfrm>
            <a:off x="17585" y="304800"/>
            <a:ext cx="8915400" cy="1143000"/>
          </a:xfrm>
        </p:spPr>
        <p:txBody>
          <a:bodyPr>
            <a:normAutofit/>
          </a:bodyPr>
          <a:lstStyle/>
          <a:p>
            <a:pPr algn="ctr"/>
            <a:r>
              <a:rPr lang="en-US" sz="3600" dirty="0" smtClean="0">
                <a:latin typeface="Times New Roman" pitchFamily="18" charset="0"/>
                <a:cs typeface="Times New Roman" pitchFamily="18" charset="0"/>
              </a:rPr>
              <a:t>NỘI DUNG THỰC TẬP</a:t>
            </a:r>
            <a:endParaRPr lang="en-US" sz="3600" dirty="0">
              <a:latin typeface="Times New Roman" pitchFamily="18" charset="0"/>
              <a:cs typeface="Times New Roman" pitchFamily="18" charset="0"/>
            </a:endParaRPr>
          </a:p>
        </p:txBody>
      </p:sp>
      <p:sp>
        <p:nvSpPr>
          <p:cNvPr id="6" name="Rectangle 5"/>
          <p:cNvSpPr/>
          <p:nvPr/>
        </p:nvSpPr>
        <p:spPr>
          <a:xfrm>
            <a:off x="914400" y="1524000"/>
            <a:ext cx="2895600" cy="400110"/>
          </a:xfrm>
          <a:prstGeom prst="rect">
            <a:avLst/>
          </a:prstGeom>
        </p:spPr>
        <p:txBody>
          <a:bodyPr wrap="square">
            <a:spAutoFit/>
          </a:bodyPr>
          <a:lstStyle/>
          <a:p>
            <a:pPr marL="36576" indent="0" algn="ctr">
              <a:buNone/>
            </a:pPr>
            <a:r>
              <a:rPr lang="en-US" sz="2000" u="sng" dirty="0" smtClean="0">
                <a:solidFill>
                  <a:srgbClr val="00B0F0"/>
                </a:solidFill>
                <a:latin typeface="Times New Roman" pitchFamily="18" charset="0"/>
                <a:cs typeface="Times New Roman" pitchFamily="18" charset="0"/>
              </a:rPr>
              <a:t>SRU</a:t>
            </a:r>
            <a:endParaRPr lang="en-US" sz="2000" dirty="0">
              <a:solidFill>
                <a:srgbClr val="00B0F0"/>
              </a:solidFill>
              <a:latin typeface="Times New Roman" pitchFamily="18" charset="0"/>
              <a:cs typeface="Times New Roman" pitchFamily="18" charset="0"/>
            </a:endParaRPr>
          </a:p>
        </p:txBody>
      </p:sp>
      <p:pic>
        <p:nvPicPr>
          <p:cNvPr id="3074" name="Picture 2" descr="C:\Users\Danhlt\Desktop\Pic\Luyen-Thi-Chung-Chi-Chuyen-Gia-Quan-Ly-Du-An-PMP-fsof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7200" y="2488223"/>
            <a:ext cx="4594389" cy="34457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72561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7585" y="304800"/>
            <a:ext cx="8915400" cy="1143000"/>
          </a:xfrm>
        </p:spPr>
        <p:txBody>
          <a:bodyPr>
            <a:normAutofit/>
          </a:bodyPr>
          <a:lstStyle/>
          <a:p>
            <a:pPr algn="ctr"/>
            <a:r>
              <a:rPr lang="en-US" sz="3600" dirty="0" smtClean="0">
                <a:latin typeface="Times New Roman" pitchFamily="18" charset="0"/>
                <a:cs typeface="Times New Roman" pitchFamily="18" charset="0"/>
              </a:rPr>
              <a:t>NỘI DUNG THỰC TẬP</a:t>
            </a:r>
            <a:endParaRPr lang="en-US" sz="3600" dirty="0">
              <a:latin typeface="Times New Roman" pitchFamily="18" charset="0"/>
              <a:cs typeface="Times New Roman" pitchFamily="18" charset="0"/>
            </a:endParaRPr>
          </a:p>
        </p:txBody>
      </p:sp>
      <p:sp>
        <p:nvSpPr>
          <p:cNvPr id="5" name="Content Placeholder 2"/>
          <p:cNvSpPr txBox="1">
            <a:spLocks/>
          </p:cNvSpPr>
          <p:nvPr/>
        </p:nvSpPr>
        <p:spPr>
          <a:xfrm>
            <a:off x="633046" y="2039815"/>
            <a:ext cx="3657600" cy="4495800"/>
          </a:xfrm>
          <a:prstGeom prst="rect">
            <a:avLst/>
          </a:prstGeom>
        </p:spPr>
        <p:txBody>
          <a:bodyPr vert="horz">
            <a:normAutofit lnSpcReduction="10000"/>
          </a:bodyPr>
          <a:lst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a:lstStyle>
          <a:p>
            <a:r>
              <a:rPr lang="en-US" sz="2000" dirty="0" err="1" smtClean="0">
                <a:latin typeface="Times New Roman" pitchFamily="18" charset="0"/>
                <a:cs typeface="Times New Roman" pitchFamily="18" charset="0"/>
              </a:rPr>
              <a:t>Sau</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khi</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hoàn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thành</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khóa</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học</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sẽ</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có</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buổi</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phỏng</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vấn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lên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dự</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án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thực</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tế</a:t>
            </a:r>
            <a:r>
              <a:rPr lang="en-US" sz="2000" dirty="0" smtClean="0">
                <a:latin typeface="Times New Roman" pitchFamily="18" charset="0"/>
                <a:cs typeface="Times New Roman" pitchFamily="18" charset="0"/>
              </a:rPr>
              <a:t>.</a:t>
            </a:r>
          </a:p>
          <a:p>
            <a:r>
              <a:rPr lang="en-US" sz="2000" dirty="0" err="1" smtClean="0">
                <a:latin typeface="Times New Roman" pitchFamily="18" charset="0"/>
                <a:cs typeface="Times New Roman" pitchFamily="18" charset="0"/>
              </a:rPr>
              <a:t>Tùy</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theo</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năng</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lực</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của</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bản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thân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và</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nhu</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cầu</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cần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người</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của</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đơn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vị</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mà</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mỗi</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người</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sẽ</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có</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1 </a:t>
            </a:r>
            <a:r>
              <a:rPr lang="en-US" sz="2000" dirty="0" err="1" smtClean="0">
                <a:latin typeface="Times New Roman" pitchFamily="18" charset="0"/>
                <a:cs typeface="Times New Roman" pitchFamily="18" charset="0"/>
              </a:rPr>
              <a:t>nhiệm</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vụ</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khác</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nhau</a:t>
            </a:r>
            <a:r>
              <a:rPr lang="en-US" sz="2000" dirty="0" smtClean="0">
                <a:latin typeface="Times New Roman" pitchFamily="18" charset="0"/>
                <a:cs typeface="Times New Roman" pitchFamily="18" charset="0"/>
              </a:rPr>
              <a:t>: code, test, ….</a:t>
            </a:r>
          </a:p>
          <a:p>
            <a:r>
              <a:rPr lang="en-US" sz="2000" dirty="0" err="1" smtClean="0">
                <a:latin typeface="Times New Roman" pitchFamily="18" charset="0"/>
                <a:cs typeface="Times New Roman" pitchFamily="18" charset="0"/>
              </a:rPr>
              <a:t>Hoàn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thành</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nhiệm</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vụ</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được</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giao</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trong</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mỗi</a:t>
            </a:r>
            <a:r>
              <a:rPr lang="en-US" sz="2000" dirty="0" smtClean="0">
                <a:latin typeface="Times New Roman" pitchFamily="18" charset="0"/>
                <a:cs typeface="Times New Roman" pitchFamily="18" charset="0"/>
              </a:rPr>
              <a:t> sprint </a:t>
            </a:r>
            <a:r>
              <a:rPr lang="en-US" sz="2000" dirty="0" err="1" smtClean="0">
                <a:latin typeface="Times New Roman" pitchFamily="18" charset="0"/>
                <a:cs typeface="Times New Roman" pitchFamily="18" charset="0"/>
              </a:rPr>
              <a:t>cuối</a:t>
            </a:r>
            <a:r>
              <a:rPr lang="en-US" sz="2000" dirty="0" smtClean="0">
                <a:latin typeface="Times New Roman" pitchFamily="18" charset="0"/>
                <a:cs typeface="Times New Roman" pitchFamily="18" charset="0"/>
              </a:rPr>
              <a:t> sprint </a:t>
            </a:r>
            <a:r>
              <a:rPr lang="en-US" sz="2000" dirty="0" err="1" smtClean="0">
                <a:latin typeface="Times New Roman" pitchFamily="18" charset="0"/>
                <a:cs typeface="Times New Roman" pitchFamily="18" charset="0"/>
              </a:rPr>
              <a:t>sẽ</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có</a:t>
            </a:r>
            <a:r>
              <a:rPr lang="en-US" sz="2000" dirty="0" smtClean="0">
                <a:latin typeface="Times New Roman" pitchFamily="18" charset="0"/>
                <a:cs typeface="Times New Roman" pitchFamily="18" charset="0"/>
              </a:rPr>
              <a:t> 1 </a:t>
            </a:r>
            <a:r>
              <a:rPr lang="en-US" sz="2000" dirty="0" err="1" smtClean="0">
                <a:latin typeface="Times New Roman" pitchFamily="18" charset="0"/>
                <a:cs typeface="Times New Roman" pitchFamily="18" charset="0"/>
              </a:rPr>
              <a:t>buổi</a:t>
            </a:r>
            <a:r>
              <a:rPr lang="en-US" sz="2000" dirty="0" smtClean="0">
                <a:latin typeface="Times New Roman" pitchFamily="18" charset="0"/>
                <a:cs typeface="Times New Roman" pitchFamily="18" charset="0"/>
              </a:rPr>
              <a:t> demo.</a:t>
            </a:r>
          </a:p>
          <a:p>
            <a:r>
              <a:rPr lang="en-US" sz="2000" dirty="0" err="1" smtClean="0">
                <a:latin typeface="Times New Roman" pitchFamily="18" charset="0"/>
                <a:cs typeface="Times New Roman" pitchFamily="18" charset="0"/>
              </a:rPr>
              <a:t>Báo</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cáo</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tiến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độ</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mỗi</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ngày</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thông</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báo</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khi</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gặp</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lỗi</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để</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được</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trợ</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giúp</a:t>
            </a:r>
            <a:r>
              <a:rPr lang="en-US" sz="2000" dirty="0" smtClean="0">
                <a:latin typeface="Times New Roman" pitchFamily="18" charset="0"/>
                <a:cs typeface="Times New Roman" pitchFamily="18" charset="0"/>
              </a:rPr>
              <a:t>.</a:t>
            </a:r>
            <a:endParaRPr lang="en-US" sz="2000" dirty="0">
              <a:latin typeface="Times New Roman" pitchFamily="18" charset="0"/>
              <a:cs typeface="Times New Roman" pitchFamily="18" charset="0"/>
            </a:endParaRPr>
          </a:p>
        </p:txBody>
      </p:sp>
      <p:sp>
        <p:nvSpPr>
          <p:cNvPr id="6" name="Rectangle 5"/>
          <p:cNvSpPr/>
          <p:nvPr/>
        </p:nvSpPr>
        <p:spPr>
          <a:xfrm>
            <a:off x="1014046" y="1512277"/>
            <a:ext cx="2895600" cy="400110"/>
          </a:xfrm>
          <a:prstGeom prst="rect">
            <a:avLst/>
          </a:prstGeom>
        </p:spPr>
        <p:txBody>
          <a:bodyPr wrap="square">
            <a:spAutoFit/>
          </a:bodyPr>
          <a:lstStyle/>
          <a:p>
            <a:pPr marL="36576" indent="0" algn="ctr">
              <a:buNone/>
            </a:pPr>
            <a:r>
              <a:rPr lang="en-US" sz="2000" u="sng" dirty="0" smtClean="0">
                <a:solidFill>
                  <a:srgbClr val="00B0F0"/>
                </a:solidFill>
                <a:latin typeface="Times New Roman" pitchFamily="18" charset="0"/>
                <a:cs typeface="Times New Roman" pitchFamily="18" charset="0"/>
              </a:rPr>
              <a:t>CME</a:t>
            </a:r>
            <a:endParaRPr lang="en-US" sz="2000" dirty="0">
              <a:solidFill>
                <a:srgbClr val="00B0F0"/>
              </a:solidFill>
              <a:latin typeface="Times New Roman" pitchFamily="18" charset="0"/>
              <a:cs typeface="Times New Roman" pitchFamily="18" charset="0"/>
            </a:endParaRPr>
          </a:p>
        </p:txBody>
      </p:sp>
      <p:pic>
        <p:nvPicPr>
          <p:cNvPr id="4098" name="Picture 2" descr="C:\Users\Danhlt\Desktop\Pic\fsoft12-1439773422_490x29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9600" y="2438400"/>
            <a:ext cx="4385896" cy="3200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9443414"/>
      </p:ext>
    </p:extLst>
  </p:cSld>
  <p:clrMapOvr>
    <a:masterClrMapping/>
  </p:clrMapOvr>
  <p:timing>
    <p:tnLst>
      <p:par>
        <p:cTn id="1" dur="indefinite" restart="never" nodeType="tmRoot"/>
      </p:par>
    </p:tnLst>
  </p:timing>
</p:sld>
</file>

<file path=ppt/theme/theme1.xml><?xml version="1.0" encoding="utf-8"?>
<a:theme xmlns:a="http://schemas.openxmlformats.org/drawingml/2006/main" name="Technic">
  <a:themeElements>
    <a:clrScheme name="Custom 1">
      <a:dk1>
        <a:sysClr val="windowText" lastClr="000000"/>
      </a:dk1>
      <a:lt1>
        <a:sysClr val="window" lastClr="FFFFFF"/>
      </a:lt1>
      <a:dk2>
        <a:srgbClr val="3B3B3B"/>
      </a:dk2>
      <a:lt2>
        <a:srgbClr val="D4D2D0"/>
      </a:lt2>
      <a:accent1>
        <a:srgbClr val="FFFFFF"/>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319</TotalTime>
  <Words>1108</Words>
  <Application>Microsoft Office PowerPoint</Application>
  <PresentationFormat>On-screen Show (4:3)</PresentationFormat>
  <Paragraphs>74</Paragraphs>
  <Slides>12</Slides>
  <Notes>4</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Technic</vt:lpstr>
      <vt:lpstr>*  Lê Thành Danh  *  Phan Minh Huấn  *   Nguyễn Ngọc Duy Quang  </vt:lpstr>
      <vt:lpstr>KHÁI QUÁT VỀ QUÁ TRÌNH THỰC TẬP</vt:lpstr>
      <vt:lpstr>GIỚI THIỆU VỀ FPT SOFTWARE</vt:lpstr>
      <vt:lpstr>SƠ ĐỒ TỔ CHỨC BỘ MÁY FPT SOFTWARE</vt:lpstr>
      <vt:lpstr>HOẠT ĐỘNG CHUYÊN NGÀNH VÀ MÔI TRƯỜNG LÀM VIỆC </vt:lpstr>
      <vt:lpstr>HOẠT ĐỘNG CHUYÊN NGÀNH VÀ MÔI TRƯỜNG LÀM VIỆC </vt:lpstr>
      <vt:lpstr>MỤC ĐÍCH THỰC TẬP</vt:lpstr>
      <vt:lpstr>NỘI DUNG THỰC TẬP</vt:lpstr>
      <vt:lpstr>NỘI DUNG THỰC TẬP</vt:lpstr>
      <vt:lpstr>KHÓ KHĂN</vt:lpstr>
      <vt:lpstr>KẾT QUẢ ĐẠT ĐƯỢC</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 Thanh Danh (CME.MPB)</dc:creator>
  <cp:lastModifiedBy>ad</cp:lastModifiedBy>
  <cp:revision>146</cp:revision>
  <dcterms:created xsi:type="dcterms:W3CDTF">2006-08-16T00:00:00Z</dcterms:created>
  <dcterms:modified xsi:type="dcterms:W3CDTF">2016-12-21T04:22:39Z</dcterms:modified>
</cp:coreProperties>
</file>