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5" r:id="rId6"/>
    <p:sldId id="274" r:id="rId7"/>
    <p:sldId id="267" r:id="rId8"/>
    <p:sldId id="266" r:id="rId9"/>
    <p:sldId id="272" r:id="rId10"/>
    <p:sldId id="276" r:id="rId11"/>
    <p:sldId id="277" r:id="rId12"/>
    <p:sldId id="275" r:id="rId13"/>
    <p:sldId id="268" r:id="rId14"/>
    <p:sldId id="26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36" autoAdjust="0"/>
  </p:normalViewPr>
  <p:slideViewPr>
    <p:cSldViewPr>
      <p:cViewPr>
        <p:scale>
          <a:sx n="107" d="100"/>
          <a:sy n="107" d="100"/>
        </p:scale>
        <p:origin x="-8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2052" name="Picture 4" descr="C:\Users\HuanPM\Desktop\Untitle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57435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uanPM\Desktop\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76368"/>
            <a:ext cx="57626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/>
          <p:nvPr/>
        </p:nvCxnSpPr>
        <p:spPr>
          <a:xfrm rot="10800000">
            <a:off x="4419600" y="2971800"/>
            <a:ext cx="2209800" cy="2133600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8700" y="2295757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injects dependency to parameter of setter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4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3075" name="Picture 3" descr="C:\Users\HuanPM\Desktop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2710"/>
            <a:ext cx="5754688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uanPM\Desktop\Untitl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5735637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1399" y="276220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injects dependency to argument of constructor</a:t>
            </a:r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rot="10800000">
            <a:off x="4038600" y="3505200"/>
            <a:ext cx="1801018" cy="1676400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2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  <a:endParaRPr lang="en-US" b="1" dirty="0"/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Much Better Testability</a:t>
            </a:r>
          </a:p>
          <a:p>
            <a:pPr lvl="1"/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b="1" dirty="0" smtClean="0"/>
              <a:t>Cons:</a:t>
            </a:r>
            <a:endParaRPr lang="en-US" b="1" dirty="0"/>
          </a:p>
          <a:p>
            <a:pPr lvl="1"/>
            <a:r>
              <a:rPr lang="en-US" dirty="0"/>
              <a:t>Difficult to </a:t>
            </a:r>
            <a:r>
              <a:rPr lang="en-US" b="1" u="sng" dirty="0" smtClean="0"/>
              <a:t>understand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Increase </a:t>
            </a:r>
            <a:r>
              <a:rPr lang="en-US" dirty="0"/>
              <a:t>c</a:t>
            </a:r>
            <a:r>
              <a:rPr lang="en-US" dirty="0" smtClean="0"/>
              <a:t>ode complexity.</a:t>
            </a:r>
            <a:endParaRPr lang="en-US" dirty="0"/>
          </a:p>
          <a:p>
            <a:pPr lvl="1"/>
            <a:r>
              <a:rPr lang="en-US" dirty="0" smtClean="0"/>
              <a:t>Complicates Debugging &amp; Code Flow.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35247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MVC</a:t>
            </a:r>
            <a:r>
              <a:rPr lang="en-US" dirty="0" smtClean="0"/>
              <a:t>: a framework that supports MVC (Model-View-Controller) architecture to support web application developments. </a:t>
            </a:r>
          </a:p>
          <a:p>
            <a:r>
              <a:rPr lang="en-US" dirty="0"/>
              <a:t>Spring MVC </a:t>
            </a:r>
            <a:r>
              <a:rPr lang="en-US" dirty="0" smtClean="0"/>
              <a:t>is designed </a:t>
            </a:r>
            <a:r>
              <a:rPr lang="en-US" dirty="0"/>
              <a:t>around a </a:t>
            </a:r>
            <a:r>
              <a:rPr lang="en-US" b="1" dirty="0"/>
              <a:t>front controller </a:t>
            </a:r>
            <a:r>
              <a:rPr lang="en-US" dirty="0"/>
              <a:t>(</a:t>
            </a:r>
            <a:r>
              <a:rPr lang="en-US" dirty="0" err="1"/>
              <a:t>DispatcherServlet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24502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HuanPM\Desktop\spring-mvc-concept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71599"/>
            <a:ext cx="5867400" cy="447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010400" y="1143000"/>
            <a:ext cx="2062316" cy="914400"/>
          </a:xfrm>
          <a:prstGeom prst="wedgeRoundRectCallout">
            <a:avLst>
              <a:gd name="adj1" fmla="val -83654"/>
              <a:gd name="adj2" fmla="val 304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</a:t>
            </a:r>
            <a:r>
              <a:rPr lang="en-US" b="1" dirty="0" smtClean="0"/>
              <a:t>Request</a:t>
            </a:r>
            <a:r>
              <a:rPr lang="en-US" dirty="0" smtClean="0"/>
              <a:t> to </a:t>
            </a:r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776884" y="3913239"/>
            <a:ext cx="2295832" cy="914400"/>
          </a:xfrm>
          <a:prstGeom prst="wedgeRoundRectCallout">
            <a:avLst>
              <a:gd name="adj1" fmla="val -137967"/>
              <a:gd name="adj2" fmla="val -423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Holder </a:t>
            </a:r>
            <a:r>
              <a:rPr lang="en-US" dirty="0"/>
              <a:t>for both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629400" y="5257800"/>
            <a:ext cx="2443316" cy="762000"/>
          </a:xfrm>
          <a:prstGeom prst="wedgeRoundRectCallout">
            <a:avLst>
              <a:gd name="adj1" fmla="val -62791"/>
              <a:gd name="adj2" fmla="val -2822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</a:t>
            </a:r>
            <a:r>
              <a:rPr lang="en-US" b="1" dirty="0" smtClean="0"/>
              <a:t>View Name </a:t>
            </a:r>
            <a:r>
              <a:rPr lang="en-US" dirty="0"/>
              <a:t>to </a:t>
            </a:r>
            <a:r>
              <a:rPr lang="en-US" b="1" dirty="0" smtClean="0"/>
              <a:t>View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62000" y="1600200"/>
            <a:ext cx="2514600" cy="685800"/>
          </a:xfrm>
          <a:prstGeom prst="wedgeRoundRectCallout">
            <a:avLst>
              <a:gd name="adj1" fmla="val 30164"/>
              <a:gd name="adj2" fmla="val 18762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 requests </a:t>
            </a:r>
            <a:r>
              <a:rPr lang="en-US" dirty="0"/>
              <a:t>to handlers.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971800" y="5973690"/>
            <a:ext cx="1905000" cy="685800"/>
          </a:xfrm>
          <a:prstGeom prst="wedgeRoundRectCallout">
            <a:avLst>
              <a:gd name="adj1" fmla="val -37714"/>
              <a:gd name="adj2" fmla="val -1153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Usually a JSP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52600" y="22098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THANK YOU FOR LISTENING!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6034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 Core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IoC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DI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 MVC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framework (Spring) </a:t>
            </a:r>
            <a:r>
              <a:rPr lang="en-US" dirty="0" smtClean="0"/>
              <a:t>is a lightweight framework that provides </a:t>
            </a:r>
            <a:r>
              <a:rPr lang="en-US" dirty="0"/>
              <a:t>infrastructural </a:t>
            </a:r>
            <a:r>
              <a:rPr lang="en-US" dirty="0" smtClean="0"/>
              <a:t>support for any applications including Java EE applications.</a:t>
            </a:r>
          </a:p>
          <a:p>
            <a:r>
              <a:rPr lang="en-US" dirty="0" smtClean="0"/>
              <a:t>Spring is used for handling application’s infrastructure.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Spring’s architecture: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pic>
        <p:nvPicPr>
          <p:cNvPr id="1026" name="Picture 2" descr="C:\Users\HuanPM\Desktop\SpringArch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410200" cy="42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Core components: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container: </a:t>
            </a:r>
          </a:p>
          <a:p>
            <a:pPr lvl="1"/>
            <a:r>
              <a:rPr lang="en-US" dirty="0" smtClean="0"/>
              <a:t>Spring Bean:</a:t>
            </a:r>
            <a:r>
              <a:rPr lang="en-US" dirty="0"/>
              <a:t> an object that is instantiated, assembled, and </a:t>
            </a:r>
            <a:r>
              <a:rPr lang="en-US" dirty="0" smtClean="0"/>
              <a:t>managed </a:t>
            </a:r>
            <a:r>
              <a:rPr lang="en-US" dirty="0"/>
              <a:t>by a Spring </a:t>
            </a:r>
            <a:r>
              <a:rPr lang="en-US" dirty="0" err="1"/>
              <a:t>IoC</a:t>
            </a:r>
            <a:r>
              <a:rPr lang="en-US" dirty="0"/>
              <a:t> </a:t>
            </a:r>
            <a:r>
              <a:rPr lang="en-US" dirty="0" smtClean="0"/>
              <a:t>container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anPM\Desktop\container-ma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7434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of Spring framework.</a:t>
            </a:r>
          </a:p>
          <a:p>
            <a:r>
              <a:rPr lang="en-US" dirty="0" smtClean="0"/>
              <a:t>The </a:t>
            </a:r>
            <a:r>
              <a:rPr lang="en-US" dirty="0"/>
              <a:t>container will:</a:t>
            </a:r>
          </a:p>
          <a:p>
            <a:pPr lvl="1"/>
            <a:r>
              <a:rPr lang="en-US" dirty="0"/>
              <a:t>Create the objects.</a:t>
            </a:r>
          </a:p>
          <a:p>
            <a:pPr lvl="1"/>
            <a:r>
              <a:rPr lang="en-US" dirty="0"/>
              <a:t>Wire them together.</a:t>
            </a:r>
          </a:p>
          <a:p>
            <a:pPr lvl="1"/>
            <a:r>
              <a:rPr lang="en-US" dirty="0"/>
              <a:t>Configure them.</a:t>
            </a:r>
          </a:p>
          <a:p>
            <a:pPr lvl="1"/>
            <a:r>
              <a:rPr lang="en-US" dirty="0"/>
              <a:t>Manage their complete lifecycle.</a:t>
            </a:r>
          </a:p>
          <a:p>
            <a:r>
              <a:rPr lang="en-US" dirty="0" smtClean="0"/>
              <a:t>Spring provide 2 types of container:</a:t>
            </a:r>
          </a:p>
          <a:p>
            <a:pPr lvl="1"/>
            <a:r>
              <a:rPr lang="en-US" dirty="0" err="1"/>
              <a:t>BeanFactory</a:t>
            </a:r>
            <a:r>
              <a:rPr lang="en-US" dirty="0"/>
              <a:t> container</a:t>
            </a:r>
          </a:p>
          <a:p>
            <a:pPr lvl="1"/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Inversion of Control (</a:t>
            </a:r>
            <a:r>
              <a:rPr lang="en-US" b="1" dirty="0" err="1"/>
              <a:t>IoC</a:t>
            </a:r>
            <a:r>
              <a:rPr lang="en-US" b="1" dirty="0"/>
              <a:t>) </a:t>
            </a:r>
            <a:r>
              <a:rPr lang="en-US" dirty="0"/>
              <a:t>is a design principle describes designs in which </a:t>
            </a:r>
            <a:r>
              <a:rPr lang="en-US" dirty="0" smtClean="0"/>
              <a:t>inverts control </a:t>
            </a:r>
            <a:r>
              <a:rPr lang="en-US" dirty="0"/>
              <a:t>flow as compared to traditional </a:t>
            </a:r>
            <a:r>
              <a:rPr lang="en-US" dirty="0" smtClean="0"/>
              <a:t>procedural programming.</a:t>
            </a:r>
          </a:p>
          <a:p>
            <a:pPr lvl="1"/>
            <a:r>
              <a:rPr lang="en-US" dirty="0" smtClean="0"/>
              <a:t>Traditional: application code =&gt; framework code.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: framework code =&gt; application code.</a:t>
            </a:r>
            <a:endParaRPr lang="en-US" dirty="0"/>
          </a:p>
          <a:p>
            <a:r>
              <a:rPr lang="en-US" dirty="0" smtClean="0"/>
              <a:t>IOC is used </a:t>
            </a:r>
            <a:r>
              <a:rPr lang="en-US" dirty="0"/>
              <a:t>to increase modularity of the program and make it </a:t>
            </a:r>
            <a:r>
              <a:rPr lang="en-US" dirty="0" smtClean="0"/>
              <a:t>extensible.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Dependency Injection (DI): </a:t>
            </a:r>
            <a:r>
              <a:rPr lang="en-US" dirty="0"/>
              <a:t> a software design pattern that </a:t>
            </a:r>
            <a:r>
              <a:rPr lang="en-US" dirty="0" smtClean="0"/>
              <a:t>resolves dependencies from a program.</a:t>
            </a:r>
          </a:p>
          <a:p>
            <a:r>
              <a:rPr lang="en-US" dirty="0" smtClean="0"/>
              <a:t>In DI:</a:t>
            </a:r>
          </a:p>
          <a:p>
            <a:pPr lvl="1"/>
            <a:r>
              <a:rPr lang="en-US" dirty="0"/>
              <a:t>Container </a:t>
            </a:r>
            <a:r>
              <a:rPr lang="en-US" dirty="0" smtClean="0"/>
              <a:t>injects dependencies to objects.</a:t>
            </a:r>
          </a:p>
          <a:p>
            <a:pPr lvl="1"/>
            <a:r>
              <a:rPr lang="en-US" dirty="0" smtClean="0"/>
              <a:t>Low-level </a:t>
            </a:r>
            <a:r>
              <a:rPr lang="en-US" dirty="0"/>
              <a:t>modules (class) will be injected to high-level modules (</a:t>
            </a:r>
            <a:r>
              <a:rPr lang="en-US" dirty="0" smtClean="0"/>
              <a:t>interface).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methods to do a DI in Spring framework:</a:t>
            </a:r>
          </a:p>
          <a:p>
            <a:pPr lvl="1"/>
            <a:r>
              <a:rPr lang="en-US" dirty="0" smtClean="0"/>
              <a:t>Setter injection</a:t>
            </a:r>
          </a:p>
          <a:p>
            <a:pPr lvl="1"/>
            <a:r>
              <a:rPr lang="en-US" dirty="0" smtClean="0"/>
              <a:t>Constructor injection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091580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614</TotalTime>
  <Words>272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Spring</vt:lpstr>
      <vt:lpstr>Table of Content</vt:lpstr>
      <vt:lpstr>Spring</vt:lpstr>
      <vt:lpstr>Spring</vt:lpstr>
      <vt:lpstr>Spring Core</vt:lpstr>
      <vt:lpstr>Spring IoC Container</vt:lpstr>
      <vt:lpstr>Inversion of Control</vt:lpstr>
      <vt:lpstr>Dependency Injection</vt:lpstr>
      <vt:lpstr>Dependency Injection</vt:lpstr>
      <vt:lpstr>Dependency Injection</vt:lpstr>
      <vt:lpstr>Dependency Injection</vt:lpstr>
      <vt:lpstr>Dependency Injection</vt:lpstr>
      <vt:lpstr>Spring MVC</vt:lpstr>
      <vt:lpstr>Spring MVC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&amp; Hibernate ORM</dc:title>
  <dc:creator>Phan Minh Huan (CME.MPB)</dc:creator>
  <cp:lastModifiedBy>ad</cp:lastModifiedBy>
  <cp:revision>285</cp:revision>
  <dcterms:created xsi:type="dcterms:W3CDTF">2006-08-16T00:00:00Z</dcterms:created>
  <dcterms:modified xsi:type="dcterms:W3CDTF">2016-10-28T06:45:54Z</dcterms:modified>
</cp:coreProperties>
</file>