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1" r:id="rId4"/>
    <p:sldId id="258" r:id="rId5"/>
    <p:sldId id="263" r:id="rId6"/>
    <p:sldId id="265" r:id="rId7"/>
    <p:sldId id="267" r:id="rId8"/>
    <p:sldId id="266" r:id="rId9"/>
    <p:sldId id="268" r:id="rId10"/>
    <p:sldId id="260" r:id="rId11"/>
    <p:sldId id="262" r:id="rId12"/>
    <p:sldId id="259" r:id="rId13"/>
    <p:sldId id="270" r:id="rId14"/>
    <p:sldId id="269" r:id="rId15"/>
    <p:sldId id="264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&amp; 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HuanPM\Desktop\spring-mvc-concepts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05000"/>
            <a:ext cx="5899311" cy="450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952" y="1458349"/>
            <a:ext cx="4632448" cy="5100907"/>
          </a:xfrm>
        </p:spPr>
        <p:txBody>
          <a:bodyPr>
            <a:normAutofit/>
          </a:bodyPr>
          <a:lstStyle/>
          <a:p>
            <a:r>
              <a:rPr lang="en-US" dirty="0" smtClean="0"/>
              <a:t>Handler Mapping: map request to a </a:t>
            </a:r>
            <a:r>
              <a:rPr lang="en-US" b="1" dirty="0" smtClean="0"/>
              <a:t>Controller</a:t>
            </a:r>
          </a:p>
          <a:p>
            <a:r>
              <a:rPr lang="en-US" dirty="0" err="1" smtClean="0"/>
              <a:t>ModelAndView</a:t>
            </a:r>
            <a:r>
              <a:rPr lang="en-US" dirty="0" smtClean="0"/>
              <a:t>: holder for both Model and View</a:t>
            </a:r>
          </a:p>
          <a:p>
            <a:r>
              <a:rPr lang="en-US" dirty="0" smtClean="0"/>
              <a:t>View Resolver: map view name to a </a:t>
            </a:r>
            <a:r>
              <a:rPr lang="en-US" b="1" dirty="0" smtClean="0"/>
              <a:t>View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0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Hibernate ORM</a:t>
            </a:r>
            <a:r>
              <a:rPr lang="en-US" dirty="0" smtClean="0"/>
              <a:t> (</a:t>
            </a:r>
            <a:r>
              <a:rPr lang="en-US" b="1" dirty="0" smtClean="0"/>
              <a:t>Hibernate</a:t>
            </a:r>
            <a:r>
              <a:rPr lang="en-US" dirty="0" smtClean="0"/>
              <a:t>) is an </a:t>
            </a:r>
            <a:r>
              <a:rPr lang="en-US" b="1" dirty="0" smtClean="0"/>
              <a:t>ORM</a:t>
            </a:r>
            <a:r>
              <a:rPr lang="en-US" dirty="0"/>
              <a:t> and persistence framework </a:t>
            </a:r>
            <a:r>
              <a:rPr lang="en-US" dirty="0" smtClean="0"/>
              <a:t>that allows mapping between objects (even POJOs) and database.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  <p:pic>
        <p:nvPicPr>
          <p:cNvPr id="2050" name="Picture 2" descr="C:\Users\HuanPM\Desktop\hibernate_posi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7478091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Hibernate uses HQL (Hibernate Query Language) to query Hibernate objects.</a:t>
            </a:r>
          </a:p>
          <a:p>
            <a:r>
              <a:rPr lang="en-US" dirty="0" smtClean="0"/>
              <a:t>Hibernate </a:t>
            </a:r>
            <a:r>
              <a:rPr lang="en-US" dirty="0" smtClean="0"/>
              <a:t>generates </a:t>
            </a:r>
            <a:r>
              <a:rPr lang="en-US" dirty="0" smtClean="0"/>
              <a:t>database-specific </a:t>
            </a:r>
            <a:r>
              <a:rPr lang="en-US" dirty="0" smtClean="0"/>
              <a:t>SQL </a:t>
            </a:r>
            <a:r>
              <a:rPr lang="en-US" dirty="0" smtClean="0"/>
              <a:t>queries based on dialect configuration.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uanPM\Desktop\61dY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14400"/>
            <a:ext cx="383568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5867400" cy="4525963"/>
          </a:xfrm>
        </p:spPr>
        <p:txBody>
          <a:bodyPr/>
          <a:lstStyle/>
          <a:p>
            <a:r>
              <a:rPr lang="en-US" dirty="0" smtClean="0"/>
              <a:t>Hibernate object states:</a:t>
            </a:r>
          </a:p>
          <a:p>
            <a:pPr lvl="1"/>
            <a:r>
              <a:rPr lang="en-US" i="1" dirty="0"/>
              <a:t>Transient</a:t>
            </a:r>
            <a:r>
              <a:rPr lang="en-US" dirty="0"/>
              <a:t> </a:t>
            </a:r>
            <a:r>
              <a:rPr lang="en-US" dirty="0" smtClean="0"/>
              <a:t>: has just been instantiated and not associated with a Session.</a:t>
            </a:r>
          </a:p>
          <a:p>
            <a:pPr lvl="1"/>
            <a:r>
              <a:rPr lang="en-US" i="1" dirty="0"/>
              <a:t>Persistent</a:t>
            </a:r>
            <a:r>
              <a:rPr lang="en-US" dirty="0"/>
              <a:t> </a:t>
            </a:r>
            <a:r>
              <a:rPr lang="en-US" dirty="0" smtClean="0"/>
              <a:t>: is associated </a:t>
            </a:r>
            <a:r>
              <a:rPr lang="en-US" dirty="0"/>
              <a:t>with a </a:t>
            </a:r>
            <a:r>
              <a:rPr lang="en-US" dirty="0" smtClean="0"/>
              <a:t>Session and has an identifier value.</a:t>
            </a:r>
          </a:p>
          <a:p>
            <a:pPr lvl="1"/>
            <a:r>
              <a:rPr lang="en-US" i="1" dirty="0" smtClean="0"/>
              <a:t>Detached</a:t>
            </a:r>
            <a:r>
              <a:rPr lang="en-US" dirty="0" smtClean="0"/>
              <a:t> : has been </a:t>
            </a:r>
            <a:r>
              <a:rPr lang="en-US" i="1" dirty="0" smtClean="0"/>
              <a:t>persistent</a:t>
            </a:r>
            <a:r>
              <a:rPr lang="en-US" dirty="0"/>
              <a:t> </a:t>
            </a:r>
            <a:r>
              <a:rPr lang="en-US" dirty="0" smtClean="0"/>
              <a:t>but its Session has been closed.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</a:t>
            </a:r>
          </a:p>
        </p:txBody>
      </p:sp>
    </p:spTree>
    <p:extLst>
      <p:ext uri="{BB962C8B-B14F-4D97-AF65-F5344CB8AC3E}">
        <p14:creationId xmlns:p14="http://schemas.microsoft.com/office/powerpoint/2010/main" val="364247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Work with java objects =&gt; more familiar.</a:t>
            </a:r>
            <a:endParaRPr lang="en-US" dirty="0" smtClean="0"/>
          </a:p>
          <a:p>
            <a:pPr lvl="1"/>
            <a:r>
              <a:rPr lang="en-US" dirty="0" smtClean="0"/>
              <a:t>Simplify CRUD operation programming.</a:t>
            </a:r>
          </a:p>
          <a:p>
            <a:pPr lvl="1"/>
            <a:r>
              <a:rPr lang="en-US" dirty="0" smtClean="0"/>
              <a:t>Database independent. =&gt; No SQL queries is required.</a:t>
            </a:r>
          </a:p>
          <a:p>
            <a:pPr lvl="1"/>
            <a:r>
              <a:rPr lang="en-US" dirty="0" smtClean="0"/>
              <a:t>Support cache.</a:t>
            </a:r>
          </a:p>
          <a:p>
            <a:r>
              <a:rPr lang="en-US" dirty="0"/>
              <a:t>Cons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Lots of APIs =&gt; Hard to learn.</a:t>
            </a:r>
          </a:p>
          <a:p>
            <a:pPr lvl="1"/>
            <a:r>
              <a:rPr lang="en-US" dirty="0" smtClean="0"/>
              <a:t>Not suitable for Batch processing.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52600" y="2209800"/>
            <a:ext cx="571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THANK YOU FOR LISTENING!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6034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Spring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Spring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Spring Core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err="1" smtClean="0"/>
              <a:t>IoC</a:t>
            </a: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DI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Spring MVC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0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Spring framework (Spring) </a:t>
            </a:r>
            <a:r>
              <a:rPr lang="en-US" dirty="0" smtClean="0"/>
              <a:t>is a lightweight framework that provides </a:t>
            </a:r>
            <a:r>
              <a:rPr lang="en-US" dirty="0"/>
              <a:t>infrastructural </a:t>
            </a:r>
            <a:r>
              <a:rPr lang="en-US" dirty="0" smtClean="0"/>
              <a:t>support for any applications including Java EE applications.</a:t>
            </a:r>
          </a:p>
          <a:p>
            <a:r>
              <a:rPr lang="en-US" dirty="0" smtClean="0"/>
              <a:t>Spring is </a:t>
            </a:r>
            <a:r>
              <a:rPr lang="en-US" dirty="0" smtClean="0"/>
              <a:t>used for </a:t>
            </a:r>
            <a:r>
              <a:rPr lang="en-US" dirty="0" smtClean="0"/>
              <a:t>handling application’s </a:t>
            </a:r>
            <a:r>
              <a:rPr lang="en-US" dirty="0" smtClean="0"/>
              <a:t>infrastructure.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1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pic>
        <p:nvPicPr>
          <p:cNvPr id="1026" name="Picture 2" descr="C:\Users\HuanPM\Desktop\SpringArchi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410200" cy="426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5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Core is </a:t>
            </a:r>
            <a:r>
              <a:rPr lang="en-US" dirty="0" smtClean="0"/>
              <a:t>a </a:t>
            </a:r>
            <a:r>
              <a:rPr lang="en-US" dirty="0" smtClean="0"/>
              <a:t>container </a:t>
            </a:r>
            <a:r>
              <a:rPr lang="en-US" dirty="0" smtClean="0"/>
              <a:t>providing</a:t>
            </a:r>
            <a:r>
              <a:rPr lang="en-US" dirty="0" smtClean="0"/>
              <a:t> </a:t>
            </a:r>
            <a:r>
              <a:rPr lang="en-US" dirty="0"/>
              <a:t>Inversion of Control </a:t>
            </a:r>
            <a:r>
              <a:rPr lang="en-US" dirty="0" smtClean="0"/>
              <a:t>(</a:t>
            </a:r>
            <a:r>
              <a:rPr lang="en-US" dirty="0" err="1" smtClean="0"/>
              <a:t>IoC</a:t>
            </a:r>
            <a:r>
              <a:rPr lang="en-US" dirty="0" smtClean="0"/>
              <a:t>) </a:t>
            </a:r>
            <a:r>
              <a:rPr lang="en-US" dirty="0"/>
              <a:t>and Dependency </a:t>
            </a:r>
            <a:r>
              <a:rPr lang="en-US" dirty="0" smtClean="0"/>
              <a:t>Injection (DI).</a:t>
            </a:r>
            <a:endParaRPr lang="en-US" dirty="0" smtClean="0"/>
          </a:p>
          <a:p>
            <a:r>
              <a:rPr lang="en-US" dirty="0"/>
              <a:t>The container </a:t>
            </a:r>
            <a:r>
              <a:rPr lang="en-US" dirty="0" smtClean="0"/>
              <a:t>will: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the </a:t>
            </a:r>
            <a:r>
              <a:rPr lang="en-US" dirty="0" smtClean="0"/>
              <a:t>objects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Wire </a:t>
            </a:r>
            <a:r>
              <a:rPr lang="en-US" dirty="0"/>
              <a:t>them </a:t>
            </a:r>
            <a:r>
              <a:rPr lang="en-US" dirty="0" smtClean="0"/>
              <a:t>together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Configure them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Manage </a:t>
            </a:r>
            <a:r>
              <a:rPr lang="en-US" dirty="0"/>
              <a:t>their complete </a:t>
            </a:r>
            <a:r>
              <a:rPr lang="en-US" dirty="0" smtClean="0"/>
              <a:t>lifecycle.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Inversion of Control (</a:t>
            </a:r>
            <a:r>
              <a:rPr lang="en-US" b="1" dirty="0" err="1"/>
              <a:t>IoC</a:t>
            </a:r>
            <a:r>
              <a:rPr lang="en-US" b="1" dirty="0"/>
              <a:t>) </a:t>
            </a:r>
            <a:r>
              <a:rPr lang="en-US" dirty="0"/>
              <a:t>is a design principle describes designs in which </a:t>
            </a:r>
            <a:r>
              <a:rPr lang="en-US" dirty="0" smtClean="0"/>
              <a:t>inverts control </a:t>
            </a:r>
            <a:r>
              <a:rPr lang="en-US" dirty="0"/>
              <a:t>flow as compared to traditional </a:t>
            </a:r>
            <a:r>
              <a:rPr lang="en-US" dirty="0" smtClean="0"/>
              <a:t>procedural programming.</a:t>
            </a:r>
          </a:p>
          <a:p>
            <a:pPr lvl="1"/>
            <a:r>
              <a:rPr lang="en-US" dirty="0" smtClean="0"/>
              <a:t>Traditional: application code =&gt; framework code.</a:t>
            </a:r>
          </a:p>
          <a:p>
            <a:pPr lvl="1"/>
            <a:r>
              <a:rPr lang="en-US" dirty="0" err="1" smtClean="0"/>
              <a:t>IoC</a:t>
            </a:r>
            <a:r>
              <a:rPr lang="en-US" dirty="0" smtClean="0"/>
              <a:t>: framework code =&gt; application code.</a:t>
            </a:r>
            <a:endParaRPr lang="en-US" dirty="0"/>
          </a:p>
          <a:p>
            <a:r>
              <a:rPr lang="en-US" dirty="0" smtClean="0"/>
              <a:t>IOC is used </a:t>
            </a:r>
            <a:r>
              <a:rPr lang="en-US" dirty="0"/>
              <a:t>to increase modularity of the program and make it </a:t>
            </a:r>
            <a:r>
              <a:rPr lang="en-US" dirty="0" smtClean="0"/>
              <a:t>extensible.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Dependency Injection (DI) </a:t>
            </a:r>
            <a:r>
              <a:rPr lang="en-US" dirty="0" smtClean="0"/>
              <a:t>is a way to implement </a:t>
            </a:r>
            <a:r>
              <a:rPr lang="en-US" dirty="0" err="1" smtClean="0"/>
              <a:t>IoC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DI:</a:t>
            </a:r>
          </a:p>
          <a:p>
            <a:pPr lvl="1"/>
            <a:r>
              <a:rPr lang="en-US" dirty="0" smtClean="0"/>
              <a:t>Low-level </a:t>
            </a:r>
            <a:r>
              <a:rPr lang="en-US" dirty="0"/>
              <a:t>modules (class) will be injected to high-level modules (</a:t>
            </a:r>
            <a:r>
              <a:rPr lang="en-US" dirty="0" smtClean="0"/>
              <a:t>interface).</a:t>
            </a:r>
          </a:p>
          <a:p>
            <a:pPr lvl="1"/>
            <a:r>
              <a:rPr lang="en-US" dirty="0" smtClean="0"/>
              <a:t>Modules communicate via interfaces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Objects are given their dependencies rather than construct them.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Spring MVC</a:t>
            </a:r>
            <a:r>
              <a:rPr lang="en-US" dirty="0" smtClean="0"/>
              <a:t>: a MVC framework designed </a:t>
            </a:r>
            <a:r>
              <a:rPr lang="en-US" dirty="0"/>
              <a:t>around a </a:t>
            </a:r>
            <a:r>
              <a:rPr lang="en-US" dirty="0" smtClean="0"/>
              <a:t>front </a:t>
            </a:r>
            <a:r>
              <a:rPr lang="en-US" dirty="0"/>
              <a:t>controller named </a:t>
            </a:r>
            <a:r>
              <a:rPr lang="en-US" dirty="0" err="1" smtClean="0"/>
              <a:t>DispatcherServlet</a:t>
            </a:r>
            <a:r>
              <a:rPr lang="en-US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dispatches requests to </a:t>
            </a:r>
            <a:r>
              <a:rPr lang="en-US" dirty="0" smtClean="0"/>
              <a:t>handlers.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</a:t>
            </a:r>
          </a:p>
        </p:txBody>
      </p:sp>
      <p:pic>
        <p:nvPicPr>
          <p:cNvPr id="5123" name="Picture 3" descr="C:\Users\HuanPM\Desktop\mvc-architecture-12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431" y="2667000"/>
            <a:ext cx="589362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2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361</TotalTime>
  <Words>304</Words>
  <Application>Microsoft Office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Spring &amp; Hibernate</vt:lpstr>
      <vt:lpstr>Table of Content</vt:lpstr>
      <vt:lpstr>Spring</vt:lpstr>
      <vt:lpstr>Spring</vt:lpstr>
      <vt:lpstr>Spring</vt:lpstr>
      <vt:lpstr>Spring Core</vt:lpstr>
      <vt:lpstr>Inversion of Control</vt:lpstr>
      <vt:lpstr>Dependency Injection</vt:lpstr>
      <vt:lpstr>Spring MVC</vt:lpstr>
      <vt:lpstr>Spring MVC</vt:lpstr>
      <vt:lpstr>Hibernate</vt:lpstr>
      <vt:lpstr>Hibernate</vt:lpstr>
      <vt:lpstr>Hibernate</vt:lpstr>
      <vt:lpstr>Hibernate</vt:lpstr>
      <vt:lpstr>Hibernate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&amp; Hibernate ORM</dc:title>
  <dc:creator>Phan Minh Huan (CME.MPB)</dc:creator>
  <cp:lastModifiedBy>ad</cp:lastModifiedBy>
  <cp:revision>191</cp:revision>
  <dcterms:created xsi:type="dcterms:W3CDTF">2006-08-16T00:00:00Z</dcterms:created>
  <dcterms:modified xsi:type="dcterms:W3CDTF">2016-10-25T09:05:26Z</dcterms:modified>
</cp:coreProperties>
</file>