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42" r:id="rId5"/>
    <p:sldId id="359" r:id="rId6"/>
    <p:sldId id="374" r:id="rId7"/>
    <p:sldId id="375" r:id="rId8"/>
    <p:sldId id="376" r:id="rId9"/>
    <p:sldId id="377" r:id="rId10"/>
    <p:sldId id="380" r:id="rId11"/>
    <p:sldId id="381" r:id="rId12"/>
    <p:sldId id="3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showGuides="1">
      <p:cViewPr varScale="1">
        <p:scale>
          <a:sx n="109" d="100"/>
          <a:sy n="109" d="100"/>
        </p:scale>
        <p:origin x="6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ro-RO" dirty="0"/>
              <a:t>asipsi</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err="1"/>
              <a:t>Sistemul</a:t>
            </a:r>
            <a:r>
              <a:rPr lang="en-US" dirty="0"/>
              <a:t> de </a:t>
            </a:r>
            <a:r>
              <a:rPr lang="en-US" dirty="0" err="1"/>
              <a:t>stabilizare</a:t>
            </a:r>
            <a:r>
              <a:rPr lang="en-US" dirty="0"/>
              <a:t> </a:t>
            </a:r>
            <a:r>
              <a:rPr lang="en-US" dirty="0" err="1"/>
              <a:t>si</a:t>
            </a:r>
            <a:r>
              <a:rPr lang="en-US" dirty="0"/>
              <a:t> de control al </a:t>
            </a:r>
            <a:r>
              <a:rPr lang="en-US" dirty="0" err="1"/>
              <a:t>unei</a:t>
            </a:r>
            <a:r>
              <a:rPr lang="en-US" dirty="0"/>
              <a:t> drone</a:t>
            </a:r>
          </a:p>
        </p:txBody>
      </p:sp>
      <p:sp>
        <p:nvSpPr>
          <p:cNvPr id="2" name="Text Placeholder 2">
            <a:extLst>
              <a:ext uri="{FF2B5EF4-FFF2-40B4-BE49-F238E27FC236}">
                <a16:creationId xmlns:a16="http://schemas.microsoft.com/office/drawing/2014/main" id="{E7D58ABE-B2A4-F1AA-BD47-8A49DF93E5D7}"/>
              </a:ext>
            </a:extLst>
          </p:cNvPr>
          <p:cNvSpPr txBox="1">
            <a:spLocks/>
          </p:cNvSpPr>
          <p:nvPr/>
        </p:nvSpPr>
        <p:spPr>
          <a:xfrm>
            <a:off x="8041542" y="5861805"/>
            <a:ext cx="4413250" cy="34988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dirty="0">
                <a:solidFill>
                  <a:schemeClr val="bg1"/>
                </a:solidFill>
              </a:rPr>
              <a:t>UTCB, AIA,Anul 4</a:t>
            </a:r>
            <a:endParaRPr lang="en-US" dirty="0">
              <a:solidFill>
                <a:schemeClr val="bg1"/>
              </a:solidFill>
            </a:endParaRPr>
          </a:p>
        </p:txBody>
      </p:sp>
      <p:sp>
        <p:nvSpPr>
          <p:cNvPr id="3" name="Text Placeholder 2">
            <a:extLst>
              <a:ext uri="{FF2B5EF4-FFF2-40B4-BE49-F238E27FC236}">
                <a16:creationId xmlns:a16="http://schemas.microsoft.com/office/drawing/2014/main" id="{70859B9E-92BB-6871-F7AF-C4BFAC70DBAD}"/>
              </a:ext>
            </a:extLst>
          </p:cNvPr>
          <p:cNvSpPr txBox="1">
            <a:spLocks/>
          </p:cNvSpPr>
          <p:nvPr/>
        </p:nvSpPr>
        <p:spPr>
          <a:xfrm>
            <a:off x="8041542" y="6248667"/>
            <a:ext cx="4413250" cy="34988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dirty="0">
                <a:solidFill>
                  <a:schemeClr val="bg1"/>
                </a:solidFill>
              </a:rPr>
              <a:t>Trifu Andrei-Caludiu</a:t>
            </a:r>
            <a:endParaRPr lang="en-US" dirty="0">
              <a:solidFill>
                <a:schemeClr val="bg1"/>
              </a:solidFill>
            </a:endParaRP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ro-RO" dirty="0"/>
              <a:t>Cuprins</a:t>
            </a:r>
            <a:endParaRPr lang="en-US" dirty="0"/>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853416"/>
            <a:ext cx="4466504" cy="3639459"/>
          </a:xfrm>
        </p:spPr>
        <p:txBody>
          <a:bodyPr anchor="t"/>
          <a:lstStyle/>
          <a:p>
            <a:r>
              <a:rPr lang="ro-RO" dirty="0">
                <a:latin typeface="Times New Roman" panose="02020603050405020304" pitchFamily="18" charset="0"/>
                <a:cs typeface="Times New Roman" panose="02020603050405020304" pitchFamily="18" charset="0"/>
              </a:rPr>
              <a:t>Introducere</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Scoupul Proiectului</a:t>
            </a:r>
          </a:p>
          <a:p>
            <a:r>
              <a:rPr lang="ro-RO" dirty="0">
                <a:latin typeface="Times New Roman" panose="02020603050405020304" pitchFamily="18" charset="0"/>
                <a:cs typeface="Times New Roman" panose="02020603050405020304" pitchFamily="18" charset="0"/>
              </a:rPr>
              <a:t>Functionalitatea Sistemului</a:t>
            </a:r>
          </a:p>
          <a:p>
            <a:r>
              <a:rPr lang="ro-RO" dirty="0">
                <a:latin typeface="Times New Roman" panose="02020603050405020304" pitchFamily="18" charset="0"/>
                <a:cs typeface="Times New Roman" panose="02020603050405020304" pitchFamily="18" charset="0"/>
              </a:rPr>
              <a:t>Lisa componente Hardware</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State-of-art</a:t>
            </a:r>
          </a:p>
          <a:p>
            <a:r>
              <a:rPr lang="ro-RO" dirty="0">
                <a:latin typeface="Times New Roman" panose="02020603050405020304" pitchFamily="18" charset="0"/>
                <a:cs typeface="Times New Roman" panose="02020603050405020304" pitchFamily="18" charset="0"/>
              </a:rPr>
              <a:t>Scenariu de utilizare</a:t>
            </a:r>
          </a:p>
          <a:p>
            <a:r>
              <a:rPr lang="ro-RO" dirty="0">
                <a:latin typeface="Times New Roman" panose="02020603050405020304" pitchFamily="18" charset="0"/>
                <a:cs typeface="Times New Roman" panose="02020603050405020304" pitchFamily="18" charset="0"/>
              </a:rPr>
              <a:t>Concluzii &amp; Dezvoltări ulterioare</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1123607"/>
          </a:xfrm>
        </p:spPr>
        <p:txBody>
          <a:bodyPr/>
          <a:lstStyle/>
          <a:p>
            <a:r>
              <a:rPr lang="ro-RO" dirty="0">
                <a:solidFill>
                  <a:schemeClr val="accent3"/>
                </a:solidFill>
              </a:rPr>
              <a:t>Scopul proiectului</a:t>
            </a:r>
            <a:endParaRPr lang="en-US" dirty="0">
              <a:solidFill>
                <a:schemeClr val="accent3"/>
              </a:solidFill>
            </a:endParaRP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500538" y="1635369"/>
            <a:ext cx="5628641" cy="4237111"/>
          </a:xfrm>
        </p:spPr>
        <p:txBody>
          <a:bodyPr/>
          <a:lstStyle/>
          <a:p>
            <a:pPr algn="just"/>
            <a:r>
              <a:rPr lang="ro-RO" sz="1800" b="1"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Scopul</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proiectului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dezvoltarea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sistemului</a:t>
            </a:r>
            <a:r>
              <a:rPr lang="en-US" sz="1800" cap="none" spc="0" dirty="0">
                <a:solidFill>
                  <a:schemeClr val="bg1"/>
                </a:solidFill>
                <a:latin typeface="Times New Roman" panose="02020603050405020304" pitchFamily="18" charset="0"/>
                <a:cs typeface="Times New Roman" panose="02020603050405020304" pitchFamily="18" charset="0"/>
              </a:rPr>
              <a:t> de </a:t>
            </a:r>
            <a:r>
              <a:rPr lang="en-US" sz="1800" cap="none" spc="0" dirty="0" err="1">
                <a:solidFill>
                  <a:schemeClr val="bg1"/>
                </a:solidFill>
                <a:latin typeface="Times New Roman" panose="02020603050405020304" pitchFamily="18" charset="0"/>
                <a:cs typeface="Times New Roman" panose="02020603050405020304" pitchFamily="18" charset="0"/>
              </a:rPr>
              <a:t>stabilizare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și</a:t>
            </a:r>
            <a:r>
              <a:rPr lang="en-US" sz="1800" cap="none" spc="0" dirty="0">
                <a:solidFill>
                  <a:schemeClr val="bg1"/>
                </a:solidFill>
                <a:latin typeface="Times New Roman" panose="02020603050405020304" pitchFamily="18" charset="0"/>
                <a:cs typeface="Times New Roman" panose="02020603050405020304" pitchFamily="18" charset="0"/>
              </a:rPr>
              <a:t> control al </a:t>
            </a:r>
            <a:r>
              <a:rPr lang="en-US" sz="1800" cap="none" spc="0" dirty="0" err="1">
                <a:solidFill>
                  <a:schemeClr val="bg1"/>
                </a:solidFill>
                <a:latin typeface="Times New Roman" panose="02020603050405020304" pitchFamily="18" charset="0"/>
                <a:cs typeface="Times New Roman" panose="02020603050405020304" pitchFamily="18" charset="0"/>
              </a:rPr>
              <a:t>unei</a:t>
            </a:r>
            <a:r>
              <a:rPr lang="en-US" sz="1800" cap="none" spc="0" dirty="0">
                <a:solidFill>
                  <a:schemeClr val="bg1"/>
                </a:solidFill>
                <a:latin typeface="Times New Roman" panose="02020603050405020304" pitchFamily="18" charset="0"/>
                <a:cs typeface="Times New Roman" panose="02020603050405020304" pitchFamily="18" charset="0"/>
              </a:rPr>
              <a:t> drone </a:t>
            </a:r>
            <a:r>
              <a:rPr lang="en-US" sz="1800" cap="none" spc="0" dirty="0" err="1">
                <a:solidFill>
                  <a:schemeClr val="bg1"/>
                </a:solidFill>
                <a:latin typeface="Times New Roman" panose="02020603050405020304" pitchFamily="18" charset="0"/>
                <a:cs typeface="Times New Roman" panose="02020603050405020304" pitchFamily="18" charset="0"/>
              </a:rPr>
              <a:t>pentru</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măsurarea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parametrilor</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dintr</a:t>
            </a:r>
            <a:r>
              <a:rPr lang="en-US" sz="1800" cap="none" spc="0" dirty="0">
                <a:solidFill>
                  <a:schemeClr val="bg1"/>
                </a:solidFill>
                <a:latin typeface="Times New Roman" panose="02020603050405020304" pitchFamily="18" charset="0"/>
                <a:cs typeface="Times New Roman" panose="02020603050405020304" pitchFamily="18" charset="0"/>
              </a:rPr>
              <a:t>-o </a:t>
            </a:r>
            <a:r>
              <a:rPr lang="en-US" sz="1800" cap="none" spc="0" dirty="0" err="1">
                <a:solidFill>
                  <a:schemeClr val="bg1"/>
                </a:solidFill>
                <a:latin typeface="Times New Roman" panose="02020603050405020304" pitchFamily="18" charset="0"/>
                <a:cs typeface="Times New Roman" panose="02020603050405020304" pitchFamily="18" charset="0"/>
              </a:rPr>
              <a:t>încăpere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este</a:t>
            </a:r>
            <a:r>
              <a:rPr lang="en-US" sz="1800" cap="none" spc="0" dirty="0">
                <a:solidFill>
                  <a:schemeClr val="bg1"/>
                </a:solidFill>
                <a:latin typeface="Times New Roman" panose="02020603050405020304" pitchFamily="18" charset="0"/>
                <a:cs typeface="Times New Roman" panose="02020603050405020304" pitchFamily="18" charset="0"/>
              </a:rPr>
              <a:t> de a </a:t>
            </a:r>
            <a:r>
              <a:rPr lang="en-US" sz="1800" cap="none" spc="0" dirty="0" err="1">
                <a:solidFill>
                  <a:schemeClr val="bg1"/>
                </a:solidFill>
                <a:latin typeface="Times New Roman" panose="02020603050405020304" pitchFamily="18" charset="0"/>
                <a:cs typeface="Times New Roman" panose="02020603050405020304" pitchFamily="18" charset="0"/>
              </a:rPr>
              <a:t>crea</a:t>
            </a:r>
            <a:r>
              <a:rPr lang="en-US" sz="1800" cap="none" spc="0" dirty="0">
                <a:solidFill>
                  <a:schemeClr val="bg1"/>
                </a:solidFill>
                <a:latin typeface="Times New Roman" panose="02020603050405020304" pitchFamily="18" charset="0"/>
                <a:cs typeface="Times New Roman" panose="02020603050405020304" pitchFamily="18" charset="0"/>
              </a:rPr>
              <a:t> un </a:t>
            </a:r>
            <a:r>
              <a:rPr lang="en-US" sz="1800" cap="none" spc="0" dirty="0" err="1">
                <a:solidFill>
                  <a:schemeClr val="bg1"/>
                </a:solidFill>
                <a:latin typeface="Times New Roman" panose="02020603050405020304" pitchFamily="18" charset="0"/>
                <a:cs typeface="Times New Roman" panose="02020603050405020304" pitchFamily="18" charset="0"/>
              </a:rPr>
              <a:t>sistem</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eficient</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și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versatil</a:t>
            </a:r>
            <a:r>
              <a:rPr lang="en-US" sz="1800" cap="none" spc="0" dirty="0">
                <a:solidFill>
                  <a:schemeClr val="bg1"/>
                </a:solidFill>
                <a:latin typeface="Times New Roman" panose="02020603050405020304" pitchFamily="18" charset="0"/>
                <a:cs typeface="Times New Roman" panose="02020603050405020304" pitchFamily="18" charset="0"/>
              </a:rPr>
              <a:t> care </a:t>
            </a:r>
            <a:r>
              <a:rPr lang="en-US" sz="1800" cap="none" spc="0" dirty="0" err="1">
                <a:solidFill>
                  <a:schemeClr val="bg1"/>
                </a:solidFill>
                <a:latin typeface="Times New Roman" panose="02020603050405020304" pitchFamily="18" charset="0"/>
                <a:cs typeface="Times New Roman" panose="02020603050405020304" pitchFamily="18" charset="0"/>
              </a:rPr>
              <a:t>să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permită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utilizatorului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monitorizeze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și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controleze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în</a:t>
            </a:r>
            <a:r>
              <a:rPr lang="en-US" sz="1800" cap="none" spc="0" dirty="0">
                <a:solidFill>
                  <a:schemeClr val="bg1"/>
                </a:solidFill>
                <a:latin typeface="Times New Roman" panose="02020603050405020304" pitchFamily="18" charset="0"/>
                <a:cs typeface="Times New Roman" panose="02020603050405020304" pitchFamily="18" charset="0"/>
              </a:rPr>
              <a:t> mod precis o </a:t>
            </a:r>
            <a:r>
              <a:rPr lang="en-US" sz="1800" cap="none" spc="0" dirty="0" err="1">
                <a:solidFill>
                  <a:schemeClr val="bg1"/>
                </a:solidFill>
                <a:latin typeface="Times New Roman" panose="02020603050405020304" pitchFamily="18" charset="0"/>
                <a:cs typeface="Times New Roman" panose="02020603050405020304" pitchFamily="18" charset="0"/>
              </a:rPr>
              <a:t>dronă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în</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scopul</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colectării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datelor</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dintr</a:t>
            </a:r>
            <a:r>
              <a:rPr lang="en-US" sz="1800" cap="none" spc="0" dirty="0">
                <a:solidFill>
                  <a:schemeClr val="bg1"/>
                </a:solidFill>
                <a:latin typeface="Times New Roman" panose="02020603050405020304" pitchFamily="18" charset="0"/>
                <a:cs typeface="Times New Roman" panose="02020603050405020304" pitchFamily="18" charset="0"/>
              </a:rPr>
              <a:t>-o </a:t>
            </a:r>
            <a:r>
              <a:rPr lang="en-US" sz="1800" cap="none" spc="0" dirty="0" err="1">
                <a:solidFill>
                  <a:schemeClr val="bg1"/>
                </a:solidFill>
                <a:latin typeface="Times New Roman" panose="02020603050405020304" pitchFamily="18" charset="0"/>
                <a:cs typeface="Times New Roman" panose="02020603050405020304" pitchFamily="18" charset="0"/>
              </a:rPr>
              <a:t>încăpere</a:t>
            </a:r>
            <a:r>
              <a:rPr lang="en-US" sz="1800" cap="none" spc="0" dirty="0">
                <a:solidFill>
                  <a:schemeClr val="bg1"/>
                </a:solidFill>
                <a:latin typeface="Times New Roman" panose="02020603050405020304" pitchFamily="18" charset="0"/>
                <a:cs typeface="Times New Roman" panose="02020603050405020304" pitchFamily="18" charset="0"/>
              </a:rPr>
              <a:t>. </a:t>
            </a:r>
          </a:p>
          <a:p>
            <a:pPr algn="just"/>
            <a:r>
              <a:rPr lang="ro-RO"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Prin</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utilizarea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dronei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echipate</a:t>
            </a:r>
            <a:r>
              <a:rPr lang="en-US" sz="1800" cap="none" spc="0" dirty="0">
                <a:solidFill>
                  <a:schemeClr val="bg1"/>
                </a:solidFill>
                <a:latin typeface="Times New Roman" panose="02020603050405020304" pitchFamily="18" charset="0"/>
                <a:cs typeface="Times New Roman" panose="02020603050405020304" pitchFamily="18" charset="0"/>
              </a:rPr>
              <a:t> cu </a:t>
            </a:r>
            <a:r>
              <a:rPr lang="en-US" sz="1800" cap="none" spc="0" dirty="0" err="1">
                <a:solidFill>
                  <a:schemeClr val="bg1"/>
                </a:solidFill>
                <a:latin typeface="Times New Roman" panose="02020603050405020304" pitchFamily="18" charset="0"/>
                <a:cs typeface="Times New Roman" panose="02020603050405020304" pitchFamily="18" charset="0"/>
              </a:rPr>
              <a:t>senzori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pentru</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măsurarea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parametrilor</a:t>
            </a:r>
            <a:r>
              <a:rPr lang="en-US" sz="1800" cap="none" spc="0" dirty="0">
                <a:solidFill>
                  <a:schemeClr val="bg1"/>
                </a:solidFill>
                <a:latin typeface="Times New Roman" panose="02020603050405020304" pitchFamily="18" charset="0"/>
                <a:cs typeface="Times New Roman" panose="02020603050405020304" pitchFamily="18" charset="0"/>
              </a:rPr>
              <a:t> precum </a:t>
            </a:r>
            <a:r>
              <a:rPr lang="en-US" sz="1800" cap="none" spc="0" dirty="0" err="1">
                <a:solidFill>
                  <a:schemeClr val="bg1"/>
                </a:solidFill>
                <a:latin typeface="Times New Roman" panose="02020603050405020304" pitchFamily="18" charset="0"/>
                <a:cs typeface="Times New Roman" panose="02020603050405020304" pitchFamily="18" charset="0"/>
              </a:rPr>
              <a:t>nivelul</a:t>
            </a:r>
            <a:r>
              <a:rPr lang="en-US" sz="1800" cap="none" spc="0" dirty="0">
                <a:solidFill>
                  <a:schemeClr val="bg1"/>
                </a:solidFill>
                <a:latin typeface="Times New Roman" panose="02020603050405020304" pitchFamily="18" charset="0"/>
                <a:cs typeface="Times New Roman" panose="02020603050405020304" pitchFamily="18" charset="0"/>
              </a:rPr>
              <a:t> de </a:t>
            </a:r>
            <a:r>
              <a:rPr lang="en-US" sz="1800" cap="none" spc="0" dirty="0" err="1">
                <a:solidFill>
                  <a:schemeClr val="bg1"/>
                </a:solidFill>
                <a:latin typeface="Times New Roman" panose="02020603050405020304" pitchFamily="18" charset="0"/>
                <a:cs typeface="Times New Roman" panose="02020603050405020304" pitchFamily="18" charset="0"/>
              </a:rPr>
              <a:t>dioxid</a:t>
            </a:r>
            <a:r>
              <a:rPr lang="en-US" sz="1800" cap="none" spc="0" dirty="0">
                <a:solidFill>
                  <a:schemeClr val="bg1"/>
                </a:solidFill>
                <a:latin typeface="Times New Roman" panose="02020603050405020304" pitchFamily="18" charset="0"/>
                <a:cs typeface="Times New Roman" panose="02020603050405020304" pitchFamily="18" charset="0"/>
              </a:rPr>
              <a:t> de carbon, </a:t>
            </a:r>
            <a:r>
              <a:rPr lang="en-US" sz="1800" cap="none" spc="0" dirty="0" err="1">
                <a:solidFill>
                  <a:schemeClr val="bg1"/>
                </a:solidFill>
                <a:latin typeface="Times New Roman" panose="02020603050405020304" pitchFamily="18" charset="0"/>
                <a:cs typeface="Times New Roman" panose="02020603050405020304" pitchFamily="18" charset="0"/>
              </a:rPr>
              <a:t>temperatura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și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umiditatea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proiectul</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își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propune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să</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ofere</a:t>
            </a:r>
            <a:r>
              <a:rPr lang="en-US" sz="1800" cap="none" spc="0" dirty="0">
                <a:solidFill>
                  <a:schemeClr val="bg1"/>
                </a:solidFill>
                <a:latin typeface="Times New Roman" panose="02020603050405020304" pitchFamily="18" charset="0"/>
                <a:cs typeface="Times New Roman" panose="02020603050405020304" pitchFamily="18" charset="0"/>
              </a:rPr>
              <a:t> o </a:t>
            </a:r>
            <a:r>
              <a:rPr lang="en-US" sz="1800" cap="none" spc="0" dirty="0" err="1">
                <a:solidFill>
                  <a:schemeClr val="bg1"/>
                </a:solidFill>
                <a:latin typeface="Times New Roman" panose="02020603050405020304" pitchFamily="18" charset="0"/>
                <a:cs typeface="Times New Roman" panose="02020603050405020304" pitchFamily="18" charset="0"/>
              </a:rPr>
              <a:t>soluție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inovatoare</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pentru</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monitorizarea</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calității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aerului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și</a:t>
            </a:r>
            <a:r>
              <a:rPr lang="en-US" sz="1800" cap="none" spc="0" dirty="0">
                <a:solidFill>
                  <a:schemeClr val="bg1"/>
                </a:solidFill>
                <a:latin typeface="Times New Roman" panose="02020603050405020304" pitchFamily="18" charset="0"/>
                <a:cs typeface="Times New Roman" panose="02020603050405020304" pitchFamily="18" charset="0"/>
              </a:rPr>
              <a:t> a </a:t>
            </a:r>
            <a:r>
              <a:rPr lang="en-US" sz="1800" cap="none" spc="0" dirty="0" err="1">
                <a:solidFill>
                  <a:schemeClr val="bg1"/>
                </a:solidFill>
                <a:latin typeface="Times New Roman" panose="02020603050405020304" pitchFamily="18" charset="0"/>
                <a:cs typeface="Times New Roman" panose="02020603050405020304" pitchFamily="18" charset="0"/>
              </a:rPr>
              <a:t>condițiilor</a:t>
            </a:r>
            <a:r>
              <a:rPr lang="en-US" sz="1800" cap="none" spc="0" dirty="0">
                <a:solidFill>
                  <a:schemeClr val="bg1"/>
                </a:solidFill>
                <a:latin typeface="Times New Roman" panose="02020603050405020304" pitchFamily="18" charset="0"/>
                <a:cs typeface="Times New Roman" panose="02020603050405020304" pitchFamily="18" charset="0"/>
              </a:rPr>
              <a:t> de </a:t>
            </a:r>
            <a:r>
              <a:rPr lang="en-US" sz="1800" cap="none" spc="0" dirty="0" err="1">
                <a:solidFill>
                  <a:schemeClr val="bg1"/>
                </a:solidFill>
                <a:latin typeface="Times New Roman" panose="02020603050405020304" pitchFamily="18" charset="0"/>
                <a:cs typeface="Times New Roman" panose="02020603050405020304" pitchFamily="18" charset="0"/>
              </a:rPr>
              <a:t>mediu</a:t>
            </a:r>
            <a:r>
              <a:rPr lang="en-US" sz="1800" cap="none" spc="0" dirty="0">
                <a:solidFill>
                  <a:schemeClr val="bg1"/>
                </a:solidFill>
                <a:latin typeface="Times New Roman" panose="02020603050405020304" pitchFamily="18" charset="0"/>
                <a:cs typeface="Times New Roman" panose="02020603050405020304" pitchFamily="18" charset="0"/>
              </a:rPr>
              <a:t> din </a:t>
            </a:r>
            <a:r>
              <a:rPr lang="en-US" sz="1800" cap="none" spc="0" dirty="0" err="1">
                <a:solidFill>
                  <a:schemeClr val="bg1"/>
                </a:solidFill>
                <a:latin typeface="Times New Roman" panose="02020603050405020304" pitchFamily="18" charset="0"/>
                <a:cs typeface="Times New Roman" panose="02020603050405020304" pitchFamily="18" charset="0"/>
              </a:rPr>
              <a:t>interiorul</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unei</a:t>
            </a:r>
            <a:r>
              <a:rPr lang="en-US" sz="1800" cap="none" spc="0" dirty="0">
                <a:solidFill>
                  <a:schemeClr val="bg1"/>
                </a:solidFill>
                <a:latin typeface="Times New Roman" panose="02020603050405020304" pitchFamily="18" charset="0"/>
                <a:cs typeface="Times New Roman" panose="02020603050405020304" pitchFamily="18" charset="0"/>
              </a:rPr>
              <a:t> </a:t>
            </a:r>
            <a:r>
              <a:rPr lang="en-US" sz="1800" cap="none" spc="0" dirty="0" err="1">
                <a:solidFill>
                  <a:schemeClr val="bg1"/>
                </a:solidFill>
                <a:latin typeface="Times New Roman" panose="02020603050405020304" pitchFamily="18" charset="0"/>
                <a:cs typeface="Times New Roman" panose="02020603050405020304" pitchFamily="18" charset="0"/>
              </a:rPr>
              <a:t>încăperi</a:t>
            </a:r>
            <a:r>
              <a:rPr lang="en-US" sz="1800" cap="none" spc="0" dirty="0">
                <a:solidFill>
                  <a:schemeClr val="bg1"/>
                </a:solidFill>
                <a:latin typeface="Times New Roman" panose="02020603050405020304" pitchFamily="18" charset="0"/>
                <a:cs typeface="Times New Roman" panose="02020603050405020304" pitchFamily="18" charset="0"/>
              </a:rPr>
              <a:t>.</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ro-RO" dirty="0"/>
              <a:t>Functionalitarile sistemului</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marR="0" indent="0" algn="just">
              <a:spcBef>
                <a:spcPts val="0"/>
              </a:spcBef>
              <a:spcAft>
                <a:spcPts val="0"/>
              </a:spcAft>
              <a:buNone/>
            </a:pPr>
            <a:r>
              <a:rPr lang="ro-RO" dirty="0">
                <a:effectLst/>
                <a:latin typeface="Times New Roman" panose="02020603050405020304" pitchFamily="18" charset="0"/>
                <a:ea typeface="Times New Roman" panose="02020603050405020304" pitchFamily="18" charset="0"/>
              </a:rPr>
              <a:t>	O functionalitate a proiectului constă în colectarea datelor dintr-o încăpere sau spațiu deschis, inclusiv nivelul de dioxid de carbon din aer, temperatura și umiditatea acestuia, utilizând senzori specializați plasați strategic. Aceste date sunt înregistrate și transmise către sistemul de procesare pentru analiză ulterioară și sunt disponibile pentru utilizare în aplicația mobilă asociată. Această funcționalitate oferă utilizatorilor informații esențiale despre calitatea aerului din mediul lor, permițându-le să ia decizii informate pentru confortul și sănătatea lor.</a:t>
            </a:r>
            <a:endParaRPr lang="en-US"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ro-RO" dirty="0"/>
              <a:t>Lista cu componentele hardware</a:t>
            </a:r>
            <a:endParaRPr lang="en-US" dirty="0"/>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148894"/>
            <a:ext cx="7817283" cy="4199152"/>
          </a:xfrm>
        </p:spPr>
        <p:txBody>
          <a:bodyPr/>
          <a:lstStyle/>
          <a:p>
            <a:r>
              <a:rPr lang="ro-RO"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formează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permit </a:t>
            </a:r>
            <a:r>
              <a:rPr lang="en-US" dirty="0" err="1">
                <a:latin typeface="Times New Roman" panose="02020603050405020304" pitchFamily="18" charset="0"/>
                <a:cs typeface="Times New Roman" panose="02020603050405020304" pitchFamily="18" charset="0"/>
              </a:rPr>
              <a:t>colectarea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despre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mediul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înconjurător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dronei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zborului</a:t>
            </a:r>
            <a:r>
              <a:rPr lang="ro-RO"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Uno R4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Placă</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dezvoltare</a:t>
            </a:r>
            <a:r>
              <a:rPr lang="en-US" dirty="0">
                <a:latin typeface="Times New Roman" panose="02020603050405020304" pitchFamily="18" charset="0"/>
                <a:cs typeface="Times New Roman" panose="02020603050405020304" pitchFamily="18" charset="0"/>
              </a:rPr>
              <a:t> Arduino cu capacitate de </a:t>
            </a:r>
            <a:r>
              <a:rPr lang="en-US" dirty="0" err="1">
                <a:latin typeface="Times New Roman" panose="02020603050405020304" pitchFamily="18" charset="0"/>
                <a:cs typeface="Times New Roman" panose="02020603050405020304" pitchFamily="18" charset="0"/>
              </a:rPr>
              <a:t>conectivitate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comunicarea</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alte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dispozitive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rețea</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SpeedyBee</a:t>
            </a:r>
            <a:r>
              <a:rPr lang="en-US" dirty="0">
                <a:latin typeface="Times New Roman" panose="02020603050405020304" pitchFamily="18" charset="0"/>
                <a:cs typeface="Times New Roman" panose="02020603050405020304" pitchFamily="18" charset="0"/>
              </a:rPr>
              <a:t> F405 V4 BLS 55A: </a:t>
            </a:r>
            <a:r>
              <a:rPr lang="en-US" dirty="0" err="1">
                <a:latin typeface="Times New Roman" panose="02020603050405020304" pitchFamily="18" charset="0"/>
                <a:cs typeface="Times New Roman" panose="02020603050405020304" pitchFamily="18" charset="0"/>
              </a:rPr>
              <a:t>Procesor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stabilizare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controlul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stabilizarea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dronei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zborului</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DHT11: </a:t>
            </a:r>
            <a:r>
              <a:rPr lang="en-US" dirty="0" err="1">
                <a:latin typeface="Times New Roman" panose="02020603050405020304" pitchFamily="18" charset="0"/>
                <a:cs typeface="Times New Roman" panose="02020603050405020304" pitchFamily="18" charset="0"/>
              </a:rPr>
              <a:t>Senzor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temperatură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umiditate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relativă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măsurarea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condițiilor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mediu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a:t>
            </a: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anumită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locație</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CCS811 CO2 Eco2 TVOC: Senzor de gaz utilizat pentru detectarea concentrațiilor de CO2 (dioxid de carbon) și TVOC (compuși organici volatili totali) în aer, precum și pentru monitorizarea calității aerului.</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ro-RO" dirty="0"/>
              <a:t>STAte-of-art</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066193"/>
            <a:ext cx="10500989" cy="4123100"/>
          </a:xfrm>
        </p:spPr>
        <p:txBody>
          <a:bodyPr/>
          <a:lstStyle/>
          <a:p>
            <a:r>
              <a:rPr lang="ro-RO" dirty="0"/>
              <a:t>	</a:t>
            </a:r>
            <a:r>
              <a:rPr lang="en-US" dirty="0" err="1"/>
              <a:t>În</a:t>
            </a:r>
            <a:r>
              <a:rPr lang="en-US" dirty="0"/>
              <a:t> </a:t>
            </a:r>
            <a:r>
              <a:rPr lang="en-US" dirty="0" err="1"/>
              <a:t>cadrul</a:t>
            </a:r>
            <a:r>
              <a:rPr lang="en-US" dirty="0"/>
              <a:t> </a:t>
            </a:r>
            <a:r>
              <a:rPr lang="en-US" dirty="0" err="1"/>
              <a:t>industriei</a:t>
            </a:r>
            <a:r>
              <a:rPr lang="en-US" dirty="0"/>
              <a:t> </a:t>
            </a:r>
            <a:r>
              <a:rPr lang="en-US" dirty="0" err="1"/>
              <a:t>moderne</a:t>
            </a:r>
            <a:r>
              <a:rPr lang="en-US" dirty="0"/>
              <a:t> a </a:t>
            </a:r>
            <a:r>
              <a:rPr lang="en-US" dirty="0" err="1"/>
              <a:t>dronelor</a:t>
            </a:r>
            <a:r>
              <a:rPr lang="en-US" dirty="0"/>
              <a:t> </a:t>
            </a:r>
            <a:r>
              <a:rPr lang="en-US" dirty="0" err="1"/>
              <a:t>și</a:t>
            </a:r>
            <a:r>
              <a:rPr lang="en-US" dirty="0"/>
              <a:t> a </a:t>
            </a:r>
            <a:r>
              <a:rPr lang="en-US" dirty="0" err="1"/>
              <a:t>monitorizării</a:t>
            </a:r>
            <a:r>
              <a:rPr lang="en-US" dirty="0"/>
              <a:t> </a:t>
            </a:r>
            <a:r>
              <a:rPr lang="en-US" dirty="0" err="1"/>
              <a:t>mediului</a:t>
            </a:r>
            <a:r>
              <a:rPr lang="en-US" dirty="0"/>
              <a:t>, </a:t>
            </a:r>
            <a:r>
              <a:rPr lang="en-US" dirty="0" err="1"/>
              <a:t>există</a:t>
            </a:r>
            <a:r>
              <a:rPr lang="en-US" dirty="0"/>
              <a:t> o </a:t>
            </a:r>
            <a:r>
              <a:rPr lang="en-US" dirty="0" err="1"/>
              <a:t>serie</a:t>
            </a:r>
            <a:r>
              <a:rPr lang="en-US" dirty="0"/>
              <a:t> de </a:t>
            </a:r>
            <a:r>
              <a:rPr lang="en-US" dirty="0" err="1"/>
              <a:t>companii</a:t>
            </a:r>
            <a:r>
              <a:rPr lang="en-US" dirty="0"/>
              <a:t> </a:t>
            </a:r>
            <a:r>
              <a:rPr lang="en-US" dirty="0" err="1"/>
              <a:t>lider</a:t>
            </a:r>
            <a:r>
              <a:rPr lang="en-US" dirty="0"/>
              <a:t> care </a:t>
            </a:r>
            <a:r>
              <a:rPr lang="en-US" dirty="0" err="1"/>
              <a:t>dezvoltă</a:t>
            </a:r>
            <a:r>
              <a:rPr lang="en-US" dirty="0"/>
              <a:t> </a:t>
            </a:r>
            <a:r>
              <a:rPr lang="en-US" dirty="0" err="1"/>
              <a:t>soluții</a:t>
            </a:r>
            <a:r>
              <a:rPr lang="en-US" dirty="0"/>
              <a:t> </a:t>
            </a:r>
            <a:r>
              <a:rPr lang="en-US" dirty="0" err="1"/>
              <a:t>avansate</a:t>
            </a:r>
            <a:r>
              <a:rPr lang="en-US" dirty="0"/>
              <a:t> </a:t>
            </a:r>
            <a:r>
              <a:rPr lang="en-US" dirty="0" err="1"/>
              <a:t>pentru</a:t>
            </a:r>
            <a:r>
              <a:rPr lang="en-US" dirty="0"/>
              <a:t> </a:t>
            </a:r>
            <a:r>
              <a:rPr lang="en-US" dirty="0" err="1"/>
              <a:t>colectarea</a:t>
            </a:r>
            <a:r>
              <a:rPr lang="en-US" dirty="0"/>
              <a:t> </a:t>
            </a:r>
            <a:r>
              <a:rPr lang="en-US" dirty="0" err="1"/>
              <a:t>datelor</a:t>
            </a:r>
            <a:r>
              <a:rPr lang="en-US" dirty="0"/>
              <a:t> </a:t>
            </a:r>
            <a:r>
              <a:rPr lang="en-US" dirty="0" err="1"/>
              <a:t>și</a:t>
            </a:r>
            <a:r>
              <a:rPr lang="en-US" dirty="0"/>
              <a:t> </a:t>
            </a:r>
            <a:r>
              <a:rPr lang="en-US" dirty="0" err="1"/>
              <a:t>controlul</a:t>
            </a:r>
            <a:r>
              <a:rPr lang="en-US" dirty="0"/>
              <a:t> </a:t>
            </a:r>
            <a:r>
              <a:rPr lang="en-US" dirty="0" err="1"/>
              <a:t>dronelor</a:t>
            </a:r>
            <a:r>
              <a:rPr lang="en-US" dirty="0"/>
              <a:t>. </a:t>
            </a:r>
            <a:r>
              <a:rPr lang="en-US" dirty="0" err="1"/>
              <a:t>Companii</a:t>
            </a:r>
            <a:r>
              <a:rPr lang="en-US" dirty="0"/>
              <a:t> precum DJI, Parrot </a:t>
            </a:r>
            <a:r>
              <a:rPr lang="en-US" dirty="0" err="1"/>
              <a:t>și</a:t>
            </a:r>
            <a:r>
              <a:rPr lang="en-US" dirty="0"/>
              <a:t> </a:t>
            </a:r>
            <a:r>
              <a:rPr lang="en-US" dirty="0" err="1"/>
              <a:t>SenseFly</a:t>
            </a:r>
            <a:r>
              <a:rPr lang="en-US" dirty="0"/>
              <a:t> </a:t>
            </a:r>
            <a:r>
              <a:rPr lang="en-US" dirty="0" err="1"/>
              <a:t>oferă</a:t>
            </a:r>
            <a:r>
              <a:rPr lang="en-US" dirty="0"/>
              <a:t> o </a:t>
            </a:r>
            <a:r>
              <a:rPr lang="en-US" dirty="0" err="1"/>
              <a:t>gamă</a:t>
            </a:r>
            <a:r>
              <a:rPr lang="en-US" dirty="0"/>
              <a:t> </a:t>
            </a:r>
            <a:r>
              <a:rPr lang="en-US" dirty="0" err="1"/>
              <a:t>variată</a:t>
            </a:r>
            <a:r>
              <a:rPr lang="en-US" dirty="0"/>
              <a:t> de drone </a:t>
            </a:r>
            <a:r>
              <a:rPr lang="en-US" dirty="0" err="1"/>
              <a:t>echipate</a:t>
            </a:r>
            <a:r>
              <a:rPr lang="en-US" dirty="0"/>
              <a:t> cu </a:t>
            </a:r>
            <a:r>
              <a:rPr lang="en-US" dirty="0" err="1"/>
              <a:t>senzori</a:t>
            </a:r>
            <a:r>
              <a:rPr lang="en-US" dirty="0"/>
              <a:t> </a:t>
            </a:r>
            <a:r>
              <a:rPr lang="en-US" dirty="0" err="1"/>
              <a:t>avansați</a:t>
            </a:r>
            <a:r>
              <a:rPr lang="en-US" dirty="0"/>
              <a:t> </a:t>
            </a:r>
            <a:r>
              <a:rPr lang="en-US" dirty="0" err="1"/>
              <a:t>și</a:t>
            </a:r>
            <a:r>
              <a:rPr lang="en-US" dirty="0"/>
              <a:t> </a:t>
            </a:r>
            <a:r>
              <a:rPr lang="en-US" dirty="0" err="1"/>
              <a:t>camere</a:t>
            </a:r>
            <a:r>
              <a:rPr lang="en-US" dirty="0"/>
              <a:t> </a:t>
            </a:r>
            <a:r>
              <a:rPr lang="en-US" dirty="0" err="1"/>
              <a:t>pentru</a:t>
            </a:r>
            <a:r>
              <a:rPr lang="en-US" dirty="0"/>
              <a:t> </a:t>
            </a:r>
            <a:r>
              <a:rPr lang="en-US" dirty="0" err="1"/>
              <a:t>capturarea</a:t>
            </a:r>
            <a:r>
              <a:rPr lang="en-US" dirty="0"/>
              <a:t> </a:t>
            </a:r>
            <a:r>
              <a:rPr lang="en-US" dirty="0" err="1"/>
              <a:t>datelor</a:t>
            </a:r>
            <a:r>
              <a:rPr lang="en-US" dirty="0"/>
              <a:t> precise de </a:t>
            </a:r>
            <a:r>
              <a:rPr lang="en-US" dirty="0" err="1"/>
              <a:t>mediu</a:t>
            </a:r>
            <a:r>
              <a:rPr lang="en-US" dirty="0"/>
              <a:t>. </a:t>
            </a:r>
            <a:endParaRPr lang="ro-RO" dirty="0"/>
          </a:p>
          <a:p>
            <a:r>
              <a:rPr lang="ro-RO" dirty="0"/>
              <a:t>	</a:t>
            </a:r>
            <a:r>
              <a:rPr lang="en-US" dirty="0" err="1"/>
              <a:t>În</a:t>
            </a:r>
            <a:r>
              <a:rPr lang="en-US" dirty="0"/>
              <a:t> </a:t>
            </a:r>
            <a:r>
              <a:rPr lang="en-US" dirty="0" err="1"/>
              <a:t>același</a:t>
            </a:r>
            <a:r>
              <a:rPr lang="en-US" dirty="0"/>
              <a:t> </a:t>
            </a:r>
            <a:r>
              <a:rPr lang="en-US" dirty="0" err="1"/>
              <a:t>timp</a:t>
            </a:r>
            <a:r>
              <a:rPr lang="en-US" dirty="0"/>
              <a:t>, </a:t>
            </a:r>
            <a:r>
              <a:rPr lang="en-US" dirty="0" err="1"/>
              <a:t>organizații</a:t>
            </a:r>
            <a:r>
              <a:rPr lang="en-US" dirty="0"/>
              <a:t> precum Aerodyne Group </a:t>
            </a:r>
            <a:r>
              <a:rPr lang="en-US" dirty="0" err="1"/>
              <a:t>și</a:t>
            </a:r>
            <a:r>
              <a:rPr lang="en-US" dirty="0"/>
              <a:t> </a:t>
            </a:r>
            <a:r>
              <a:rPr lang="en-US" dirty="0" err="1"/>
              <a:t>PrecisionHawk</a:t>
            </a:r>
            <a:r>
              <a:rPr lang="en-US" dirty="0"/>
              <a:t> </a:t>
            </a:r>
            <a:r>
              <a:rPr lang="en-US" dirty="0" err="1"/>
              <a:t>oferă</a:t>
            </a:r>
            <a:r>
              <a:rPr lang="en-US" dirty="0"/>
              <a:t> </a:t>
            </a:r>
            <a:r>
              <a:rPr lang="en-US" dirty="0" err="1"/>
              <a:t>soluții</a:t>
            </a:r>
            <a:r>
              <a:rPr lang="en-US" dirty="0"/>
              <a:t> </a:t>
            </a:r>
            <a:r>
              <a:rPr lang="en-US" dirty="0" err="1"/>
              <a:t>personalizate</a:t>
            </a:r>
            <a:r>
              <a:rPr lang="en-US" dirty="0"/>
              <a:t> </a:t>
            </a:r>
            <a:r>
              <a:rPr lang="en-US" dirty="0" err="1"/>
              <a:t>pentru</a:t>
            </a:r>
            <a:r>
              <a:rPr lang="en-US" dirty="0"/>
              <a:t> </a:t>
            </a:r>
            <a:r>
              <a:rPr lang="en-US" dirty="0" err="1"/>
              <a:t>industrii</a:t>
            </a:r>
            <a:r>
              <a:rPr lang="en-US" dirty="0"/>
              <a:t> precum </a:t>
            </a:r>
            <a:r>
              <a:rPr lang="en-US" dirty="0" err="1"/>
              <a:t>infrastructura</a:t>
            </a:r>
            <a:r>
              <a:rPr lang="en-US" dirty="0"/>
              <a:t>, </a:t>
            </a:r>
            <a:r>
              <a:rPr lang="en-US" dirty="0" err="1"/>
              <a:t>agricultura</a:t>
            </a:r>
            <a:r>
              <a:rPr lang="en-US" dirty="0"/>
              <a:t> </a:t>
            </a:r>
            <a:r>
              <a:rPr lang="en-US" dirty="0" err="1"/>
              <a:t>și</a:t>
            </a:r>
            <a:r>
              <a:rPr lang="en-US" dirty="0"/>
              <a:t> </a:t>
            </a:r>
            <a:r>
              <a:rPr lang="en-US" dirty="0" err="1"/>
              <a:t>energie</a:t>
            </a:r>
            <a:r>
              <a:rPr lang="en-US" dirty="0"/>
              <a:t>, </a:t>
            </a:r>
            <a:r>
              <a:rPr lang="en-US" dirty="0" err="1"/>
              <a:t>folosind</a:t>
            </a:r>
            <a:r>
              <a:rPr lang="en-US" dirty="0"/>
              <a:t> drone </a:t>
            </a:r>
            <a:r>
              <a:rPr lang="en-US" dirty="0" err="1"/>
              <a:t>și</a:t>
            </a:r>
            <a:r>
              <a:rPr lang="en-US" dirty="0"/>
              <a:t> software </a:t>
            </a:r>
            <a:r>
              <a:rPr lang="en-US" dirty="0" err="1"/>
              <a:t>specializat</a:t>
            </a:r>
            <a:r>
              <a:rPr lang="en-US" dirty="0"/>
              <a:t> </a:t>
            </a:r>
            <a:r>
              <a:rPr lang="en-US" dirty="0" err="1"/>
              <a:t>pentru</a:t>
            </a:r>
            <a:r>
              <a:rPr lang="en-US" dirty="0"/>
              <a:t> </a:t>
            </a:r>
            <a:r>
              <a:rPr lang="en-US" dirty="0" err="1"/>
              <a:t>monitorizarea</a:t>
            </a:r>
            <a:r>
              <a:rPr lang="en-US" dirty="0"/>
              <a:t> </a:t>
            </a:r>
            <a:r>
              <a:rPr lang="en-US" dirty="0" err="1"/>
              <a:t>și</a:t>
            </a:r>
            <a:r>
              <a:rPr lang="en-US" dirty="0"/>
              <a:t> </a:t>
            </a:r>
            <a:r>
              <a:rPr lang="en-US" dirty="0" err="1"/>
              <a:t>analiza</a:t>
            </a:r>
            <a:r>
              <a:rPr lang="en-US" dirty="0"/>
              <a:t> </a:t>
            </a:r>
            <a:r>
              <a:rPr lang="en-US" dirty="0" err="1"/>
              <a:t>datelor</a:t>
            </a:r>
            <a:r>
              <a:rPr lang="en-US" dirty="0"/>
              <a:t> </a:t>
            </a:r>
            <a:r>
              <a:rPr lang="en-US" dirty="0" err="1"/>
              <a:t>colectate</a:t>
            </a:r>
            <a:r>
              <a:rPr lang="en-US" dirty="0"/>
              <a:t>. </a:t>
            </a:r>
            <a:endParaRPr lang="ro-RO" dirty="0"/>
          </a:p>
          <a:p>
            <a:r>
              <a:rPr lang="ro-RO" dirty="0"/>
              <a:t>	</a:t>
            </a:r>
            <a:r>
              <a:rPr lang="en-US" dirty="0" err="1"/>
              <a:t>Aceste</a:t>
            </a:r>
            <a:r>
              <a:rPr lang="en-US" dirty="0"/>
              <a:t> </a:t>
            </a:r>
            <a:r>
              <a:rPr lang="en-US" dirty="0" err="1"/>
              <a:t>soluții</a:t>
            </a:r>
            <a:r>
              <a:rPr lang="en-US" dirty="0"/>
              <a:t> </a:t>
            </a:r>
            <a:r>
              <a:rPr lang="en-US" dirty="0" err="1"/>
              <a:t>moderne</a:t>
            </a:r>
            <a:r>
              <a:rPr lang="en-US" dirty="0"/>
              <a:t> </a:t>
            </a:r>
            <a:r>
              <a:rPr lang="en-US" dirty="0" err="1"/>
              <a:t>și</a:t>
            </a:r>
            <a:r>
              <a:rPr lang="en-US" dirty="0"/>
              <a:t> </a:t>
            </a:r>
            <a:r>
              <a:rPr lang="en-US" dirty="0" err="1"/>
              <a:t>inovatoare</a:t>
            </a:r>
            <a:r>
              <a:rPr lang="en-US" dirty="0"/>
              <a:t> au ca scop </a:t>
            </a:r>
            <a:r>
              <a:rPr lang="en-US" dirty="0" err="1"/>
              <a:t>îmbunătățirea</a:t>
            </a:r>
            <a:r>
              <a:rPr lang="en-US" dirty="0"/>
              <a:t> </a:t>
            </a:r>
            <a:r>
              <a:rPr lang="en-US" dirty="0" err="1"/>
              <a:t>proceselor</a:t>
            </a:r>
            <a:r>
              <a:rPr lang="en-US" dirty="0"/>
              <a:t> de </a:t>
            </a:r>
            <a:r>
              <a:rPr lang="en-US" dirty="0" err="1"/>
              <a:t>luare</a:t>
            </a:r>
            <a:r>
              <a:rPr lang="en-US" dirty="0"/>
              <a:t> a </a:t>
            </a:r>
            <a:r>
              <a:rPr lang="en-US" dirty="0" err="1"/>
              <a:t>deciziilor</a:t>
            </a:r>
            <a:r>
              <a:rPr lang="en-US" dirty="0"/>
              <a:t> </a:t>
            </a:r>
            <a:r>
              <a:rPr lang="en-US" dirty="0" err="1"/>
              <a:t>și</a:t>
            </a:r>
            <a:r>
              <a:rPr lang="en-US" dirty="0"/>
              <a:t> a </a:t>
            </a:r>
            <a:r>
              <a:rPr lang="en-US" dirty="0" err="1"/>
              <a:t>gestionării</a:t>
            </a:r>
            <a:r>
              <a:rPr lang="en-US" dirty="0"/>
              <a:t> </a:t>
            </a:r>
            <a:r>
              <a:rPr lang="en-US" dirty="0" err="1"/>
              <a:t>mediului</a:t>
            </a:r>
            <a:r>
              <a:rPr lang="en-US" dirty="0"/>
              <a:t> </a:t>
            </a:r>
            <a:r>
              <a:rPr lang="en-US" dirty="0" err="1"/>
              <a:t>înconjurător</a:t>
            </a:r>
            <a:r>
              <a:rPr lang="en-US" dirty="0"/>
              <a:t>, </a:t>
            </a:r>
            <a:r>
              <a:rPr lang="en-US" dirty="0" err="1"/>
              <a:t>contribuind</a:t>
            </a:r>
            <a:r>
              <a:rPr lang="en-US" dirty="0"/>
              <a:t> la </a:t>
            </a:r>
            <a:r>
              <a:rPr lang="en-US" dirty="0" err="1"/>
              <a:t>progresul</a:t>
            </a:r>
            <a:r>
              <a:rPr lang="en-US" dirty="0"/>
              <a:t> </a:t>
            </a:r>
            <a:r>
              <a:rPr lang="en-US" dirty="0" err="1"/>
              <a:t>și</a:t>
            </a:r>
            <a:r>
              <a:rPr lang="en-US" dirty="0"/>
              <a:t> </a:t>
            </a:r>
            <a:r>
              <a:rPr lang="en-US" dirty="0" err="1"/>
              <a:t>sustenabilitatea</a:t>
            </a:r>
            <a:r>
              <a:rPr lang="en-US" dirty="0"/>
              <a:t> </a:t>
            </a:r>
            <a:r>
              <a:rPr lang="en-US" dirty="0" err="1"/>
              <a:t>societății</a:t>
            </a:r>
            <a:r>
              <a:rPr lang="en-US" dirty="0"/>
              <a:t> </a:t>
            </a:r>
            <a:r>
              <a:rPr lang="en-US" dirty="0" err="1"/>
              <a:t>noastre</a:t>
            </a:r>
            <a:r>
              <a:rPr lang="en-US" dirty="0"/>
              <a: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err="1"/>
              <a:t>Scenariul</a:t>
            </a:r>
            <a:r>
              <a:rPr lang="en-US" dirty="0"/>
              <a:t> de </a:t>
            </a:r>
            <a:r>
              <a:rPr lang="en-US" dirty="0" err="1"/>
              <a:t>utilizare</a:t>
            </a:r>
            <a:r>
              <a:rPr lang="en-US" dirty="0"/>
              <a:t>: </a:t>
            </a:r>
            <a:r>
              <a:rPr lang="en-US" dirty="0" err="1"/>
              <a:t>Monitorizarea</a:t>
            </a:r>
            <a:r>
              <a:rPr lang="en-US" dirty="0"/>
              <a:t> </a:t>
            </a:r>
            <a:r>
              <a:rPr lang="en-US" dirty="0" err="1"/>
              <a:t>calității</a:t>
            </a:r>
            <a:r>
              <a:rPr lang="en-US" dirty="0"/>
              <a:t> </a:t>
            </a:r>
            <a:r>
              <a:rPr lang="en-US" dirty="0" err="1"/>
              <a:t>aerului</a:t>
            </a:r>
            <a:r>
              <a:rPr lang="en-US" dirty="0"/>
              <a:t> </a:t>
            </a:r>
            <a:r>
              <a:rPr lang="en-US" dirty="0" err="1"/>
              <a:t>într</a:t>
            </a:r>
            <a:r>
              <a:rPr lang="en-US" dirty="0"/>
              <a:t>-un </a:t>
            </a:r>
            <a:r>
              <a:rPr lang="en-US" dirty="0" err="1"/>
              <a:t>spațiu</a:t>
            </a:r>
            <a:r>
              <a:rPr lang="en-US" dirty="0"/>
              <a:t> de </a:t>
            </a:r>
            <a:r>
              <a:rPr lang="en-US" dirty="0" err="1"/>
              <a:t>lucru</a:t>
            </a:r>
            <a:r>
              <a:rPr lang="en-US" dirty="0"/>
              <a:t> de </a:t>
            </a:r>
            <a:r>
              <a:rPr lang="en-US" dirty="0" err="1"/>
              <a:t>birou</a:t>
            </a:r>
            <a:r>
              <a:rPr lang="en-US" dirty="0"/>
              <a:t>:</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066192"/>
            <a:ext cx="10434861" cy="4160005"/>
          </a:xfrm>
        </p:spPr>
        <p:txBody>
          <a:bodyPr/>
          <a:lstStyle/>
          <a:p>
            <a:pPr marL="0" indent="0">
              <a:buNone/>
            </a:pPr>
            <a:r>
              <a:rPr lang="ro-RO"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Rezumatul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utilizare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dronei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senzorilor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monitorizarea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calității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aerului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spațiul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lucru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începe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configurarea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lansarea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dronei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echipate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senzorii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necesari</a:t>
            </a:r>
            <a:r>
              <a:rPr lang="en-US" dirty="0">
                <a:latin typeface="Times New Roman" panose="02020603050405020304" pitchFamily="18" charset="0"/>
                <a:cs typeface="Times New Roman" panose="02020603050405020304" pitchFamily="18" charset="0"/>
              </a:rPr>
              <a:t>. Drona </a:t>
            </a:r>
            <a:r>
              <a:rPr lang="en-US" dirty="0" err="1">
                <a:latin typeface="Times New Roman" panose="02020603050405020304" pitchFamily="18" charset="0"/>
                <a:cs typeface="Times New Roman" panose="02020603050405020304" pitchFamily="18" charset="0"/>
              </a:rPr>
              <a:t>zboară</a:t>
            </a:r>
            <a:r>
              <a:rPr lang="en-US" dirty="0">
                <a:latin typeface="Times New Roman" panose="02020603050405020304" pitchFamily="18" charset="0"/>
                <a:cs typeface="Times New Roman" panose="02020603050405020304" pitchFamily="18" charset="0"/>
              </a:rPr>
              <a:t> pe un </a:t>
            </a:r>
            <a:r>
              <a:rPr lang="en-US" dirty="0" err="1">
                <a:latin typeface="Times New Roman" panose="02020603050405020304" pitchFamily="18" charset="0"/>
                <a:cs typeface="Times New Roman" panose="02020603050405020304" pitchFamily="18" charset="0"/>
              </a:rPr>
              <a:t>traseu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prestabilit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colectând</a:t>
            </a:r>
            <a:r>
              <a:rPr lang="en-US" dirty="0">
                <a:latin typeface="Times New Roman" panose="02020603050405020304" pitchFamily="18" charset="0"/>
                <a:cs typeface="Times New Roman" panose="02020603050405020304" pitchFamily="18" charset="0"/>
              </a:rPr>
              <a:t> date </a:t>
            </a:r>
            <a:r>
              <a:rPr lang="en-US" dirty="0" err="1">
                <a:latin typeface="Times New Roman" panose="02020603050405020304" pitchFamily="18" charset="0"/>
                <a:cs typeface="Times New Roman" panose="02020603050405020304" pitchFamily="18" charset="0"/>
              </a:rPr>
              <a:t>despre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nivelul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dioxid</a:t>
            </a:r>
            <a:r>
              <a:rPr lang="en-US" dirty="0">
                <a:latin typeface="Times New Roman" panose="02020603050405020304" pitchFamily="18" charset="0"/>
                <a:cs typeface="Times New Roman" panose="02020603050405020304" pitchFamily="18" charset="0"/>
              </a:rPr>
              <a:t> de carbon, </a:t>
            </a:r>
            <a:r>
              <a:rPr lang="en-US" dirty="0" err="1">
                <a:latin typeface="Times New Roman" panose="02020603050405020304" pitchFamily="18" charset="0"/>
                <a:cs typeface="Times New Roman" panose="02020603050405020304" pitchFamily="18" charset="0"/>
              </a:rPr>
              <a:t>temperatura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umiditatea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aerului</a:t>
            </a:r>
            <a:r>
              <a:rPr lang="en-US" dirty="0">
                <a:latin typeface="Times New Roman" panose="02020603050405020304" pitchFamily="18" charset="0"/>
                <a:cs typeface="Times New Roman" panose="02020603050405020304" pitchFamily="18" charset="0"/>
              </a:rPr>
              <a:t>. </a:t>
            </a:r>
            <a:endParaRPr lang="ro-RO"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transmise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real </a:t>
            </a:r>
            <a:r>
              <a:rPr lang="en-US" dirty="0" err="1">
                <a:latin typeface="Times New Roman" panose="02020603050405020304" pitchFamily="18" charset="0"/>
                <a:cs typeface="Times New Roman" panose="02020603050405020304" pitchFamily="18" charset="0"/>
              </a:rPr>
              <a:t>către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procesare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analiză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primește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rapoartele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analizează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evalua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calitatea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aerului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măsuri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corective</a:t>
            </a:r>
            <a:r>
              <a:rPr lang="en-US" dirty="0">
                <a:latin typeface="Times New Roman" panose="02020603050405020304" pitchFamily="18" charset="0"/>
                <a:cs typeface="Times New Roman" panose="02020603050405020304" pitchFamily="18" charset="0"/>
              </a:rPr>
              <a:t>, cum </a:t>
            </a: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fi </a:t>
            </a:r>
            <a:r>
              <a:rPr lang="en-US" dirty="0" err="1">
                <a:latin typeface="Times New Roman" panose="02020603050405020304" pitchFamily="18" charset="0"/>
                <a:cs typeface="Times New Roman" panose="02020603050405020304" pitchFamily="18" charset="0"/>
              </a:rPr>
              <a:t>ventilarea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suplimentară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accesibile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interactivizabile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intermediul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aplicației</a:t>
            </a:r>
            <a:r>
              <a:rPr lang="en-US" dirty="0">
                <a:latin typeface="Times New Roman" panose="02020603050405020304" pitchFamily="18" charset="0"/>
                <a:cs typeface="Times New Roman" panose="02020603050405020304" pitchFamily="18" charset="0"/>
              </a:rPr>
              <a:t> mobile </a:t>
            </a:r>
            <a:r>
              <a:rPr lang="en-US" dirty="0" err="1">
                <a:latin typeface="Times New Roman" panose="02020603050405020304" pitchFamily="18" charset="0"/>
                <a:cs typeface="Times New Roman" panose="02020603050405020304" pitchFamily="18" charset="0"/>
              </a:rPr>
              <a:t>asociate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monitorizarea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real. </a:t>
            </a:r>
            <a:endParaRPr lang="ro-RO" dirty="0">
              <a:latin typeface="Times New Roman" panose="02020603050405020304" pitchFamily="18" charset="0"/>
              <a:cs typeface="Times New Roman" panose="02020603050405020304" pitchFamily="18" charset="0"/>
            </a:endParaRPr>
          </a:p>
          <a:p>
            <a:pPr marL="0" indent="0">
              <a:buNone/>
            </a:pPr>
            <a:r>
              <a:rPr lang="ro-RO"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După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misiunii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drona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aterizează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siguranță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analiza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decizii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viitoare</a:t>
            </a:r>
            <a:r>
              <a:rPr lang="en-US" dirty="0">
                <a:latin typeface="Times New Roman" panose="02020603050405020304" pitchFamily="18" charset="0"/>
                <a:cs typeface="Times New Roman" panose="02020603050405020304" pitchFamily="18" charset="0"/>
              </a:rPr>
              <a:t> legate de </a:t>
            </a:r>
            <a:r>
              <a:rPr lang="en-US" dirty="0" err="1">
                <a:latin typeface="Times New Roman" panose="02020603050405020304" pitchFamily="18" charset="0"/>
                <a:cs typeface="Times New Roman" panose="02020603050405020304" pitchFamily="18" charset="0"/>
              </a:rPr>
              <a:t>calitatea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aerului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spațiu</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ro-RO" dirty="0"/>
              <a:t>Concluzii &amp; Dezvoltări ulterioare</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7" name="Content Placeholder 2">
            <a:extLst>
              <a:ext uri="{FF2B5EF4-FFF2-40B4-BE49-F238E27FC236}">
                <a16:creationId xmlns:a16="http://schemas.microsoft.com/office/drawing/2014/main" id="{16AE8F0E-7CE0-E886-0881-259F0CC86802}"/>
              </a:ext>
            </a:extLst>
          </p:cNvPr>
          <p:cNvSpPr txBox="1">
            <a:spLocks/>
          </p:cNvSpPr>
          <p:nvPr/>
        </p:nvSpPr>
        <p:spPr>
          <a:xfrm>
            <a:off x="814301" y="2054153"/>
            <a:ext cx="4671774" cy="439060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ro-RO" sz="1800" dirty="0">
                <a:solidFill>
                  <a:schemeClr val="bg1"/>
                </a:solidFill>
                <a:latin typeface="Times New Roman" panose="02020603050405020304" pitchFamily="18" charset="0"/>
                <a:cs typeface="Times New Roman" panose="02020603050405020304" pitchFamily="18" charset="0"/>
              </a:rPr>
              <a:t>Concluzii:</a:t>
            </a:r>
          </a:p>
          <a:p>
            <a:pPr marL="342900" indent="-342900" algn="l">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Implementarea unui sistem de monitorizare a calității aerului folosind drone și senzori reprezintă o soluție inovatoare și eficientă pentru evaluarea mediului în spații interioare.</a:t>
            </a:r>
          </a:p>
          <a:p>
            <a:pPr marL="342900" indent="-342900" algn="l">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Procesul de colectare a datelor în timp real și analiza acestora oferă utilizatorilor informații valoroase pentru îmbunătățirea calității aerului și a condițiilor de lucru.</a:t>
            </a:r>
          </a:p>
          <a:p>
            <a:pPr marL="342900" indent="-342900" algn="l">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Integrarea senzorilor avansați în drone permite o monitorizare mai precisă și mai cuprinzătoare a parametrilor de mediu, oferind o imagine mai completă a situației.</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62D1200-0071-F579-4278-61ADE6C08B49}"/>
              </a:ext>
            </a:extLst>
          </p:cNvPr>
          <p:cNvSpPr txBox="1">
            <a:spLocks/>
          </p:cNvSpPr>
          <p:nvPr/>
        </p:nvSpPr>
        <p:spPr>
          <a:xfrm>
            <a:off x="6453554" y="2086708"/>
            <a:ext cx="4671774" cy="43580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o-RO" sz="1800" dirty="0">
                <a:solidFill>
                  <a:schemeClr val="bg1"/>
                </a:solidFill>
                <a:latin typeface="Times New Roman" panose="02020603050405020304" pitchFamily="18" charset="0"/>
                <a:cs typeface="Times New Roman" panose="02020603050405020304" pitchFamily="18" charset="0"/>
              </a:rPr>
              <a:t>Dezvoltări ulterioare:</a:t>
            </a:r>
          </a:p>
          <a:p>
            <a:pPr marL="342900" indent="-342900">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Îmbunătățirea preciziei și sensibilității senzorilor pentru o mai bună detectare a schimbărilor subtile ale calității aerului.</a:t>
            </a:r>
          </a:p>
          <a:p>
            <a:pPr marL="342900" indent="-342900">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Dezvoltarea unor algoritmi de analiză a datelor mai avansați pentru identificarea și anticiparea problemelor legate de calitatea aerului.</a:t>
            </a:r>
          </a:p>
          <a:p>
            <a:pPr marL="342900" indent="-342900">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Integrarea de tehnologii suplimentare, cum ar fi camerele termice sau senzorii de poluanți specifici, pentru o monitorizare și analiză mai completă a mediului.</a:t>
            </a:r>
          </a:p>
          <a:p>
            <a:pPr marL="342900" indent="-342900">
              <a:buFont typeface="+mj-lt"/>
              <a:buAutoNum type="arabicPeriod"/>
            </a:pPr>
            <a:r>
              <a:rPr lang="ro-RO" sz="1800" dirty="0">
                <a:solidFill>
                  <a:schemeClr val="bg1"/>
                </a:solidFill>
                <a:latin typeface="Times New Roman" panose="02020603050405020304" pitchFamily="18" charset="0"/>
                <a:cs typeface="Times New Roman" panose="02020603050405020304" pitchFamily="18" charset="0"/>
              </a:rPr>
              <a:t>Extinderea capacității de comunicare și de interacțiune a sistemului cu alte dispozitive inteligente și platforme de gestionare.</a:t>
            </a:r>
          </a:p>
        </p:txBody>
      </p:sp>
    </p:spTree>
    <p:extLst>
      <p:ext uri="{BB962C8B-B14F-4D97-AF65-F5344CB8AC3E}">
        <p14:creationId xmlns:p14="http://schemas.microsoft.com/office/powerpoint/2010/main" val="330406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ro-RO" dirty="0"/>
              <a:t>Mulțumesc pentru atentie!</a:t>
            </a:r>
            <a:endParaRPr lang="en-US" dirty="0"/>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349881"/>
          </a:xfrm>
        </p:spPr>
        <p:txBody>
          <a:bodyPr/>
          <a:lstStyle/>
          <a:p>
            <a:r>
              <a:rPr lang="ro-RO" dirty="0"/>
              <a:t>Trifu Andrei-Caludiu</a:t>
            </a:r>
            <a:endParaRPr lang="en-US" dirty="0"/>
          </a:p>
        </p:txBody>
      </p:sp>
    </p:spTree>
    <p:extLst>
      <p:ext uri="{BB962C8B-B14F-4D97-AF65-F5344CB8AC3E}">
        <p14:creationId xmlns:p14="http://schemas.microsoft.com/office/powerpoint/2010/main" val="239546498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{A601B090-48F8-4136-A035-A656EEDF0CE0}tf11936837_win32</Template>
  <TotalTime>45</TotalTime>
  <Words>784</Words>
  <Application>Microsoft Office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Biome</vt:lpstr>
      <vt:lpstr>Calibri</vt:lpstr>
      <vt:lpstr>Times New Roman</vt:lpstr>
      <vt:lpstr>Custom</vt:lpstr>
      <vt:lpstr>asipsi</vt:lpstr>
      <vt:lpstr>Cuprins</vt:lpstr>
      <vt:lpstr>Scopul proiectului</vt:lpstr>
      <vt:lpstr>Functionalitarile sistemului</vt:lpstr>
      <vt:lpstr>Lista cu componentele hardware</vt:lpstr>
      <vt:lpstr>STAte-of-art</vt:lpstr>
      <vt:lpstr>Scenariul de utilizare: Monitorizarea calității aerului într-un spațiu de lucru de birou:</vt:lpstr>
      <vt:lpstr>Concluzii &amp; Dezvoltări ulterioare</vt:lpstr>
      <vt:lpstr>Mulțumesc pentru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asipsi</dc:title>
  <dc:creator>Andrei-Claudiu TRIFU</dc:creator>
  <cp:lastModifiedBy>Andrei-Claudiu TRIFU</cp:lastModifiedBy>
  <cp:revision>1</cp:revision>
  <dcterms:created xsi:type="dcterms:W3CDTF">2024-04-16T09:35:59Z</dcterms:created>
  <dcterms:modified xsi:type="dcterms:W3CDTF">2024-04-16T10:21:00Z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