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0"/>
  </p:notesMasterIdLst>
  <p:sldIdLst>
    <p:sldId id="256" r:id="rId5"/>
    <p:sldId id="2146847054" r:id="rId6"/>
    <p:sldId id="262" r:id="rId7"/>
    <p:sldId id="263" r:id="rId8"/>
    <p:sldId id="265" r:id="rId9"/>
    <p:sldId id="2146847063" r:id="rId10"/>
    <p:sldId id="2146847062" r:id="rId11"/>
    <p:sldId id="2146847064" r:id="rId12"/>
    <p:sldId id="2146847065" r:id="rId13"/>
    <p:sldId id="2146847066" r:id="rId14"/>
    <p:sldId id="266" r:id="rId15"/>
    <p:sldId id="267" r:id="rId16"/>
    <p:sldId id="2146847067" r:id="rId17"/>
    <p:sldId id="2146847068" r:id="rId18"/>
    <p:sldId id="2146847069" r:id="rId19"/>
    <p:sldId id="2146847070" r:id="rId20"/>
    <p:sldId id="2146847071" r:id="rId21"/>
    <p:sldId id="2146847072" r:id="rId22"/>
    <p:sldId id="268" r:id="rId23"/>
    <p:sldId id="2146847055" r:id="rId24"/>
    <p:sldId id="269" r:id="rId25"/>
    <p:sldId id="2146847059" r:id="rId26"/>
    <p:sldId id="2146847060" r:id="rId27"/>
    <p:sldId id="2146847061" r:id="rId28"/>
    <p:sldId id="25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46" d="100"/>
          <a:sy n="46" d="100"/>
        </p:scale>
        <p:origin x="-1638" y="-5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r>
              <a:rPr lang="en-US" sz="2000" dirty="0">
                <a:solidFill>
                  <a:schemeClr val="accent1"/>
                </a:solidFill>
              </a:rPr>
              <a:t>PIYUSH LENDE – MIT Academy of Engineering – Computer Engineering</a:t>
            </a:r>
          </a:p>
          <a:p>
            <a:endParaRPr lang="en-US" sz="2000" b="1"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5474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r>
              <a:rPr lang="en-IN" b="1" dirty="0"/>
              <a:t>Algorithm Used:</a:t>
            </a:r>
          </a:p>
          <a:p>
            <a:r>
              <a:rPr lang="en-IN" b="1" dirty="0" err="1"/>
              <a:t>AutoAI</a:t>
            </a:r>
            <a:r>
              <a:rPr lang="en-IN" b="1" dirty="0"/>
              <a:t> Model</a:t>
            </a:r>
            <a:r>
              <a:rPr lang="en-IN" dirty="0"/>
              <a:t> – IBM Watsonx.ai automatically selects the best classifier based on the dataset.</a:t>
            </a:r>
          </a:p>
          <a:p>
            <a:r>
              <a:rPr lang="en-IN" b="1" dirty="0"/>
              <a:t>Data Input:</a:t>
            </a:r>
          </a:p>
          <a:p>
            <a:r>
              <a:rPr lang="en-IN" dirty="0"/>
              <a:t>Voltage and Current </a:t>
            </a:r>
            <a:r>
              <a:rPr lang="en-IN" dirty="0" err="1"/>
              <a:t>Phasors</a:t>
            </a:r>
            <a:r>
              <a:rPr lang="en-IN" dirty="0"/>
              <a:t> (Features)</a:t>
            </a:r>
          </a:p>
          <a:p>
            <a:r>
              <a:rPr lang="en-IN" dirty="0"/>
              <a:t>Fault Type (Target Variable)</a:t>
            </a:r>
          </a:p>
          <a:p>
            <a:r>
              <a:rPr lang="en-IN" b="1" dirty="0"/>
              <a:t>Training Process:</a:t>
            </a:r>
          </a:p>
          <a:p>
            <a:r>
              <a:rPr lang="en-IN" dirty="0" err="1"/>
              <a:t>AutoAI</a:t>
            </a:r>
            <a:r>
              <a:rPr lang="en-IN" dirty="0"/>
              <a:t> splits dataset into training and test sets</a:t>
            </a:r>
          </a:p>
          <a:p>
            <a:r>
              <a:rPr lang="en-IN" dirty="0"/>
              <a:t>Performs model selection, </a:t>
            </a:r>
            <a:r>
              <a:rPr lang="en-IN" dirty="0" err="1"/>
              <a:t>hyperparameter</a:t>
            </a:r>
            <a:r>
              <a:rPr lang="en-IN" dirty="0"/>
              <a:t> tuning, and pipeline generation</a:t>
            </a:r>
          </a:p>
          <a:p>
            <a:r>
              <a:rPr lang="en-IN" b="1" dirty="0"/>
              <a:t>Deployment:</a:t>
            </a:r>
          </a:p>
          <a:p>
            <a:r>
              <a:rPr lang="en-IN" dirty="0"/>
              <a:t>Best model saved and deployed on IBM Cloud</a:t>
            </a:r>
          </a:p>
          <a:p>
            <a:r>
              <a:rPr lang="en-IN" dirty="0"/>
              <a:t>Model tested with new inputs in real-time using deployed API</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t>✅ </a:t>
            </a:r>
            <a:r>
              <a:rPr lang="en-IN" sz="2400" b="1" dirty="0"/>
              <a:t>Model Accuracy</a:t>
            </a:r>
            <a:r>
              <a:rPr lang="en-IN" sz="2400" dirty="0"/>
              <a:t>: 98–99% (as shown in </a:t>
            </a:r>
            <a:r>
              <a:rPr lang="en-IN" sz="2400" dirty="0" err="1"/>
              <a:t>AutoAI</a:t>
            </a:r>
            <a:r>
              <a:rPr lang="en-IN" sz="2400" dirty="0"/>
              <a:t> </a:t>
            </a:r>
            <a:r>
              <a:rPr lang="en-IN" sz="2400" dirty="0" err="1"/>
              <a:t>leaderboard</a:t>
            </a:r>
            <a:r>
              <a:rPr lang="en-IN" sz="2400" dirty="0"/>
              <a:t>)</a:t>
            </a:r>
            <a:br>
              <a:rPr lang="en-IN" sz="2400" dirty="0"/>
            </a:br>
            <a:r>
              <a:rPr lang="en-IN" sz="2400" dirty="0"/>
              <a:t>📈 </a:t>
            </a:r>
            <a:r>
              <a:rPr lang="en-IN" sz="2400" b="1" dirty="0"/>
              <a:t>Classification Output</a:t>
            </a:r>
            <a:r>
              <a:rPr lang="en-IN" sz="2400" dirty="0"/>
              <a:t>: Model successfully predicts fault types (e.g</a:t>
            </a:r>
            <a:r>
              <a:rPr lang="en-IN" sz="2400" dirty="0" smtClean="0"/>
              <a:t>.,</a:t>
            </a:r>
            <a:r>
              <a:rPr lang="en-IN" sz="2400" dirty="0" err="1" smtClean="0"/>
              <a:t>overheating,line</a:t>
            </a:r>
            <a:r>
              <a:rPr lang="en-IN" sz="2400" dirty="0" smtClean="0"/>
              <a:t> breakage, </a:t>
            </a:r>
            <a:r>
              <a:rPr lang="en-IN" sz="2400" dirty="0" err="1" smtClean="0"/>
              <a:t>etc</a:t>
            </a:r>
            <a:r>
              <a:rPr lang="en-IN" sz="2400" dirty="0" smtClean="0"/>
              <a:t>)</a:t>
            </a:r>
            <a:r>
              <a:rPr lang="en-IN" sz="2400" dirty="0"/>
              <a:t/>
            </a:r>
            <a:br>
              <a:rPr lang="en-IN" sz="2400" dirty="0"/>
            </a:br>
            <a:r>
              <a:rPr lang="en-IN" sz="2400" dirty="0"/>
              <a:t>📷 </a:t>
            </a:r>
            <a:r>
              <a:rPr lang="en-IN" sz="2400" b="1" dirty="0"/>
              <a:t>Output Screenshot</a:t>
            </a:r>
            <a:r>
              <a:rPr lang="en-IN" sz="2400" dirty="0"/>
              <a:t>: </a:t>
            </a:r>
            <a:r>
              <a:rPr lang="en-IN" sz="2400" dirty="0" smtClean="0"/>
              <a:t>Included </a:t>
            </a:r>
            <a:r>
              <a:rPr lang="en-IN" sz="2400" dirty="0"/>
              <a:t>the pipeline </a:t>
            </a:r>
            <a:r>
              <a:rPr lang="en-IN" sz="2400" dirty="0" err="1"/>
              <a:t>leaderboard</a:t>
            </a:r>
            <a:r>
              <a:rPr lang="en-IN" sz="2400" dirty="0"/>
              <a:t>, deployed model dashboard, and test prediction screen from IBM Cloud</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1164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301115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652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695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data</a:t>
            </a:r>
            <a:endParaRPr lang="en-IN" dirty="0"/>
          </a:p>
        </p:txBody>
      </p:sp>
      <p:sp>
        <p:nvSpPr>
          <p:cNvPr id="3" name="Content Placeholder 2"/>
          <p:cNvSpPr>
            <a:spLocks noGrp="1"/>
          </p:cNvSpPr>
          <p:nvPr>
            <p:ph idx="1"/>
          </p:nvPr>
        </p:nvSpPr>
        <p:spPr/>
        <p:txBody>
          <a:bodyPr/>
          <a:lstStyle/>
          <a:p>
            <a:endParaRPr lang="en-IN" dirty="0"/>
          </a:p>
        </p:txBody>
      </p:sp>
      <p:pic>
        <p:nvPicPr>
          <p:cNvPr id="13314" name="Picture 2" descr="C:\Users\Rudra\Desktop\IBM Projects\fault detection system\26 sample da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455" y="1267691"/>
            <a:ext cx="11014363" cy="4759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371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input</a:t>
            </a:r>
            <a:endParaRPr lang="en-IN" dirty="0"/>
          </a:p>
        </p:txBody>
      </p:sp>
      <p:sp>
        <p:nvSpPr>
          <p:cNvPr id="3" name="Content Placeholder 2"/>
          <p:cNvSpPr>
            <a:spLocks noGrp="1"/>
          </p:cNvSpPr>
          <p:nvPr>
            <p:ph idx="1"/>
          </p:nvPr>
        </p:nvSpPr>
        <p:spPr/>
        <p:txBody>
          <a:bodyPr/>
          <a:lstStyle/>
          <a:p>
            <a:endParaRPr lang="en-IN" dirty="0"/>
          </a:p>
        </p:txBody>
      </p:sp>
      <p:pic>
        <p:nvPicPr>
          <p:cNvPr id="14338" name="Picture 2" descr="C:\Users\Rudra\Desktop\IBM Projects\fault detection system\27 predi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618" y="1641763"/>
            <a:ext cx="10806546" cy="4681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531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sp>
        <p:nvSpPr>
          <p:cNvPr id="3" name="Content Placeholder 2"/>
          <p:cNvSpPr>
            <a:spLocks noGrp="1"/>
          </p:cNvSpPr>
          <p:nvPr>
            <p:ph idx="1"/>
          </p:nvPr>
        </p:nvSpPr>
        <p:spPr/>
        <p:txBody>
          <a:bodyPr/>
          <a:lstStyle/>
          <a:p>
            <a:endParaRPr lang="en-IN" dirty="0"/>
          </a:p>
        </p:txBody>
      </p:sp>
      <p:pic>
        <p:nvPicPr>
          <p:cNvPr id="15362" name="Picture 2" descr="C:\Users\Rudra\Desktop\IBM Projects\fault detection system\29 resul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222" y="1288473"/>
            <a:ext cx="11513705" cy="5153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00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r>
              <a:rPr lang="en-IN" sz="2400" dirty="0"/>
              <a:t>The developed machine learning model effectively classifies power system faults with high accuracy.</a:t>
            </a:r>
          </a:p>
          <a:p>
            <a:r>
              <a:rPr lang="en-IN" sz="2400" dirty="0"/>
              <a:t>IBM Cloud’s </a:t>
            </a:r>
            <a:r>
              <a:rPr lang="en-IN" sz="2400" dirty="0" err="1"/>
              <a:t>AutoAI</a:t>
            </a:r>
            <a:r>
              <a:rPr lang="en-IN" sz="2400" dirty="0"/>
              <a:t> and Watsonx.ai simplified the model creation and deployment process.</a:t>
            </a:r>
          </a:p>
          <a:p>
            <a:r>
              <a:rPr lang="en-IN" sz="2400" dirty="0"/>
              <a:t>The solution demonstrates how AI can improve fault monitoring and enhance power grid reliability.</a:t>
            </a:r>
          </a:p>
          <a:p>
            <a:pPr marL="305435" indent="-305435"/>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a:bodyPr>
          <a:lstStyle/>
          <a:p>
            <a:r>
              <a:rPr lang="en-US" sz="2400" dirty="0"/>
              <a:t>Integrate real-time SCADA or PMU data from substations.</a:t>
            </a:r>
          </a:p>
          <a:p>
            <a:r>
              <a:rPr lang="en-US" sz="2400" dirty="0"/>
              <a:t>Apply the solution to larger regional or national grid networks.</a:t>
            </a:r>
          </a:p>
          <a:p>
            <a:r>
              <a:rPr lang="en-US" sz="2400" dirty="0"/>
              <a:t>Extend the model to predict fault location and severity.</a:t>
            </a:r>
          </a:p>
          <a:p>
            <a:r>
              <a:rPr lang="en-US" sz="2400" dirty="0"/>
              <a:t>Use edge computing to enable faster response times in critical grid segments.</a:t>
            </a:r>
          </a:p>
          <a:p>
            <a:pPr marL="305435" indent="-305435"/>
            <a:endParaRPr lang="en-US" sz="2400"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en-IN" sz="2400" dirty="0" err="1"/>
              <a:t>Kaggle</a:t>
            </a:r>
            <a:r>
              <a:rPr lang="en-IN" sz="2400" dirty="0"/>
              <a:t> Dataset: https://www.kaggle.com/datasets/ziya07/power-system-faults-dataset</a:t>
            </a:r>
          </a:p>
          <a:p>
            <a:r>
              <a:rPr lang="en-IN" sz="2400" dirty="0"/>
              <a:t>IBM Watsonx.ai Documentation: https://dataplatform.cloud.ibm.com</a:t>
            </a:r>
          </a:p>
          <a:p>
            <a:r>
              <a:rPr lang="en-IN" sz="2400" dirty="0"/>
              <a:t>Research papers on power system protection and ML</a:t>
            </a:r>
          </a:p>
          <a:p>
            <a:r>
              <a:rPr lang="en-IN" sz="2400" dirty="0"/>
              <a:t>IBM </a:t>
            </a:r>
            <a:r>
              <a:rPr lang="en-IN" sz="2400" dirty="0" err="1"/>
              <a:t>AutoAI</a:t>
            </a:r>
            <a:r>
              <a:rPr lang="en-IN" sz="2400" dirty="0"/>
              <a:t> Tutorial and Resources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xmlns="" id="{177D9613-6E93-8A63-8EC7-750760D77FD8}"/>
              </a:ext>
            </a:extLst>
          </p:cNvPr>
          <p:cNvSpPr>
            <a:spLocks noGrp="1"/>
          </p:cNvSpPr>
          <p:nvPr>
            <p:ph idx="1"/>
          </p:nvPr>
        </p:nvSpPr>
        <p:spPr/>
        <p:txBody>
          <a:bodyPr/>
          <a:lstStyle/>
          <a:p>
            <a:r>
              <a:rPr lang="en-IN" dirty="0" smtClean="0"/>
              <a:t>Screenshot/ </a:t>
            </a:r>
            <a:r>
              <a:rPr lang="en-IN" dirty="0" err="1" smtClean="0"/>
              <a:t>credly</a:t>
            </a:r>
            <a:r>
              <a:rPr lang="en-IN" dirty="0" smtClean="0"/>
              <a:t> certificate( getting started with AI)</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150" y="1932710"/>
            <a:ext cx="7779905" cy="421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733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xmlns="" id="{177D9613-6E93-8A63-8EC7-750760D77FD8}"/>
              </a:ext>
            </a:extLst>
          </p:cNvPr>
          <p:cNvSpPr>
            <a:spLocks noGrp="1"/>
          </p:cNvSpPr>
          <p:nvPr>
            <p:ph idx="1"/>
          </p:nvPr>
        </p:nvSpPr>
        <p:spPr/>
        <p:txBody>
          <a:bodyPr/>
          <a:lstStyle/>
          <a:p>
            <a:r>
              <a:rPr lang="en-IN" dirty="0"/>
              <a:t>Screenshot/ </a:t>
            </a:r>
            <a:r>
              <a:rPr lang="en-IN" dirty="0" err="1"/>
              <a:t>credly</a:t>
            </a:r>
            <a:r>
              <a:rPr lang="en-IN" dirty="0"/>
              <a:t> certificate( Journey to </a:t>
            </a:r>
            <a:r>
              <a:rPr lang="en-IN" dirty="0" smtClean="0"/>
              <a:t>Cloud)</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3127" y="2057400"/>
            <a:ext cx="7021946" cy="4197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8710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xmlns="" id="{177D9613-6E93-8A63-8EC7-750760D77FD8}"/>
              </a:ext>
            </a:extLst>
          </p:cNvPr>
          <p:cNvSpPr>
            <a:spLocks noGrp="1"/>
          </p:cNvSpPr>
          <p:nvPr>
            <p:ph idx="1"/>
          </p:nvPr>
        </p:nvSpPr>
        <p:spPr/>
        <p:txBody>
          <a:bodyPr/>
          <a:lstStyle/>
          <a:p>
            <a:r>
              <a:rPr lang="en-IN" dirty="0"/>
              <a:t>Screenshot/ </a:t>
            </a:r>
            <a:r>
              <a:rPr lang="en-IN" dirty="0" err="1"/>
              <a:t>credly</a:t>
            </a:r>
            <a:r>
              <a:rPr lang="en-IN" dirty="0"/>
              <a:t> certificate( RAG Lab</a:t>
            </a:r>
            <a:r>
              <a:rPr lang="en-IN" dirty="0" smtClean="0"/>
              <a:t>)</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4836" y="2189452"/>
            <a:ext cx="7354309" cy="4211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1852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390057" y="1133723"/>
            <a:ext cx="11029615" cy="4673324"/>
          </a:xfrm>
        </p:spPr>
        <p:txBody>
          <a:bodyPr>
            <a:normAutofit/>
          </a:bodyPr>
          <a:lstStyle/>
          <a:p>
            <a:r>
              <a:rPr lang="en-US" sz="2400" dirty="0"/>
              <a:t>Electrical faults in power distribution systems pose serious threats to system reliability and stability. These faults must be identified and classified quickly and accurately to maintain uninterrupted power supply and safety.</a:t>
            </a:r>
          </a:p>
          <a:p>
            <a:r>
              <a:rPr lang="en-US" sz="2400" dirty="0"/>
              <a:t>The challenge is to design a </a:t>
            </a:r>
            <a:r>
              <a:rPr lang="en-US" sz="2400" b="1" dirty="0"/>
              <a:t>machine learning model</a:t>
            </a:r>
            <a:r>
              <a:rPr lang="en-US" sz="2400" dirty="0"/>
              <a:t> that can </a:t>
            </a:r>
            <a:r>
              <a:rPr lang="en-US" sz="2400" b="1" dirty="0"/>
              <a:t>detect and classify</a:t>
            </a:r>
            <a:r>
              <a:rPr lang="en-US" sz="2400" dirty="0"/>
              <a:t> various fault types (such as line-to-ground, line-to-line, and three-phase faults) using electrical measurement data such as </a:t>
            </a:r>
            <a:r>
              <a:rPr lang="en-US" sz="2400" b="1" dirty="0"/>
              <a:t>voltage and current </a:t>
            </a:r>
            <a:r>
              <a:rPr lang="en-US" sz="2400" b="1" dirty="0" err="1"/>
              <a:t>phasors</a:t>
            </a:r>
            <a:r>
              <a:rPr lang="en-US" sz="2400" dirty="0"/>
              <a:t>.</a:t>
            </a: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sz="2400" dirty="0"/>
              <a:t>The proposed system aims to classify the type of fault in a power system using a machine learning model trained on </a:t>
            </a:r>
            <a:r>
              <a:rPr lang="en-IN" sz="2400" dirty="0" err="1"/>
              <a:t>phasor</a:t>
            </a:r>
            <a:r>
              <a:rPr lang="en-IN" sz="2400" dirty="0"/>
              <a:t> data.</a:t>
            </a:r>
          </a:p>
          <a:p>
            <a:r>
              <a:rPr lang="en-IN" sz="2400" b="1" dirty="0"/>
              <a:t>Main Components:</a:t>
            </a:r>
          </a:p>
          <a:p>
            <a:r>
              <a:rPr lang="en-IN" sz="2400" b="1" dirty="0"/>
              <a:t>Data Collection</a:t>
            </a:r>
            <a:r>
              <a:rPr lang="en-IN" sz="2400" dirty="0"/>
              <a:t>: </a:t>
            </a:r>
            <a:r>
              <a:rPr lang="en-IN" sz="2400" dirty="0" err="1"/>
              <a:t>Kaggle</a:t>
            </a:r>
            <a:r>
              <a:rPr lang="en-IN" sz="2400" dirty="0"/>
              <a:t> dataset with current &amp; voltage </a:t>
            </a:r>
            <a:r>
              <a:rPr lang="en-IN" sz="2400" dirty="0" err="1"/>
              <a:t>phasors</a:t>
            </a:r>
            <a:r>
              <a:rPr lang="en-IN" sz="2400" dirty="0"/>
              <a:t> under different fault conditions.</a:t>
            </a:r>
          </a:p>
          <a:p>
            <a:r>
              <a:rPr lang="en-IN" sz="2400" b="1" dirty="0"/>
              <a:t>Data </a:t>
            </a:r>
            <a:r>
              <a:rPr lang="en-IN" sz="2400" b="1" dirty="0" err="1"/>
              <a:t>Preprocessing</a:t>
            </a:r>
            <a:r>
              <a:rPr lang="en-IN" sz="2400" dirty="0"/>
              <a:t>: Normalization, label encoding, missing value treatment.</a:t>
            </a:r>
          </a:p>
          <a:p>
            <a:r>
              <a:rPr lang="en-IN" sz="2400" b="1" dirty="0"/>
              <a:t>Model Development</a:t>
            </a:r>
            <a:r>
              <a:rPr lang="en-IN" sz="2400" dirty="0"/>
              <a:t>: Use of supervised classification algorithms.</a:t>
            </a:r>
          </a:p>
          <a:p>
            <a:r>
              <a:rPr lang="en-IN" sz="2400" b="1" dirty="0"/>
              <a:t>Cloud Deployment</a:t>
            </a:r>
            <a:r>
              <a:rPr lang="en-IN" sz="2400" dirty="0"/>
              <a:t>: Deployed using </a:t>
            </a:r>
            <a:r>
              <a:rPr lang="en-IN" sz="2400" b="1" dirty="0"/>
              <a:t>IBM Watsonx.ai studio</a:t>
            </a:r>
            <a:r>
              <a:rPr lang="en-IN" sz="2400" dirty="0"/>
              <a:t>, with </a:t>
            </a:r>
            <a:r>
              <a:rPr lang="en-IN" sz="2400" dirty="0" err="1"/>
              <a:t>AutoAI</a:t>
            </a:r>
            <a:r>
              <a:rPr lang="en-IN" sz="2400" dirty="0"/>
              <a:t> model pipeline.</a:t>
            </a:r>
          </a:p>
          <a:p>
            <a:pPr marL="0" indent="0">
              <a:buNone/>
            </a:pPr>
            <a:endParaRPr lang="en-IN" sz="2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r>
              <a:rPr lang="en-IN" sz="1800" b="1" dirty="0"/>
              <a:t>Platform</a:t>
            </a:r>
            <a:r>
              <a:rPr lang="en-IN" sz="1800" dirty="0"/>
              <a:t>: IBM Cloud (</a:t>
            </a:r>
            <a:r>
              <a:rPr lang="en-IN" sz="1800" dirty="0" err="1"/>
              <a:t>Lite</a:t>
            </a:r>
            <a:r>
              <a:rPr lang="en-IN" sz="1800" dirty="0"/>
              <a:t> Tier)</a:t>
            </a:r>
          </a:p>
          <a:p>
            <a:r>
              <a:rPr lang="en-IN" sz="1800" b="1" dirty="0"/>
              <a:t>Tool</a:t>
            </a:r>
            <a:r>
              <a:rPr lang="en-IN" sz="1800" dirty="0"/>
              <a:t>: Watsonx.ai Studio</a:t>
            </a:r>
          </a:p>
          <a:p>
            <a:r>
              <a:rPr lang="en-IN" sz="1800" b="1" dirty="0"/>
              <a:t>Steps Followed</a:t>
            </a:r>
            <a:r>
              <a:rPr lang="en-IN" sz="1800" dirty="0"/>
              <a:t>:</a:t>
            </a:r>
          </a:p>
          <a:p>
            <a:r>
              <a:rPr lang="en-IN" sz="1800" dirty="0" smtClean="0"/>
              <a:t>Associated </a:t>
            </a:r>
            <a:r>
              <a:rPr lang="en-IN" sz="1800" dirty="0"/>
              <a:t>a Watsonx.ai </a:t>
            </a:r>
            <a:r>
              <a:rPr lang="en-IN" sz="1800" dirty="0" smtClean="0"/>
              <a:t>runtime as powerhouse</a:t>
            </a:r>
            <a:endParaRPr lang="en-IN" sz="1800" dirty="0"/>
          </a:p>
          <a:p>
            <a:r>
              <a:rPr lang="en-IN" sz="1800" dirty="0"/>
              <a:t>Created a new project</a:t>
            </a:r>
          </a:p>
          <a:p>
            <a:r>
              <a:rPr lang="en-IN" sz="1800" dirty="0"/>
              <a:t>Uploaded the dataset</a:t>
            </a:r>
          </a:p>
          <a:p>
            <a:r>
              <a:rPr lang="en-IN" sz="1800" dirty="0"/>
              <a:t>Used </a:t>
            </a:r>
            <a:r>
              <a:rPr lang="en-IN" sz="1800" dirty="0" err="1"/>
              <a:t>AutoAI</a:t>
            </a:r>
            <a:r>
              <a:rPr lang="en-IN" sz="1800" dirty="0"/>
              <a:t> for model creation</a:t>
            </a:r>
          </a:p>
          <a:p>
            <a:r>
              <a:rPr lang="en-IN" sz="1800" dirty="0"/>
              <a:t>Selected best-performing pipeline</a:t>
            </a:r>
          </a:p>
          <a:p>
            <a:r>
              <a:rPr lang="en-IN" sz="1800" dirty="0"/>
              <a:t>Saved and promoted model to deployment space</a:t>
            </a:r>
          </a:p>
          <a:p>
            <a:r>
              <a:rPr lang="en-IN" sz="1800" dirty="0" smtClean="0"/>
              <a:t>Created API deployment</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135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Snaps of steps</a:t>
            </a:r>
            <a:endParaRPr lang="en-IN" dirty="0"/>
          </a:p>
        </p:txBody>
      </p:sp>
      <p:sp>
        <p:nvSpPr>
          <p:cNvPr id="3" name="Content Placeholder 2"/>
          <p:cNvSpPr>
            <a:spLocks noGrp="1"/>
          </p:cNvSpPr>
          <p:nvPr>
            <p:ph idx="1"/>
          </p:nvPr>
        </p:nvSpPr>
        <p:spPr/>
        <p:txBody>
          <a:bodyPr/>
          <a:lstStyle/>
          <a:p>
            <a:endParaRPr lang="en-IN" dirty="0"/>
          </a:p>
          <a:p>
            <a:endParaRPr lang="en-IN" dirty="0"/>
          </a:p>
          <a:p>
            <a:endParaRPr lang="en-IN"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3145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2439650" cy="6518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5377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40909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48</TotalTime>
  <Words>468</Words>
  <Application>Microsoft Office PowerPoint</Application>
  <PresentationFormat>Custom</PresentationFormat>
  <Paragraphs>97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DividendVTI</vt:lpstr>
      <vt:lpstr>PROJECT TITLE</vt:lpstr>
      <vt:lpstr>OUTLINE</vt:lpstr>
      <vt:lpstr>Problem Statement</vt:lpstr>
      <vt:lpstr>Proposed Solution</vt:lpstr>
      <vt:lpstr>System  Approach</vt:lpstr>
      <vt:lpstr>PowerPoint Presentation</vt:lpstr>
      <vt:lpstr>Snaps of steps</vt:lpstr>
      <vt:lpstr>PowerPoint Presentation</vt:lpstr>
      <vt:lpstr>PowerPoint Presentation</vt:lpstr>
      <vt:lpstr>PowerPoint Presentation</vt:lpstr>
      <vt:lpstr>Algorithm &amp; Deployment</vt:lpstr>
      <vt:lpstr>Result</vt:lpstr>
      <vt:lpstr>PowerPoint Presentation</vt:lpstr>
      <vt:lpstr>PowerPoint Presentation</vt:lpstr>
      <vt:lpstr>PowerPoint Presentation</vt:lpstr>
      <vt:lpstr>Sample data</vt:lpstr>
      <vt:lpstr>Data input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Rudra</cp:lastModifiedBy>
  <cp:revision>29</cp:revision>
  <cp:lastPrinted>2025-07-31T15:31:24Z</cp:lastPrinted>
  <dcterms:created xsi:type="dcterms:W3CDTF">2021-05-26T16:50:10Z</dcterms:created>
  <dcterms:modified xsi:type="dcterms:W3CDTF">2025-07-31T15:31:58Z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