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33C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77" d="100"/>
          <a:sy n="77" d="100"/>
        </p:scale>
        <p:origin x="1977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666DE-8C25-4B62-B1EB-32E20E2442D9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8CAD-6DCF-4FCA-B93F-66D833967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3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666DE-8C25-4B62-B1EB-32E20E2442D9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8CAD-6DCF-4FCA-B93F-66D833967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51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666DE-8C25-4B62-B1EB-32E20E2442D9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8CAD-6DCF-4FCA-B93F-66D833967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88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666DE-8C25-4B62-B1EB-32E20E2442D9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8CAD-6DCF-4FCA-B93F-66D833967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90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666DE-8C25-4B62-B1EB-32E20E2442D9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8CAD-6DCF-4FCA-B93F-66D833967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13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666DE-8C25-4B62-B1EB-32E20E2442D9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8CAD-6DCF-4FCA-B93F-66D833967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1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666DE-8C25-4B62-B1EB-32E20E2442D9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8CAD-6DCF-4FCA-B93F-66D833967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3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666DE-8C25-4B62-B1EB-32E20E2442D9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8CAD-6DCF-4FCA-B93F-66D833967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4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666DE-8C25-4B62-B1EB-32E20E2442D9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8CAD-6DCF-4FCA-B93F-66D833967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65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666DE-8C25-4B62-B1EB-32E20E2442D9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8CAD-6DCF-4FCA-B93F-66D833967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4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666DE-8C25-4B62-B1EB-32E20E2442D9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8CAD-6DCF-4FCA-B93F-66D833967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0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666DE-8C25-4B62-B1EB-32E20E2442D9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A8CAD-6DCF-4FCA-B93F-66D833967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32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2.wdp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See the source image">
            <a:extLst>
              <a:ext uri="{FF2B5EF4-FFF2-40B4-BE49-F238E27FC236}">
                <a16:creationId xmlns:a16="http://schemas.microsoft.com/office/drawing/2014/main" id="{957B2DE2-F5D9-1F12-84EF-DDAD4B382B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595" r="24336"/>
          <a:stretch/>
        </p:blipFill>
        <p:spPr bwMode="auto">
          <a:xfrm>
            <a:off x="-1" y="0"/>
            <a:ext cx="6858001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BF0F4BB-EAAB-72FB-8CD2-F72AC15B4ECC}"/>
              </a:ext>
            </a:extLst>
          </p:cNvPr>
          <p:cNvSpPr/>
          <p:nvPr/>
        </p:nvSpPr>
        <p:spPr>
          <a:xfrm>
            <a:off x="-1" y="6183429"/>
            <a:ext cx="6858001" cy="2173574"/>
          </a:xfrm>
          <a:prstGeom prst="rect">
            <a:avLst/>
          </a:prstGeom>
          <a:solidFill>
            <a:srgbClr val="0033CC">
              <a:alpha val="50000"/>
            </a:srgbClr>
          </a:solidFill>
          <a:ln w="41275">
            <a:solidFill>
              <a:srgbClr val="0066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 descr="Daily calendar with solid fill">
            <a:extLst>
              <a:ext uri="{FF2B5EF4-FFF2-40B4-BE49-F238E27FC236}">
                <a16:creationId xmlns:a16="http://schemas.microsoft.com/office/drawing/2014/main" id="{3B3872A9-EE46-E845-F6E1-2F3FF4E0DB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9485" y="5749192"/>
            <a:ext cx="1202961" cy="1138773"/>
          </a:xfrm>
          <a:prstGeom prst="rect">
            <a:avLst/>
          </a:prstGeom>
        </p:spPr>
      </p:pic>
      <p:pic>
        <p:nvPicPr>
          <p:cNvPr id="10" name="Graphic 9" descr="Head with gears with solid fill">
            <a:extLst>
              <a:ext uri="{FF2B5EF4-FFF2-40B4-BE49-F238E27FC236}">
                <a16:creationId xmlns:a16="http://schemas.microsoft.com/office/drawing/2014/main" id="{17F62649-6279-C1AC-20A7-E2CA3781E4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27519" y="5749191"/>
            <a:ext cx="1202960" cy="1138774"/>
          </a:xfrm>
          <a:prstGeom prst="rect">
            <a:avLst/>
          </a:prstGeom>
        </p:spPr>
      </p:pic>
      <p:pic>
        <p:nvPicPr>
          <p:cNvPr id="12" name="Graphic 11" descr="Map with pin with solid fill">
            <a:extLst>
              <a:ext uri="{FF2B5EF4-FFF2-40B4-BE49-F238E27FC236}">
                <a16:creationId xmlns:a16="http://schemas.microsoft.com/office/drawing/2014/main" id="{1256C336-E422-3A75-FFDE-F17AD9D4BB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5552" y="5685004"/>
            <a:ext cx="1202960" cy="12029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D05A264-270D-B58A-A790-A04CA620A36F}"/>
              </a:ext>
            </a:extLst>
          </p:cNvPr>
          <p:cNvSpPr txBox="1"/>
          <p:nvPr/>
        </p:nvSpPr>
        <p:spPr>
          <a:xfrm>
            <a:off x="305422" y="6821466"/>
            <a:ext cx="215108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WHEN</a:t>
            </a:r>
          </a:p>
          <a:p>
            <a:pPr algn="ctr"/>
            <a:endParaRPr lang="en-US" sz="2400" b="1" dirty="0">
              <a:solidFill>
                <a:schemeClr val="bg1"/>
              </a:solidFill>
            </a:endParaRPr>
          </a:p>
          <a:p>
            <a:pPr algn="ctr"/>
            <a:r>
              <a:rPr lang="en-US" sz="2000" b="1" i="1" dirty="0">
                <a:solidFill>
                  <a:schemeClr val="bg1"/>
                </a:solidFill>
              </a:rPr>
              <a:t>24-26 August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84913B-C1AD-F0E3-F343-932898C11C43}"/>
              </a:ext>
            </a:extLst>
          </p:cNvPr>
          <p:cNvSpPr txBox="1"/>
          <p:nvPr/>
        </p:nvSpPr>
        <p:spPr>
          <a:xfrm>
            <a:off x="2301926" y="6821467"/>
            <a:ext cx="21510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WHO</a:t>
            </a:r>
            <a:endParaRPr lang="en-US" sz="2800" b="1" dirty="0">
              <a:solidFill>
                <a:schemeClr val="bg1"/>
              </a:solidFill>
            </a:endParaRPr>
          </a:p>
          <a:p>
            <a:pPr algn="ctr"/>
            <a:endParaRPr lang="en-US" sz="600" b="1" dirty="0">
              <a:solidFill>
                <a:schemeClr val="bg1"/>
              </a:solidFill>
            </a:endParaRPr>
          </a:p>
          <a:p>
            <a:pPr algn="ctr"/>
            <a:r>
              <a:rPr lang="en-US" sz="2000" b="1" i="1" dirty="0">
                <a:solidFill>
                  <a:schemeClr val="bg1"/>
                </a:solidFill>
              </a:rPr>
              <a:t>Any Background</a:t>
            </a:r>
          </a:p>
          <a:p>
            <a:pPr algn="ctr"/>
            <a:r>
              <a:rPr lang="en-US" sz="2000" b="1" i="1" dirty="0">
                <a:solidFill>
                  <a:schemeClr val="bg1"/>
                </a:solidFill>
              </a:rPr>
              <a:t>No Experience Needed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B5D6FA-A1B7-D0FE-6D56-782D705CCC38}"/>
              </a:ext>
            </a:extLst>
          </p:cNvPr>
          <p:cNvSpPr txBox="1"/>
          <p:nvPr/>
        </p:nvSpPr>
        <p:spPr>
          <a:xfrm>
            <a:off x="4401487" y="6821466"/>
            <a:ext cx="21510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WHERE</a:t>
            </a:r>
            <a:endParaRPr lang="en-US" sz="2800" b="1" dirty="0">
              <a:solidFill>
                <a:schemeClr val="bg1"/>
              </a:solidFill>
            </a:endParaRPr>
          </a:p>
          <a:p>
            <a:pPr algn="ctr"/>
            <a:endParaRPr lang="en-US" sz="1600" b="1" dirty="0">
              <a:solidFill>
                <a:schemeClr val="bg1"/>
              </a:solidFill>
            </a:endParaRPr>
          </a:p>
          <a:p>
            <a:pPr algn="ctr"/>
            <a:r>
              <a:rPr lang="en-US" sz="2000" b="1" i="1" dirty="0">
                <a:solidFill>
                  <a:schemeClr val="bg1"/>
                </a:solidFill>
              </a:rPr>
              <a:t>North Spark Defense Lab</a:t>
            </a:r>
          </a:p>
        </p:txBody>
      </p:sp>
      <p:pic>
        <p:nvPicPr>
          <p:cNvPr id="1032" name="Picture 8" descr="See the source image">
            <a:extLst>
              <a:ext uri="{FF2B5EF4-FFF2-40B4-BE49-F238E27FC236}">
                <a16:creationId xmlns:a16="http://schemas.microsoft.com/office/drawing/2014/main" id="{56C07C21-116B-FA74-0828-194662113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65" y="265026"/>
            <a:ext cx="2488386" cy="2488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0C1D0A6-8D45-BDDC-7628-DDBA9E6D7FD7}"/>
              </a:ext>
            </a:extLst>
          </p:cNvPr>
          <p:cNvSpPr txBox="1"/>
          <p:nvPr/>
        </p:nvSpPr>
        <p:spPr>
          <a:xfrm>
            <a:off x="2510854" y="1463131"/>
            <a:ext cx="4144781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extrusionH="50800">
              <a:bevelT w="38100" h="38100"/>
            </a:sp3d>
          </a:bodyPr>
          <a:lstStyle/>
          <a:p>
            <a:pPr algn="r"/>
            <a:r>
              <a:rPr lang="en-US" sz="7200" b="1" dirty="0">
                <a:solidFill>
                  <a:schemeClr val="bg1"/>
                </a:solidFill>
              </a:rPr>
              <a:t>PYTHON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E3937C-3FC8-20E0-EC50-65C409E8BB48}"/>
              </a:ext>
            </a:extLst>
          </p:cNvPr>
          <p:cNvSpPr txBox="1"/>
          <p:nvPr/>
        </p:nvSpPr>
        <p:spPr>
          <a:xfrm>
            <a:off x="955621" y="2474996"/>
            <a:ext cx="5700014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extrusionH="50800">
              <a:bevelT w="38100" h="38100"/>
            </a:sp3d>
          </a:bodyPr>
          <a:lstStyle/>
          <a:p>
            <a:pPr algn="r"/>
            <a:r>
              <a:rPr lang="en-US" sz="7200" b="1" dirty="0">
                <a:solidFill>
                  <a:schemeClr val="bg1"/>
                </a:solidFill>
              </a:rPr>
              <a:t>BOOTCAMP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F99B4F-3CB7-F3A6-5DD8-6B269FA96A17}"/>
              </a:ext>
            </a:extLst>
          </p:cNvPr>
          <p:cNvSpPr txBox="1"/>
          <p:nvPr/>
        </p:nvSpPr>
        <p:spPr>
          <a:xfrm>
            <a:off x="2366573" y="476492"/>
            <a:ext cx="4289062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extrusionH="50800">
              <a:bevelT w="38100" h="38100"/>
            </a:sp3d>
          </a:bodyPr>
          <a:lstStyle/>
          <a:p>
            <a:pPr algn="r"/>
            <a:r>
              <a:rPr lang="en-US" sz="7200" b="1" dirty="0">
                <a:solidFill>
                  <a:schemeClr val="bg1"/>
                </a:solidFill>
              </a:rPr>
              <a:t>3-DAY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9D36D2-9F9D-D6BF-407F-7F5258F3F6D5}"/>
              </a:ext>
            </a:extLst>
          </p:cNvPr>
          <p:cNvSpPr txBox="1"/>
          <p:nvPr/>
        </p:nvSpPr>
        <p:spPr>
          <a:xfrm>
            <a:off x="0" y="8568296"/>
            <a:ext cx="6858001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extrusionH="50800"/>
          </a:bodyPr>
          <a:lstStyle/>
          <a:p>
            <a:pPr algn="ctr"/>
            <a:r>
              <a:rPr lang="en-US" sz="2000" b="1" dirty="0">
                <a:solidFill>
                  <a:schemeClr val="accent4"/>
                </a:solidFill>
              </a:rPr>
              <a:t>Registration (max 15):  319RW.North.Spark@us.af.mil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CA25FB-0E60-2C27-B96C-D0C86530BB2F}"/>
              </a:ext>
            </a:extLst>
          </p:cNvPr>
          <p:cNvSpPr txBox="1"/>
          <p:nvPr/>
        </p:nvSpPr>
        <p:spPr>
          <a:xfrm>
            <a:off x="152710" y="3773042"/>
            <a:ext cx="6552578" cy="173124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extrusionH="50800"/>
          </a:bodyPr>
          <a:lstStyle/>
          <a:p>
            <a:pPr algn="ctr"/>
            <a:r>
              <a:rPr lang="en-US" sz="2400" b="1" dirty="0">
                <a:solidFill>
                  <a:schemeClr val="accent4"/>
                </a:solidFill>
              </a:rPr>
              <a:t>GAIN THE NECESSARY SKILLS AND EXPERIENCE CODING IN PYTHON</a:t>
            </a:r>
          </a:p>
          <a:p>
            <a:pPr algn="ctr"/>
            <a:endParaRPr lang="en-US" sz="1050" b="1" dirty="0">
              <a:solidFill>
                <a:schemeClr val="accent4"/>
              </a:solidFill>
            </a:endParaRPr>
          </a:p>
          <a:p>
            <a:pPr algn="ctr"/>
            <a:r>
              <a:rPr lang="en-US" sz="2400" b="1" dirty="0">
                <a:solidFill>
                  <a:schemeClr val="accent4"/>
                </a:solidFill>
              </a:rPr>
              <a:t>LEARN HOW THESE NEW SKILLS CAN BE LEVERAGED TODAY</a:t>
            </a:r>
          </a:p>
        </p:txBody>
      </p:sp>
    </p:spTree>
    <p:extLst>
      <p:ext uri="{BB962C8B-B14F-4D97-AF65-F5344CB8AC3E}">
        <p14:creationId xmlns:p14="http://schemas.microsoft.com/office/powerpoint/2010/main" val="1588528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See the source image">
            <a:extLst>
              <a:ext uri="{FF2B5EF4-FFF2-40B4-BE49-F238E27FC236}">
                <a16:creationId xmlns:a16="http://schemas.microsoft.com/office/drawing/2014/main" id="{957B2DE2-F5D9-1F12-84EF-DDAD4B382B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595" r="24336"/>
          <a:stretch/>
        </p:blipFill>
        <p:spPr bwMode="auto">
          <a:xfrm>
            <a:off x="-1" y="0"/>
            <a:ext cx="6858001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BF0F4BB-EAAB-72FB-8CD2-F72AC15B4ECC}"/>
              </a:ext>
            </a:extLst>
          </p:cNvPr>
          <p:cNvSpPr/>
          <p:nvPr/>
        </p:nvSpPr>
        <p:spPr>
          <a:xfrm>
            <a:off x="292307" y="1222020"/>
            <a:ext cx="6273385" cy="7532236"/>
          </a:xfrm>
          <a:prstGeom prst="rect">
            <a:avLst/>
          </a:prstGeom>
          <a:solidFill>
            <a:srgbClr val="0033CC">
              <a:alpha val="50000"/>
            </a:srgbClr>
          </a:solidFill>
          <a:ln w="41275">
            <a:solidFill>
              <a:srgbClr val="0066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88DAF9-770A-A45A-B5E8-3BD73A3291A7}"/>
              </a:ext>
            </a:extLst>
          </p:cNvPr>
          <p:cNvSpPr txBox="1"/>
          <p:nvPr/>
        </p:nvSpPr>
        <p:spPr>
          <a:xfrm>
            <a:off x="37478" y="149345"/>
            <a:ext cx="6820522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extrusionH="50800">
              <a:bevelT w="38100" h="38100"/>
            </a:sp3d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DAY 1 – Wed, 24 Aug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2AC124-2F75-1E0F-1D29-5EEDE1AC6562}"/>
              </a:ext>
            </a:extLst>
          </p:cNvPr>
          <p:cNvSpPr/>
          <p:nvPr/>
        </p:nvSpPr>
        <p:spPr>
          <a:xfrm>
            <a:off x="311046" y="1222020"/>
            <a:ext cx="1886889" cy="584295"/>
          </a:xfrm>
          <a:prstGeom prst="rect">
            <a:avLst/>
          </a:prstGeom>
          <a:solidFill>
            <a:srgbClr val="0033CC">
              <a:alpha val="25000"/>
            </a:srgbClr>
          </a:solidFill>
          <a:ln w="41275">
            <a:solidFill>
              <a:srgbClr val="0066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0830-0900</a:t>
            </a:r>
            <a:endParaRPr lang="en-US" sz="28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0CE30C-F64F-5972-8EFD-F4A97138FB7D}"/>
              </a:ext>
            </a:extLst>
          </p:cNvPr>
          <p:cNvSpPr/>
          <p:nvPr/>
        </p:nvSpPr>
        <p:spPr>
          <a:xfrm>
            <a:off x="301677" y="1806315"/>
            <a:ext cx="1886888" cy="1535863"/>
          </a:xfrm>
          <a:prstGeom prst="rect">
            <a:avLst/>
          </a:prstGeom>
          <a:solidFill>
            <a:srgbClr val="0033CC">
              <a:alpha val="25000"/>
            </a:srgbClr>
          </a:solidFill>
          <a:ln w="41275">
            <a:solidFill>
              <a:srgbClr val="0066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0900-0930</a:t>
            </a:r>
            <a:endParaRPr lang="en-US" sz="2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1D7B8B-A66E-3FCE-CD7C-02F6E73D809E}"/>
              </a:ext>
            </a:extLst>
          </p:cNvPr>
          <p:cNvSpPr/>
          <p:nvPr/>
        </p:nvSpPr>
        <p:spPr>
          <a:xfrm>
            <a:off x="301677" y="3349048"/>
            <a:ext cx="1886888" cy="2002441"/>
          </a:xfrm>
          <a:prstGeom prst="rect">
            <a:avLst/>
          </a:prstGeom>
          <a:solidFill>
            <a:srgbClr val="0033CC">
              <a:alpha val="25000"/>
            </a:srgbClr>
          </a:solidFill>
          <a:ln w="41275">
            <a:solidFill>
              <a:srgbClr val="0066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0930-1130</a:t>
            </a:r>
            <a:endParaRPr lang="en-US" sz="2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E972156-0AD1-542C-D290-2AAA19BDA43A}"/>
              </a:ext>
            </a:extLst>
          </p:cNvPr>
          <p:cNvSpPr/>
          <p:nvPr/>
        </p:nvSpPr>
        <p:spPr>
          <a:xfrm>
            <a:off x="301677" y="5365216"/>
            <a:ext cx="1886889" cy="584295"/>
          </a:xfrm>
          <a:prstGeom prst="rect">
            <a:avLst/>
          </a:prstGeom>
          <a:solidFill>
            <a:srgbClr val="0033CC">
              <a:alpha val="25000"/>
            </a:srgbClr>
          </a:solidFill>
          <a:ln w="41275">
            <a:solidFill>
              <a:srgbClr val="0066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1130-1230</a:t>
            </a:r>
            <a:endParaRPr lang="en-US" sz="28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C2330F-DB1E-E423-177D-32A143E792E8}"/>
              </a:ext>
            </a:extLst>
          </p:cNvPr>
          <p:cNvSpPr/>
          <p:nvPr/>
        </p:nvSpPr>
        <p:spPr>
          <a:xfrm>
            <a:off x="303552" y="5970747"/>
            <a:ext cx="1886888" cy="1549607"/>
          </a:xfrm>
          <a:prstGeom prst="rect">
            <a:avLst/>
          </a:prstGeom>
          <a:solidFill>
            <a:srgbClr val="0033CC">
              <a:alpha val="25000"/>
            </a:srgbClr>
          </a:solidFill>
          <a:ln w="41275">
            <a:solidFill>
              <a:srgbClr val="0066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1230-1300</a:t>
            </a:r>
            <a:endParaRPr lang="en-US" sz="28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CFA5EDB-B754-3BD7-9A44-03007CB34093}"/>
              </a:ext>
            </a:extLst>
          </p:cNvPr>
          <p:cNvSpPr/>
          <p:nvPr/>
        </p:nvSpPr>
        <p:spPr>
          <a:xfrm>
            <a:off x="299802" y="7520354"/>
            <a:ext cx="1886888" cy="1233902"/>
          </a:xfrm>
          <a:prstGeom prst="rect">
            <a:avLst/>
          </a:prstGeom>
          <a:solidFill>
            <a:srgbClr val="0033CC">
              <a:alpha val="25000"/>
            </a:srgbClr>
          </a:solidFill>
          <a:ln w="41275">
            <a:solidFill>
              <a:srgbClr val="0066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1300-1500</a:t>
            </a:r>
            <a:endParaRPr lang="en-US" sz="28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A640C29-1F78-0544-8BE0-E9C64F873336}"/>
              </a:ext>
            </a:extLst>
          </p:cNvPr>
          <p:cNvSpPr/>
          <p:nvPr/>
        </p:nvSpPr>
        <p:spPr>
          <a:xfrm>
            <a:off x="2188565" y="1217025"/>
            <a:ext cx="4377127" cy="584295"/>
          </a:xfrm>
          <a:prstGeom prst="rect">
            <a:avLst/>
          </a:prstGeom>
          <a:solidFill>
            <a:srgbClr val="0033CC">
              <a:alpha val="25000"/>
            </a:srgbClr>
          </a:solidFill>
          <a:ln w="41275">
            <a:solidFill>
              <a:srgbClr val="0066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accent4"/>
                </a:solidFill>
              </a:rPr>
              <a:t>INTRODUCTIONS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3C50E1-858E-ACF3-D8D2-C410F5116AF9}"/>
              </a:ext>
            </a:extLst>
          </p:cNvPr>
          <p:cNvSpPr/>
          <p:nvPr/>
        </p:nvSpPr>
        <p:spPr>
          <a:xfrm>
            <a:off x="2188565" y="1808190"/>
            <a:ext cx="4377126" cy="1549607"/>
          </a:xfrm>
          <a:prstGeom prst="rect">
            <a:avLst/>
          </a:prstGeom>
          <a:solidFill>
            <a:srgbClr val="0033CC">
              <a:alpha val="25000"/>
            </a:srgbClr>
          </a:solidFill>
          <a:ln w="41275">
            <a:solidFill>
              <a:srgbClr val="0066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accent4"/>
                </a:solidFill>
              </a:rPr>
              <a:t>SETTING UP THE ENVIRONMENT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SOFTWARE OVERVIEW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INTRO TO WORKBOOKS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PRINTING OPERATIONS</a:t>
            </a:r>
            <a:endParaRPr lang="en-US" sz="2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7491EC-C428-6BA6-037E-D9F3DDC0F4B3}"/>
              </a:ext>
            </a:extLst>
          </p:cNvPr>
          <p:cNvSpPr/>
          <p:nvPr/>
        </p:nvSpPr>
        <p:spPr>
          <a:xfrm>
            <a:off x="2197936" y="3341622"/>
            <a:ext cx="4377126" cy="2009867"/>
          </a:xfrm>
          <a:prstGeom prst="rect">
            <a:avLst/>
          </a:prstGeom>
          <a:solidFill>
            <a:srgbClr val="0033CC">
              <a:alpha val="25000"/>
            </a:srgbClr>
          </a:solidFill>
          <a:ln w="41275">
            <a:solidFill>
              <a:srgbClr val="0066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accent4"/>
                </a:solidFill>
              </a:rPr>
              <a:t>INTRODUCTION TO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INTEGERS, STRINGS, FLOATS &amp; BOOLS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MATH OPERATIONS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LISTS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DICTIONARIES</a:t>
            </a:r>
            <a:endParaRPr lang="en-US" sz="2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7C8E84D-03BA-E9DE-00A5-354BCB2D49A1}"/>
              </a:ext>
            </a:extLst>
          </p:cNvPr>
          <p:cNvSpPr/>
          <p:nvPr/>
        </p:nvSpPr>
        <p:spPr>
          <a:xfrm>
            <a:off x="2199811" y="5365216"/>
            <a:ext cx="4377127" cy="584295"/>
          </a:xfrm>
          <a:prstGeom prst="rect">
            <a:avLst/>
          </a:prstGeom>
          <a:solidFill>
            <a:srgbClr val="0033CC">
              <a:alpha val="25000"/>
            </a:srgbClr>
          </a:solidFill>
          <a:ln w="41275">
            <a:solidFill>
              <a:srgbClr val="0066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accent4"/>
                </a:solidFill>
              </a:rPr>
              <a:t>LUNCH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EF5F05-ABC7-C587-278C-2207B684E0AA}"/>
              </a:ext>
            </a:extLst>
          </p:cNvPr>
          <p:cNvSpPr/>
          <p:nvPr/>
        </p:nvSpPr>
        <p:spPr>
          <a:xfrm>
            <a:off x="2197936" y="5970747"/>
            <a:ext cx="4377126" cy="1549607"/>
          </a:xfrm>
          <a:prstGeom prst="rect">
            <a:avLst/>
          </a:prstGeom>
          <a:solidFill>
            <a:srgbClr val="0033CC">
              <a:alpha val="25000"/>
            </a:srgbClr>
          </a:solidFill>
          <a:ln w="41275">
            <a:solidFill>
              <a:srgbClr val="0066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accent4"/>
                </a:solidFill>
              </a:rPr>
              <a:t>INTRO TO IF STATEMENTS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CONDITION STATEMENTS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IF, ELIF, ELSE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NESTED IFS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2F7B855-D997-858F-7C73-C3B853ECDA77}"/>
              </a:ext>
            </a:extLst>
          </p:cNvPr>
          <p:cNvSpPr/>
          <p:nvPr/>
        </p:nvSpPr>
        <p:spPr>
          <a:xfrm>
            <a:off x="2194185" y="7520355"/>
            <a:ext cx="4377126" cy="1233902"/>
          </a:xfrm>
          <a:prstGeom prst="rect">
            <a:avLst/>
          </a:prstGeom>
          <a:solidFill>
            <a:srgbClr val="0033CC">
              <a:alpha val="25000"/>
            </a:srgbClr>
          </a:solidFill>
          <a:ln w="41275">
            <a:solidFill>
              <a:srgbClr val="0066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accent4"/>
                </a:solidFill>
              </a:rPr>
              <a:t>INTRODUCTION TO LOOPS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FOR LOOPS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WHILE LOOPS</a:t>
            </a:r>
          </a:p>
        </p:txBody>
      </p:sp>
    </p:spTree>
    <p:extLst>
      <p:ext uri="{BB962C8B-B14F-4D97-AF65-F5344CB8AC3E}">
        <p14:creationId xmlns:p14="http://schemas.microsoft.com/office/powerpoint/2010/main" val="4117673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See the source image">
            <a:extLst>
              <a:ext uri="{FF2B5EF4-FFF2-40B4-BE49-F238E27FC236}">
                <a16:creationId xmlns:a16="http://schemas.microsoft.com/office/drawing/2014/main" id="{957B2DE2-F5D9-1F12-84EF-DDAD4B382B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595" r="24336"/>
          <a:stretch/>
        </p:blipFill>
        <p:spPr bwMode="auto">
          <a:xfrm>
            <a:off x="-1" y="0"/>
            <a:ext cx="6858001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BF0F4BB-EAAB-72FB-8CD2-F72AC15B4ECC}"/>
              </a:ext>
            </a:extLst>
          </p:cNvPr>
          <p:cNvSpPr/>
          <p:nvPr/>
        </p:nvSpPr>
        <p:spPr>
          <a:xfrm>
            <a:off x="292307" y="1222020"/>
            <a:ext cx="6273385" cy="7532236"/>
          </a:xfrm>
          <a:prstGeom prst="rect">
            <a:avLst/>
          </a:prstGeom>
          <a:solidFill>
            <a:srgbClr val="0033CC">
              <a:alpha val="50000"/>
            </a:srgbClr>
          </a:solidFill>
          <a:ln w="41275">
            <a:solidFill>
              <a:srgbClr val="0066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88DAF9-770A-A45A-B5E8-3BD73A3291A7}"/>
              </a:ext>
            </a:extLst>
          </p:cNvPr>
          <p:cNvSpPr txBox="1"/>
          <p:nvPr/>
        </p:nvSpPr>
        <p:spPr>
          <a:xfrm>
            <a:off x="37478" y="149345"/>
            <a:ext cx="6820522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extrusionH="50800">
              <a:bevelT w="38100" h="38100"/>
            </a:sp3d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DAY 2 – Thurs, 25 Aug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2AC124-2F75-1E0F-1D29-5EEDE1AC6562}"/>
              </a:ext>
            </a:extLst>
          </p:cNvPr>
          <p:cNvSpPr/>
          <p:nvPr/>
        </p:nvSpPr>
        <p:spPr>
          <a:xfrm>
            <a:off x="311046" y="1222020"/>
            <a:ext cx="1886889" cy="584295"/>
          </a:xfrm>
          <a:prstGeom prst="rect">
            <a:avLst/>
          </a:prstGeom>
          <a:solidFill>
            <a:srgbClr val="0033CC">
              <a:alpha val="25000"/>
            </a:srgbClr>
          </a:solidFill>
          <a:ln w="41275">
            <a:solidFill>
              <a:srgbClr val="0066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0830-0930</a:t>
            </a:r>
            <a:endParaRPr lang="en-US" sz="28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0CE30C-F64F-5972-8EFD-F4A97138FB7D}"/>
              </a:ext>
            </a:extLst>
          </p:cNvPr>
          <p:cNvSpPr/>
          <p:nvPr/>
        </p:nvSpPr>
        <p:spPr>
          <a:xfrm>
            <a:off x="301677" y="1806315"/>
            <a:ext cx="1886888" cy="2136098"/>
          </a:xfrm>
          <a:prstGeom prst="rect">
            <a:avLst/>
          </a:prstGeom>
          <a:solidFill>
            <a:srgbClr val="0033CC">
              <a:alpha val="25000"/>
            </a:srgbClr>
          </a:solidFill>
          <a:ln w="41275">
            <a:solidFill>
              <a:srgbClr val="0066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0930-1130</a:t>
            </a:r>
            <a:endParaRPr lang="en-US" sz="2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E972156-0AD1-542C-D290-2AAA19BDA43A}"/>
              </a:ext>
            </a:extLst>
          </p:cNvPr>
          <p:cNvSpPr/>
          <p:nvPr/>
        </p:nvSpPr>
        <p:spPr>
          <a:xfrm>
            <a:off x="301677" y="3956150"/>
            <a:ext cx="1886889" cy="584295"/>
          </a:xfrm>
          <a:prstGeom prst="rect">
            <a:avLst/>
          </a:prstGeom>
          <a:solidFill>
            <a:srgbClr val="0033CC">
              <a:alpha val="25000"/>
            </a:srgbClr>
          </a:solidFill>
          <a:ln w="41275">
            <a:solidFill>
              <a:srgbClr val="0066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1130-1230</a:t>
            </a:r>
            <a:endParaRPr lang="en-US" sz="28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C2330F-DB1E-E423-177D-32A143E792E8}"/>
              </a:ext>
            </a:extLst>
          </p:cNvPr>
          <p:cNvSpPr/>
          <p:nvPr/>
        </p:nvSpPr>
        <p:spPr>
          <a:xfrm>
            <a:off x="303552" y="4549519"/>
            <a:ext cx="1886888" cy="1944013"/>
          </a:xfrm>
          <a:prstGeom prst="rect">
            <a:avLst/>
          </a:prstGeom>
          <a:solidFill>
            <a:srgbClr val="0033CC">
              <a:alpha val="25000"/>
            </a:srgbClr>
          </a:solidFill>
          <a:ln w="41275">
            <a:solidFill>
              <a:srgbClr val="0066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1230-1330</a:t>
            </a:r>
            <a:endParaRPr lang="en-US" sz="28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CFA5EDB-B754-3BD7-9A44-03007CB34093}"/>
              </a:ext>
            </a:extLst>
          </p:cNvPr>
          <p:cNvSpPr/>
          <p:nvPr/>
        </p:nvSpPr>
        <p:spPr>
          <a:xfrm>
            <a:off x="299802" y="6493532"/>
            <a:ext cx="1886888" cy="2260724"/>
          </a:xfrm>
          <a:prstGeom prst="rect">
            <a:avLst/>
          </a:prstGeom>
          <a:solidFill>
            <a:srgbClr val="0033CC">
              <a:alpha val="25000"/>
            </a:srgbClr>
          </a:solidFill>
          <a:ln w="41275">
            <a:solidFill>
              <a:srgbClr val="0066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1330-1500</a:t>
            </a:r>
            <a:endParaRPr lang="en-US" sz="28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A640C29-1F78-0544-8BE0-E9C64F873336}"/>
              </a:ext>
            </a:extLst>
          </p:cNvPr>
          <p:cNvSpPr/>
          <p:nvPr/>
        </p:nvSpPr>
        <p:spPr>
          <a:xfrm>
            <a:off x="2188565" y="1217025"/>
            <a:ext cx="4377127" cy="584295"/>
          </a:xfrm>
          <a:prstGeom prst="rect">
            <a:avLst/>
          </a:prstGeom>
          <a:solidFill>
            <a:srgbClr val="0033CC">
              <a:alpha val="25000"/>
            </a:srgbClr>
          </a:solidFill>
          <a:ln w="41275">
            <a:solidFill>
              <a:srgbClr val="0066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accent4"/>
                </a:solidFill>
              </a:rPr>
              <a:t>REVIEW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3C50E1-858E-ACF3-D8D2-C410F5116AF9}"/>
              </a:ext>
            </a:extLst>
          </p:cNvPr>
          <p:cNvSpPr/>
          <p:nvPr/>
        </p:nvSpPr>
        <p:spPr>
          <a:xfrm>
            <a:off x="2188565" y="1808190"/>
            <a:ext cx="4377126" cy="2134223"/>
          </a:xfrm>
          <a:prstGeom prst="rect">
            <a:avLst/>
          </a:prstGeom>
          <a:solidFill>
            <a:srgbClr val="0033CC">
              <a:alpha val="25000"/>
            </a:srgbClr>
          </a:solidFill>
          <a:ln w="41275">
            <a:solidFill>
              <a:srgbClr val="0066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accent4"/>
                </a:solidFill>
              </a:rPr>
              <a:t>INTRODUCTION TO FUNCTIONS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DEFINITION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INPUTS AND OUTPUTS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FUNCTION-CEPTION</a:t>
            </a:r>
            <a:endParaRPr lang="en-US" sz="2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7C8E84D-03BA-E9DE-00A5-354BCB2D49A1}"/>
              </a:ext>
            </a:extLst>
          </p:cNvPr>
          <p:cNvSpPr/>
          <p:nvPr/>
        </p:nvSpPr>
        <p:spPr>
          <a:xfrm>
            <a:off x="2192316" y="3956150"/>
            <a:ext cx="4377127" cy="584295"/>
          </a:xfrm>
          <a:prstGeom prst="rect">
            <a:avLst/>
          </a:prstGeom>
          <a:solidFill>
            <a:srgbClr val="0033CC">
              <a:alpha val="25000"/>
            </a:srgbClr>
          </a:solidFill>
          <a:ln w="41275">
            <a:solidFill>
              <a:srgbClr val="0066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accent4"/>
                </a:solidFill>
              </a:rPr>
              <a:t>LUNCH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EF5F05-ABC7-C587-278C-2207B684E0AA}"/>
              </a:ext>
            </a:extLst>
          </p:cNvPr>
          <p:cNvSpPr/>
          <p:nvPr/>
        </p:nvSpPr>
        <p:spPr>
          <a:xfrm>
            <a:off x="2197936" y="4549519"/>
            <a:ext cx="4377126" cy="1944013"/>
          </a:xfrm>
          <a:prstGeom prst="rect">
            <a:avLst/>
          </a:prstGeom>
          <a:solidFill>
            <a:srgbClr val="0033CC">
              <a:alpha val="25000"/>
            </a:srgbClr>
          </a:solidFill>
          <a:ln w="41275">
            <a:solidFill>
              <a:srgbClr val="0066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accent4"/>
                </a:solidFill>
              </a:rPr>
              <a:t>INTRODUCTION TO CLASSES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__INIT__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FUNCTIONS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2F7B855-D997-858F-7C73-C3B853ECDA77}"/>
              </a:ext>
            </a:extLst>
          </p:cNvPr>
          <p:cNvSpPr/>
          <p:nvPr/>
        </p:nvSpPr>
        <p:spPr>
          <a:xfrm>
            <a:off x="2194185" y="6493532"/>
            <a:ext cx="4377126" cy="2260725"/>
          </a:xfrm>
          <a:prstGeom prst="rect">
            <a:avLst/>
          </a:prstGeom>
          <a:solidFill>
            <a:srgbClr val="0033CC">
              <a:alpha val="25000"/>
            </a:srgbClr>
          </a:solidFill>
          <a:ln w="41275">
            <a:solidFill>
              <a:srgbClr val="0066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accent4"/>
                </a:solidFill>
              </a:rPr>
              <a:t>INPUTS AND OUTPUTS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USER INPUTS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READING FILES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WRITING FILES</a:t>
            </a:r>
          </a:p>
        </p:txBody>
      </p:sp>
    </p:spTree>
    <p:extLst>
      <p:ext uri="{BB962C8B-B14F-4D97-AF65-F5344CB8AC3E}">
        <p14:creationId xmlns:p14="http://schemas.microsoft.com/office/powerpoint/2010/main" val="3019026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See the source image">
            <a:extLst>
              <a:ext uri="{FF2B5EF4-FFF2-40B4-BE49-F238E27FC236}">
                <a16:creationId xmlns:a16="http://schemas.microsoft.com/office/drawing/2014/main" id="{957B2DE2-F5D9-1F12-84EF-DDAD4B382B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595" r="24336"/>
          <a:stretch/>
        </p:blipFill>
        <p:spPr bwMode="auto">
          <a:xfrm>
            <a:off x="-1" y="0"/>
            <a:ext cx="6858001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BF0F4BB-EAAB-72FB-8CD2-F72AC15B4ECC}"/>
              </a:ext>
            </a:extLst>
          </p:cNvPr>
          <p:cNvSpPr/>
          <p:nvPr/>
        </p:nvSpPr>
        <p:spPr>
          <a:xfrm>
            <a:off x="292307" y="1222020"/>
            <a:ext cx="6273385" cy="7532236"/>
          </a:xfrm>
          <a:prstGeom prst="rect">
            <a:avLst/>
          </a:prstGeom>
          <a:solidFill>
            <a:srgbClr val="0033CC">
              <a:alpha val="50000"/>
            </a:srgbClr>
          </a:solidFill>
          <a:ln w="41275">
            <a:solidFill>
              <a:srgbClr val="0066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88DAF9-770A-A45A-B5E8-3BD73A3291A7}"/>
              </a:ext>
            </a:extLst>
          </p:cNvPr>
          <p:cNvSpPr txBox="1"/>
          <p:nvPr/>
        </p:nvSpPr>
        <p:spPr>
          <a:xfrm>
            <a:off x="37478" y="149345"/>
            <a:ext cx="6820522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extrusionH="50800">
              <a:bevelT w="38100" h="38100"/>
            </a:sp3d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DAY 3 – Fri, 26 Aug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2AC124-2F75-1E0F-1D29-5EEDE1AC6562}"/>
              </a:ext>
            </a:extLst>
          </p:cNvPr>
          <p:cNvSpPr/>
          <p:nvPr/>
        </p:nvSpPr>
        <p:spPr>
          <a:xfrm>
            <a:off x="311046" y="1222020"/>
            <a:ext cx="1886889" cy="584295"/>
          </a:xfrm>
          <a:prstGeom prst="rect">
            <a:avLst/>
          </a:prstGeom>
          <a:solidFill>
            <a:srgbClr val="0033CC">
              <a:alpha val="25000"/>
            </a:srgbClr>
          </a:solidFill>
          <a:ln w="41275">
            <a:solidFill>
              <a:srgbClr val="0066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0830-0930</a:t>
            </a:r>
            <a:endParaRPr lang="en-US" sz="28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0CE30C-F64F-5972-8EFD-F4A97138FB7D}"/>
              </a:ext>
            </a:extLst>
          </p:cNvPr>
          <p:cNvSpPr/>
          <p:nvPr/>
        </p:nvSpPr>
        <p:spPr>
          <a:xfrm>
            <a:off x="301677" y="1806315"/>
            <a:ext cx="1886888" cy="2000490"/>
          </a:xfrm>
          <a:prstGeom prst="rect">
            <a:avLst/>
          </a:prstGeom>
          <a:solidFill>
            <a:srgbClr val="0033CC">
              <a:alpha val="25000"/>
            </a:srgbClr>
          </a:solidFill>
          <a:ln w="41275">
            <a:solidFill>
              <a:srgbClr val="0066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0930-1030</a:t>
            </a:r>
            <a:endParaRPr lang="en-US" sz="2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E972156-0AD1-542C-D290-2AAA19BDA43A}"/>
              </a:ext>
            </a:extLst>
          </p:cNvPr>
          <p:cNvSpPr/>
          <p:nvPr/>
        </p:nvSpPr>
        <p:spPr>
          <a:xfrm>
            <a:off x="303546" y="5262403"/>
            <a:ext cx="1886889" cy="584295"/>
          </a:xfrm>
          <a:prstGeom prst="rect">
            <a:avLst/>
          </a:prstGeom>
          <a:solidFill>
            <a:srgbClr val="0033CC">
              <a:alpha val="25000"/>
            </a:srgbClr>
          </a:solidFill>
          <a:ln w="41275">
            <a:solidFill>
              <a:srgbClr val="0066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1130-1230</a:t>
            </a:r>
            <a:endParaRPr lang="en-US" sz="28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C2330F-DB1E-E423-177D-32A143E792E8}"/>
              </a:ext>
            </a:extLst>
          </p:cNvPr>
          <p:cNvSpPr/>
          <p:nvPr/>
        </p:nvSpPr>
        <p:spPr>
          <a:xfrm>
            <a:off x="301677" y="5837307"/>
            <a:ext cx="1886888" cy="1756965"/>
          </a:xfrm>
          <a:prstGeom prst="rect">
            <a:avLst/>
          </a:prstGeom>
          <a:solidFill>
            <a:srgbClr val="0033CC">
              <a:alpha val="25000"/>
            </a:srgbClr>
          </a:solidFill>
          <a:ln w="41275">
            <a:solidFill>
              <a:srgbClr val="0066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1230-1400</a:t>
            </a:r>
            <a:endParaRPr lang="en-US" sz="28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CFA5EDB-B754-3BD7-9A44-03007CB34093}"/>
              </a:ext>
            </a:extLst>
          </p:cNvPr>
          <p:cNvSpPr/>
          <p:nvPr/>
        </p:nvSpPr>
        <p:spPr>
          <a:xfrm>
            <a:off x="299802" y="7603820"/>
            <a:ext cx="1886888" cy="1150436"/>
          </a:xfrm>
          <a:prstGeom prst="rect">
            <a:avLst/>
          </a:prstGeom>
          <a:solidFill>
            <a:srgbClr val="0033CC">
              <a:alpha val="25000"/>
            </a:srgbClr>
          </a:solidFill>
          <a:ln w="41275">
            <a:solidFill>
              <a:srgbClr val="0066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1400-1500</a:t>
            </a:r>
            <a:endParaRPr lang="en-US" sz="28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A640C29-1F78-0544-8BE0-E9C64F873336}"/>
              </a:ext>
            </a:extLst>
          </p:cNvPr>
          <p:cNvSpPr/>
          <p:nvPr/>
        </p:nvSpPr>
        <p:spPr>
          <a:xfrm>
            <a:off x="2188565" y="1217025"/>
            <a:ext cx="4377127" cy="584295"/>
          </a:xfrm>
          <a:prstGeom prst="rect">
            <a:avLst/>
          </a:prstGeom>
          <a:solidFill>
            <a:srgbClr val="0033CC">
              <a:alpha val="25000"/>
            </a:srgbClr>
          </a:solidFill>
          <a:ln w="41275">
            <a:solidFill>
              <a:srgbClr val="0066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accent4"/>
                </a:solidFill>
              </a:rPr>
              <a:t>REVIEW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3C50E1-858E-ACF3-D8D2-C410F5116AF9}"/>
              </a:ext>
            </a:extLst>
          </p:cNvPr>
          <p:cNvSpPr/>
          <p:nvPr/>
        </p:nvSpPr>
        <p:spPr>
          <a:xfrm>
            <a:off x="2188565" y="1808191"/>
            <a:ext cx="4377126" cy="2007688"/>
          </a:xfrm>
          <a:prstGeom prst="rect">
            <a:avLst/>
          </a:prstGeom>
          <a:solidFill>
            <a:srgbClr val="0033CC">
              <a:alpha val="25000"/>
            </a:srgbClr>
          </a:solidFill>
          <a:ln w="41275">
            <a:solidFill>
              <a:srgbClr val="0066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accent4"/>
                </a:solidFill>
              </a:rPr>
              <a:t>INTRODUCTION TO PANDAS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READING FILES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DISPLAYING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COLUMN MANIPULATION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FILTERING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WRITING FILES</a:t>
            </a:r>
            <a:endParaRPr lang="en-US" sz="2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7C8E84D-03BA-E9DE-00A5-354BCB2D49A1}"/>
              </a:ext>
            </a:extLst>
          </p:cNvPr>
          <p:cNvSpPr/>
          <p:nvPr/>
        </p:nvSpPr>
        <p:spPr>
          <a:xfrm>
            <a:off x="2194185" y="5262403"/>
            <a:ext cx="4377127" cy="584295"/>
          </a:xfrm>
          <a:prstGeom prst="rect">
            <a:avLst/>
          </a:prstGeom>
          <a:solidFill>
            <a:srgbClr val="0033CC">
              <a:alpha val="25000"/>
            </a:srgbClr>
          </a:solidFill>
          <a:ln w="41275">
            <a:solidFill>
              <a:srgbClr val="0066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accent4"/>
                </a:solidFill>
              </a:rPr>
              <a:t>LUNCH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EF5F05-ABC7-C587-278C-2207B684E0AA}"/>
              </a:ext>
            </a:extLst>
          </p:cNvPr>
          <p:cNvSpPr/>
          <p:nvPr/>
        </p:nvSpPr>
        <p:spPr>
          <a:xfrm>
            <a:off x="2196061" y="5837308"/>
            <a:ext cx="4377126" cy="1756966"/>
          </a:xfrm>
          <a:prstGeom prst="rect">
            <a:avLst/>
          </a:prstGeom>
          <a:solidFill>
            <a:srgbClr val="0033CC">
              <a:alpha val="25000"/>
            </a:srgbClr>
          </a:solidFill>
          <a:ln w="41275">
            <a:solidFill>
              <a:srgbClr val="0066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accent4"/>
                </a:solidFill>
              </a:rPr>
              <a:t>CAPSTONE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READING FILES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CALCULATING VALUES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DISPLAYING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WRITING OUTPUTS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2F7B855-D997-858F-7C73-C3B853ECDA77}"/>
              </a:ext>
            </a:extLst>
          </p:cNvPr>
          <p:cNvSpPr/>
          <p:nvPr/>
        </p:nvSpPr>
        <p:spPr>
          <a:xfrm>
            <a:off x="2194185" y="7603821"/>
            <a:ext cx="4377126" cy="1150436"/>
          </a:xfrm>
          <a:prstGeom prst="rect">
            <a:avLst/>
          </a:prstGeom>
          <a:solidFill>
            <a:srgbClr val="0033CC">
              <a:alpha val="25000"/>
            </a:srgbClr>
          </a:solidFill>
          <a:ln w="41275">
            <a:solidFill>
              <a:srgbClr val="0066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accent4"/>
                </a:solidFill>
              </a:rPr>
              <a:t>PYTHON ON NIPR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JCN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ENVISION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669890-3FB2-2F4D-796F-C25A557C04C3}"/>
              </a:ext>
            </a:extLst>
          </p:cNvPr>
          <p:cNvSpPr/>
          <p:nvPr/>
        </p:nvSpPr>
        <p:spPr>
          <a:xfrm>
            <a:off x="311046" y="3818064"/>
            <a:ext cx="1886888" cy="1434491"/>
          </a:xfrm>
          <a:prstGeom prst="rect">
            <a:avLst/>
          </a:prstGeom>
          <a:solidFill>
            <a:srgbClr val="0033CC">
              <a:alpha val="25000"/>
            </a:srgbClr>
          </a:solidFill>
          <a:ln w="41275">
            <a:solidFill>
              <a:srgbClr val="0066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1030-1130</a:t>
            </a:r>
            <a:endParaRPr lang="en-US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3C75A6-E77D-58FA-E9F3-E6B33404F562}"/>
              </a:ext>
            </a:extLst>
          </p:cNvPr>
          <p:cNvSpPr/>
          <p:nvPr/>
        </p:nvSpPr>
        <p:spPr>
          <a:xfrm>
            <a:off x="2197934" y="3822749"/>
            <a:ext cx="4377126" cy="1439653"/>
          </a:xfrm>
          <a:prstGeom prst="rect">
            <a:avLst/>
          </a:prstGeom>
          <a:solidFill>
            <a:srgbClr val="0033CC">
              <a:alpha val="25000"/>
            </a:srgbClr>
          </a:solidFill>
          <a:ln w="41275">
            <a:solidFill>
              <a:srgbClr val="0066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accent4"/>
                </a:solidFill>
              </a:rPr>
              <a:t>INTRODUCTION TO MATPLOTLIB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LINE GRAPHS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BAR GRAPHS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PIE CHARTS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8382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</TotalTime>
  <Words>199</Words>
  <Application>Microsoft Office PowerPoint</Application>
  <PresentationFormat>Letter Paper (8.5x11 in)</PresentationFormat>
  <Paragraphs>89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Bordeau</dc:creator>
  <cp:lastModifiedBy>Adam Bordeau</cp:lastModifiedBy>
  <cp:revision>3</cp:revision>
  <dcterms:created xsi:type="dcterms:W3CDTF">2022-07-28T01:13:05Z</dcterms:created>
  <dcterms:modified xsi:type="dcterms:W3CDTF">2022-07-28T02:44:56Z</dcterms:modified>
</cp:coreProperties>
</file>