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3"/>
  </p:notesMasterIdLst>
  <p:sldIdLst>
    <p:sldId id="256" r:id="rId2"/>
    <p:sldId id="257" r:id="rId3"/>
    <p:sldId id="258" r:id="rId4"/>
    <p:sldId id="259" r:id="rId5"/>
    <p:sldId id="277" r:id="rId6"/>
    <p:sldId id="266" r:id="rId7"/>
    <p:sldId id="264" r:id="rId8"/>
    <p:sldId id="279" r:id="rId9"/>
    <p:sldId id="278" r:id="rId10"/>
    <p:sldId id="280" r:id="rId11"/>
    <p:sldId id="281" r:id="rId12"/>
    <p:sldId id="268" r:id="rId13"/>
    <p:sldId id="269" r:id="rId14"/>
    <p:sldId id="282" r:id="rId15"/>
    <p:sldId id="272" r:id="rId16"/>
    <p:sldId id="274" r:id="rId17"/>
    <p:sldId id="267" r:id="rId18"/>
    <p:sldId id="270" r:id="rId19"/>
    <p:sldId id="284" r:id="rId20"/>
    <p:sldId id="286" r:id="rId21"/>
    <p:sldId id="285" r:id="rId22"/>
    <p:sldId id="287" r:id="rId23"/>
    <p:sldId id="283" r:id="rId24"/>
    <p:sldId id="288" r:id="rId25"/>
    <p:sldId id="271" r:id="rId26"/>
    <p:sldId id="289" r:id="rId27"/>
    <p:sldId id="265" r:id="rId28"/>
    <p:sldId id="292" r:id="rId29"/>
    <p:sldId id="276" r:id="rId30"/>
    <p:sldId id="290" r:id="rId31"/>
    <p:sldId id="291"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ushan" initials="P"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E1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506" y="-1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D5AFD6-6AAB-4B24-A939-977E89690E3B}" type="doc">
      <dgm:prSet loTypeId="urn:microsoft.com/office/officeart/2005/8/layout/process1" loCatId="process" qsTypeId="urn:microsoft.com/office/officeart/2005/8/quickstyle/simple3" qsCatId="simple" csTypeId="urn:microsoft.com/office/officeart/2005/8/colors/accent1_2" csCatId="accent1" phldr="1"/>
      <dgm:spPr/>
    </dgm:pt>
    <dgm:pt modelId="{21758940-1D99-4740-97D9-970802A2D535}">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Load the data set</a:t>
          </a:r>
          <a:endParaRPr lang="en-IN" dirty="0"/>
        </a:p>
      </dgm:t>
    </dgm:pt>
    <dgm:pt modelId="{58BB3EA6-2077-4A00-A33A-32CC90ADE118}" type="parTrans" cxnId="{978282B6-85E1-404A-A568-A57C0298309F}">
      <dgm:prSet/>
      <dgm:spPr/>
      <dgm:t>
        <a:bodyPr/>
        <a:lstStyle/>
        <a:p>
          <a:endParaRPr lang="en-IN"/>
        </a:p>
      </dgm:t>
    </dgm:pt>
    <dgm:pt modelId="{B6DD078C-3721-46A1-92AC-E12B117E5640}" type="sibTrans" cxnId="{978282B6-85E1-404A-A568-A57C0298309F}">
      <dgm:prSet/>
      <dgm:spPr/>
      <dgm:t>
        <a:bodyPr/>
        <a:lstStyle/>
        <a:p>
          <a:endParaRPr lang="en-IN"/>
        </a:p>
      </dgm:t>
    </dgm:pt>
    <dgm:pt modelId="{78F9CCEC-2D9D-4636-B630-AEC0F09CE56F}">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Design the CNN</a:t>
          </a:r>
          <a:endParaRPr lang="en-IN" dirty="0"/>
        </a:p>
      </dgm:t>
    </dgm:pt>
    <dgm:pt modelId="{69CDD76A-1E54-4032-8C68-00B22EF9859E}" type="parTrans" cxnId="{2EAFD15E-E65C-4834-BF42-312BA2DC7655}">
      <dgm:prSet/>
      <dgm:spPr/>
      <dgm:t>
        <a:bodyPr/>
        <a:lstStyle/>
        <a:p>
          <a:endParaRPr lang="en-IN"/>
        </a:p>
      </dgm:t>
    </dgm:pt>
    <dgm:pt modelId="{21EA62DE-94A3-493F-87D5-AA4BD18B0412}" type="sibTrans" cxnId="{2EAFD15E-E65C-4834-BF42-312BA2DC7655}">
      <dgm:prSet/>
      <dgm:spPr/>
      <dgm:t>
        <a:bodyPr/>
        <a:lstStyle/>
        <a:p>
          <a:endParaRPr lang="en-IN"/>
        </a:p>
      </dgm:t>
    </dgm:pt>
    <dgm:pt modelId="{53CF5B50-2190-41D1-8B3E-3E29D118A507}">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Configure training options</a:t>
          </a:r>
          <a:endParaRPr lang="en-IN" dirty="0"/>
        </a:p>
      </dgm:t>
    </dgm:pt>
    <dgm:pt modelId="{A277FD16-7320-465C-9697-9C75FB323AE7}" type="parTrans" cxnId="{CBAF4718-DC46-47E6-8616-B4C678FA1F16}">
      <dgm:prSet/>
      <dgm:spPr/>
      <dgm:t>
        <a:bodyPr/>
        <a:lstStyle/>
        <a:p>
          <a:endParaRPr lang="en-IN"/>
        </a:p>
      </dgm:t>
    </dgm:pt>
    <dgm:pt modelId="{20F56C65-4EA0-4CB1-A00E-E39C07703A3E}" type="sibTrans" cxnId="{CBAF4718-DC46-47E6-8616-B4C678FA1F16}">
      <dgm:prSet/>
      <dgm:spPr/>
      <dgm:t>
        <a:bodyPr/>
        <a:lstStyle/>
        <a:p>
          <a:endParaRPr lang="en-IN"/>
        </a:p>
      </dgm:t>
    </dgm:pt>
    <dgm:pt modelId="{21EB10E6-FA4D-40A7-9AD7-0CC9F7A59512}">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Train faster R-CNN object detector</a:t>
          </a:r>
          <a:endParaRPr lang="en-IN" dirty="0"/>
        </a:p>
      </dgm:t>
    </dgm:pt>
    <dgm:pt modelId="{79FBFA8E-C8FB-4F67-9062-D25BF51272CC}" type="parTrans" cxnId="{23D8BC38-3823-41D5-9E48-0C08D226B1B5}">
      <dgm:prSet/>
      <dgm:spPr/>
      <dgm:t>
        <a:bodyPr/>
        <a:lstStyle/>
        <a:p>
          <a:endParaRPr lang="en-IN"/>
        </a:p>
      </dgm:t>
    </dgm:pt>
    <dgm:pt modelId="{3BAAE52C-28E3-492E-95D7-2B2ACF2BFB28}" type="sibTrans" cxnId="{23D8BC38-3823-41D5-9E48-0C08D226B1B5}">
      <dgm:prSet/>
      <dgm:spPr/>
      <dgm:t>
        <a:bodyPr/>
        <a:lstStyle/>
        <a:p>
          <a:endParaRPr lang="en-IN"/>
        </a:p>
      </dgm:t>
    </dgm:pt>
    <dgm:pt modelId="{E331F8D9-633C-47B0-9B66-F88E0A7166C1}">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Evaluate the trained detector</a:t>
          </a:r>
          <a:endParaRPr lang="en-IN" dirty="0"/>
        </a:p>
      </dgm:t>
    </dgm:pt>
    <dgm:pt modelId="{206248D9-0B54-4AD4-96A9-BE597B7475C3}" type="parTrans" cxnId="{BAFD4C83-DB52-47DE-AE5F-2B8CCA1008EB}">
      <dgm:prSet/>
      <dgm:spPr/>
      <dgm:t>
        <a:bodyPr/>
        <a:lstStyle/>
        <a:p>
          <a:endParaRPr lang="en-IN"/>
        </a:p>
      </dgm:t>
    </dgm:pt>
    <dgm:pt modelId="{66C46A74-1B45-45C1-813F-652125A59238}" type="sibTrans" cxnId="{BAFD4C83-DB52-47DE-AE5F-2B8CCA1008EB}">
      <dgm:prSet/>
      <dgm:spPr/>
      <dgm:t>
        <a:bodyPr/>
        <a:lstStyle/>
        <a:p>
          <a:endParaRPr lang="en-IN"/>
        </a:p>
      </dgm:t>
    </dgm:pt>
    <dgm:pt modelId="{A722CCE0-1776-49DC-98B7-C1E6BA6F006A}" type="pres">
      <dgm:prSet presAssocID="{86D5AFD6-6AAB-4B24-A939-977E89690E3B}" presName="Name0" presStyleCnt="0">
        <dgm:presLayoutVars>
          <dgm:dir/>
          <dgm:resizeHandles val="exact"/>
        </dgm:presLayoutVars>
      </dgm:prSet>
      <dgm:spPr/>
    </dgm:pt>
    <dgm:pt modelId="{EC1FE754-A643-45F0-B460-BA4E5FDDDF6A}" type="pres">
      <dgm:prSet presAssocID="{21758940-1D99-4740-97D9-970802A2D535}" presName="node" presStyleLbl="node1" presStyleIdx="0" presStyleCnt="5">
        <dgm:presLayoutVars>
          <dgm:bulletEnabled val="1"/>
        </dgm:presLayoutVars>
      </dgm:prSet>
      <dgm:spPr/>
      <dgm:t>
        <a:bodyPr/>
        <a:lstStyle/>
        <a:p>
          <a:endParaRPr lang="en-IN"/>
        </a:p>
      </dgm:t>
    </dgm:pt>
    <dgm:pt modelId="{66FA3CA2-83AB-4DF1-BBF7-54EE9B77BCF6}" type="pres">
      <dgm:prSet presAssocID="{B6DD078C-3721-46A1-92AC-E12B117E5640}" presName="sibTrans" presStyleLbl="sibTrans2D1" presStyleIdx="0" presStyleCnt="4"/>
      <dgm:spPr/>
      <dgm:t>
        <a:bodyPr/>
        <a:lstStyle/>
        <a:p>
          <a:endParaRPr lang="en-IN"/>
        </a:p>
      </dgm:t>
    </dgm:pt>
    <dgm:pt modelId="{FB39C03B-EC95-456E-919F-C314D9DB17D8}" type="pres">
      <dgm:prSet presAssocID="{B6DD078C-3721-46A1-92AC-E12B117E5640}" presName="connectorText" presStyleLbl="sibTrans2D1" presStyleIdx="0" presStyleCnt="4"/>
      <dgm:spPr/>
      <dgm:t>
        <a:bodyPr/>
        <a:lstStyle/>
        <a:p>
          <a:endParaRPr lang="en-IN"/>
        </a:p>
      </dgm:t>
    </dgm:pt>
    <dgm:pt modelId="{776DD438-820B-411D-985E-EA602CE3FBFD}" type="pres">
      <dgm:prSet presAssocID="{78F9CCEC-2D9D-4636-B630-AEC0F09CE56F}" presName="node" presStyleLbl="node1" presStyleIdx="1" presStyleCnt="5">
        <dgm:presLayoutVars>
          <dgm:bulletEnabled val="1"/>
        </dgm:presLayoutVars>
      </dgm:prSet>
      <dgm:spPr/>
      <dgm:t>
        <a:bodyPr/>
        <a:lstStyle/>
        <a:p>
          <a:endParaRPr lang="en-IN"/>
        </a:p>
      </dgm:t>
    </dgm:pt>
    <dgm:pt modelId="{E49BC11C-7268-4D93-BD26-A3E33B1E8EE9}" type="pres">
      <dgm:prSet presAssocID="{21EA62DE-94A3-493F-87D5-AA4BD18B0412}" presName="sibTrans" presStyleLbl="sibTrans2D1" presStyleIdx="1" presStyleCnt="4"/>
      <dgm:spPr/>
      <dgm:t>
        <a:bodyPr/>
        <a:lstStyle/>
        <a:p>
          <a:endParaRPr lang="en-IN"/>
        </a:p>
      </dgm:t>
    </dgm:pt>
    <dgm:pt modelId="{3E566C5D-71CE-4FF0-AB1C-EE02040C2D59}" type="pres">
      <dgm:prSet presAssocID="{21EA62DE-94A3-493F-87D5-AA4BD18B0412}" presName="connectorText" presStyleLbl="sibTrans2D1" presStyleIdx="1" presStyleCnt="4"/>
      <dgm:spPr/>
      <dgm:t>
        <a:bodyPr/>
        <a:lstStyle/>
        <a:p>
          <a:endParaRPr lang="en-IN"/>
        </a:p>
      </dgm:t>
    </dgm:pt>
    <dgm:pt modelId="{C7771AEC-35FF-4499-A377-1DE6D473B90A}" type="pres">
      <dgm:prSet presAssocID="{53CF5B50-2190-41D1-8B3E-3E29D118A507}" presName="node" presStyleLbl="node1" presStyleIdx="2" presStyleCnt="5">
        <dgm:presLayoutVars>
          <dgm:bulletEnabled val="1"/>
        </dgm:presLayoutVars>
      </dgm:prSet>
      <dgm:spPr/>
      <dgm:t>
        <a:bodyPr/>
        <a:lstStyle/>
        <a:p>
          <a:endParaRPr lang="en-IN"/>
        </a:p>
      </dgm:t>
    </dgm:pt>
    <dgm:pt modelId="{A9B178A7-CBB2-4F9F-89FA-59D7995749E4}" type="pres">
      <dgm:prSet presAssocID="{20F56C65-4EA0-4CB1-A00E-E39C07703A3E}" presName="sibTrans" presStyleLbl="sibTrans2D1" presStyleIdx="2" presStyleCnt="4"/>
      <dgm:spPr/>
      <dgm:t>
        <a:bodyPr/>
        <a:lstStyle/>
        <a:p>
          <a:endParaRPr lang="en-IN"/>
        </a:p>
      </dgm:t>
    </dgm:pt>
    <dgm:pt modelId="{633F3F33-6911-43CF-A936-414DA0902999}" type="pres">
      <dgm:prSet presAssocID="{20F56C65-4EA0-4CB1-A00E-E39C07703A3E}" presName="connectorText" presStyleLbl="sibTrans2D1" presStyleIdx="2" presStyleCnt="4"/>
      <dgm:spPr/>
      <dgm:t>
        <a:bodyPr/>
        <a:lstStyle/>
        <a:p>
          <a:endParaRPr lang="en-IN"/>
        </a:p>
      </dgm:t>
    </dgm:pt>
    <dgm:pt modelId="{9CC3B726-C0CB-4C81-A8E7-8E3B1BE7E6D4}" type="pres">
      <dgm:prSet presAssocID="{21EB10E6-FA4D-40A7-9AD7-0CC9F7A59512}" presName="node" presStyleLbl="node1" presStyleIdx="3" presStyleCnt="5">
        <dgm:presLayoutVars>
          <dgm:bulletEnabled val="1"/>
        </dgm:presLayoutVars>
      </dgm:prSet>
      <dgm:spPr/>
      <dgm:t>
        <a:bodyPr/>
        <a:lstStyle/>
        <a:p>
          <a:endParaRPr lang="en-IN"/>
        </a:p>
      </dgm:t>
    </dgm:pt>
    <dgm:pt modelId="{4B447C0E-2345-49AA-A457-2DFEEF19587C}" type="pres">
      <dgm:prSet presAssocID="{3BAAE52C-28E3-492E-95D7-2B2ACF2BFB28}" presName="sibTrans" presStyleLbl="sibTrans2D1" presStyleIdx="3" presStyleCnt="4"/>
      <dgm:spPr/>
      <dgm:t>
        <a:bodyPr/>
        <a:lstStyle/>
        <a:p>
          <a:endParaRPr lang="en-IN"/>
        </a:p>
      </dgm:t>
    </dgm:pt>
    <dgm:pt modelId="{C3A93D46-3721-439D-B023-403F76F0C086}" type="pres">
      <dgm:prSet presAssocID="{3BAAE52C-28E3-492E-95D7-2B2ACF2BFB28}" presName="connectorText" presStyleLbl="sibTrans2D1" presStyleIdx="3" presStyleCnt="4"/>
      <dgm:spPr/>
      <dgm:t>
        <a:bodyPr/>
        <a:lstStyle/>
        <a:p>
          <a:endParaRPr lang="en-IN"/>
        </a:p>
      </dgm:t>
    </dgm:pt>
    <dgm:pt modelId="{1218A7D8-F16A-44E9-9139-DCB56364B6A5}" type="pres">
      <dgm:prSet presAssocID="{E331F8D9-633C-47B0-9B66-F88E0A7166C1}" presName="node" presStyleLbl="node1" presStyleIdx="4" presStyleCnt="5">
        <dgm:presLayoutVars>
          <dgm:bulletEnabled val="1"/>
        </dgm:presLayoutVars>
      </dgm:prSet>
      <dgm:spPr/>
      <dgm:t>
        <a:bodyPr/>
        <a:lstStyle/>
        <a:p>
          <a:endParaRPr lang="en-IN"/>
        </a:p>
      </dgm:t>
    </dgm:pt>
  </dgm:ptLst>
  <dgm:cxnLst>
    <dgm:cxn modelId="{325585B6-77C2-479C-A6B4-E0577BDBAEC9}" type="presOf" srcId="{53CF5B50-2190-41D1-8B3E-3E29D118A507}" destId="{C7771AEC-35FF-4499-A377-1DE6D473B90A}" srcOrd="0" destOrd="0" presId="urn:microsoft.com/office/officeart/2005/8/layout/process1"/>
    <dgm:cxn modelId="{2EAFD15E-E65C-4834-BF42-312BA2DC7655}" srcId="{86D5AFD6-6AAB-4B24-A939-977E89690E3B}" destId="{78F9CCEC-2D9D-4636-B630-AEC0F09CE56F}" srcOrd="1" destOrd="0" parTransId="{69CDD76A-1E54-4032-8C68-00B22EF9859E}" sibTransId="{21EA62DE-94A3-493F-87D5-AA4BD18B0412}"/>
    <dgm:cxn modelId="{8712FD15-643F-4347-88E9-DD1D94745333}" type="presOf" srcId="{21EB10E6-FA4D-40A7-9AD7-0CC9F7A59512}" destId="{9CC3B726-C0CB-4C81-A8E7-8E3B1BE7E6D4}" srcOrd="0" destOrd="0" presId="urn:microsoft.com/office/officeart/2005/8/layout/process1"/>
    <dgm:cxn modelId="{978282B6-85E1-404A-A568-A57C0298309F}" srcId="{86D5AFD6-6AAB-4B24-A939-977E89690E3B}" destId="{21758940-1D99-4740-97D9-970802A2D535}" srcOrd="0" destOrd="0" parTransId="{58BB3EA6-2077-4A00-A33A-32CC90ADE118}" sibTransId="{B6DD078C-3721-46A1-92AC-E12B117E5640}"/>
    <dgm:cxn modelId="{61F47C83-9BC8-48A5-B34E-619EB45BDA44}" type="presOf" srcId="{B6DD078C-3721-46A1-92AC-E12B117E5640}" destId="{66FA3CA2-83AB-4DF1-BBF7-54EE9B77BCF6}" srcOrd="0" destOrd="0" presId="urn:microsoft.com/office/officeart/2005/8/layout/process1"/>
    <dgm:cxn modelId="{ADC82019-8026-4665-A697-A5F3AF7C06E8}" type="presOf" srcId="{21EA62DE-94A3-493F-87D5-AA4BD18B0412}" destId="{E49BC11C-7268-4D93-BD26-A3E33B1E8EE9}" srcOrd="0" destOrd="0" presId="urn:microsoft.com/office/officeart/2005/8/layout/process1"/>
    <dgm:cxn modelId="{FA8E4DD1-5635-4988-B999-4DB5319C632E}" type="presOf" srcId="{3BAAE52C-28E3-492E-95D7-2B2ACF2BFB28}" destId="{4B447C0E-2345-49AA-A457-2DFEEF19587C}" srcOrd="0" destOrd="0" presId="urn:microsoft.com/office/officeart/2005/8/layout/process1"/>
    <dgm:cxn modelId="{06BFED71-62DE-4434-8A8C-E40243B13A3B}" type="presOf" srcId="{21758940-1D99-4740-97D9-970802A2D535}" destId="{EC1FE754-A643-45F0-B460-BA4E5FDDDF6A}" srcOrd="0" destOrd="0" presId="urn:microsoft.com/office/officeart/2005/8/layout/process1"/>
    <dgm:cxn modelId="{BCEA401D-7721-4E52-B2EA-D39C47E91DBD}" type="presOf" srcId="{E331F8D9-633C-47B0-9B66-F88E0A7166C1}" destId="{1218A7D8-F16A-44E9-9139-DCB56364B6A5}" srcOrd="0" destOrd="0" presId="urn:microsoft.com/office/officeart/2005/8/layout/process1"/>
    <dgm:cxn modelId="{83652AAB-F329-4CC8-9F3A-D86BCC3AA279}" type="presOf" srcId="{78F9CCEC-2D9D-4636-B630-AEC0F09CE56F}" destId="{776DD438-820B-411D-985E-EA602CE3FBFD}" srcOrd="0" destOrd="0" presId="urn:microsoft.com/office/officeart/2005/8/layout/process1"/>
    <dgm:cxn modelId="{CBAF4718-DC46-47E6-8616-B4C678FA1F16}" srcId="{86D5AFD6-6AAB-4B24-A939-977E89690E3B}" destId="{53CF5B50-2190-41D1-8B3E-3E29D118A507}" srcOrd="2" destOrd="0" parTransId="{A277FD16-7320-465C-9697-9C75FB323AE7}" sibTransId="{20F56C65-4EA0-4CB1-A00E-E39C07703A3E}"/>
    <dgm:cxn modelId="{86F9EB78-B0DE-4D8F-8A6F-37BE65438C37}" type="presOf" srcId="{21EA62DE-94A3-493F-87D5-AA4BD18B0412}" destId="{3E566C5D-71CE-4FF0-AB1C-EE02040C2D59}" srcOrd="1" destOrd="0" presId="urn:microsoft.com/office/officeart/2005/8/layout/process1"/>
    <dgm:cxn modelId="{C52DC53E-839D-4CF0-8D3A-EA9C7FCD7077}" type="presOf" srcId="{20F56C65-4EA0-4CB1-A00E-E39C07703A3E}" destId="{633F3F33-6911-43CF-A936-414DA0902999}" srcOrd="1" destOrd="0" presId="urn:microsoft.com/office/officeart/2005/8/layout/process1"/>
    <dgm:cxn modelId="{23D8BC38-3823-41D5-9E48-0C08D226B1B5}" srcId="{86D5AFD6-6AAB-4B24-A939-977E89690E3B}" destId="{21EB10E6-FA4D-40A7-9AD7-0CC9F7A59512}" srcOrd="3" destOrd="0" parTransId="{79FBFA8E-C8FB-4F67-9062-D25BF51272CC}" sibTransId="{3BAAE52C-28E3-492E-95D7-2B2ACF2BFB28}"/>
    <dgm:cxn modelId="{BAFD4C83-DB52-47DE-AE5F-2B8CCA1008EB}" srcId="{86D5AFD6-6AAB-4B24-A939-977E89690E3B}" destId="{E331F8D9-633C-47B0-9B66-F88E0A7166C1}" srcOrd="4" destOrd="0" parTransId="{206248D9-0B54-4AD4-96A9-BE597B7475C3}" sibTransId="{66C46A74-1B45-45C1-813F-652125A59238}"/>
    <dgm:cxn modelId="{D8A3A7A7-6922-473F-8B34-A8F64FEA0B8D}" type="presOf" srcId="{20F56C65-4EA0-4CB1-A00E-E39C07703A3E}" destId="{A9B178A7-CBB2-4F9F-89FA-59D7995749E4}" srcOrd="0" destOrd="0" presId="urn:microsoft.com/office/officeart/2005/8/layout/process1"/>
    <dgm:cxn modelId="{6E679DA8-E028-4A06-B6C5-BD0A6529A418}" type="presOf" srcId="{3BAAE52C-28E3-492E-95D7-2B2ACF2BFB28}" destId="{C3A93D46-3721-439D-B023-403F76F0C086}" srcOrd="1" destOrd="0" presId="urn:microsoft.com/office/officeart/2005/8/layout/process1"/>
    <dgm:cxn modelId="{34945E68-8DC7-4CE9-8AE9-8E5D1B43D3FB}" type="presOf" srcId="{86D5AFD6-6AAB-4B24-A939-977E89690E3B}" destId="{A722CCE0-1776-49DC-98B7-C1E6BA6F006A}" srcOrd="0" destOrd="0" presId="urn:microsoft.com/office/officeart/2005/8/layout/process1"/>
    <dgm:cxn modelId="{D77C49A5-F4F2-44E8-BFF0-DA6BCF9EEC57}" type="presOf" srcId="{B6DD078C-3721-46A1-92AC-E12B117E5640}" destId="{FB39C03B-EC95-456E-919F-C314D9DB17D8}" srcOrd="1" destOrd="0" presId="urn:microsoft.com/office/officeart/2005/8/layout/process1"/>
    <dgm:cxn modelId="{F61668F7-0222-4A66-A495-9B53046D074D}" type="presParOf" srcId="{A722CCE0-1776-49DC-98B7-C1E6BA6F006A}" destId="{EC1FE754-A643-45F0-B460-BA4E5FDDDF6A}" srcOrd="0" destOrd="0" presId="urn:microsoft.com/office/officeart/2005/8/layout/process1"/>
    <dgm:cxn modelId="{25D848DA-D9B8-4DE2-AC0B-3E6BABCEDAF4}" type="presParOf" srcId="{A722CCE0-1776-49DC-98B7-C1E6BA6F006A}" destId="{66FA3CA2-83AB-4DF1-BBF7-54EE9B77BCF6}" srcOrd="1" destOrd="0" presId="urn:microsoft.com/office/officeart/2005/8/layout/process1"/>
    <dgm:cxn modelId="{276505B6-4F3C-40D8-95B9-0DF3C2395E20}" type="presParOf" srcId="{66FA3CA2-83AB-4DF1-BBF7-54EE9B77BCF6}" destId="{FB39C03B-EC95-456E-919F-C314D9DB17D8}" srcOrd="0" destOrd="0" presId="urn:microsoft.com/office/officeart/2005/8/layout/process1"/>
    <dgm:cxn modelId="{B620183A-B4A9-4559-86BE-5555C844F7F1}" type="presParOf" srcId="{A722CCE0-1776-49DC-98B7-C1E6BA6F006A}" destId="{776DD438-820B-411D-985E-EA602CE3FBFD}" srcOrd="2" destOrd="0" presId="urn:microsoft.com/office/officeart/2005/8/layout/process1"/>
    <dgm:cxn modelId="{203B5516-BEF4-461D-B2D2-381DDA00BC8B}" type="presParOf" srcId="{A722CCE0-1776-49DC-98B7-C1E6BA6F006A}" destId="{E49BC11C-7268-4D93-BD26-A3E33B1E8EE9}" srcOrd="3" destOrd="0" presId="urn:microsoft.com/office/officeart/2005/8/layout/process1"/>
    <dgm:cxn modelId="{CD31C34E-973C-49B3-9D7A-1D1E43FAA28F}" type="presParOf" srcId="{E49BC11C-7268-4D93-BD26-A3E33B1E8EE9}" destId="{3E566C5D-71CE-4FF0-AB1C-EE02040C2D59}" srcOrd="0" destOrd="0" presId="urn:microsoft.com/office/officeart/2005/8/layout/process1"/>
    <dgm:cxn modelId="{08D33714-52CE-4897-BE3F-4707855F5683}" type="presParOf" srcId="{A722CCE0-1776-49DC-98B7-C1E6BA6F006A}" destId="{C7771AEC-35FF-4499-A377-1DE6D473B90A}" srcOrd="4" destOrd="0" presId="urn:microsoft.com/office/officeart/2005/8/layout/process1"/>
    <dgm:cxn modelId="{BA77F4BD-FCC3-40A3-816E-9F91BFC03CF2}" type="presParOf" srcId="{A722CCE0-1776-49DC-98B7-C1E6BA6F006A}" destId="{A9B178A7-CBB2-4F9F-89FA-59D7995749E4}" srcOrd="5" destOrd="0" presId="urn:microsoft.com/office/officeart/2005/8/layout/process1"/>
    <dgm:cxn modelId="{489D50FE-BE5F-49FE-B0B8-812D006B9D81}" type="presParOf" srcId="{A9B178A7-CBB2-4F9F-89FA-59D7995749E4}" destId="{633F3F33-6911-43CF-A936-414DA0902999}" srcOrd="0" destOrd="0" presId="urn:microsoft.com/office/officeart/2005/8/layout/process1"/>
    <dgm:cxn modelId="{C810EA91-96E9-4D40-9C09-53AD91831577}" type="presParOf" srcId="{A722CCE0-1776-49DC-98B7-C1E6BA6F006A}" destId="{9CC3B726-C0CB-4C81-A8E7-8E3B1BE7E6D4}" srcOrd="6" destOrd="0" presId="urn:microsoft.com/office/officeart/2005/8/layout/process1"/>
    <dgm:cxn modelId="{63D89BC7-66B3-4FD0-8487-CE9BB3F6B5DE}" type="presParOf" srcId="{A722CCE0-1776-49DC-98B7-C1E6BA6F006A}" destId="{4B447C0E-2345-49AA-A457-2DFEEF19587C}" srcOrd="7" destOrd="0" presId="urn:microsoft.com/office/officeart/2005/8/layout/process1"/>
    <dgm:cxn modelId="{2C2429B4-9032-4D74-A921-3DC89B8191B2}" type="presParOf" srcId="{4B447C0E-2345-49AA-A457-2DFEEF19587C}" destId="{C3A93D46-3721-439D-B023-403F76F0C086}" srcOrd="0" destOrd="0" presId="urn:microsoft.com/office/officeart/2005/8/layout/process1"/>
    <dgm:cxn modelId="{71802860-0272-44FB-BD4E-E28B45CD0960}" type="presParOf" srcId="{A722CCE0-1776-49DC-98B7-C1E6BA6F006A}" destId="{1218A7D8-F16A-44E9-9139-DCB56364B6A5}"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C481C90-8E6F-4B36-B4B6-647EB00A1F25}" type="doc">
      <dgm:prSet loTypeId="urn:microsoft.com/office/officeart/2005/8/layout/process1" loCatId="process" qsTypeId="urn:microsoft.com/office/officeart/2005/8/quickstyle/simple1" qsCatId="simple" csTypeId="urn:microsoft.com/office/officeart/2005/8/colors/accent1_2" csCatId="accent1" phldr="1"/>
      <dgm:spPr/>
    </dgm:pt>
    <dgm:pt modelId="{D3835F68-9C7C-468F-88AC-B23B1E6D296C}">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Data Set of 100 images taken</a:t>
          </a:r>
          <a:endParaRPr lang="en-IN" dirty="0"/>
        </a:p>
      </dgm:t>
    </dgm:pt>
    <dgm:pt modelId="{8C5C50D4-25B3-4FCC-A195-E564879E27E6}" type="parTrans" cxnId="{DF382CEB-9780-4FF1-9A4F-58288430F32C}">
      <dgm:prSet/>
      <dgm:spPr/>
      <dgm:t>
        <a:bodyPr/>
        <a:lstStyle/>
        <a:p>
          <a:endParaRPr lang="en-IN"/>
        </a:p>
      </dgm:t>
    </dgm:pt>
    <dgm:pt modelId="{C0EED76C-E79E-4B57-92BB-A3AEC884C497}" type="sibTrans" cxnId="{DF382CEB-9780-4FF1-9A4F-58288430F32C}">
      <dgm:prSet/>
      <dgm:spPr/>
      <dgm:t>
        <a:bodyPr/>
        <a:lstStyle/>
        <a:p>
          <a:endParaRPr lang="en-IN"/>
        </a:p>
      </dgm:t>
    </dgm:pt>
    <dgm:pt modelId="{6FC337F4-F06A-4992-8985-77D8491D14E5}">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70% of data set taken for training.</a:t>
          </a:r>
        </a:p>
        <a:p>
          <a:r>
            <a:rPr lang="en-US" dirty="0" smtClean="0"/>
            <a:t>30% kept for testing.</a:t>
          </a:r>
          <a:endParaRPr lang="en-IN" dirty="0"/>
        </a:p>
      </dgm:t>
    </dgm:pt>
    <dgm:pt modelId="{2EC7AAC0-B317-44D5-9AF5-F40B8B115FF1}" type="parTrans" cxnId="{811FDEB6-DBBC-4982-BECA-E9DBB16BE8A4}">
      <dgm:prSet/>
      <dgm:spPr/>
      <dgm:t>
        <a:bodyPr/>
        <a:lstStyle/>
        <a:p>
          <a:endParaRPr lang="en-IN"/>
        </a:p>
      </dgm:t>
    </dgm:pt>
    <dgm:pt modelId="{B920022C-BCC7-4734-86C1-980A071662BB}" type="sibTrans" cxnId="{811FDEB6-DBBC-4982-BECA-E9DBB16BE8A4}">
      <dgm:prSet/>
      <dgm:spPr/>
      <dgm:t>
        <a:bodyPr/>
        <a:lstStyle/>
        <a:p>
          <a:endParaRPr lang="en-IN"/>
        </a:p>
      </dgm:t>
    </dgm:pt>
    <dgm:pt modelId="{940609D1-4BD9-47D0-8FFF-EEA27CB6E817}">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Generate key points, key points location,</a:t>
          </a:r>
        </a:p>
        <a:p>
          <a:r>
            <a:rPr lang="en-US" dirty="0" smtClean="0"/>
            <a:t>Key point descriptors (here we got 21073 for 70 images)</a:t>
          </a:r>
          <a:endParaRPr lang="en-IN" dirty="0"/>
        </a:p>
      </dgm:t>
    </dgm:pt>
    <dgm:pt modelId="{2F89CFFC-3A84-4C67-9F8C-9938FAB4915F}" type="parTrans" cxnId="{01265839-2780-4E1E-AA0A-2B85D657A937}">
      <dgm:prSet/>
      <dgm:spPr/>
      <dgm:t>
        <a:bodyPr/>
        <a:lstStyle/>
        <a:p>
          <a:endParaRPr lang="en-IN"/>
        </a:p>
      </dgm:t>
    </dgm:pt>
    <dgm:pt modelId="{7004B78A-D6FD-4782-AD94-A001BAF450C8}" type="sibTrans" cxnId="{01265839-2780-4E1E-AA0A-2B85D657A937}">
      <dgm:prSet/>
      <dgm:spPr/>
      <dgm:t>
        <a:bodyPr/>
        <a:lstStyle/>
        <a:p>
          <a:endParaRPr lang="en-IN"/>
        </a:p>
      </dgm:t>
    </dgm:pt>
    <dgm:pt modelId="{B69EDC40-E75B-42B9-B668-9CBE92FF6C0B}" type="pres">
      <dgm:prSet presAssocID="{4C481C90-8E6F-4B36-B4B6-647EB00A1F25}" presName="Name0" presStyleCnt="0">
        <dgm:presLayoutVars>
          <dgm:dir/>
          <dgm:resizeHandles val="exact"/>
        </dgm:presLayoutVars>
      </dgm:prSet>
      <dgm:spPr/>
    </dgm:pt>
    <dgm:pt modelId="{B95236DD-5E6F-483E-B69F-FCAF69785FF8}" type="pres">
      <dgm:prSet presAssocID="{D3835F68-9C7C-468F-88AC-B23B1E6D296C}" presName="node" presStyleLbl="node1" presStyleIdx="0" presStyleCnt="3">
        <dgm:presLayoutVars>
          <dgm:bulletEnabled val="1"/>
        </dgm:presLayoutVars>
      </dgm:prSet>
      <dgm:spPr/>
      <dgm:t>
        <a:bodyPr/>
        <a:lstStyle/>
        <a:p>
          <a:endParaRPr lang="en-IN"/>
        </a:p>
      </dgm:t>
    </dgm:pt>
    <dgm:pt modelId="{61A24F23-EADE-4D15-AD65-7DF276DFA794}" type="pres">
      <dgm:prSet presAssocID="{C0EED76C-E79E-4B57-92BB-A3AEC884C497}" presName="sibTrans" presStyleLbl="sibTrans2D1" presStyleIdx="0" presStyleCnt="2"/>
      <dgm:spPr/>
      <dgm:t>
        <a:bodyPr/>
        <a:lstStyle/>
        <a:p>
          <a:endParaRPr lang="en-IN"/>
        </a:p>
      </dgm:t>
    </dgm:pt>
    <dgm:pt modelId="{DC476A1E-4054-4346-B3B0-874C84D7344A}" type="pres">
      <dgm:prSet presAssocID="{C0EED76C-E79E-4B57-92BB-A3AEC884C497}" presName="connectorText" presStyleLbl="sibTrans2D1" presStyleIdx="0" presStyleCnt="2"/>
      <dgm:spPr/>
      <dgm:t>
        <a:bodyPr/>
        <a:lstStyle/>
        <a:p>
          <a:endParaRPr lang="en-IN"/>
        </a:p>
      </dgm:t>
    </dgm:pt>
    <dgm:pt modelId="{874057B9-9CE5-4564-9DE8-36EDE43A1E47}" type="pres">
      <dgm:prSet presAssocID="{6FC337F4-F06A-4992-8985-77D8491D14E5}" presName="node" presStyleLbl="node1" presStyleIdx="1" presStyleCnt="3">
        <dgm:presLayoutVars>
          <dgm:bulletEnabled val="1"/>
        </dgm:presLayoutVars>
      </dgm:prSet>
      <dgm:spPr/>
      <dgm:t>
        <a:bodyPr/>
        <a:lstStyle/>
        <a:p>
          <a:endParaRPr lang="en-IN"/>
        </a:p>
      </dgm:t>
    </dgm:pt>
    <dgm:pt modelId="{45C903AE-FC34-4DF5-8EAF-2C3C2AE5FAFE}" type="pres">
      <dgm:prSet presAssocID="{B920022C-BCC7-4734-86C1-980A071662BB}" presName="sibTrans" presStyleLbl="sibTrans2D1" presStyleIdx="1" presStyleCnt="2"/>
      <dgm:spPr/>
      <dgm:t>
        <a:bodyPr/>
        <a:lstStyle/>
        <a:p>
          <a:endParaRPr lang="en-IN"/>
        </a:p>
      </dgm:t>
    </dgm:pt>
    <dgm:pt modelId="{6845A07E-4DE7-4130-937D-867C85DA9721}" type="pres">
      <dgm:prSet presAssocID="{B920022C-BCC7-4734-86C1-980A071662BB}" presName="connectorText" presStyleLbl="sibTrans2D1" presStyleIdx="1" presStyleCnt="2"/>
      <dgm:spPr/>
      <dgm:t>
        <a:bodyPr/>
        <a:lstStyle/>
        <a:p>
          <a:endParaRPr lang="en-IN"/>
        </a:p>
      </dgm:t>
    </dgm:pt>
    <dgm:pt modelId="{8DF8412C-88AB-42BD-8011-C6669ECADFC5}" type="pres">
      <dgm:prSet presAssocID="{940609D1-4BD9-47D0-8FFF-EEA27CB6E817}" presName="node" presStyleLbl="node1" presStyleIdx="2" presStyleCnt="3">
        <dgm:presLayoutVars>
          <dgm:bulletEnabled val="1"/>
        </dgm:presLayoutVars>
      </dgm:prSet>
      <dgm:spPr/>
      <dgm:t>
        <a:bodyPr/>
        <a:lstStyle/>
        <a:p>
          <a:endParaRPr lang="en-IN"/>
        </a:p>
      </dgm:t>
    </dgm:pt>
  </dgm:ptLst>
  <dgm:cxnLst>
    <dgm:cxn modelId="{0B15C999-FC30-4D3F-A68F-F03BD5ACE5CC}" type="presOf" srcId="{6FC337F4-F06A-4992-8985-77D8491D14E5}" destId="{874057B9-9CE5-4564-9DE8-36EDE43A1E47}" srcOrd="0" destOrd="0" presId="urn:microsoft.com/office/officeart/2005/8/layout/process1"/>
    <dgm:cxn modelId="{01265839-2780-4E1E-AA0A-2B85D657A937}" srcId="{4C481C90-8E6F-4B36-B4B6-647EB00A1F25}" destId="{940609D1-4BD9-47D0-8FFF-EEA27CB6E817}" srcOrd="2" destOrd="0" parTransId="{2F89CFFC-3A84-4C67-9F8C-9938FAB4915F}" sibTransId="{7004B78A-D6FD-4782-AD94-A001BAF450C8}"/>
    <dgm:cxn modelId="{636C1261-8353-4AEA-8626-07D862167AC0}" type="presOf" srcId="{940609D1-4BD9-47D0-8FFF-EEA27CB6E817}" destId="{8DF8412C-88AB-42BD-8011-C6669ECADFC5}" srcOrd="0" destOrd="0" presId="urn:microsoft.com/office/officeart/2005/8/layout/process1"/>
    <dgm:cxn modelId="{CF700C16-5092-46C0-833B-9AC8402FBE58}" type="presOf" srcId="{4C481C90-8E6F-4B36-B4B6-647EB00A1F25}" destId="{B69EDC40-E75B-42B9-B668-9CBE92FF6C0B}" srcOrd="0" destOrd="0" presId="urn:microsoft.com/office/officeart/2005/8/layout/process1"/>
    <dgm:cxn modelId="{DB5E9CEB-0D22-47FD-9EE2-E047B79D0ED6}" type="presOf" srcId="{C0EED76C-E79E-4B57-92BB-A3AEC884C497}" destId="{61A24F23-EADE-4D15-AD65-7DF276DFA794}" srcOrd="0" destOrd="0" presId="urn:microsoft.com/office/officeart/2005/8/layout/process1"/>
    <dgm:cxn modelId="{811FDEB6-DBBC-4982-BECA-E9DBB16BE8A4}" srcId="{4C481C90-8E6F-4B36-B4B6-647EB00A1F25}" destId="{6FC337F4-F06A-4992-8985-77D8491D14E5}" srcOrd="1" destOrd="0" parTransId="{2EC7AAC0-B317-44D5-9AF5-F40B8B115FF1}" sibTransId="{B920022C-BCC7-4734-86C1-980A071662BB}"/>
    <dgm:cxn modelId="{DF382CEB-9780-4FF1-9A4F-58288430F32C}" srcId="{4C481C90-8E6F-4B36-B4B6-647EB00A1F25}" destId="{D3835F68-9C7C-468F-88AC-B23B1E6D296C}" srcOrd="0" destOrd="0" parTransId="{8C5C50D4-25B3-4FCC-A195-E564879E27E6}" sibTransId="{C0EED76C-E79E-4B57-92BB-A3AEC884C497}"/>
    <dgm:cxn modelId="{66D580CD-9441-47DF-9708-FA604F58FE6F}" type="presOf" srcId="{C0EED76C-E79E-4B57-92BB-A3AEC884C497}" destId="{DC476A1E-4054-4346-B3B0-874C84D7344A}" srcOrd="1" destOrd="0" presId="urn:microsoft.com/office/officeart/2005/8/layout/process1"/>
    <dgm:cxn modelId="{BE108FB3-1B03-40EA-8B19-28E99E95D88D}" type="presOf" srcId="{D3835F68-9C7C-468F-88AC-B23B1E6D296C}" destId="{B95236DD-5E6F-483E-B69F-FCAF69785FF8}" srcOrd="0" destOrd="0" presId="urn:microsoft.com/office/officeart/2005/8/layout/process1"/>
    <dgm:cxn modelId="{C2C9C555-3F20-4F41-B637-A46091E6DB0B}" type="presOf" srcId="{B920022C-BCC7-4734-86C1-980A071662BB}" destId="{45C903AE-FC34-4DF5-8EAF-2C3C2AE5FAFE}" srcOrd="0" destOrd="0" presId="urn:microsoft.com/office/officeart/2005/8/layout/process1"/>
    <dgm:cxn modelId="{3B9915FE-9B26-41C0-9EA4-21410ED76D5B}" type="presOf" srcId="{B920022C-BCC7-4734-86C1-980A071662BB}" destId="{6845A07E-4DE7-4130-937D-867C85DA9721}" srcOrd="1" destOrd="0" presId="urn:microsoft.com/office/officeart/2005/8/layout/process1"/>
    <dgm:cxn modelId="{674B5889-4BCF-4961-9F82-75E8E8BFC537}" type="presParOf" srcId="{B69EDC40-E75B-42B9-B668-9CBE92FF6C0B}" destId="{B95236DD-5E6F-483E-B69F-FCAF69785FF8}" srcOrd="0" destOrd="0" presId="urn:microsoft.com/office/officeart/2005/8/layout/process1"/>
    <dgm:cxn modelId="{D1C3C2BA-82F8-4C1B-8D2E-8DC0CA5758B7}" type="presParOf" srcId="{B69EDC40-E75B-42B9-B668-9CBE92FF6C0B}" destId="{61A24F23-EADE-4D15-AD65-7DF276DFA794}" srcOrd="1" destOrd="0" presId="urn:microsoft.com/office/officeart/2005/8/layout/process1"/>
    <dgm:cxn modelId="{1D6116D4-E164-4740-B18F-81959BCBD7A4}" type="presParOf" srcId="{61A24F23-EADE-4D15-AD65-7DF276DFA794}" destId="{DC476A1E-4054-4346-B3B0-874C84D7344A}" srcOrd="0" destOrd="0" presId="urn:microsoft.com/office/officeart/2005/8/layout/process1"/>
    <dgm:cxn modelId="{31EBDF46-58F4-479C-9ED1-6269B114B18C}" type="presParOf" srcId="{B69EDC40-E75B-42B9-B668-9CBE92FF6C0B}" destId="{874057B9-9CE5-4564-9DE8-36EDE43A1E47}" srcOrd="2" destOrd="0" presId="urn:microsoft.com/office/officeart/2005/8/layout/process1"/>
    <dgm:cxn modelId="{06B65348-C56B-467B-A86C-87F0F99C5FDF}" type="presParOf" srcId="{B69EDC40-E75B-42B9-B668-9CBE92FF6C0B}" destId="{45C903AE-FC34-4DF5-8EAF-2C3C2AE5FAFE}" srcOrd="3" destOrd="0" presId="urn:microsoft.com/office/officeart/2005/8/layout/process1"/>
    <dgm:cxn modelId="{8467142F-CAEE-4B0C-9AA1-489399642803}" type="presParOf" srcId="{45C903AE-FC34-4DF5-8EAF-2C3C2AE5FAFE}" destId="{6845A07E-4DE7-4130-937D-867C85DA9721}" srcOrd="0" destOrd="0" presId="urn:microsoft.com/office/officeart/2005/8/layout/process1"/>
    <dgm:cxn modelId="{3B04CC29-054C-4473-A9BD-43A95271BCA6}" type="presParOf" srcId="{B69EDC40-E75B-42B9-B668-9CBE92FF6C0B}" destId="{8DF8412C-88AB-42BD-8011-C6669ECADFC5}"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1017878-FFAE-488E-BDF3-A487981D42ED}" type="doc">
      <dgm:prSet loTypeId="urn:microsoft.com/office/officeart/2005/8/layout/process1" loCatId="process" qsTypeId="urn:microsoft.com/office/officeart/2005/8/quickstyle/simple1" qsCatId="simple" csTypeId="urn:microsoft.com/office/officeart/2005/8/colors/accent1_2" csCatId="accent1" phldr="1"/>
      <dgm:spPr/>
    </dgm:pt>
    <dgm:pt modelId="{50032826-7832-4CD7-99C7-9356511AD9B2}">
      <dgm:prSet phldrT="[Text]">
        <dgm:style>
          <a:lnRef idx="2">
            <a:schemeClr val="dk1"/>
          </a:lnRef>
          <a:fillRef idx="1">
            <a:schemeClr val="lt1"/>
          </a:fillRef>
          <a:effectRef idx="0">
            <a:schemeClr val="dk1"/>
          </a:effectRef>
          <a:fontRef idx="minor">
            <a:schemeClr val="dk1"/>
          </a:fontRef>
        </dgm:style>
      </dgm:prSet>
      <dgm:spPr/>
      <dgm:t>
        <a:bodyPr/>
        <a:lstStyle/>
        <a:p>
          <a:r>
            <a:rPr lang="en-US" dirty="0" err="1" smtClean="0"/>
            <a:t>Keypoint</a:t>
          </a:r>
          <a:r>
            <a:rPr lang="en-US" dirty="0" smtClean="0"/>
            <a:t> descriptors</a:t>
          </a:r>
          <a:endParaRPr lang="en-IN" dirty="0"/>
        </a:p>
      </dgm:t>
    </dgm:pt>
    <dgm:pt modelId="{722E5762-2BDC-4CD0-AC62-073EC5AB36E9}" type="parTrans" cxnId="{C03AC70A-98E1-46E9-B84E-EEFA08BE4325}">
      <dgm:prSet/>
      <dgm:spPr/>
      <dgm:t>
        <a:bodyPr/>
        <a:lstStyle/>
        <a:p>
          <a:endParaRPr lang="en-IN"/>
        </a:p>
      </dgm:t>
    </dgm:pt>
    <dgm:pt modelId="{FD4C174F-E50C-47D4-80B2-157DEE9128C8}" type="sibTrans" cxnId="{C03AC70A-98E1-46E9-B84E-EEFA08BE4325}">
      <dgm:prSet/>
      <dgm:spPr/>
      <dgm:t>
        <a:bodyPr/>
        <a:lstStyle/>
        <a:p>
          <a:endParaRPr lang="en-IN"/>
        </a:p>
      </dgm:t>
    </dgm:pt>
    <dgm:pt modelId="{697A3D8E-A638-478E-9399-4187BFE2AFE6}">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Kernels are varied for various results.</a:t>
          </a:r>
        </a:p>
        <a:p>
          <a:r>
            <a:rPr lang="en-US" dirty="0" smtClean="0"/>
            <a:t>Linear-</a:t>
          </a:r>
        </a:p>
        <a:p>
          <a:r>
            <a:rPr lang="en-US" dirty="0" smtClean="0"/>
            <a:t>Gaussian- 0.25 precision; 0.48 recall</a:t>
          </a:r>
        </a:p>
        <a:p>
          <a:r>
            <a:rPr lang="en-US" dirty="0" smtClean="0"/>
            <a:t>Polynomial-0.26 precision; 0.86 recall</a:t>
          </a:r>
          <a:endParaRPr lang="en-IN" dirty="0"/>
        </a:p>
      </dgm:t>
    </dgm:pt>
    <dgm:pt modelId="{8B0A4298-6179-4F0C-B671-C920B7979A7C}" type="parTrans" cxnId="{53E93773-867C-4FD9-8895-05FDDDC4F63A}">
      <dgm:prSet/>
      <dgm:spPr/>
      <dgm:t>
        <a:bodyPr/>
        <a:lstStyle/>
        <a:p>
          <a:endParaRPr lang="en-IN"/>
        </a:p>
      </dgm:t>
    </dgm:pt>
    <dgm:pt modelId="{FE723B76-F094-4CF7-A3DD-F59D0DB1EC5A}" type="sibTrans" cxnId="{53E93773-867C-4FD9-8895-05FDDDC4F63A}">
      <dgm:prSet/>
      <dgm:spPr/>
      <dgm:t>
        <a:bodyPr/>
        <a:lstStyle/>
        <a:p>
          <a:endParaRPr lang="en-IN"/>
        </a:p>
      </dgm:t>
    </dgm:pt>
    <dgm:pt modelId="{8CE4EAB2-9ABF-416D-BA2C-2106CCDDC7FC}">
      <dgm:prSet>
        <dgm:style>
          <a:lnRef idx="2">
            <a:schemeClr val="dk1"/>
          </a:lnRef>
          <a:fillRef idx="1">
            <a:schemeClr val="lt1"/>
          </a:fillRef>
          <a:effectRef idx="0">
            <a:schemeClr val="dk1"/>
          </a:effectRef>
          <a:fontRef idx="minor">
            <a:schemeClr val="dk1"/>
          </a:fontRef>
        </dgm:style>
      </dgm:prSet>
      <dgm:spPr/>
      <dgm:t>
        <a:bodyPr/>
        <a:lstStyle/>
        <a:p>
          <a:r>
            <a:rPr lang="en-US" dirty="0" smtClean="0"/>
            <a:t>SVM (run on training data)</a:t>
          </a:r>
          <a:endParaRPr lang="en-IN" dirty="0"/>
        </a:p>
      </dgm:t>
    </dgm:pt>
    <dgm:pt modelId="{42742FBD-B9DF-4000-A61B-F2A83956BE88}" type="parTrans" cxnId="{CEBC3ED9-CB08-4983-8FB2-B9B86442F2A1}">
      <dgm:prSet/>
      <dgm:spPr/>
      <dgm:t>
        <a:bodyPr/>
        <a:lstStyle/>
        <a:p>
          <a:endParaRPr lang="en-IN"/>
        </a:p>
      </dgm:t>
    </dgm:pt>
    <dgm:pt modelId="{2AE620C5-C521-4D48-BE8E-BFBC038A4D67}" type="sibTrans" cxnId="{CEBC3ED9-CB08-4983-8FB2-B9B86442F2A1}">
      <dgm:prSet/>
      <dgm:spPr/>
      <dgm:t>
        <a:bodyPr/>
        <a:lstStyle/>
        <a:p>
          <a:endParaRPr lang="en-IN"/>
        </a:p>
      </dgm:t>
    </dgm:pt>
    <dgm:pt modelId="{5058D065-DAC8-4D40-AF05-A7A5A4F6AB00}" type="pres">
      <dgm:prSet presAssocID="{91017878-FFAE-488E-BDF3-A487981D42ED}" presName="Name0" presStyleCnt="0">
        <dgm:presLayoutVars>
          <dgm:dir/>
          <dgm:resizeHandles val="exact"/>
        </dgm:presLayoutVars>
      </dgm:prSet>
      <dgm:spPr/>
    </dgm:pt>
    <dgm:pt modelId="{C82C9F8F-3A4E-43CE-A073-3918B4123C03}" type="pres">
      <dgm:prSet presAssocID="{50032826-7832-4CD7-99C7-9356511AD9B2}" presName="node" presStyleLbl="node1" presStyleIdx="0" presStyleCnt="3">
        <dgm:presLayoutVars>
          <dgm:bulletEnabled val="1"/>
        </dgm:presLayoutVars>
      </dgm:prSet>
      <dgm:spPr/>
      <dgm:t>
        <a:bodyPr/>
        <a:lstStyle/>
        <a:p>
          <a:endParaRPr lang="en-IN"/>
        </a:p>
      </dgm:t>
    </dgm:pt>
    <dgm:pt modelId="{C1F520A0-269F-4643-A771-63EF2DCBB11C}" type="pres">
      <dgm:prSet presAssocID="{FD4C174F-E50C-47D4-80B2-157DEE9128C8}" presName="sibTrans" presStyleLbl="sibTrans2D1" presStyleIdx="0" presStyleCnt="2"/>
      <dgm:spPr/>
      <dgm:t>
        <a:bodyPr/>
        <a:lstStyle/>
        <a:p>
          <a:endParaRPr lang="en-IN"/>
        </a:p>
      </dgm:t>
    </dgm:pt>
    <dgm:pt modelId="{941917C3-028A-453C-A728-E696853F80A0}" type="pres">
      <dgm:prSet presAssocID="{FD4C174F-E50C-47D4-80B2-157DEE9128C8}" presName="connectorText" presStyleLbl="sibTrans2D1" presStyleIdx="0" presStyleCnt="2"/>
      <dgm:spPr/>
      <dgm:t>
        <a:bodyPr/>
        <a:lstStyle/>
        <a:p>
          <a:endParaRPr lang="en-IN"/>
        </a:p>
      </dgm:t>
    </dgm:pt>
    <dgm:pt modelId="{88FE819B-5BB8-4A6C-89B3-AA68D4C58142}" type="pres">
      <dgm:prSet presAssocID="{8CE4EAB2-9ABF-416D-BA2C-2106CCDDC7FC}" presName="node" presStyleLbl="node1" presStyleIdx="1" presStyleCnt="3">
        <dgm:presLayoutVars>
          <dgm:bulletEnabled val="1"/>
        </dgm:presLayoutVars>
      </dgm:prSet>
      <dgm:spPr/>
      <dgm:t>
        <a:bodyPr/>
        <a:lstStyle/>
        <a:p>
          <a:endParaRPr lang="en-IN"/>
        </a:p>
      </dgm:t>
    </dgm:pt>
    <dgm:pt modelId="{3DF10060-2D90-4A7A-9D59-FE5A278712CC}" type="pres">
      <dgm:prSet presAssocID="{2AE620C5-C521-4D48-BE8E-BFBC038A4D67}" presName="sibTrans" presStyleLbl="sibTrans2D1" presStyleIdx="1" presStyleCnt="2"/>
      <dgm:spPr/>
      <dgm:t>
        <a:bodyPr/>
        <a:lstStyle/>
        <a:p>
          <a:endParaRPr lang="en-IN"/>
        </a:p>
      </dgm:t>
    </dgm:pt>
    <dgm:pt modelId="{0EAFD339-8809-4513-A789-396A8F9E66A3}" type="pres">
      <dgm:prSet presAssocID="{2AE620C5-C521-4D48-BE8E-BFBC038A4D67}" presName="connectorText" presStyleLbl="sibTrans2D1" presStyleIdx="1" presStyleCnt="2"/>
      <dgm:spPr/>
      <dgm:t>
        <a:bodyPr/>
        <a:lstStyle/>
        <a:p>
          <a:endParaRPr lang="en-IN"/>
        </a:p>
      </dgm:t>
    </dgm:pt>
    <dgm:pt modelId="{EB3CB629-1F9A-4DB6-8B2B-B139FEC1F402}" type="pres">
      <dgm:prSet presAssocID="{697A3D8E-A638-478E-9399-4187BFE2AFE6}" presName="node" presStyleLbl="node1" presStyleIdx="2" presStyleCnt="3" custScaleX="347021" custScaleY="301959">
        <dgm:presLayoutVars>
          <dgm:bulletEnabled val="1"/>
        </dgm:presLayoutVars>
      </dgm:prSet>
      <dgm:spPr/>
      <dgm:t>
        <a:bodyPr/>
        <a:lstStyle/>
        <a:p>
          <a:endParaRPr lang="en-IN"/>
        </a:p>
      </dgm:t>
    </dgm:pt>
  </dgm:ptLst>
  <dgm:cxnLst>
    <dgm:cxn modelId="{CEBC3ED9-CB08-4983-8FB2-B9B86442F2A1}" srcId="{91017878-FFAE-488E-BDF3-A487981D42ED}" destId="{8CE4EAB2-9ABF-416D-BA2C-2106CCDDC7FC}" srcOrd="1" destOrd="0" parTransId="{42742FBD-B9DF-4000-A61B-F2A83956BE88}" sibTransId="{2AE620C5-C521-4D48-BE8E-BFBC038A4D67}"/>
    <dgm:cxn modelId="{53E93773-867C-4FD9-8895-05FDDDC4F63A}" srcId="{91017878-FFAE-488E-BDF3-A487981D42ED}" destId="{697A3D8E-A638-478E-9399-4187BFE2AFE6}" srcOrd="2" destOrd="0" parTransId="{8B0A4298-6179-4F0C-B671-C920B7979A7C}" sibTransId="{FE723B76-F094-4CF7-A3DD-F59D0DB1EC5A}"/>
    <dgm:cxn modelId="{C51E5DC9-4EA2-4A6D-94D0-90E6DB6FC06A}" type="presOf" srcId="{8CE4EAB2-9ABF-416D-BA2C-2106CCDDC7FC}" destId="{88FE819B-5BB8-4A6C-89B3-AA68D4C58142}" srcOrd="0" destOrd="0" presId="urn:microsoft.com/office/officeart/2005/8/layout/process1"/>
    <dgm:cxn modelId="{16708569-827E-4220-9D07-314784D2F922}" type="presOf" srcId="{FD4C174F-E50C-47D4-80B2-157DEE9128C8}" destId="{941917C3-028A-453C-A728-E696853F80A0}" srcOrd="1" destOrd="0" presId="urn:microsoft.com/office/officeart/2005/8/layout/process1"/>
    <dgm:cxn modelId="{EDD3A245-132A-4EB2-8E8E-4E930AF1839C}" type="presOf" srcId="{2AE620C5-C521-4D48-BE8E-BFBC038A4D67}" destId="{3DF10060-2D90-4A7A-9D59-FE5A278712CC}" srcOrd="0" destOrd="0" presId="urn:microsoft.com/office/officeart/2005/8/layout/process1"/>
    <dgm:cxn modelId="{2DF8340E-DF57-4394-B345-3293F012BEC1}" type="presOf" srcId="{2AE620C5-C521-4D48-BE8E-BFBC038A4D67}" destId="{0EAFD339-8809-4513-A789-396A8F9E66A3}" srcOrd="1" destOrd="0" presId="urn:microsoft.com/office/officeart/2005/8/layout/process1"/>
    <dgm:cxn modelId="{C03AC70A-98E1-46E9-B84E-EEFA08BE4325}" srcId="{91017878-FFAE-488E-BDF3-A487981D42ED}" destId="{50032826-7832-4CD7-99C7-9356511AD9B2}" srcOrd="0" destOrd="0" parTransId="{722E5762-2BDC-4CD0-AC62-073EC5AB36E9}" sibTransId="{FD4C174F-E50C-47D4-80B2-157DEE9128C8}"/>
    <dgm:cxn modelId="{7607CD16-D40C-4621-82E0-F8579DEF4696}" type="presOf" srcId="{697A3D8E-A638-478E-9399-4187BFE2AFE6}" destId="{EB3CB629-1F9A-4DB6-8B2B-B139FEC1F402}" srcOrd="0" destOrd="0" presId="urn:microsoft.com/office/officeart/2005/8/layout/process1"/>
    <dgm:cxn modelId="{BA6F0BC5-301E-468B-9BCB-F81E8C940866}" type="presOf" srcId="{50032826-7832-4CD7-99C7-9356511AD9B2}" destId="{C82C9F8F-3A4E-43CE-A073-3918B4123C03}" srcOrd="0" destOrd="0" presId="urn:microsoft.com/office/officeart/2005/8/layout/process1"/>
    <dgm:cxn modelId="{C4711579-4A38-453F-BBD4-9F3FEEFA489D}" type="presOf" srcId="{91017878-FFAE-488E-BDF3-A487981D42ED}" destId="{5058D065-DAC8-4D40-AF05-A7A5A4F6AB00}" srcOrd="0" destOrd="0" presId="urn:microsoft.com/office/officeart/2005/8/layout/process1"/>
    <dgm:cxn modelId="{6C99233D-AE4F-4440-B286-9C3D8D900DFE}" type="presOf" srcId="{FD4C174F-E50C-47D4-80B2-157DEE9128C8}" destId="{C1F520A0-269F-4643-A771-63EF2DCBB11C}" srcOrd="0" destOrd="0" presId="urn:microsoft.com/office/officeart/2005/8/layout/process1"/>
    <dgm:cxn modelId="{53F392E1-F1D6-4808-B993-39933A737112}" type="presParOf" srcId="{5058D065-DAC8-4D40-AF05-A7A5A4F6AB00}" destId="{C82C9F8F-3A4E-43CE-A073-3918B4123C03}" srcOrd="0" destOrd="0" presId="urn:microsoft.com/office/officeart/2005/8/layout/process1"/>
    <dgm:cxn modelId="{904344C2-3ACD-4022-814E-6138C995600D}" type="presParOf" srcId="{5058D065-DAC8-4D40-AF05-A7A5A4F6AB00}" destId="{C1F520A0-269F-4643-A771-63EF2DCBB11C}" srcOrd="1" destOrd="0" presId="urn:microsoft.com/office/officeart/2005/8/layout/process1"/>
    <dgm:cxn modelId="{6F47EB36-BDF6-4E4B-8789-FF177F855D99}" type="presParOf" srcId="{C1F520A0-269F-4643-A771-63EF2DCBB11C}" destId="{941917C3-028A-453C-A728-E696853F80A0}" srcOrd="0" destOrd="0" presId="urn:microsoft.com/office/officeart/2005/8/layout/process1"/>
    <dgm:cxn modelId="{C48EC4A3-68AD-458D-971D-FA6E0399FAEC}" type="presParOf" srcId="{5058D065-DAC8-4D40-AF05-A7A5A4F6AB00}" destId="{88FE819B-5BB8-4A6C-89B3-AA68D4C58142}" srcOrd="2" destOrd="0" presId="urn:microsoft.com/office/officeart/2005/8/layout/process1"/>
    <dgm:cxn modelId="{A0E00AE2-6A70-416D-A2DE-CBC8DB9FB1A8}" type="presParOf" srcId="{5058D065-DAC8-4D40-AF05-A7A5A4F6AB00}" destId="{3DF10060-2D90-4A7A-9D59-FE5A278712CC}" srcOrd="3" destOrd="0" presId="urn:microsoft.com/office/officeart/2005/8/layout/process1"/>
    <dgm:cxn modelId="{ADA2AC3B-E481-4755-8E62-B5C66843C869}" type="presParOf" srcId="{3DF10060-2D90-4A7A-9D59-FE5A278712CC}" destId="{0EAFD339-8809-4513-A789-396A8F9E66A3}" srcOrd="0" destOrd="0" presId="urn:microsoft.com/office/officeart/2005/8/layout/process1"/>
    <dgm:cxn modelId="{D07F9C6D-7FC6-4385-8D62-BD9F45402BC6}" type="presParOf" srcId="{5058D065-DAC8-4D40-AF05-A7A5A4F6AB00}" destId="{EB3CB629-1F9A-4DB6-8B2B-B139FEC1F402}"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1FE754-A643-45F0-B460-BA4E5FDDDF6A}">
      <dsp:nvSpPr>
        <dsp:cNvPr id="0" name=""/>
        <dsp:cNvSpPr/>
      </dsp:nvSpPr>
      <dsp:spPr>
        <a:xfrm>
          <a:off x="3534" y="525337"/>
          <a:ext cx="1095747" cy="1253581"/>
        </a:xfrm>
        <a:prstGeom prst="roundRect">
          <a:avLst>
            <a:gd name="adj" fmla="val 10000"/>
          </a:avLst>
        </a:prstGeom>
        <a:solidFill>
          <a:schemeClr val="lt1"/>
        </a:solidFill>
        <a:ln w="40000" cap="flat" cmpd="sng" algn="ctr">
          <a:solidFill>
            <a:schemeClr val="dk1"/>
          </a:solidFill>
          <a:prstDash val="solid"/>
        </a:ln>
        <a:effectLst/>
        <a:scene3d>
          <a:camera prst="orthographicFront"/>
          <a:lightRig rig="flat" dir="t"/>
        </a:scene3d>
        <a:sp3d/>
      </dsp:spPr>
      <dsp:style>
        <a:lnRef idx="2">
          <a:schemeClr val="dk1"/>
        </a:lnRef>
        <a:fillRef idx="1">
          <a:schemeClr val="lt1"/>
        </a:fillRef>
        <a:effectRef idx="0">
          <a:schemeClr val="dk1"/>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Load the data set</a:t>
          </a:r>
          <a:endParaRPr lang="en-IN" sz="1600" kern="1200" dirty="0"/>
        </a:p>
      </dsp:txBody>
      <dsp:txXfrm>
        <a:off x="35627" y="557430"/>
        <a:ext cx="1031561" cy="1189395"/>
      </dsp:txXfrm>
    </dsp:sp>
    <dsp:sp modelId="{66FA3CA2-83AB-4DF1-BBF7-54EE9B77BCF6}">
      <dsp:nvSpPr>
        <dsp:cNvPr id="0" name=""/>
        <dsp:cNvSpPr/>
      </dsp:nvSpPr>
      <dsp:spPr>
        <a:xfrm>
          <a:off x="1208856" y="1016255"/>
          <a:ext cx="232298" cy="271745"/>
        </a:xfrm>
        <a:prstGeom prst="rightArrow">
          <a:avLst>
            <a:gd name="adj1" fmla="val 60000"/>
            <a:gd name="adj2" fmla="val 50000"/>
          </a:avLst>
        </a:prstGeom>
        <a:gradFill rotWithShape="0">
          <a:gsLst>
            <a:gs pos="0">
              <a:schemeClr val="accent1">
                <a:tint val="60000"/>
                <a:hueOff val="0"/>
                <a:satOff val="0"/>
                <a:lumOff val="0"/>
                <a:alphaOff val="0"/>
                <a:tint val="15000"/>
                <a:satMod val="250000"/>
              </a:schemeClr>
            </a:gs>
            <a:gs pos="49000">
              <a:schemeClr val="accent1">
                <a:tint val="60000"/>
                <a:hueOff val="0"/>
                <a:satOff val="0"/>
                <a:lumOff val="0"/>
                <a:alphaOff val="0"/>
                <a:tint val="50000"/>
                <a:satMod val="200000"/>
              </a:schemeClr>
            </a:gs>
            <a:gs pos="49100">
              <a:schemeClr val="accent1">
                <a:tint val="60000"/>
                <a:hueOff val="0"/>
                <a:satOff val="0"/>
                <a:lumOff val="0"/>
                <a:alphaOff val="0"/>
                <a:tint val="64000"/>
                <a:satMod val="160000"/>
              </a:schemeClr>
            </a:gs>
            <a:gs pos="92000">
              <a:schemeClr val="accent1">
                <a:tint val="60000"/>
                <a:hueOff val="0"/>
                <a:satOff val="0"/>
                <a:lumOff val="0"/>
                <a:alphaOff val="0"/>
                <a:tint val="50000"/>
                <a:satMod val="200000"/>
              </a:schemeClr>
            </a:gs>
            <a:gs pos="100000">
              <a:schemeClr val="accent1">
                <a:tint val="60000"/>
                <a:hueOff val="0"/>
                <a:satOff val="0"/>
                <a:lumOff val="0"/>
                <a:alphaOff val="0"/>
                <a:tint val="43000"/>
                <a:satMod val="190000"/>
              </a:schemeClr>
            </a:gs>
          </a:gsLst>
          <a:lin ang="5400000" scaled="1"/>
        </a:gradFill>
        <a:ln>
          <a:noFill/>
        </a:ln>
        <a:effectLst>
          <a:outerShdw blurRad="50800" dist="25000" dir="5400000" rotWithShape="0">
            <a:schemeClr val="accent1">
              <a:tint val="60000"/>
              <a:hueOff val="0"/>
              <a:satOff val="0"/>
              <a:lumOff val="0"/>
              <a:alphaOff val="0"/>
              <a:shade val="30000"/>
              <a:satMod val="150000"/>
              <a:alpha val="38000"/>
            </a:scheme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IN" sz="1200" kern="1200"/>
        </a:p>
      </dsp:txBody>
      <dsp:txXfrm>
        <a:off x="1208856" y="1070604"/>
        <a:ext cx="162609" cy="163047"/>
      </dsp:txXfrm>
    </dsp:sp>
    <dsp:sp modelId="{776DD438-820B-411D-985E-EA602CE3FBFD}">
      <dsp:nvSpPr>
        <dsp:cNvPr id="0" name=""/>
        <dsp:cNvSpPr/>
      </dsp:nvSpPr>
      <dsp:spPr>
        <a:xfrm>
          <a:off x="1537580" y="525337"/>
          <a:ext cx="1095747" cy="1253581"/>
        </a:xfrm>
        <a:prstGeom prst="roundRect">
          <a:avLst>
            <a:gd name="adj" fmla="val 10000"/>
          </a:avLst>
        </a:prstGeom>
        <a:solidFill>
          <a:schemeClr val="lt1"/>
        </a:solidFill>
        <a:ln w="40000" cap="flat" cmpd="sng" algn="ctr">
          <a:solidFill>
            <a:schemeClr val="dk1"/>
          </a:solidFill>
          <a:prstDash val="solid"/>
        </a:ln>
        <a:effectLst/>
        <a:scene3d>
          <a:camera prst="orthographicFront"/>
          <a:lightRig rig="flat" dir="t"/>
        </a:scene3d>
        <a:sp3d/>
      </dsp:spPr>
      <dsp:style>
        <a:lnRef idx="2">
          <a:schemeClr val="dk1"/>
        </a:lnRef>
        <a:fillRef idx="1">
          <a:schemeClr val="lt1"/>
        </a:fillRef>
        <a:effectRef idx="0">
          <a:schemeClr val="dk1"/>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Design the CNN</a:t>
          </a:r>
          <a:endParaRPr lang="en-IN" sz="1600" kern="1200" dirty="0"/>
        </a:p>
      </dsp:txBody>
      <dsp:txXfrm>
        <a:off x="1569673" y="557430"/>
        <a:ext cx="1031561" cy="1189395"/>
      </dsp:txXfrm>
    </dsp:sp>
    <dsp:sp modelId="{E49BC11C-7268-4D93-BD26-A3E33B1E8EE9}">
      <dsp:nvSpPr>
        <dsp:cNvPr id="0" name=""/>
        <dsp:cNvSpPr/>
      </dsp:nvSpPr>
      <dsp:spPr>
        <a:xfrm>
          <a:off x="2742902" y="1016255"/>
          <a:ext cx="232298" cy="271745"/>
        </a:xfrm>
        <a:prstGeom prst="rightArrow">
          <a:avLst>
            <a:gd name="adj1" fmla="val 60000"/>
            <a:gd name="adj2" fmla="val 50000"/>
          </a:avLst>
        </a:prstGeom>
        <a:gradFill rotWithShape="0">
          <a:gsLst>
            <a:gs pos="0">
              <a:schemeClr val="accent1">
                <a:tint val="60000"/>
                <a:hueOff val="0"/>
                <a:satOff val="0"/>
                <a:lumOff val="0"/>
                <a:alphaOff val="0"/>
                <a:tint val="15000"/>
                <a:satMod val="250000"/>
              </a:schemeClr>
            </a:gs>
            <a:gs pos="49000">
              <a:schemeClr val="accent1">
                <a:tint val="60000"/>
                <a:hueOff val="0"/>
                <a:satOff val="0"/>
                <a:lumOff val="0"/>
                <a:alphaOff val="0"/>
                <a:tint val="50000"/>
                <a:satMod val="200000"/>
              </a:schemeClr>
            </a:gs>
            <a:gs pos="49100">
              <a:schemeClr val="accent1">
                <a:tint val="60000"/>
                <a:hueOff val="0"/>
                <a:satOff val="0"/>
                <a:lumOff val="0"/>
                <a:alphaOff val="0"/>
                <a:tint val="64000"/>
                <a:satMod val="160000"/>
              </a:schemeClr>
            </a:gs>
            <a:gs pos="92000">
              <a:schemeClr val="accent1">
                <a:tint val="60000"/>
                <a:hueOff val="0"/>
                <a:satOff val="0"/>
                <a:lumOff val="0"/>
                <a:alphaOff val="0"/>
                <a:tint val="50000"/>
                <a:satMod val="200000"/>
              </a:schemeClr>
            </a:gs>
            <a:gs pos="100000">
              <a:schemeClr val="accent1">
                <a:tint val="60000"/>
                <a:hueOff val="0"/>
                <a:satOff val="0"/>
                <a:lumOff val="0"/>
                <a:alphaOff val="0"/>
                <a:tint val="43000"/>
                <a:satMod val="190000"/>
              </a:schemeClr>
            </a:gs>
          </a:gsLst>
          <a:lin ang="5400000" scaled="1"/>
        </a:gradFill>
        <a:ln>
          <a:noFill/>
        </a:ln>
        <a:effectLst>
          <a:outerShdw blurRad="50800" dist="25000" dir="5400000" rotWithShape="0">
            <a:schemeClr val="accent1">
              <a:tint val="60000"/>
              <a:hueOff val="0"/>
              <a:satOff val="0"/>
              <a:lumOff val="0"/>
              <a:alphaOff val="0"/>
              <a:shade val="30000"/>
              <a:satMod val="150000"/>
              <a:alpha val="38000"/>
            </a:scheme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IN" sz="1200" kern="1200"/>
        </a:p>
      </dsp:txBody>
      <dsp:txXfrm>
        <a:off x="2742902" y="1070604"/>
        <a:ext cx="162609" cy="163047"/>
      </dsp:txXfrm>
    </dsp:sp>
    <dsp:sp modelId="{C7771AEC-35FF-4499-A377-1DE6D473B90A}">
      <dsp:nvSpPr>
        <dsp:cNvPr id="0" name=""/>
        <dsp:cNvSpPr/>
      </dsp:nvSpPr>
      <dsp:spPr>
        <a:xfrm>
          <a:off x="3071626" y="525337"/>
          <a:ext cx="1095747" cy="1253581"/>
        </a:xfrm>
        <a:prstGeom prst="roundRect">
          <a:avLst>
            <a:gd name="adj" fmla="val 10000"/>
          </a:avLst>
        </a:prstGeom>
        <a:solidFill>
          <a:schemeClr val="lt1"/>
        </a:solidFill>
        <a:ln w="40000" cap="flat" cmpd="sng" algn="ctr">
          <a:solidFill>
            <a:schemeClr val="dk1"/>
          </a:solidFill>
          <a:prstDash val="solid"/>
        </a:ln>
        <a:effectLst/>
        <a:scene3d>
          <a:camera prst="orthographicFront"/>
          <a:lightRig rig="flat" dir="t"/>
        </a:scene3d>
        <a:sp3d/>
      </dsp:spPr>
      <dsp:style>
        <a:lnRef idx="2">
          <a:schemeClr val="dk1"/>
        </a:lnRef>
        <a:fillRef idx="1">
          <a:schemeClr val="lt1"/>
        </a:fillRef>
        <a:effectRef idx="0">
          <a:schemeClr val="dk1"/>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Configure training options</a:t>
          </a:r>
          <a:endParaRPr lang="en-IN" sz="1600" kern="1200" dirty="0"/>
        </a:p>
      </dsp:txBody>
      <dsp:txXfrm>
        <a:off x="3103719" y="557430"/>
        <a:ext cx="1031561" cy="1189395"/>
      </dsp:txXfrm>
    </dsp:sp>
    <dsp:sp modelId="{A9B178A7-CBB2-4F9F-89FA-59D7995749E4}">
      <dsp:nvSpPr>
        <dsp:cNvPr id="0" name=""/>
        <dsp:cNvSpPr/>
      </dsp:nvSpPr>
      <dsp:spPr>
        <a:xfrm>
          <a:off x="4276948" y="1016255"/>
          <a:ext cx="232298" cy="271745"/>
        </a:xfrm>
        <a:prstGeom prst="rightArrow">
          <a:avLst>
            <a:gd name="adj1" fmla="val 60000"/>
            <a:gd name="adj2" fmla="val 50000"/>
          </a:avLst>
        </a:prstGeom>
        <a:gradFill rotWithShape="0">
          <a:gsLst>
            <a:gs pos="0">
              <a:schemeClr val="accent1">
                <a:tint val="60000"/>
                <a:hueOff val="0"/>
                <a:satOff val="0"/>
                <a:lumOff val="0"/>
                <a:alphaOff val="0"/>
                <a:tint val="15000"/>
                <a:satMod val="250000"/>
              </a:schemeClr>
            </a:gs>
            <a:gs pos="49000">
              <a:schemeClr val="accent1">
                <a:tint val="60000"/>
                <a:hueOff val="0"/>
                <a:satOff val="0"/>
                <a:lumOff val="0"/>
                <a:alphaOff val="0"/>
                <a:tint val="50000"/>
                <a:satMod val="200000"/>
              </a:schemeClr>
            </a:gs>
            <a:gs pos="49100">
              <a:schemeClr val="accent1">
                <a:tint val="60000"/>
                <a:hueOff val="0"/>
                <a:satOff val="0"/>
                <a:lumOff val="0"/>
                <a:alphaOff val="0"/>
                <a:tint val="64000"/>
                <a:satMod val="160000"/>
              </a:schemeClr>
            </a:gs>
            <a:gs pos="92000">
              <a:schemeClr val="accent1">
                <a:tint val="60000"/>
                <a:hueOff val="0"/>
                <a:satOff val="0"/>
                <a:lumOff val="0"/>
                <a:alphaOff val="0"/>
                <a:tint val="50000"/>
                <a:satMod val="200000"/>
              </a:schemeClr>
            </a:gs>
            <a:gs pos="100000">
              <a:schemeClr val="accent1">
                <a:tint val="60000"/>
                <a:hueOff val="0"/>
                <a:satOff val="0"/>
                <a:lumOff val="0"/>
                <a:alphaOff val="0"/>
                <a:tint val="43000"/>
                <a:satMod val="190000"/>
              </a:schemeClr>
            </a:gs>
          </a:gsLst>
          <a:lin ang="5400000" scaled="1"/>
        </a:gradFill>
        <a:ln>
          <a:noFill/>
        </a:ln>
        <a:effectLst>
          <a:outerShdw blurRad="50800" dist="25000" dir="5400000" rotWithShape="0">
            <a:schemeClr val="accent1">
              <a:tint val="60000"/>
              <a:hueOff val="0"/>
              <a:satOff val="0"/>
              <a:lumOff val="0"/>
              <a:alphaOff val="0"/>
              <a:shade val="30000"/>
              <a:satMod val="150000"/>
              <a:alpha val="38000"/>
            </a:scheme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IN" sz="1200" kern="1200"/>
        </a:p>
      </dsp:txBody>
      <dsp:txXfrm>
        <a:off x="4276948" y="1070604"/>
        <a:ext cx="162609" cy="163047"/>
      </dsp:txXfrm>
    </dsp:sp>
    <dsp:sp modelId="{9CC3B726-C0CB-4C81-A8E7-8E3B1BE7E6D4}">
      <dsp:nvSpPr>
        <dsp:cNvPr id="0" name=""/>
        <dsp:cNvSpPr/>
      </dsp:nvSpPr>
      <dsp:spPr>
        <a:xfrm>
          <a:off x="4605672" y="525337"/>
          <a:ext cx="1095747" cy="1253581"/>
        </a:xfrm>
        <a:prstGeom prst="roundRect">
          <a:avLst>
            <a:gd name="adj" fmla="val 10000"/>
          </a:avLst>
        </a:prstGeom>
        <a:solidFill>
          <a:schemeClr val="lt1"/>
        </a:solidFill>
        <a:ln w="40000" cap="flat" cmpd="sng" algn="ctr">
          <a:solidFill>
            <a:schemeClr val="dk1"/>
          </a:solidFill>
          <a:prstDash val="solid"/>
        </a:ln>
        <a:effectLst/>
        <a:scene3d>
          <a:camera prst="orthographicFront"/>
          <a:lightRig rig="flat" dir="t"/>
        </a:scene3d>
        <a:sp3d/>
      </dsp:spPr>
      <dsp:style>
        <a:lnRef idx="2">
          <a:schemeClr val="dk1"/>
        </a:lnRef>
        <a:fillRef idx="1">
          <a:schemeClr val="lt1"/>
        </a:fillRef>
        <a:effectRef idx="0">
          <a:schemeClr val="dk1"/>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Train faster R-CNN object detector</a:t>
          </a:r>
          <a:endParaRPr lang="en-IN" sz="1600" kern="1200" dirty="0"/>
        </a:p>
      </dsp:txBody>
      <dsp:txXfrm>
        <a:off x="4637765" y="557430"/>
        <a:ext cx="1031561" cy="1189395"/>
      </dsp:txXfrm>
    </dsp:sp>
    <dsp:sp modelId="{4B447C0E-2345-49AA-A457-2DFEEF19587C}">
      <dsp:nvSpPr>
        <dsp:cNvPr id="0" name=""/>
        <dsp:cNvSpPr/>
      </dsp:nvSpPr>
      <dsp:spPr>
        <a:xfrm>
          <a:off x="5810994" y="1016255"/>
          <a:ext cx="232298" cy="271745"/>
        </a:xfrm>
        <a:prstGeom prst="rightArrow">
          <a:avLst>
            <a:gd name="adj1" fmla="val 60000"/>
            <a:gd name="adj2" fmla="val 50000"/>
          </a:avLst>
        </a:prstGeom>
        <a:gradFill rotWithShape="0">
          <a:gsLst>
            <a:gs pos="0">
              <a:schemeClr val="accent1">
                <a:tint val="60000"/>
                <a:hueOff val="0"/>
                <a:satOff val="0"/>
                <a:lumOff val="0"/>
                <a:alphaOff val="0"/>
                <a:tint val="15000"/>
                <a:satMod val="250000"/>
              </a:schemeClr>
            </a:gs>
            <a:gs pos="49000">
              <a:schemeClr val="accent1">
                <a:tint val="60000"/>
                <a:hueOff val="0"/>
                <a:satOff val="0"/>
                <a:lumOff val="0"/>
                <a:alphaOff val="0"/>
                <a:tint val="50000"/>
                <a:satMod val="200000"/>
              </a:schemeClr>
            </a:gs>
            <a:gs pos="49100">
              <a:schemeClr val="accent1">
                <a:tint val="60000"/>
                <a:hueOff val="0"/>
                <a:satOff val="0"/>
                <a:lumOff val="0"/>
                <a:alphaOff val="0"/>
                <a:tint val="64000"/>
                <a:satMod val="160000"/>
              </a:schemeClr>
            </a:gs>
            <a:gs pos="92000">
              <a:schemeClr val="accent1">
                <a:tint val="60000"/>
                <a:hueOff val="0"/>
                <a:satOff val="0"/>
                <a:lumOff val="0"/>
                <a:alphaOff val="0"/>
                <a:tint val="50000"/>
                <a:satMod val="200000"/>
              </a:schemeClr>
            </a:gs>
            <a:gs pos="100000">
              <a:schemeClr val="accent1">
                <a:tint val="60000"/>
                <a:hueOff val="0"/>
                <a:satOff val="0"/>
                <a:lumOff val="0"/>
                <a:alphaOff val="0"/>
                <a:tint val="43000"/>
                <a:satMod val="190000"/>
              </a:schemeClr>
            </a:gs>
          </a:gsLst>
          <a:lin ang="5400000" scaled="1"/>
        </a:gradFill>
        <a:ln>
          <a:noFill/>
        </a:ln>
        <a:effectLst>
          <a:outerShdw blurRad="50800" dist="25000" dir="5400000" rotWithShape="0">
            <a:schemeClr val="accent1">
              <a:tint val="60000"/>
              <a:hueOff val="0"/>
              <a:satOff val="0"/>
              <a:lumOff val="0"/>
              <a:alphaOff val="0"/>
              <a:shade val="30000"/>
              <a:satMod val="150000"/>
              <a:alpha val="38000"/>
            </a:scheme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IN" sz="1200" kern="1200"/>
        </a:p>
      </dsp:txBody>
      <dsp:txXfrm>
        <a:off x="5810994" y="1070604"/>
        <a:ext cx="162609" cy="163047"/>
      </dsp:txXfrm>
    </dsp:sp>
    <dsp:sp modelId="{1218A7D8-F16A-44E9-9139-DCB56364B6A5}">
      <dsp:nvSpPr>
        <dsp:cNvPr id="0" name=""/>
        <dsp:cNvSpPr/>
      </dsp:nvSpPr>
      <dsp:spPr>
        <a:xfrm>
          <a:off x="6139718" y="525337"/>
          <a:ext cx="1095747" cy="1253581"/>
        </a:xfrm>
        <a:prstGeom prst="roundRect">
          <a:avLst>
            <a:gd name="adj" fmla="val 10000"/>
          </a:avLst>
        </a:prstGeom>
        <a:solidFill>
          <a:schemeClr val="lt1"/>
        </a:solidFill>
        <a:ln w="40000" cap="flat" cmpd="sng" algn="ctr">
          <a:solidFill>
            <a:schemeClr val="dk1"/>
          </a:solidFill>
          <a:prstDash val="solid"/>
        </a:ln>
        <a:effectLst/>
        <a:scene3d>
          <a:camera prst="orthographicFront"/>
          <a:lightRig rig="flat" dir="t"/>
        </a:scene3d>
        <a:sp3d/>
      </dsp:spPr>
      <dsp:style>
        <a:lnRef idx="2">
          <a:schemeClr val="dk1"/>
        </a:lnRef>
        <a:fillRef idx="1">
          <a:schemeClr val="lt1"/>
        </a:fillRef>
        <a:effectRef idx="0">
          <a:schemeClr val="dk1"/>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Evaluate the trained detector</a:t>
          </a:r>
          <a:endParaRPr lang="en-IN" sz="1600" kern="1200" dirty="0"/>
        </a:p>
      </dsp:txBody>
      <dsp:txXfrm>
        <a:off x="6171811" y="557430"/>
        <a:ext cx="1031561" cy="11893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5236DD-5E6F-483E-B69F-FCAF69785FF8}">
      <dsp:nvSpPr>
        <dsp:cNvPr id="0" name=""/>
        <dsp:cNvSpPr/>
      </dsp:nvSpPr>
      <dsp:spPr>
        <a:xfrm>
          <a:off x="6362" y="1289570"/>
          <a:ext cx="1901651" cy="2267496"/>
        </a:xfrm>
        <a:prstGeom prst="roundRect">
          <a:avLst>
            <a:gd name="adj" fmla="val 10000"/>
          </a:avLst>
        </a:prstGeom>
        <a:solidFill>
          <a:schemeClr val="lt1"/>
        </a:solidFill>
        <a:ln w="400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Data Set of 100 images taken</a:t>
          </a:r>
          <a:endParaRPr lang="en-IN" sz="1800" kern="1200" dirty="0"/>
        </a:p>
      </dsp:txBody>
      <dsp:txXfrm>
        <a:off x="62059" y="1345267"/>
        <a:ext cx="1790257" cy="2156102"/>
      </dsp:txXfrm>
    </dsp:sp>
    <dsp:sp modelId="{61A24F23-EADE-4D15-AD65-7DF276DFA794}">
      <dsp:nvSpPr>
        <dsp:cNvPr id="0" name=""/>
        <dsp:cNvSpPr/>
      </dsp:nvSpPr>
      <dsp:spPr>
        <a:xfrm>
          <a:off x="2098178" y="2187514"/>
          <a:ext cx="403150" cy="4716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IN" sz="1400" kern="1200"/>
        </a:p>
      </dsp:txBody>
      <dsp:txXfrm>
        <a:off x="2098178" y="2281836"/>
        <a:ext cx="282205" cy="282965"/>
      </dsp:txXfrm>
    </dsp:sp>
    <dsp:sp modelId="{874057B9-9CE5-4564-9DE8-36EDE43A1E47}">
      <dsp:nvSpPr>
        <dsp:cNvPr id="0" name=""/>
        <dsp:cNvSpPr/>
      </dsp:nvSpPr>
      <dsp:spPr>
        <a:xfrm>
          <a:off x="2668674" y="1289570"/>
          <a:ext cx="1901651" cy="2267496"/>
        </a:xfrm>
        <a:prstGeom prst="roundRect">
          <a:avLst>
            <a:gd name="adj" fmla="val 10000"/>
          </a:avLst>
        </a:prstGeom>
        <a:solidFill>
          <a:schemeClr val="lt1"/>
        </a:solidFill>
        <a:ln w="400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70% of data set taken for training.</a:t>
          </a:r>
        </a:p>
        <a:p>
          <a:pPr lvl="0" algn="ctr" defTabSz="800100">
            <a:lnSpc>
              <a:spcPct val="90000"/>
            </a:lnSpc>
            <a:spcBef>
              <a:spcPct val="0"/>
            </a:spcBef>
            <a:spcAft>
              <a:spcPct val="35000"/>
            </a:spcAft>
          </a:pPr>
          <a:r>
            <a:rPr lang="en-US" sz="1800" kern="1200" dirty="0" smtClean="0"/>
            <a:t>30% kept for testing.</a:t>
          </a:r>
          <a:endParaRPr lang="en-IN" sz="1800" kern="1200" dirty="0"/>
        </a:p>
      </dsp:txBody>
      <dsp:txXfrm>
        <a:off x="2724371" y="1345267"/>
        <a:ext cx="1790257" cy="2156102"/>
      </dsp:txXfrm>
    </dsp:sp>
    <dsp:sp modelId="{45C903AE-FC34-4DF5-8EAF-2C3C2AE5FAFE}">
      <dsp:nvSpPr>
        <dsp:cNvPr id="0" name=""/>
        <dsp:cNvSpPr/>
      </dsp:nvSpPr>
      <dsp:spPr>
        <a:xfrm>
          <a:off x="4760490" y="2187514"/>
          <a:ext cx="403150" cy="4716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IN" sz="1400" kern="1200"/>
        </a:p>
      </dsp:txBody>
      <dsp:txXfrm>
        <a:off x="4760490" y="2281836"/>
        <a:ext cx="282205" cy="282965"/>
      </dsp:txXfrm>
    </dsp:sp>
    <dsp:sp modelId="{8DF8412C-88AB-42BD-8011-C6669ECADFC5}">
      <dsp:nvSpPr>
        <dsp:cNvPr id="0" name=""/>
        <dsp:cNvSpPr/>
      </dsp:nvSpPr>
      <dsp:spPr>
        <a:xfrm>
          <a:off x="5330986" y="1289570"/>
          <a:ext cx="1901651" cy="2267496"/>
        </a:xfrm>
        <a:prstGeom prst="roundRect">
          <a:avLst>
            <a:gd name="adj" fmla="val 10000"/>
          </a:avLst>
        </a:prstGeom>
        <a:solidFill>
          <a:schemeClr val="lt1"/>
        </a:solidFill>
        <a:ln w="400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Generate key points, key points location,</a:t>
          </a:r>
        </a:p>
        <a:p>
          <a:pPr lvl="0" algn="ctr" defTabSz="800100">
            <a:lnSpc>
              <a:spcPct val="90000"/>
            </a:lnSpc>
            <a:spcBef>
              <a:spcPct val="0"/>
            </a:spcBef>
            <a:spcAft>
              <a:spcPct val="35000"/>
            </a:spcAft>
          </a:pPr>
          <a:r>
            <a:rPr lang="en-US" sz="1800" kern="1200" dirty="0" smtClean="0"/>
            <a:t>Key point descriptors (here we got 21073 for 70 images)</a:t>
          </a:r>
          <a:endParaRPr lang="en-IN" sz="1800" kern="1200" dirty="0"/>
        </a:p>
      </dsp:txBody>
      <dsp:txXfrm>
        <a:off x="5386683" y="1345267"/>
        <a:ext cx="1790257" cy="21561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2C9F8F-3A4E-43CE-A073-3918B4123C03}">
      <dsp:nvSpPr>
        <dsp:cNvPr id="0" name=""/>
        <dsp:cNvSpPr/>
      </dsp:nvSpPr>
      <dsp:spPr>
        <a:xfrm>
          <a:off x="1372" y="1963494"/>
          <a:ext cx="1154069" cy="919648"/>
        </a:xfrm>
        <a:prstGeom prst="roundRect">
          <a:avLst>
            <a:gd name="adj" fmla="val 10000"/>
          </a:avLst>
        </a:prstGeom>
        <a:solidFill>
          <a:schemeClr val="lt1"/>
        </a:solidFill>
        <a:ln w="400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err="1" smtClean="0"/>
            <a:t>Keypoint</a:t>
          </a:r>
          <a:r>
            <a:rPr lang="en-US" sz="1400" kern="1200" dirty="0" smtClean="0"/>
            <a:t> descriptors</a:t>
          </a:r>
          <a:endParaRPr lang="en-IN" sz="1400" kern="1200" dirty="0"/>
        </a:p>
      </dsp:txBody>
      <dsp:txXfrm>
        <a:off x="28308" y="1990430"/>
        <a:ext cx="1100197" cy="865776"/>
      </dsp:txXfrm>
    </dsp:sp>
    <dsp:sp modelId="{C1F520A0-269F-4643-A771-63EF2DCBB11C}">
      <dsp:nvSpPr>
        <dsp:cNvPr id="0" name=""/>
        <dsp:cNvSpPr/>
      </dsp:nvSpPr>
      <dsp:spPr>
        <a:xfrm>
          <a:off x="1270848" y="2280214"/>
          <a:ext cx="244662" cy="2862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IN" sz="1200" kern="1200"/>
        </a:p>
      </dsp:txBody>
      <dsp:txXfrm>
        <a:off x="1270848" y="2337456"/>
        <a:ext cx="171263" cy="171725"/>
      </dsp:txXfrm>
    </dsp:sp>
    <dsp:sp modelId="{88FE819B-5BB8-4A6C-89B3-AA68D4C58142}">
      <dsp:nvSpPr>
        <dsp:cNvPr id="0" name=""/>
        <dsp:cNvSpPr/>
      </dsp:nvSpPr>
      <dsp:spPr>
        <a:xfrm>
          <a:off x="1617068" y="1963494"/>
          <a:ext cx="1154069" cy="919648"/>
        </a:xfrm>
        <a:prstGeom prst="roundRect">
          <a:avLst>
            <a:gd name="adj" fmla="val 10000"/>
          </a:avLst>
        </a:prstGeom>
        <a:solidFill>
          <a:schemeClr val="lt1"/>
        </a:solidFill>
        <a:ln w="400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SVM (run on training data)</a:t>
          </a:r>
          <a:endParaRPr lang="en-IN" sz="1400" kern="1200" dirty="0"/>
        </a:p>
      </dsp:txBody>
      <dsp:txXfrm>
        <a:off x="1644004" y="1990430"/>
        <a:ext cx="1100197" cy="865776"/>
      </dsp:txXfrm>
    </dsp:sp>
    <dsp:sp modelId="{3DF10060-2D90-4A7A-9D59-FE5A278712CC}">
      <dsp:nvSpPr>
        <dsp:cNvPr id="0" name=""/>
        <dsp:cNvSpPr/>
      </dsp:nvSpPr>
      <dsp:spPr>
        <a:xfrm>
          <a:off x="2886544" y="2280214"/>
          <a:ext cx="244662" cy="2862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IN" sz="1200" kern="1200"/>
        </a:p>
      </dsp:txBody>
      <dsp:txXfrm>
        <a:off x="2886544" y="2337456"/>
        <a:ext cx="171263" cy="171725"/>
      </dsp:txXfrm>
    </dsp:sp>
    <dsp:sp modelId="{EB3CB629-1F9A-4DB6-8B2B-B139FEC1F402}">
      <dsp:nvSpPr>
        <dsp:cNvPr id="0" name=""/>
        <dsp:cNvSpPr/>
      </dsp:nvSpPr>
      <dsp:spPr>
        <a:xfrm>
          <a:off x="3232765" y="1034837"/>
          <a:ext cx="4004862" cy="2776962"/>
        </a:xfrm>
        <a:prstGeom prst="roundRect">
          <a:avLst>
            <a:gd name="adj" fmla="val 10000"/>
          </a:avLst>
        </a:prstGeom>
        <a:solidFill>
          <a:schemeClr val="lt1"/>
        </a:solidFill>
        <a:ln w="400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Kernels are varied for various results.</a:t>
          </a:r>
        </a:p>
        <a:p>
          <a:pPr lvl="0" algn="ctr" defTabSz="622300">
            <a:lnSpc>
              <a:spcPct val="90000"/>
            </a:lnSpc>
            <a:spcBef>
              <a:spcPct val="0"/>
            </a:spcBef>
            <a:spcAft>
              <a:spcPct val="35000"/>
            </a:spcAft>
          </a:pPr>
          <a:r>
            <a:rPr lang="en-US" sz="1400" kern="1200" dirty="0" smtClean="0"/>
            <a:t>Linear-</a:t>
          </a:r>
        </a:p>
        <a:p>
          <a:pPr lvl="0" algn="ctr" defTabSz="622300">
            <a:lnSpc>
              <a:spcPct val="90000"/>
            </a:lnSpc>
            <a:spcBef>
              <a:spcPct val="0"/>
            </a:spcBef>
            <a:spcAft>
              <a:spcPct val="35000"/>
            </a:spcAft>
          </a:pPr>
          <a:r>
            <a:rPr lang="en-US" sz="1400" kern="1200" dirty="0" smtClean="0"/>
            <a:t>Gaussian- 0.25 precision; 0.48 recall</a:t>
          </a:r>
        </a:p>
        <a:p>
          <a:pPr lvl="0" algn="ctr" defTabSz="622300">
            <a:lnSpc>
              <a:spcPct val="90000"/>
            </a:lnSpc>
            <a:spcBef>
              <a:spcPct val="0"/>
            </a:spcBef>
            <a:spcAft>
              <a:spcPct val="35000"/>
            </a:spcAft>
          </a:pPr>
          <a:r>
            <a:rPr lang="en-US" sz="1400" kern="1200" dirty="0" smtClean="0"/>
            <a:t>Polynomial-0.26 precision; 0.86 recall</a:t>
          </a:r>
          <a:endParaRPr lang="en-IN" sz="1400" kern="1200" dirty="0"/>
        </a:p>
      </dsp:txBody>
      <dsp:txXfrm>
        <a:off x="3314099" y="1116171"/>
        <a:ext cx="3842194" cy="261429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3B6F28-978C-4AB5-8C8E-B78680756B07}" type="datetimeFigureOut">
              <a:rPr lang="en-IN" smtClean="0"/>
              <a:t>11-07-2017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812188-C30F-445D-87C1-B9AF92B79551}" type="slidenum">
              <a:rPr lang="en-IN" smtClean="0"/>
              <a:t>‹#›</a:t>
            </a:fld>
            <a:endParaRPr lang="en-IN"/>
          </a:p>
        </p:txBody>
      </p:sp>
    </p:spTree>
    <p:extLst>
      <p:ext uri="{BB962C8B-B14F-4D97-AF65-F5344CB8AC3E}">
        <p14:creationId xmlns:p14="http://schemas.microsoft.com/office/powerpoint/2010/main" val="390010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4812188-C30F-445D-87C1-B9AF92B79551}" type="slidenum">
              <a:rPr lang="en-IN" smtClean="0"/>
              <a:t>4</a:t>
            </a:fld>
            <a:endParaRPr lang="en-IN"/>
          </a:p>
        </p:txBody>
      </p:sp>
    </p:spTree>
    <p:extLst>
      <p:ext uri="{BB962C8B-B14F-4D97-AF65-F5344CB8AC3E}">
        <p14:creationId xmlns:p14="http://schemas.microsoft.com/office/powerpoint/2010/main" val="3785847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latin typeface="Times New Roman" pitchFamily="18" charset="0"/>
                <a:cs typeface="Times New Roman" pitchFamily="18" charset="0"/>
              </a:rPr>
              <a:t>2. </a:t>
            </a:r>
            <a:r>
              <a:rPr lang="en-IN" b="0" dirty="0" smtClean="0">
                <a:latin typeface="Times New Roman" pitchFamily="18" charset="0"/>
                <a:cs typeface="Times New Roman" pitchFamily="18" charset="0"/>
              </a:rPr>
              <a:t>Fewer memory requirements In this same case where we use a fully  connected layer to extract the features, the input image of size say 32x32 and a hidden layer having 1000 features will require an order of 10</a:t>
            </a:r>
            <a:r>
              <a:rPr lang="en-IN" b="0" baseline="30000" dirty="0" smtClean="0">
                <a:latin typeface="Times New Roman" pitchFamily="18" charset="0"/>
                <a:cs typeface="Times New Roman" pitchFamily="18" charset="0"/>
              </a:rPr>
              <a:t>6</a:t>
            </a:r>
            <a:r>
              <a:rPr lang="en-IN" b="0" dirty="0" smtClean="0">
                <a:latin typeface="Times New Roman" pitchFamily="18" charset="0"/>
                <a:cs typeface="Times New Roman" pitchFamily="18" charset="0"/>
              </a:rPr>
              <a:t> coefficients, a huge memory requirement. In the convolutional layer, the same coefficients are used across different locations in the space, so the memory requirement is drastically reduced.</a:t>
            </a:r>
          </a:p>
          <a:p>
            <a:endParaRPr lang="en-IN" dirty="0"/>
          </a:p>
        </p:txBody>
      </p:sp>
      <p:sp>
        <p:nvSpPr>
          <p:cNvPr id="4" name="Slide Number Placeholder 3"/>
          <p:cNvSpPr>
            <a:spLocks noGrp="1"/>
          </p:cNvSpPr>
          <p:nvPr>
            <p:ph type="sldNum" sz="quarter" idx="10"/>
          </p:nvPr>
        </p:nvSpPr>
        <p:spPr/>
        <p:txBody>
          <a:bodyPr/>
          <a:lstStyle/>
          <a:p>
            <a:fld id="{D4812188-C30F-445D-87C1-B9AF92B79551}" type="slidenum">
              <a:rPr lang="en-IN" smtClean="0"/>
              <a:t>7</a:t>
            </a:fld>
            <a:endParaRPr lang="en-IN"/>
          </a:p>
        </p:txBody>
      </p:sp>
    </p:spTree>
    <p:extLst>
      <p:ext uri="{BB962C8B-B14F-4D97-AF65-F5344CB8AC3E}">
        <p14:creationId xmlns:p14="http://schemas.microsoft.com/office/powerpoint/2010/main" val="4874382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5256246C-853D-45F4-A58E-26F5BB17E0A0}" type="datetime1">
              <a:rPr lang="en-IN" smtClean="0"/>
              <a:t>11-07-2017</a:t>
            </a:fld>
            <a:endParaRPr lang="en-IN" dirty="0"/>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IN" dirty="0"/>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628A2EED-A3CB-4FE0-8AF0-726B0A160773}" type="slidenum">
              <a:rPr lang="en-IN" smtClean="0"/>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0F31938-38DF-4B83-BCF7-DBFC3C8DA429}" type="datetime1">
              <a:rPr lang="en-IN" smtClean="0"/>
              <a:t>11-07-2017</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628A2EED-A3CB-4FE0-8AF0-726B0A160773}"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D4CE67AA-5ED1-442A-B282-6330F7130E0E}" type="datetime1">
              <a:rPr lang="en-IN" smtClean="0"/>
              <a:t>11-07-2017</a:t>
            </a:fld>
            <a:endParaRPr lang="en-IN" dirty="0"/>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IN" dirty="0"/>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628A2EED-A3CB-4FE0-8AF0-726B0A160773}"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DD85A2B-2F40-4F6E-AFBC-B1D9EA8A08AB}" type="datetime1">
              <a:rPr lang="en-IN" smtClean="0"/>
              <a:t>11-07-2017</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628A2EED-A3CB-4FE0-8AF0-726B0A160773}" type="slidenum">
              <a:rPr lang="en-IN" smtClean="0"/>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D0A1C40E-75C9-4B1E-96B6-4530B6755ED1}" type="datetime1">
              <a:rPr lang="en-IN" smtClean="0"/>
              <a:t>11-07-2017</a:t>
            </a:fld>
            <a:endParaRPr lang="en-IN" dirty="0"/>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IN" dirty="0"/>
          </a:p>
        </p:txBody>
      </p:sp>
      <p:sp>
        <p:nvSpPr>
          <p:cNvPr id="6" name="Slide Number Placeholder 5"/>
          <p:cNvSpPr>
            <a:spLocks noGrp="1"/>
          </p:cNvSpPr>
          <p:nvPr>
            <p:ph type="sldNum" sz="quarter" idx="12"/>
          </p:nvPr>
        </p:nvSpPr>
        <p:spPr>
          <a:xfrm>
            <a:off x="6733952" y="6555112"/>
            <a:ext cx="588336" cy="228600"/>
          </a:xfrm>
        </p:spPr>
        <p:txBody>
          <a:bodyPr/>
          <a:lstStyle>
            <a:extLst/>
          </a:lstStyle>
          <a:p>
            <a:fld id="{628A2EED-A3CB-4FE0-8AF0-726B0A160773}" type="slidenum">
              <a:rPr lang="en-IN" smtClean="0"/>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DDD5421-68B6-4A41-9D06-DE76D0FDEE9B}" type="datetime1">
              <a:rPr lang="en-IN" smtClean="0"/>
              <a:t>11-07-2017</a:t>
            </a:fld>
            <a:endParaRPr lang="en-IN" dirty="0"/>
          </a:p>
        </p:txBody>
      </p:sp>
      <p:sp>
        <p:nvSpPr>
          <p:cNvPr id="6" name="Footer Placeholder 5"/>
          <p:cNvSpPr>
            <a:spLocks noGrp="1"/>
          </p:cNvSpPr>
          <p:nvPr>
            <p:ph type="ftr" sz="quarter" idx="11"/>
          </p:nvPr>
        </p:nvSpPr>
        <p:spPr/>
        <p:txBody>
          <a:bodyPr/>
          <a:lstStyle>
            <a:extLst/>
          </a:lstStyle>
          <a:p>
            <a:endParaRPr lang="en-IN" dirty="0"/>
          </a:p>
        </p:txBody>
      </p:sp>
      <p:sp>
        <p:nvSpPr>
          <p:cNvPr id="7" name="Slide Number Placeholder 6"/>
          <p:cNvSpPr>
            <a:spLocks noGrp="1"/>
          </p:cNvSpPr>
          <p:nvPr>
            <p:ph type="sldNum" sz="quarter" idx="12"/>
          </p:nvPr>
        </p:nvSpPr>
        <p:spPr/>
        <p:txBody>
          <a:bodyPr/>
          <a:lstStyle>
            <a:extLst/>
          </a:lstStyle>
          <a:p>
            <a:fld id="{628A2EED-A3CB-4FE0-8AF0-726B0A160773}" type="slidenum">
              <a:rPr lang="en-IN" smtClean="0"/>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20B2656-B67C-4DA2-9714-46E8A477DB6B}" type="datetime1">
              <a:rPr lang="en-IN" smtClean="0"/>
              <a:t>11-07-2017</a:t>
            </a:fld>
            <a:endParaRPr lang="en-IN" dirty="0"/>
          </a:p>
        </p:txBody>
      </p:sp>
      <p:sp>
        <p:nvSpPr>
          <p:cNvPr id="8" name="Footer Placeholder 7"/>
          <p:cNvSpPr>
            <a:spLocks noGrp="1"/>
          </p:cNvSpPr>
          <p:nvPr>
            <p:ph type="ftr" sz="quarter" idx="11"/>
          </p:nvPr>
        </p:nvSpPr>
        <p:spPr/>
        <p:txBody>
          <a:bodyPr/>
          <a:lstStyle>
            <a:extLst/>
          </a:lstStyle>
          <a:p>
            <a:endParaRPr lang="en-IN" dirty="0"/>
          </a:p>
        </p:txBody>
      </p:sp>
      <p:sp>
        <p:nvSpPr>
          <p:cNvPr id="9" name="Slide Number Placeholder 8"/>
          <p:cNvSpPr>
            <a:spLocks noGrp="1"/>
          </p:cNvSpPr>
          <p:nvPr>
            <p:ph type="sldNum" sz="quarter" idx="12"/>
          </p:nvPr>
        </p:nvSpPr>
        <p:spPr/>
        <p:txBody>
          <a:bodyPr/>
          <a:lstStyle>
            <a:extLst/>
          </a:lstStyle>
          <a:p>
            <a:fld id="{628A2EED-A3CB-4FE0-8AF0-726B0A160773}" type="slidenum">
              <a:rPr lang="en-IN" smtClean="0"/>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EC38111F-4712-43E0-AE24-81633B87FB24}" type="datetime1">
              <a:rPr lang="en-IN" smtClean="0"/>
              <a:t>11-07-2017</a:t>
            </a:fld>
            <a:endParaRPr lang="en-IN" dirty="0"/>
          </a:p>
        </p:txBody>
      </p:sp>
      <p:sp>
        <p:nvSpPr>
          <p:cNvPr id="4" name="Footer Placeholder 3"/>
          <p:cNvSpPr>
            <a:spLocks noGrp="1"/>
          </p:cNvSpPr>
          <p:nvPr>
            <p:ph type="ftr" sz="quarter" idx="11"/>
          </p:nvPr>
        </p:nvSpPr>
        <p:spPr/>
        <p:txBody>
          <a:bodyPr/>
          <a:lstStyle>
            <a:extLst/>
          </a:lstStyle>
          <a:p>
            <a:endParaRPr lang="en-IN" dirty="0"/>
          </a:p>
        </p:txBody>
      </p:sp>
      <p:sp>
        <p:nvSpPr>
          <p:cNvPr id="5" name="Slide Number Placeholder 4"/>
          <p:cNvSpPr>
            <a:spLocks noGrp="1"/>
          </p:cNvSpPr>
          <p:nvPr>
            <p:ph type="sldNum" sz="quarter" idx="12"/>
          </p:nvPr>
        </p:nvSpPr>
        <p:spPr/>
        <p:txBody>
          <a:bodyPr/>
          <a:lstStyle>
            <a:extLst/>
          </a:lstStyle>
          <a:p>
            <a:fld id="{628A2EED-A3CB-4FE0-8AF0-726B0A160773}"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B3E2132C-CA5B-4162-92C1-C03D44CC2E81}" type="datetime1">
              <a:rPr lang="en-IN" smtClean="0"/>
              <a:t>11-07-2017</a:t>
            </a:fld>
            <a:endParaRPr lang="en-IN" dirty="0"/>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IN" dirty="0"/>
          </a:p>
        </p:txBody>
      </p:sp>
      <p:sp>
        <p:nvSpPr>
          <p:cNvPr id="4" name="Slide Number Placeholder 3"/>
          <p:cNvSpPr>
            <a:spLocks noGrp="1"/>
          </p:cNvSpPr>
          <p:nvPr>
            <p:ph type="sldNum" sz="quarter" idx="12"/>
          </p:nvPr>
        </p:nvSpPr>
        <p:spPr/>
        <p:txBody>
          <a:bodyPr/>
          <a:lstStyle>
            <a:extLst/>
          </a:lstStyle>
          <a:p>
            <a:fld id="{628A2EED-A3CB-4FE0-8AF0-726B0A160773}"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AFA3E95-8021-42D4-88DF-A4C35EF3F965}" type="datetime1">
              <a:rPr lang="en-IN" smtClean="0"/>
              <a:t>11-07-2017</a:t>
            </a:fld>
            <a:endParaRPr lang="en-IN" dirty="0"/>
          </a:p>
        </p:txBody>
      </p:sp>
      <p:sp>
        <p:nvSpPr>
          <p:cNvPr id="6" name="Footer Placeholder 5"/>
          <p:cNvSpPr>
            <a:spLocks noGrp="1"/>
          </p:cNvSpPr>
          <p:nvPr>
            <p:ph type="ftr" sz="quarter" idx="11"/>
          </p:nvPr>
        </p:nvSpPr>
        <p:spPr/>
        <p:txBody>
          <a:bodyPr/>
          <a:lstStyle>
            <a:extLst/>
          </a:lstStyle>
          <a:p>
            <a:endParaRPr lang="en-IN" dirty="0"/>
          </a:p>
        </p:txBody>
      </p:sp>
      <p:sp>
        <p:nvSpPr>
          <p:cNvPr id="7" name="Slide Number Placeholder 6"/>
          <p:cNvSpPr>
            <a:spLocks noGrp="1"/>
          </p:cNvSpPr>
          <p:nvPr>
            <p:ph type="sldNum" sz="quarter" idx="12"/>
          </p:nvPr>
        </p:nvSpPr>
        <p:spPr/>
        <p:txBody>
          <a:bodyPr/>
          <a:lstStyle>
            <a:extLst/>
          </a:lstStyle>
          <a:p>
            <a:fld id="{628A2EED-A3CB-4FE0-8AF0-726B0A160773}" type="slidenum">
              <a:rPr lang="en-IN" smtClean="0"/>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538D8C3A-8D00-4699-816D-02819FDC18E8}" type="datetime1">
              <a:rPr lang="en-IN" smtClean="0"/>
              <a:t>11-07-2017</a:t>
            </a:fld>
            <a:endParaRPr lang="en-IN" dirty="0"/>
          </a:p>
        </p:txBody>
      </p:sp>
      <p:sp>
        <p:nvSpPr>
          <p:cNvPr id="6" name="Footer Placeholder 5"/>
          <p:cNvSpPr>
            <a:spLocks noGrp="1"/>
          </p:cNvSpPr>
          <p:nvPr>
            <p:ph type="ftr" sz="quarter" idx="11"/>
          </p:nvPr>
        </p:nvSpPr>
        <p:spPr/>
        <p:txBody>
          <a:bodyPr/>
          <a:lstStyle>
            <a:extLst/>
          </a:lstStyle>
          <a:p>
            <a:endParaRPr lang="en-IN" dirty="0"/>
          </a:p>
        </p:txBody>
      </p:sp>
      <p:sp>
        <p:nvSpPr>
          <p:cNvPr id="7" name="Slide Number Placeholder 6"/>
          <p:cNvSpPr>
            <a:spLocks noGrp="1"/>
          </p:cNvSpPr>
          <p:nvPr>
            <p:ph type="sldNum" sz="quarter" idx="12"/>
          </p:nvPr>
        </p:nvSpPr>
        <p:spPr/>
        <p:txBody>
          <a:bodyPr/>
          <a:lstStyle>
            <a:extLst/>
          </a:lstStyle>
          <a:p>
            <a:fld id="{628A2EED-A3CB-4FE0-8AF0-726B0A160773}" type="slidenum">
              <a:rPr lang="en-IN" smtClean="0"/>
              <a:t>‹#›</a:t>
            </a:fld>
            <a:endParaRPr lang="en-IN" dirty="0"/>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61DF5BDB-02BD-4705-B48E-6C3B4B5A7C4D}" type="datetime1">
              <a:rPr lang="en-IN" smtClean="0"/>
              <a:t>11-07-2017</a:t>
            </a:fld>
            <a:endParaRPr lang="en-IN" dirty="0"/>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IN" dirty="0"/>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628A2EED-A3CB-4FE0-8AF0-726B0A160773}"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07753" y="2872766"/>
            <a:ext cx="5648623" cy="1204306"/>
          </a:xfrm>
        </p:spPr>
        <p:txBody>
          <a:bodyPr>
            <a:normAutofit fontScale="90000"/>
          </a:bodyPr>
          <a:lstStyle/>
          <a:p>
            <a:r>
              <a:rPr lang="en-US" dirty="0">
                <a:solidFill>
                  <a:srgbClr val="FFC000"/>
                </a:solidFill>
              </a:rPr>
              <a:t>SUMMER SCHOOL ON COMPUTER VISION, GRAPHICS AND IMAGE </a:t>
            </a:r>
            <a:r>
              <a:rPr lang="en-US" dirty="0" smtClean="0">
                <a:solidFill>
                  <a:srgbClr val="FFC000"/>
                </a:solidFill>
              </a:rPr>
              <a:t>PROCESSING.</a:t>
            </a:r>
            <a:br>
              <a:rPr lang="en-US" dirty="0" smtClean="0">
                <a:solidFill>
                  <a:srgbClr val="FFC000"/>
                </a:solidFill>
              </a:rPr>
            </a:br>
            <a:r>
              <a:rPr lang="en-US" dirty="0" smtClean="0">
                <a:solidFill>
                  <a:srgbClr val="FFC000"/>
                </a:solidFill>
              </a:rPr>
              <a:t>ECSU,</a:t>
            </a:r>
            <a:r>
              <a:rPr lang="en-IN" dirty="0">
                <a:solidFill>
                  <a:srgbClr val="FFC000"/>
                </a:solidFill>
              </a:rPr>
              <a:t> </a:t>
            </a:r>
            <a:r>
              <a:rPr lang="en-US" dirty="0" smtClean="0">
                <a:solidFill>
                  <a:srgbClr val="FFC000"/>
                </a:solidFill>
              </a:rPr>
              <a:t>ISI</a:t>
            </a:r>
            <a:r>
              <a:rPr lang="en-US" dirty="0">
                <a:solidFill>
                  <a:srgbClr val="FFC000"/>
                </a:solidFill>
              </a:rPr>
              <a:t>, </a:t>
            </a:r>
            <a:r>
              <a:rPr lang="en-US" dirty="0" smtClean="0">
                <a:solidFill>
                  <a:srgbClr val="FFC000"/>
                </a:solidFill>
              </a:rPr>
              <a:t>KOLKATA</a:t>
            </a:r>
            <a:r>
              <a:rPr lang="en-IN" dirty="0">
                <a:solidFill>
                  <a:srgbClr val="FFC000"/>
                </a:solidFill>
              </a:rPr>
              <a:t>.</a:t>
            </a:r>
          </a:p>
        </p:txBody>
      </p:sp>
      <p:sp>
        <p:nvSpPr>
          <p:cNvPr id="4" name="Slide Number Placeholder 3"/>
          <p:cNvSpPr>
            <a:spLocks noGrp="1"/>
          </p:cNvSpPr>
          <p:nvPr>
            <p:ph type="sldNum" sz="quarter" idx="12"/>
          </p:nvPr>
        </p:nvSpPr>
        <p:spPr/>
        <p:txBody>
          <a:bodyPr/>
          <a:lstStyle/>
          <a:p>
            <a:fld id="{628A2EED-A3CB-4FE0-8AF0-726B0A160773}" type="slidenum">
              <a:rPr lang="en-IN" smtClean="0"/>
              <a:t>1</a:t>
            </a:fld>
            <a:endParaRPr lang="en-IN" dirty="0"/>
          </a:p>
        </p:txBody>
      </p:sp>
    </p:spTree>
    <p:extLst>
      <p:ext uri="{BB962C8B-B14F-4D97-AF65-F5344CB8AC3E}">
        <p14:creationId xmlns:p14="http://schemas.microsoft.com/office/powerpoint/2010/main" val="4894638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Experiment using Faster R-</a:t>
            </a:r>
            <a:r>
              <a:rPr lang="en-US" dirty="0" err="1" smtClean="0"/>
              <a:t>cnn</a:t>
            </a:r>
            <a:endParaRPr lang="en-IN" dirty="0"/>
          </a:p>
        </p:txBody>
      </p:sp>
      <p:sp>
        <p:nvSpPr>
          <p:cNvPr id="3" name="Content Placeholder 2"/>
          <p:cNvSpPr>
            <a:spLocks noGrp="1"/>
          </p:cNvSpPr>
          <p:nvPr>
            <p:ph idx="1"/>
          </p:nvPr>
        </p:nvSpPr>
        <p:spPr/>
        <p:txBody>
          <a:bodyPr>
            <a:normAutofit lnSpcReduction="10000"/>
          </a:bodyPr>
          <a:lstStyle/>
          <a:p>
            <a:r>
              <a:rPr lang="en-US" dirty="0" smtClean="0"/>
              <a:t>DATASET:</a:t>
            </a:r>
          </a:p>
          <a:p>
            <a:pPr marL="0" indent="0">
              <a:buNone/>
            </a:pPr>
            <a:r>
              <a:rPr lang="en-IN" dirty="0" smtClean="0"/>
              <a:t> Our </a:t>
            </a:r>
            <a:r>
              <a:rPr lang="en-IN" dirty="0"/>
              <a:t>experiment uses a small handgun data set that contains 100 images</a:t>
            </a:r>
            <a:r>
              <a:rPr lang="en-IN" dirty="0" smtClean="0"/>
              <a:t>.(Training images 70% and test images 30%).</a:t>
            </a:r>
          </a:p>
          <a:p>
            <a:r>
              <a:rPr lang="en-US" dirty="0" smtClean="0"/>
              <a:t>NETWORK USED:</a:t>
            </a:r>
          </a:p>
          <a:p>
            <a:pPr marL="0" indent="0">
              <a:buNone/>
            </a:pPr>
            <a:r>
              <a:rPr lang="en-IN" dirty="0" smtClean="0"/>
              <a:t>In the data </a:t>
            </a:r>
            <a:r>
              <a:rPr lang="en-IN" dirty="0"/>
              <a:t>set all the objects are larger than [16 16], </a:t>
            </a:r>
            <a:r>
              <a:rPr lang="en-IN" dirty="0" smtClean="0"/>
              <a:t>so an </a:t>
            </a:r>
            <a:r>
              <a:rPr lang="en-IN" dirty="0"/>
              <a:t>input size of [32 32</a:t>
            </a:r>
            <a:r>
              <a:rPr lang="en-IN" dirty="0" smtClean="0"/>
              <a:t>]</a:t>
            </a:r>
            <a:r>
              <a:rPr lang="en-IN" dirty="0"/>
              <a:t> </a:t>
            </a:r>
            <a:r>
              <a:rPr lang="en-IN" dirty="0" smtClean="0"/>
              <a:t>is selected .</a:t>
            </a:r>
          </a:p>
          <a:p>
            <a:pPr marL="0" indent="0">
              <a:buNone/>
            </a:pPr>
            <a:r>
              <a:rPr lang="en-US" dirty="0" smtClean="0"/>
              <a:t>Here 3 convoluted layers with </a:t>
            </a:r>
            <a:r>
              <a:rPr lang="en-US" dirty="0" err="1" smtClean="0"/>
              <a:t>relu</a:t>
            </a:r>
            <a:r>
              <a:rPr lang="en-US" dirty="0" smtClean="0"/>
              <a:t> is being used.</a:t>
            </a:r>
          </a:p>
          <a:p>
            <a:pPr marL="0" indent="0">
              <a:buNone/>
            </a:pPr>
            <a:r>
              <a:rPr lang="en-IN" dirty="0"/>
              <a:t>The final layers of a CNN are typically composed of fully connected layers and a </a:t>
            </a:r>
            <a:r>
              <a:rPr lang="en-IN" dirty="0" err="1"/>
              <a:t>softmax</a:t>
            </a:r>
            <a:r>
              <a:rPr lang="en-IN" dirty="0"/>
              <a:t> loss layer</a:t>
            </a:r>
            <a:endParaRPr lang="en-IN" dirty="0" smtClean="0"/>
          </a:p>
          <a:p>
            <a:pPr marL="0" indent="0">
              <a:buNone/>
            </a:pPr>
            <a:endParaRPr lang="en-IN" dirty="0" smtClean="0"/>
          </a:p>
          <a:p>
            <a:pPr marL="0" indent="0">
              <a:buNone/>
            </a:pPr>
            <a:endParaRPr lang="en-IN" dirty="0"/>
          </a:p>
        </p:txBody>
      </p:sp>
      <p:sp>
        <p:nvSpPr>
          <p:cNvPr id="4" name="Slide Number Placeholder 3"/>
          <p:cNvSpPr>
            <a:spLocks noGrp="1"/>
          </p:cNvSpPr>
          <p:nvPr>
            <p:ph type="sldNum" sz="quarter" idx="12"/>
          </p:nvPr>
        </p:nvSpPr>
        <p:spPr/>
        <p:txBody>
          <a:bodyPr/>
          <a:lstStyle/>
          <a:p>
            <a:fld id="{628A2EED-A3CB-4FE0-8AF0-726B0A160773}" type="slidenum">
              <a:rPr lang="en-IN" smtClean="0"/>
              <a:t>10</a:t>
            </a:fld>
            <a:endParaRPr lang="en-IN" dirty="0"/>
          </a:p>
        </p:txBody>
      </p:sp>
    </p:spTree>
    <p:extLst>
      <p:ext uri="{BB962C8B-B14F-4D97-AF65-F5344CB8AC3E}">
        <p14:creationId xmlns:p14="http://schemas.microsoft.com/office/powerpoint/2010/main" val="3295199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FOR FASTER R-CNN</a:t>
            </a:r>
            <a:endParaRPr lang="en-IN" dirty="0"/>
          </a:p>
        </p:txBody>
      </p:sp>
      <p:sp>
        <p:nvSpPr>
          <p:cNvPr id="3" name="Content Placeholder 2"/>
          <p:cNvSpPr>
            <a:spLocks noGrp="1"/>
          </p:cNvSpPr>
          <p:nvPr>
            <p:ph idx="1"/>
          </p:nvPr>
        </p:nvSpPr>
        <p:spPr/>
        <p:txBody>
          <a:bodyPr/>
          <a:lstStyle/>
          <a:p>
            <a:r>
              <a:rPr lang="en-IN" dirty="0"/>
              <a:t>The method gives us the bounding boxes for our desired object (handgun in this case), along with a score which indicates the probability of being a </a:t>
            </a:r>
            <a:r>
              <a:rPr lang="en-IN" dirty="0" smtClean="0"/>
              <a:t>handgun.</a:t>
            </a:r>
          </a:p>
          <a:p>
            <a:endParaRPr lang="en-IN" dirty="0"/>
          </a:p>
        </p:txBody>
      </p:sp>
      <p:sp>
        <p:nvSpPr>
          <p:cNvPr id="4" name="Slide Number Placeholder 3"/>
          <p:cNvSpPr>
            <a:spLocks noGrp="1"/>
          </p:cNvSpPr>
          <p:nvPr>
            <p:ph type="sldNum" sz="quarter" idx="12"/>
          </p:nvPr>
        </p:nvSpPr>
        <p:spPr/>
        <p:txBody>
          <a:bodyPr/>
          <a:lstStyle/>
          <a:p>
            <a:fld id="{628A2EED-A3CB-4FE0-8AF0-726B0A160773}" type="slidenum">
              <a:rPr lang="en-IN" smtClean="0"/>
              <a:t>11</a:t>
            </a:fld>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675" y="3645024"/>
            <a:ext cx="2495550" cy="169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3603070"/>
            <a:ext cx="2124075"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0295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95536" y="332656"/>
            <a:ext cx="7520940" cy="1368152"/>
          </a:xfrm>
        </p:spPr>
        <p:txBody>
          <a:bodyPr>
            <a:normAutofit/>
          </a:bodyPr>
          <a:lstStyle/>
          <a:p>
            <a:pPr algn="ctr"/>
            <a:r>
              <a:rPr lang="en-US" sz="4000" dirty="0" smtClean="0"/>
              <a:t>SVM </a:t>
            </a:r>
            <a:r>
              <a:rPr lang="en-US" sz="4000" dirty="0" smtClean="0"/>
              <a:t>classifier </a:t>
            </a:r>
            <a:r>
              <a:rPr lang="en-US" sz="4000" dirty="0"/>
              <a:t>Method </a:t>
            </a:r>
            <a:r>
              <a:rPr lang="en-US" sz="4000" dirty="0" smtClean="0"/>
              <a:t>Using Sift Descriptors</a:t>
            </a:r>
            <a:endParaRPr lang="en-IN" sz="4000" dirty="0"/>
          </a:p>
        </p:txBody>
      </p:sp>
      <p:sp>
        <p:nvSpPr>
          <p:cNvPr id="4" name="Slide Number Placeholder 3"/>
          <p:cNvSpPr>
            <a:spLocks noGrp="1"/>
          </p:cNvSpPr>
          <p:nvPr>
            <p:ph type="sldNum" sz="quarter" idx="12"/>
          </p:nvPr>
        </p:nvSpPr>
        <p:spPr/>
        <p:txBody>
          <a:bodyPr/>
          <a:lstStyle/>
          <a:p>
            <a:fld id="{628A2EED-A3CB-4FE0-8AF0-726B0A160773}" type="slidenum">
              <a:rPr lang="en-IN" smtClean="0"/>
              <a:t>12</a:t>
            </a:fld>
            <a:endParaRPr lang="en-IN" dirty="0"/>
          </a:p>
        </p:txBody>
      </p:sp>
      <p:sp>
        <p:nvSpPr>
          <p:cNvPr id="2" name="TextBox 1"/>
          <p:cNvSpPr txBox="1"/>
          <p:nvPr/>
        </p:nvSpPr>
        <p:spPr>
          <a:xfrm>
            <a:off x="323528" y="2926563"/>
            <a:ext cx="7632848" cy="1384995"/>
          </a:xfrm>
          <a:prstGeom prst="rect">
            <a:avLst/>
          </a:prstGeom>
          <a:noFill/>
        </p:spPr>
        <p:txBody>
          <a:bodyPr wrap="square" rtlCol="0">
            <a:spAutoFit/>
          </a:bodyPr>
          <a:lstStyle/>
          <a:p>
            <a:pPr algn="ctr"/>
            <a:r>
              <a:rPr lang="en-US" sz="2800" dirty="0" smtClean="0"/>
              <a:t>SVM Classifier.</a:t>
            </a:r>
          </a:p>
          <a:p>
            <a:pPr algn="ctr"/>
            <a:r>
              <a:rPr lang="en-US" sz="2800" dirty="0" smtClean="0"/>
              <a:t>SIFT Technique.</a:t>
            </a:r>
          </a:p>
          <a:p>
            <a:pPr algn="ctr"/>
            <a:r>
              <a:rPr lang="en-US" sz="2800" dirty="0" smtClean="0"/>
              <a:t>Using SVM on SIFT Descriptors</a:t>
            </a:r>
            <a:endParaRPr lang="en-IN" sz="2800" dirty="0"/>
          </a:p>
        </p:txBody>
      </p:sp>
    </p:spTree>
    <p:extLst>
      <p:ext uri="{BB962C8B-B14F-4D97-AF65-F5344CB8AC3E}">
        <p14:creationId xmlns:p14="http://schemas.microsoft.com/office/powerpoint/2010/main" val="38127913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Why </a:t>
            </a:r>
            <a:r>
              <a:rPr lang="en-US" b="1" dirty="0" smtClean="0">
                <a:latin typeface="Times New Roman" pitchFamily="18" charset="0"/>
                <a:cs typeface="Times New Roman" pitchFamily="18" charset="0"/>
              </a:rPr>
              <a:t>SVM???</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IN" sz="1800" b="0" dirty="0" smtClean="0">
                <a:latin typeface="Times New Roman" pitchFamily="18" charset="0"/>
                <a:cs typeface="Times New Roman" pitchFamily="18" charset="0"/>
              </a:rPr>
              <a:t>      </a:t>
            </a:r>
            <a:r>
              <a:rPr lang="en-IN" sz="2400" b="0" dirty="0" smtClean="0">
                <a:latin typeface="Times New Roman" pitchFamily="18" charset="0"/>
                <a:cs typeface="Times New Roman" pitchFamily="18" charset="0"/>
              </a:rPr>
              <a:t>SVM </a:t>
            </a:r>
            <a:r>
              <a:rPr lang="en-IN" sz="2400" b="0" dirty="0">
                <a:latin typeface="Times New Roman" pitchFamily="18" charset="0"/>
                <a:cs typeface="Times New Roman" pitchFamily="18" charset="0"/>
              </a:rPr>
              <a:t>uses linear models to implement nonlinear class </a:t>
            </a:r>
            <a:r>
              <a:rPr lang="en-IN" sz="2400" b="0" dirty="0" smtClean="0">
                <a:latin typeface="Times New Roman" pitchFamily="18" charset="0"/>
                <a:cs typeface="Times New Roman" pitchFamily="18" charset="0"/>
              </a:rPr>
              <a:t>boundaries - transforms   </a:t>
            </a:r>
            <a:r>
              <a:rPr lang="en-IN" sz="2400" b="0" dirty="0" smtClean="0">
                <a:latin typeface="Times New Roman" pitchFamily="18" charset="0"/>
                <a:cs typeface="Times New Roman" pitchFamily="18" charset="0"/>
              </a:rPr>
              <a:t>the </a:t>
            </a:r>
            <a:r>
              <a:rPr lang="en-IN" sz="2400" b="0" dirty="0">
                <a:latin typeface="Times New Roman" pitchFamily="18" charset="0"/>
                <a:cs typeface="Times New Roman" pitchFamily="18" charset="0"/>
              </a:rPr>
              <a:t>input space using a nonlinear mapping into a new space (F feature space). </a:t>
            </a:r>
            <a:endParaRPr lang="en-IN" sz="2400" b="0" dirty="0" smtClean="0">
              <a:latin typeface="Times New Roman" pitchFamily="18" charset="0"/>
              <a:cs typeface="Times New Roman" pitchFamily="18" charset="0"/>
            </a:endParaRPr>
          </a:p>
          <a:p>
            <a:r>
              <a:rPr lang="en-IN" sz="2400" dirty="0">
                <a:latin typeface="Times New Roman" pitchFamily="18" charset="0"/>
                <a:cs typeface="Times New Roman" pitchFamily="18" charset="0"/>
              </a:rPr>
              <a:t> </a:t>
            </a:r>
            <a:r>
              <a:rPr lang="en-IN" sz="2400" dirty="0" smtClean="0">
                <a:latin typeface="Times New Roman" pitchFamily="18" charset="0"/>
                <a:cs typeface="Times New Roman" pitchFamily="18" charset="0"/>
              </a:rPr>
              <a:t>   </a:t>
            </a:r>
            <a:r>
              <a:rPr lang="en-IN" sz="2400" b="0" dirty="0" smtClean="0">
                <a:latin typeface="Times New Roman" pitchFamily="18" charset="0"/>
                <a:cs typeface="Times New Roman" pitchFamily="18" charset="0"/>
              </a:rPr>
              <a:t>Then </a:t>
            </a:r>
            <a:r>
              <a:rPr lang="en-IN" sz="2400" b="0" dirty="0">
                <a:latin typeface="Times New Roman" pitchFamily="18" charset="0"/>
                <a:cs typeface="Times New Roman" pitchFamily="18" charset="0"/>
              </a:rPr>
              <a:t>a linear model constructed in the new space can represent a nonlinear decision boundary in the original </a:t>
            </a:r>
            <a:r>
              <a:rPr lang="en-IN" sz="2400" b="0" dirty="0" smtClean="0">
                <a:latin typeface="Times New Roman" pitchFamily="18" charset="0"/>
                <a:cs typeface="Times New Roman" pitchFamily="18" charset="0"/>
              </a:rPr>
              <a:t>space</a:t>
            </a:r>
            <a:r>
              <a:rPr lang="en-IN" sz="2400" dirty="0">
                <a:latin typeface="Times New Roman" pitchFamily="18" charset="0"/>
                <a:cs typeface="Times New Roman" pitchFamily="18" charset="0"/>
              </a:rPr>
              <a:t>.</a:t>
            </a:r>
            <a:endParaRPr lang="en-IN" sz="2400" b="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628A2EED-A3CB-4FE0-8AF0-726B0A160773}" type="slidenum">
              <a:rPr lang="en-IN" smtClean="0"/>
              <a:t>13</a:t>
            </a:fld>
            <a:endParaRPr lang="en-IN" dirty="0"/>
          </a:p>
        </p:txBody>
      </p:sp>
      <p:pic>
        <p:nvPicPr>
          <p:cNvPr id="1027" name="Picture 3" descr="C:\Users\Pushan\Desktop\SV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3789040"/>
            <a:ext cx="4392488" cy="3068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1928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Advantages /  Disadvantages (SVM)</a:t>
            </a:r>
            <a:endParaRPr lang="en-IN" dirty="0"/>
          </a:p>
        </p:txBody>
      </p:sp>
      <p:sp>
        <p:nvSpPr>
          <p:cNvPr id="3" name="Content Placeholder 2"/>
          <p:cNvSpPr>
            <a:spLocks noGrp="1"/>
          </p:cNvSpPr>
          <p:nvPr>
            <p:ph idx="1"/>
          </p:nvPr>
        </p:nvSpPr>
        <p:spPr/>
        <p:txBody>
          <a:bodyPr/>
          <a:lstStyle/>
          <a:p>
            <a:pPr algn="ctr"/>
            <a:r>
              <a:rPr lang="en-IN" dirty="0"/>
              <a:t>Advantages:</a:t>
            </a:r>
          </a:p>
          <a:p>
            <a:pPr marL="0" indent="0" algn="ctr">
              <a:buNone/>
            </a:pPr>
            <a:r>
              <a:rPr lang="en-IN" dirty="0" smtClean="0"/>
              <a:t>1</a:t>
            </a:r>
            <a:r>
              <a:rPr lang="en-IN" dirty="0"/>
              <a:t>. Produce very accurate classifiers. </a:t>
            </a:r>
          </a:p>
          <a:p>
            <a:pPr marL="0" indent="0" algn="ctr">
              <a:buNone/>
            </a:pPr>
            <a:r>
              <a:rPr lang="en-IN" dirty="0"/>
              <a:t>2. Less </a:t>
            </a:r>
            <a:r>
              <a:rPr lang="en-IN" dirty="0" smtClean="0"/>
              <a:t>over fitting, </a:t>
            </a:r>
            <a:r>
              <a:rPr lang="en-IN" dirty="0"/>
              <a:t>robust to noise. </a:t>
            </a:r>
          </a:p>
          <a:p>
            <a:pPr algn="ctr"/>
            <a:r>
              <a:rPr lang="en-IN" dirty="0"/>
              <a:t>Disadvantages: </a:t>
            </a:r>
          </a:p>
          <a:p>
            <a:pPr marL="342900" indent="-342900" algn="ctr">
              <a:buAutoNum type="arabicPeriod"/>
            </a:pPr>
            <a:r>
              <a:rPr lang="en-IN" dirty="0"/>
              <a:t>SVM is a binary classifier. To do a multi-class classification, pair-wise classifications can be used (one class against all others, for all classes). </a:t>
            </a:r>
          </a:p>
          <a:p>
            <a:pPr marL="342900" indent="-342900" algn="ctr">
              <a:buAutoNum type="arabicPeriod"/>
            </a:pPr>
            <a:r>
              <a:rPr lang="en-IN" dirty="0" smtClean="0"/>
              <a:t> </a:t>
            </a:r>
            <a:r>
              <a:rPr lang="en-IN" dirty="0"/>
              <a:t>Computationally expensive, thus runs slow. </a:t>
            </a:r>
          </a:p>
          <a:p>
            <a:endParaRPr lang="en-IN" dirty="0"/>
          </a:p>
        </p:txBody>
      </p:sp>
      <p:sp>
        <p:nvSpPr>
          <p:cNvPr id="4" name="Slide Number Placeholder 3"/>
          <p:cNvSpPr>
            <a:spLocks noGrp="1"/>
          </p:cNvSpPr>
          <p:nvPr>
            <p:ph type="sldNum" sz="quarter" idx="12"/>
          </p:nvPr>
        </p:nvSpPr>
        <p:spPr/>
        <p:txBody>
          <a:bodyPr/>
          <a:lstStyle/>
          <a:p>
            <a:fld id="{628A2EED-A3CB-4FE0-8AF0-726B0A160773}" type="slidenum">
              <a:rPr lang="en-IN" smtClean="0"/>
              <a:t>14</a:t>
            </a:fld>
            <a:endParaRPr lang="en-IN" dirty="0"/>
          </a:p>
        </p:txBody>
      </p:sp>
    </p:spTree>
    <p:extLst>
      <p:ext uri="{BB962C8B-B14F-4D97-AF65-F5344CB8AC3E}">
        <p14:creationId xmlns:p14="http://schemas.microsoft.com/office/powerpoint/2010/main" val="2777435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SIFT?</a:t>
            </a:r>
            <a:endParaRPr lang="en-IN" dirty="0"/>
          </a:p>
        </p:txBody>
      </p:sp>
      <p:sp>
        <p:nvSpPr>
          <p:cNvPr id="3" name="Content Placeholder 2"/>
          <p:cNvSpPr>
            <a:spLocks noGrp="1"/>
          </p:cNvSpPr>
          <p:nvPr>
            <p:ph idx="1"/>
          </p:nvPr>
        </p:nvSpPr>
        <p:spPr/>
        <p:txBody>
          <a:bodyPr>
            <a:normAutofit/>
          </a:bodyPr>
          <a:lstStyle/>
          <a:p>
            <a:r>
              <a:rPr lang="en-IN" sz="2000" b="0" dirty="0" smtClean="0">
                <a:latin typeface="Times New Roman" pitchFamily="18" charset="0"/>
                <a:cs typeface="Times New Roman" pitchFamily="18" charset="0"/>
              </a:rPr>
              <a:t> </a:t>
            </a:r>
            <a:r>
              <a:rPr lang="en-IN" sz="2000" b="0" dirty="0">
                <a:latin typeface="Times New Roman" pitchFamily="18" charset="0"/>
                <a:cs typeface="Times New Roman" pitchFamily="18" charset="0"/>
              </a:rPr>
              <a:t>It is a technique for detecting salient, stable feature points in an image. </a:t>
            </a:r>
            <a:endParaRPr lang="en-IN" sz="2000" b="0" dirty="0" smtClean="0">
              <a:latin typeface="Times New Roman" pitchFamily="18" charset="0"/>
              <a:cs typeface="Times New Roman" pitchFamily="18" charset="0"/>
            </a:endParaRPr>
          </a:p>
          <a:p>
            <a:r>
              <a:rPr lang="en-IN" sz="2000" b="0" dirty="0" smtClean="0">
                <a:latin typeface="Times New Roman" pitchFamily="18" charset="0"/>
                <a:cs typeface="Times New Roman" pitchFamily="18" charset="0"/>
              </a:rPr>
              <a:t> </a:t>
            </a:r>
            <a:r>
              <a:rPr lang="en-IN" sz="2000" b="0" dirty="0">
                <a:latin typeface="Times New Roman" pitchFamily="18" charset="0"/>
                <a:cs typeface="Times New Roman" pitchFamily="18" charset="0"/>
              </a:rPr>
              <a:t>For every such point, it also provides a set of “features” that “characterize/describe” a small image region around the point. </a:t>
            </a:r>
            <a:r>
              <a:rPr lang="en-IN" sz="2000" b="0" dirty="0" smtClean="0">
                <a:latin typeface="Times New Roman" pitchFamily="18" charset="0"/>
                <a:cs typeface="Times New Roman" pitchFamily="18" charset="0"/>
              </a:rPr>
              <a:t>These </a:t>
            </a:r>
            <a:r>
              <a:rPr lang="en-IN" sz="2000" b="0" dirty="0">
                <a:latin typeface="Times New Roman" pitchFamily="18" charset="0"/>
                <a:cs typeface="Times New Roman" pitchFamily="18" charset="0"/>
              </a:rPr>
              <a:t>features are invariant to rotation and </a:t>
            </a:r>
            <a:r>
              <a:rPr lang="en-IN" sz="2000" b="0" dirty="0" smtClean="0">
                <a:latin typeface="Times New Roman" pitchFamily="18" charset="0"/>
                <a:cs typeface="Times New Roman" pitchFamily="18" charset="0"/>
              </a:rPr>
              <a:t>scale</a:t>
            </a:r>
            <a:r>
              <a:rPr lang="en-IN" sz="2000" dirty="0">
                <a:latin typeface="Times New Roman" pitchFamily="18" charset="0"/>
                <a:cs typeface="Times New Roman" pitchFamily="18" charset="0"/>
              </a:rPr>
              <a:t>.</a:t>
            </a:r>
            <a:endParaRPr lang="en-IN" sz="2000" b="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628A2EED-A3CB-4FE0-8AF0-726B0A160773}" type="slidenum">
              <a:rPr lang="en-IN" smtClean="0"/>
              <a:t>15</a:t>
            </a:fld>
            <a:endParaRPr lang="en-IN"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5955"/>
          <a:stretch/>
        </p:blipFill>
        <p:spPr bwMode="auto">
          <a:xfrm>
            <a:off x="971600" y="4047829"/>
            <a:ext cx="6505575" cy="2337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55373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SIFT </a:t>
            </a:r>
            <a:r>
              <a:rPr lang="en-US" dirty="0" smtClean="0"/>
              <a:t>ALGORITHM</a:t>
            </a:r>
            <a:endParaRPr lang="en-IN" dirty="0"/>
          </a:p>
        </p:txBody>
      </p:sp>
      <p:sp>
        <p:nvSpPr>
          <p:cNvPr id="3" name="Content Placeholder 2"/>
          <p:cNvSpPr>
            <a:spLocks noGrp="1"/>
          </p:cNvSpPr>
          <p:nvPr>
            <p:ph idx="1"/>
          </p:nvPr>
        </p:nvSpPr>
        <p:spPr/>
        <p:txBody>
          <a:bodyPr>
            <a:normAutofit/>
          </a:bodyPr>
          <a:lstStyle/>
          <a:p>
            <a:pPr marL="0" indent="0">
              <a:buNone/>
            </a:pPr>
            <a:r>
              <a:rPr lang="en-IN" sz="1800" b="0" dirty="0" smtClean="0">
                <a:latin typeface="Times New Roman" pitchFamily="18" charset="0"/>
                <a:cs typeface="Times New Roman" pitchFamily="18" charset="0"/>
              </a:rPr>
              <a:t>•   </a:t>
            </a:r>
            <a:r>
              <a:rPr lang="en-IN" sz="2400" b="0" dirty="0" smtClean="0">
                <a:latin typeface="Times New Roman" pitchFamily="18" charset="0"/>
                <a:cs typeface="Times New Roman" pitchFamily="18" charset="0"/>
              </a:rPr>
              <a:t>Determine </a:t>
            </a:r>
            <a:r>
              <a:rPr lang="en-IN" sz="2400" b="0" dirty="0">
                <a:latin typeface="Times New Roman" pitchFamily="18" charset="0"/>
                <a:cs typeface="Times New Roman" pitchFamily="18" charset="0"/>
              </a:rPr>
              <a:t>approximate location and scale of salient </a:t>
            </a:r>
            <a:r>
              <a:rPr lang="en-IN" sz="2400" b="0" dirty="0" smtClean="0">
                <a:latin typeface="Times New Roman" pitchFamily="18" charset="0"/>
                <a:cs typeface="Times New Roman" pitchFamily="18" charset="0"/>
              </a:rPr>
              <a:t>   feature </a:t>
            </a:r>
            <a:r>
              <a:rPr lang="en-IN" sz="2400" b="0" dirty="0">
                <a:latin typeface="Times New Roman" pitchFamily="18" charset="0"/>
                <a:cs typeface="Times New Roman" pitchFamily="18" charset="0"/>
              </a:rPr>
              <a:t>points (also called </a:t>
            </a:r>
            <a:r>
              <a:rPr lang="en-IN" sz="2400" b="0" dirty="0" err="1">
                <a:latin typeface="Times New Roman" pitchFamily="18" charset="0"/>
                <a:cs typeface="Times New Roman" pitchFamily="18" charset="0"/>
              </a:rPr>
              <a:t>keypoints</a:t>
            </a:r>
            <a:r>
              <a:rPr lang="en-IN" sz="2400" b="0" dirty="0">
                <a:latin typeface="Times New Roman" pitchFamily="18" charset="0"/>
                <a:cs typeface="Times New Roman" pitchFamily="18" charset="0"/>
              </a:rPr>
              <a:t>) </a:t>
            </a:r>
            <a:endParaRPr lang="en-IN" sz="2400" b="0" dirty="0" smtClean="0">
              <a:latin typeface="Times New Roman" pitchFamily="18" charset="0"/>
              <a:cs typeface="Times New Roman" pitchFamily="18" charset="0"/>
            </a:endParaRPr>
          </a:p>
          <a:p>
            <a:pPr marL="0" indent="0">
              <a:buNone/>
            </a:pPr>
            <a:r>
              <a:rPr lang="en-IN" sz="2400" b="0" dirty="0" smtClean="0">
                <a:latin typeface="Times New Roman" pitchFamily="18" charset="0"/>
                <a:cs typeface="Times New Roman" pitchFamily="18" charset="0"/>
              </a:rPr>
              <a:t>• </a:t>
            </a:r>
            <a:r>
              <a:rPr lang="en-IN" sz="2400" b="0" dirty="0" smtClean="0">
                <a:latin typeface="Times New Roman" pitchFamily="18" charset="0"/>
                <a:cs typeface="Times New Roman" pitchFamily="18" charset="0"/>
              </a:rPr>
              <a:t> Refine </a:t>
            </a:r>
            <a:r>
              <a:rPr lang="en-IN" sz="2400" b="0" dirty="0">
                <a:latin typeface="Times New Roman" pitchFamily="18" charset="0"/>
                <a:cs typeface="Times New Roman" pitchFamily="18" charset="0"/>
              </a:rPr>
              <a:t>their location and scale </a:t>
            </a:r>
            <a:endParaRPr lang="en-IN" sz="2400" b="0" dirty="0" smtClean="0">
              <a:latin typeface="Times New Roman" pitchFamily="18" charset="0"/>
              <a:cs typeface="Times New Roman" pitchFamily="18" charset="0"/>
            </a:endParaRPr>
          </a:p>
          <a:p>
            <a:pPr marL="0" indent="0">
              <a:buNone/>
            </a:pPr>
            <a:r>
              <a:rPr lang="en-IN" sz="2400" b="0" dirty="0" smtClean="0">
                <a:latin typeface="Times New Roman" pitchFamily="18" charset="0"/>
                <a:cs typeface="Times New Roman" pitchFamily="18" charset="0"/>
              </a:rPr>
              <a:t>• </a:t>
            </a:r>
            <a:r>
              <a:rPr lang="en-IN" sz="2400" b="0" dirty="0" smtClean="0">
                <a:latin typeface="Times New Roman" pitchFamily="18" charset="0"/>
                <a:cs typeface="Times New Roman" pitchFamily="18" charset="0"/>
              </a:rPr>
              <a:t> Determine </a:t>
            </a:r>
            <a:r>
              <a:rPr lang="en-IN" sz="2400" b="0" dirty="0">
                <a:latin typeface="Times New Roman" pitchFamily="18" charset="0"/>
                <a:cs typeface="Times New Roman" pitchFamily="18" charset="0"/>
              </a:rPr>
              <a:t>orientation(s) for each </a:t>
            </a:r>
            <a:r>
              <a:rPr lang="en-IN" sz="2400" b="0" dirty="0" err="1">
                <a:latin typeface="Times New Roman" pitchFamily="18" charset="0"/>
                <a:cs typeface="Times New Roman" pitchFamily="18" charset="0"/>
              </a:rPr>
              <a:t>keypoint</a:t>
            </a:r>
            <a:r>
              <a:rPr lang="en-IN" sz="2400" b="0" dirty="0">
                <a:latin typeface="Times New Roman" pitchFamily="18" charset="0"/>
                <a:cs typeface="Times New Roman" pitchFamily="18" charset="0"/>
              </a:rPr>
              <a:t>. </a:t>
            </a:r>
            <a:endParaRPr lang="en-IN" sz="2400" b="0" dirty="0" smtClean="0">
              <a:latin typeface="Times New Roman" pitchFamily="18" charset="0"/>
              <a:cs typeface="Times New Roman" pitchFamily="18" charset="0"/>
            </a:endParaRPr>
          </a:p>
          <a:p>
            <a:pPr marL="0" indent="0">
              <a:buNone/>
            </a:pPr>
            <a:r>
              <a:rPr lang="en-IN" sz="2400" b="0" dirty="0" smtClean="0">
                <a:latin typeface="Times New Roman" pitchFamily="18" charset="0"/>
                <a:cs typeface="Times New Roman" pitchFamily="18" charset="0"/>
              </a:rPr>
              <a:t>• </a:t>
            </a:r>
            <a:r>
              <a:rPr lang="en-IN" sz="2400" b="0" dirty="0" smtClean="0">
                <a:latin typeface="Times New Roman" pitchFamily="18" charset="0"/>
                <a:cs typeface="Times New Roman" pitchFamily="18" charset="0"/>
              </a:rPr>
              <a:t> Determine </a:t>
            </a:r>
            <a:r>
              <a:rPr lang="en-IN" sz="2400" b="0" dirty="0">
                <a:latin typeface="Times New Roman" pitchFamily="18" charset="0"/>
                <a:cs typeface="Times New Roman" pitchFamily="18" charset="0"/>
              </a:rPr>
              <a:t>descriptors for each </a:t>
            </a:r>
            <a:r>
              <a:rPr lang="en-IN" sz="2400" b="0" dirty="0" err="1">
                <a:latin typeface="Times New Roman" pitchFamily="18" charset="0"/>
                <a:cs typeface="Times New Roman" pitchFamily="18" charset="0"/>
              </a:rPr>
              <a:t>keypoint</a:t>
            </a:r>
            <a:r>
              <a:rPr lang="en-IN" sz="1800" b="0" dirty="0">
                <a:latin typeface="Times New Roman" pitchFamily="18" charset="0"/>
                <a:cs typeface="Times New Roman" pitchFamily="18" charset="0"/>
              </a:rPr>
              <a:t>.</a:t>
            </a:r>
          </a:p>
        </p:txBody>
      </p:sp>
      <p:sp>
        <p:nvSpPr>
          <p:cNvPr id="4" name="Slide Number Placeholder 3"/>
          <p:cNvSpPr>
            <a:spLocks noGrp="1"/>
          </p:cNvSpPr>
          <p:nvPr>
            <p:ph type="sldNum" sz="quarter" idx="12"/>
          </p:nvPr>
        </p:nvSpPr>
        <p:spPr/>
        <p:txBody>
          <a:bodyPr/>
          <a:lstStyle/>
          <a:p>
            <a:fld id="{628A2EED-A3CB-4FE0-8AF0-726B0A160773}" type="slidenum">
              <a:rPr lang="en-IN" smtClean="0"/>
              <a:t>16</a:t>
            </a:fld>
            <a:endParaRPr lang="en-IN" dirty="0"/>
          </a:p>
        </p:txBody>
      </p:sp>
    </p:spTree>
    <p:extLst>
      <p:ext uri="{BB962C8B-B14F-4D97-AF65-F5344CB8AC3E}">
        <p14:creationId xmlns:p14="http://schemas.microsoft.com/office/powerpoint/2010/main" val="26648946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SIFT Descriptors</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765595652"/>
              </p:ext>
            </p:extLst>
          </p:nvPr>
        </p:nvGraphicFramePr>
        <p:xfrm>
          <a:off x="457200" y="1609725"/>
          <a:ext cx="7239000" cy="4846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628A2EED-A3CB-4FE0-8AF0-726B0A160773}" type="slidenum">
              <a:rPr lang="en-IN" smtClean="0"/>
              <a:t>17</a:t>
            </a:fld>
            <a:endParaRPr lang="en-IN" dirty="0"/>
          </a:p>
        </p:txBody>
      </p:sp>
    </p:spTree>
    <p:extLst>
      <p:ext uri="{BB962C8B-B14F-4D97-AF65-F5344CB8AC3E}">
        <p14:creationId xmlns:p14="http://schemas.microsoft.com/office/powerpoint/2010/main" val="23435925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SVM on SIFT Descriptors generated</a:t>
            </a:r>
            <a:br>
              <a:rPr lang="en-US" dirty="0"/>
            </a:b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338560314"/>
              </p:ext>
            </p:extLst>
          </p:nvPr>
        </p:nvGraphicFramePr>
        <p:xfrm>
          <a:off x="457200" y="1609725"/>
          <a:ext cx="7239000" cy="4846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628A2EED-A3CB-4FE0-8AF0-726B0A160773}" type="slidenum">
              <a:rPr lang="en-IN" smtClean="0"/>
              <a:t>18</a:t>
            </a:fld>
            <a:endParaRPr lang="en-IN" dirty="0"/>
          </a:p>
        </p:txBody>
      </p:sp>
    </p:spTree>
    <p:extLst>
      <p:ext uri="{BB962C8B-B14F-4D97-AF65-F5344CB8AC3E}">
        <p14:creationId xmlns:p14="http://schemas.microsoft.com/office/powerpoint/2010/main" val="5238340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Experiment using </a:t>
            </a:r>
            <a:r>
              <a:rPr lang="en-US" dirty="0" smtClean="0"/>
              <a:t>SVM on SIFT DESCRIPTORS</a:t>
            </a:r>
            <a:endParaRPr lang="en-IN" dirty="0"/>
          </a:p>
        </p:txBody>
      </p:sp>
      <p:sp>
        <p:nvSpPr>
          <p:cNvPr id="3" name="Content Placeholder 2"/>
          <p:cNvSpPr>
            <a:spLocks noGrp="1"/>
          </p:cNvSpPr>
          <p:nvPr>
            <p:ph idx="1"/>
          </p:nvPr>
        </p:nvSpPr>
        <p:spPr/>
        <p:txBody>
          <a:bodyPr>
            <a:normAutofit/>
          </a:bodyPr>
          <a:lstStyle/>
          <a:p>
            <a:pPr marL="0" indent="0">
              <a:buNone/>
            </a:pPr>
            <a:r>
              <a:rPr lang="en-US" dirty="0" smtClean="0"/>
              <a:t>* DATASET</a:t>
            </a:r>
            <a:r>
              <a:rPr lang="en-US" dirty="0" smtClean="0"/>
              <a:t>:</a:t>
            </a:r>
          </a:p>
          <a:p>
            <a:pPr marL="0" indent="0">
              <a:buNone/>
            </a:pPr>
            <a:r>
              <a:rPr lang="en-IN" dirty="0"/>
              <a:t>The dataset used in our experiment consists of 70 images where 70% of the images used for the training dataset and 30% used for the test data. Here 70 images are our training set from where the SIFT descriptor extracts the descriptor for the key points. A matrix of 21073 rows and 128 columns of the descriptor values is obtained (each descriptor is a 128-element vector</a:t>
            </a:r>
            <a:r>
              <a:rPr lang="en-IN" dirty="0" smtClean="0"/>
              <a:t>).</a:t>
            </a:r>
            <a:endParaRPr lang="en-IN" dirty="0" smtClean="0"/>
          </a:p>
          <a:p>
            <a:pPr marL="0" indent="0">
              <a:buNone/>
            </a:pPr>
            <a:endParaRPr lang="en-IN" dirty="0"/>
          </a:p>
        </p:txBody>
      </p:sp>
      <p:sp>
        <p:nvSpPr>
          <p:cNvPr id="4" name="Slide Number Placeholder 3"/>
          <p:cNvSpPr>
            <a:spLocks noGrp="1"/>
          </p:cNvSpPr>
          <p:nvPr>
            <p:ph type="sldNum" sz="quarter" idx="12"/>
          </p:nvPr>
        </p:nvSpPr>
        <p:spPr/>
        <p:txBody>
          <a:bodyPr/>
          <a:lstStyle/>
          <a:p>
            <a:fld id="{628A2EED-A3CB-4FE0-8AF0-726B0A160773}" type="slidenum">
              <a:rPr lang="en-IN" smtClean="0"/>
              <a:t>19</a:t>
            </a:fld>
            <a:endParaRPr lang="en-IN" dirty="0"/>
          </a:p>
        </p:txBody>
      </p:sp>
    </p:spTree>
    <p:extLst>
      <p:ext uri="{BB962C8B-B14F-4D97-AF65-F5344CB8AC3E}">
        <p14:creationId xmlns:p14="http://schemas.microsoft.com/office/powerpoint/2010/main" val="1547273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650191"/>
            <a:ext cx="7632848" cy="2308324"/>
          </a:xfrm>
          <a:prstGeom prst="rect">
            <a:avLst/>
          </a:prstGeom>
          <a:noFill/>
        </p:spPr>
        <p:txBody>
          <a:bodyPr wrap="square" rtlCol="0">
            <a:spAutoFit/>
          </a:bodyPr>
          <a:lstStyle/>
          <a:p>
            <a:pPr algn="ctr"/>
            <a:r>
              <a:rPr lang="en-US" sz="3600" dirty="0" smtClean="0">
                <a:solidFill>
                  <a:srgbClr val="002060"/>
                </a:solidFill>
                <a:latin typeface="Arial Black" pitchFamily="34" charset="0"/>
              </a:rPr>
              <a:t>Automatic Handgun Detection in Images using Deep and Traditional Machine Learning</a:t>
            </a:r>
            <a:endParaRPr lang="en-IN" sz="3600" dirty="0">
              <a:solidFill>
                <a:srgbClr val="002060"/>
              </a:solidFill>
              <a:latin typeface="Arial Black" pitchFamily="34" charset="0"/>
            </a:endParaRPr>
          </a:p>
        </p:txBody>
      </p:sp>
      <p:sp>
        <p:nvSpPr>
          <p:cNvPr id="5" name="TextBox 4"/>
          <p:cNvSpPr txBox="1"/>
          <p:nvPr/>
        </p:nvSpPr>
        <p:spPr>
          <a:xfrm>
            <a:off x="107504" y="3427253"/>
            <a:ext cx="8136904" cy="2369880"/>
          </a:xfrm>
          <a:prstGeom prst="rect">
            <a:avLst/>
          </a:prstGeom>
          <a:noFill/>
        </p:spPr>
        <p:txBody>
          <a:bodyPr wrap="square" rtlCol="0">
            <a:spAutoFit/>
          </a:bodyPr>
          <a:lstStyle/>
          <a:p>
            <a:pPr algn="ctr"/>
            <a:r>
              <a:rPr lang="en-US" sz="2800" dirty="0" smtClean="0">
                <a:effectLst>
                  <a:outerShdw blurRad="38100" dist="38100" dir="2700000" algn="tl">
                    <a:srgbClr val="000000">
                      <a:alpha val="43137"/>
                    </a:srgbClr>
                  </a:outerShdw>
                </a:effectLst>
              </a:rPr>
              <a:t>    </a:t>
            </a:r>
            <a:endParaRPr lang="en-US" sz="2800" dirty="0" smtClean="0"/>
          </a:p>
          <a:p>
            <a:pPr algn="ctr"/>
            <a:r>
              <a:rPr lang="en-US" sz="2000" b="1" dirty="0" err="1" smtClean="0">
                <a:solidFill>
                  <a:srgbClr val="7030A0"/>
                </a:solidFill>
                <a:latin typeface="Adobe Garamond Pro Bold" pitchFamily="18" charset="0"/>
              </a:rPr>
              <a:t>Sandipan</a:t>
            </a:r>
            <a:r>
              <a:rPr lang="en-US" sz="2000" b="1" dirty="0" smtClean="0">
                <a:solidFill>
                  <a:srgbClr val="7030A0"/>
                </a:solidFill>
                <a:latin typeface="Adobe Garamond Pro Bold" pitchFamily="18" charset="0"/>
              </a:rPr>
              <a:t> </a:t>
            </a:r>
            <a:r>
              <a:rPr lang="en-US" sz="2000" b="1" dirty="0" err="1" smtClean="0">
                <a:solidFill>
                  <a:srgbClr val="7030A0"/>
                </a:solidFill>
                <a:latin typeface="Adobe Garamond Pro Bold" pitchFamily="18" charset="0"/>
              </a:rPr>
              <a:t>Sarma</a:t>
            </a:r>
            <a:endParaRPr lang="en-US" sz="2000" b="1" dirty="0" smtClean="0">
              <a:solidFill>
                <a:srgbClr val="7030A0"/>
              </a:solidFill>
              <a:latin typeface="Adobe Garamond Pro Bold" pitchFamily="18" charset="0"/>
            </a:endParaRPr>
          </a:p>
          <a:p>
            <a:pPr algn="ctr"/>
            <a:r>
              <a:rPr lang="en-US" sz="2000" b="1" dirty="0" smtClean="0">
                <a:solidFill>
                  <a:srgbClr val="7030A0"/>
                </a:solidFill>
                <a:latin typeface="Adobe Garamond Pro Bold" pitchFamily="18" charset="0"/>
              </a:rPr>
              <a:t>Indian Institute of Engg. Science &amp; Technology, Shibpur</a:t>
            </a:r>
          </a:p>
          <a:p>
            <a:pPr algn="ctr"/>
            <a:r>
              <a:rPr lang="en-US" sz="2000" b="1" dirty="0" smtClean="0">
                <a:solidFill>
                  <a:srgbClr val="7030A0"/>
                </a:solidFill>
                <a:latin typeface="Adobe Garamond Pro Bold" pitchFamily="18" charset="0"/>
              </a:rPr>
              <a:t>		Pushan Banerjee			</a:t>
            </a:r>
          </a:p>
          <a:p>
            <a:pPr algn="ctr"/>
            <a:r>
              <a:rPr lang="en-US" sz="2000" b="1" dirty="0">
                <a:solidFill>
                  <a:srgbClr val="7030A0"/>
                </a:solidFill>
                <a:latin typeface="Adobe Garamond Pro Bold" pitchFamily="18" charset="0"/>
              </a:rPr>
              <a:t>Jadavpur University, </a:t>
            </a:r>
            <a:r>
              <a:rPr lang="en-US" sz="2000" b="1" dirty="0" smtClean="0">
                <a:solidFill>
                  <a:srgbClr val="7030A0"/>
                </a:solidFill>
                <a:latin typeface="Adobe Garamond Pro Bold" pitchFamily="18" charset="0"/>
              </a:rPr>
              <a:t>Kolkata</a:t>
            </a:r>
          </a:p>
          <a:p>
            <a:pPr algn="ctr"/>
            <a:r>
              <a:rPr lang="en-US" sz="2000" b="1" dirty="0" err="1" smtClean="0">
                <a:solidFill>
                  <a:srgbClr val="7030A0"/>
                </a:solidFill>
                <a:latin typeface="Adobe Garamond Pro Bold" pitchFamily="18" charset="0"/>
              </a:rPr>
              <a:t>Souvik</a:t>
            </a:r>
            <a:r>
              <a:rPr lang="en-US" sz="2000" b="1" dirty="0" smtClean="0">
                <a:solidFill>
                  <a:srgbClr val="7030A0"/>
                </a:solidFill>
                <a:latin typeface="Adobe Garamond Pro Bold" pitchFamily="18" charset="0"/>
              </a:rPr>
              <a:t> </a:t>
            </a:r>
            <a:r>
              <a:rPr lang="en-US" sz="2000" b="1" dirty="0" err="1" smtClean="0">
                <a:solidFill>
                  <a:srgbClr val="7030A0"/>
                </a:solidFill>
                <a:latin typeface="Adobe Garamond Pro Bold" pitchFamily="18" charset="0"/>
              </a:rPr>
              <a:t>Saha</a:t>
            </a:r>
            <a:r>
              <a:rPr lang="en-US" sz="2000" b="1" dirty="0" smtClean="0">
                <a:solidFill>
                  <a:srgbClr val="7030A0"/>
                </a:solidFill>
                <a:latin typeface="Adobe Garamond Pro Bold" pitchFamily="18" charset="0"/>
              </a:rPr>
              <a:t>.</a:t>
            </a:r>
          </a:p>
          <a:p>
            <a:pPr algn="ctr"/>
            <a:r>
              <a:rPr lang="en-US" sz="2000" b="1" dirty="0" smtClean="0">
                <a:solidFill>
                  <a:srgbClr val="7030A0"/>
                </a:solidFill>
                <a:latin typeface="Adobe Garamond Pro Bold" pitchFamily="18" charset="0"/>
              </a:rPr>
              <a:t>University of Calcutta, Kolkata</a:t>
            </a:r>
            <a:endParaRPr lang="en-IN" sz="2000" b="1" dirty="0">
              <a:solidFill>
                <a:srgbClr val="7030A0"/>
              </a:solidFill>
              <a:latin typeface="Adobe Garamond Pro Bold" pitchFamily="18" charset="0"/>
            </a:endParaRPr>
          </a:p>
        </p:txBody>
      </p:sp>
      <p:sp>
        <p:nvSpPr>
          <p:cNvPr id="6" name="Slide Number Placeholder 5"/>
          <p:cNvSpPr>
            <a:spLocks noGrp="1"/>
          </p:cNvSpPr>
          <p:nvPr>
            <p:ph type="sldNum" sz="quarter" idx="12"/>
          </p:nvPr>
        </p:nvSpPr>
        <p:spPr/>
        <p:txBody>
          <a:bodyPr/>
          <a:lstStyle/>
          <a:p>
            <a:fld id="{628A2EED-A3CB-4FE0-8AF0-726B0A160773}" type="slidenum">
              <a:rPr lang="en-IN" smtClean="0"/>
              <a:t>2</a:t>
            </a:fld>
            <a:endParaRPr lang="en-IN" dirty="0"/>
          </a:p>
        </p:txBody>
      </p:sp>
    </p:spTree>
    <p:extLst>
      <p:ext uri="{BB962C8B-B14F-4D97-AF65-F5344CB8AC3E}">
        <p14:creationId xmlns:p14="http://schemas.microsoft.com/office/powerpoint/2010/main" val="14650416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Adobe Fangsong Std R" pitchFamily="18" charset="-128"/>
                <a:ea typeface="Adobe Fangsong Std R" pitchFamily="18" charset="-128"/>
              </a:rPr>
              <a:t>Detected </a:t>
            </a:r>
            <a:r>
              <a:rPr lang="en-US" dirty="0" err="1" smtClean="0">
                <a:latin typeface="Adobe Fangsong Std R" pitchFamily="18" charset="-128"/>
                <a:ea typeface="Adobe Fangsong Std R" pitchFamily="18" charset="-128"/>
              </a:rPr>
              <a:t>Keypoints</a:t>
            </a:r>
            <a:r>
              <a:rPr lang="en-US" dirty="0" smtClean="0">
                <a:latin typeface="Adobe Fangsong Std R" pitchFamily="18" charset="-128"/>
                <a:ea typeface="Adobe Fangsong Std R" pitchFamily="18" charset="-128"/>
              </a:rPr>
              <a:t> on training image</a:t>
            </a:r>
            <a:endParaRPr lang="en-IN" dirty="0">
              <a:latin typeface="Adobe Fangsong Std R" pitchFamily="18" charset="-128"/>
              <a:ea typeface="Adobe Fangsong Std R" pitchFamily="18" charset="-128"/>
            </a:endParaRPr>
          </a:p>
        </p:txBody>
      </p:sp>
      <p:sp>
        <p:nvSpPr>
          <p:cNvPr id="4" name="Slide Number Placeholder 3"/>
          <p:cNvSpPr>
            <a:spLocks noGrp="1"/>
          </p:cNvSpPr>
          <p:nvPr>
            <p:ph type="sldNum" sz="quarter" idx="12"/>
          </p:nvPr>
        </p:nvSpPr>
        <p:spPr/>
        <p:txBody>
          <a:bodyPr/>
          <a:lstStyle/>
          <a:p>
            <a:fld id="{628A2EED-A3CB-4FE0-8AF0-726B0A160773}" type="slidenum">
              <a:rPr lang="en-IN" smtClean="0"/>
              <a:t>20</a:t>
            </a:fld>
            <a:endParaRPr lang="en-IN" dirty="0"/>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9255"/>
          <a:stretch/>
        </p:blipFill>
        <p:spPr bwMode="auto">
          <a:xfrm>
            <a:off x="755576" y="1628800"/>
            <a:ext cx="7056784" cy="4089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88650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Experiment using SVM on SIFT </a:t>
            </a:r>
            <a:r>
              <a:rPr lang="en-US" dirty="0" smtClean="0"/>
              <a:t>DESCRIPTORS (contd.)</a:t>
            </a:r>
            <a:endParaRPr lang="en-IN" dirty="0"/>
          </a:p>
        </p:txBody>
      </p:sp>
      <p:sp>
        <p:nvSpPr>
          <p:cNvPr id="3" name="Content Placeholder 2"/>
          <p:cNvSpPr>
            <a:spLocks noGrp="1"/>
          </p:cNvSpPr>
          <p:nvPr>
            <p:ph idx="1"/>
          </p:nvPr>
        </p:nvSpPr>
        <p:spPr/>
        <p:txBody>
          <a:bodyPr/>
          <a:lstStyle/>
          <a:p>
            <a:r>
              <a:rPr lang="en-IN" dirty="0" smtClean="0"/>
              <a:t>Process:</a:t>
            </a:r>
          </a:p>
          <a:p>
            <a:pPr marL="0" indent="0">
              <a:buNone/>
            </a:pPr>
            <a:r>
              <a:rPr lang="en-IN" dirty="0" smtClean="0"/>
              <a:t>Among </a:t>
            </a:r>
            <a:r>
              <a:rPr lang="en-IN" dirty="0"/>
              <a:t>the detected </a:t>
            </a:r>
            <a:r>
              <a:rPr lang="en-IN" dirty="0" err="1"/>
              <a:t>keypoints</a:t>
            </a:r>
            <a:r>
              <a:rPr lang="en-IN" dirty="0"/>
              <a:t> for a training image, the ones falling within the </a:t>
            </a:r>
            <a:r>
              <a:rPr lang="en-IN" dirty="0" err="1"/>
              <a:t>RoI</a:t>
            </a:r>
            <a:r>
              <a:rPr lang="en-IN" dirty="0"/>
              <a:t> are labelled as foreground descriptors, while the rest are labelled as background descriptors. Since the number of background descriptors is very high compared to that of foreground descriptors, we randomly select 1800 descriptors from each of the classes to train the SVM classiﬁer.</a:t>
            </a:r>
          </a:p>
        </p:txBody>
      </p:sp>
      <p:sp>
        <p:nvSpPr>
          <p:cNvPr id="4" name="Slide Number Placeholder 3"/>
          <p:cNvSpPr>
            <a:spLocks noGrp="1"/>
          </p:cNvSpPr>
          <p:nvPr>
            <p:ph type="sldNum" sz="quarter" idx="12"/>
          </p:nvPr>
        </p:nvSpPr>
        <p:spPr/>
        <p:txBody>
          <a:bodyPr/>
          <a:lstStyle/>
          <a:p>
            <a:fld id="{628A2EED-A3CB-4FE0-8AF0-726B0A160773}" type="slidenum">
              <a:rPr lang="en-IN" smtClean="0"/>
              <a:t>21</a:t>
            </a:fld>
            <a:endParaRPr lang="en-IN" dirty="0"/>
          </a:p>
        </p:txBody>
      </p:sp>
    </p:spTree>
    <p:extLst>
      <p:ext uri="{BB962C8B-B14F-4D97-AF65-F5344CB8AC3E}">
        <p14:creationId xmlns:p14="http://schemas.microsoft.com/office/powerpoint/2010/main" val="2950345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7239000" cy="1143000"/>
          </a:xfrm>
        </p:spPr>
        <p:txBody>
          <a:bodyPr>
            <a:normAutofit fontScale="90000"/>
          </a:bodyPr>
          <a:lstStyle/>
          <a:p>
            <a:r>
              <a:rPr lang="en-US" dirty="0" smtClean="0"/>
              <a:t>Why Choose Polynomial Kernel for </a:t>
            </a:r>
            <a:r>
              <a:rPr lang="en-US" dirty="0" err="1" smtClean="0"/>
              <a:t>SVm</a:t>
            </a:r>
            <a:r>
              <a:rPr lang="en-US" dirty="0" smtClean="0"/>
              <a:t> over others?</a:t>
            </a:r>
            <a:endParaRPr lang="en-IN" dirty="0"/>
          </a:p>
        </p:txBody>
      </p:sp>
      <p:sp>
        <p:nvSpPr>
          <p:cNvPr id="4" name="Slide Number Placeholder 3"/>
          <p:cNvSpPr>
            <a:spLocks noGrp="1"/>
          </p:cNvSpPr>
          <p:nvPr>
            <p:ph type="sldNum" sz="quarter" idx="12"/>
          </p:nvPr>
        </p:nvSpPr>
        <p:spPr/>
        <p:txBody>
          <a:bodyPr/>
          <a:lstStyle/>
          <a:p>
            <a:fld id="{628A2EED-A3CB-4FE0-8AF0-726B0A160773}" type="slidenum">
              <a:rPr lang="en-IN" smtClean="0"/>
              <a:t>22</a:t>
            </a:fld>
            <a:endParaRPr lang="en-IN"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8" y="2132856"/>
            <a:ext cx="7259795" cy="28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45354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FOR </a:t>
            </a:r>
            <a:r>
              <a:rPr lang="en-US" dirty="0" smtClean="0"/>
              <a:t>SVM</a:t>
            </a:r>
            <a:endParaRPr lang="en-IN" dirty="0"/>
          </a:p>
        </p:txBody>
      </p:sp>
      <p:sp>
        <p:nvSpPr>
          <p:cNvPr id="3" name="Content Placeholder 2"/>
          <p:cNvSpPr>
            <a:spLocks noGrp="1"/>
          </p:cNvSpPr>
          <p:nvPr>
            <p:ph idx="1"/>
          </p:nvPr>
        </p:nvSpPr>
        <p:spPr/>
        <p:txBody>
          <a:bodyPr/>
          <a:lstStyle/>
          <a:p>
            <a:r>
              <a:rPr lang="en-IN" dirty="0"/>
              <a:t>SVM classiﬁed the descriptors quite well, and then bounding boxes were </a:t>
            </a:r>
            <a:r>
              <a:rPr lang="en-IN" dirty="0" smtClean="0"/>
              <a:t>generated </a:t>
            </a:r>
            <a:r>
              <a:rPr lang="en-IN" dirty="0"/>
              <a:t>for each test image, as in the previous case. The resulting boxes were somewhat larger than the handguns present in the images, but almost all of them detected the handguns inside them. Polynomial kernel is used for this classiﬁcation and 61.9% accuracy is obtained.</a:t>
            </a:r>
            <a:endParaRPr lang="en-IN" dirty="0"/>
          </a:p>
        </p:txBody>
      </p:sp>
      <p:sp>
        <p:nvSpPr>
          <p:cNvPr id="4" name="Slide Number Placeholder 3"/>
          <p:cNvSpPr>
            <a:spLocks noGrp="1"/>
          </p:cNvSpPr>
          <p:nvPr>
            <p:ph type="sldNum" sz="quarter" idx="12"/>
          </p:nvPr>
        </p:nvSpPr>
        <p:spPr/>
        <p:txBody>
          <a:bodyPr/>
          <a:lstStyle/>
          <a:p>
            <a:fld id="{628A2EED-A3CB-4FE0-8AF0-726B0A160773}" type="slidenum">
              <a:rPr lang="en-IN" smtClean="0"/>
              <a:t>23</a:t>
            </a:fld>
            <a:endParaRPr lang="en-IN" dirty="0"/>
          </a:p>
        </p:txBody>
      </p:sp>
    </p:spTree>
    <p:extLst>
      <p:ext uri="{BB962C8B-B14F-4D97-AF65-F5344CB8AC3E}">
        <p14:creationId xmlns:p14="http://schemas.microsoft.com/office/powerpoint/2010/main" val="28118471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FOR SVM (CONTD)</a:t>
            </a:r>
            <a:endParaRPr lang="en-IN" dirty="0"/>
          </a:p>
        </p:txBody>
      </p:sp>
      <p:sp>
        <p:nvSpPr>
          <p:cNvPr id="4" name="Slide Number Placeholder 3"/>
          <p:cNvSpPr>
            <a:spLocks noGrp="1"/>
          </p:cNvSpPr>
          <p:nvPr>
            <p:ph type="sldNum" sz="quarter" idx="12"/>
          </p:nvPr>
        </p:nvSpPr>
        <p:spPr/>
        <p:txBody>
          <a:bodyPr/>
          <a:lstStyle/>
          <a:p>
            <a:fld id="{628A2EED-A3CB-4FE0-8AF0-726B0A160773}" type="slidenum">
              <a:rPr lang="en-IN" smtClean="0"/>
              <a:t>24</a:t>
            </a:fld>
            <a:endParaRPr lang="en-IN"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43162" y="1732756"/>
            <a:ext cx="3267075" cy="460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28423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Notes :</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AutoNum type="alphaLcPeriod"/>
            </a:pPr>
            <a:r>
              <a:rPr lang="en-US" sz="1800" b="0" dirty="0" smtClean="0">
                <a:latin typeface="Times New Roman" pitchFamily="18" charset="0"/>
                <a:cs typeface="Times New Roman" pitchFamily="18" charset="0"/>
              </a:rPr>
              <a:t>The precision and recall values are always better using any kernel for the  -1 </a:t>
            </a:r>
            <a:r>
              <a:rPr lang="en-US" sz="1800" b="0" dirty="0" err="1" smtClean="0">
                <a:latin typeface="Times New Roman" pitchFamily="18" charset="0"/>
                <a:cs typeface="Times New Roman" pitchFamily="18" charset="0"/>
              </a:rPr>
              <a:t>labelled</a:t>
            </a:r>
            <a:r>
              <a:rPr lang="en-US" sz="1800" b="0" dirty="0" smtClean="0">
                <a:latin typeface="Times New Roman" pitchFamily="18" charset="0"/>
                <a:cs typeface="Times New Roman" pitchFamily="18" charset="0"/>
              </a:rPr>
              <a:t> data</a:t>
            </a:r>
          </a:p>
          <a:p>
            <a:pPr>
              <a:buAutoNum type="alphaLcPeriod"/>
            </a:pPr>
            <a:r>
              <a:rPr lang="en-US" sz="1800" b="0" dirty="0" smtClean="0">
                <a:latin typeface="Times New Roman" pitchFamily="18" charset="0"/>
                <a:cs typeface="Times New Roman" pitchFamily="18" charset="0"/>
              </a:rPr>
              <a:t>The cost ratio in C for +ve/-ve samples are made to be varied</a:t>
            </a:r>
          </a:p>
          <a:p>
            <a:pPr>
              <a:buAutoNum type="alphaLcPeriod"/>
            </a:pPr>
            <a:r>
              <a:rPr lang="en-US" sz="1800" b="0" dirty="0" smtClean="0">
                <a:latin typeface="Times New Roman" pitchFamily="18" charset="0"/>
                <a:cs typeface="Times New Roman" pitchFamily="18" charset="0"/>
              </a:rPr>
              <a:t>In cases of the Gaussian function being used we are required to  vary the value of sigma.</a:t>
            </a:r>
            <a:endParaRPr lang="en-IN" sz="1800" b="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628A2EED-A3CB-4FE0-8AF0-726B0A160773}" type="slidenum">
              <a:rPr lang="en-IN" smtClean="0"/>
              <a:t>25</a:t>
            </a:fld>
            <a:endParaRPr lang="en-IN" dirty="0"/>
          </a:p>
        </p:txBody>
      </p:sp>
    </p:spTree>
    <p:extLst>
      <p:ext uri="{BB962C8B-B14F-4D97-AF65-F5344CB8AC3E}">
        <p14:creationId xmlns:p14="http://schemas.microsoft.com/office/powerpoint/2010/main" val="23795293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1596792"/>
          </a:xfrm>
        </p:spPr>
        <p:txBody>
          <a:bodyPr>
            <a:normAutofit fontScale="90000"/>
          </a:bodyPr>
          <a:lstStyle/>
          <a:p>
            <a:r>
              <a:rPr lang="en-US" dirty="0" smtClean="0"/>
              <a:t>Why SVM+SIFT Proved to  be better than Faster R-CNN in our case?</a:t>
            </a:r>
            <a:endParaRPr lang="en-IN" dirty="0"/>
          </a:p>
        </p:txBody>
      </p:sp>
      <p:sp>
        <p:nvSpPr>
          <p:cNvPr id="4" name="Slide Number Placeholder 3"/>
          <p:cNvSpPr>
            <a:spLocks noGrp="1"/>
          </p:cNvSpPr>
          <p:nvPr>
            <p:ph type="sldNum" sz="quarter" idx="12"/>
          </p:nvPr>
        </p:nvSpPr>
        <p:spPr/>
        <p:txBody>
          <a:bodyPr/>
          <a:lstStyle/>
          <a:p>
            <a:fld id="{628A2EED-A3CB-4FE0-8AF0-726B0A160773}" type="slidenum">
              <a:rPr lang="en-IN" smtClean="0"/>
              <a:t>26</a:t>
            </a:fld>
            <a:endParaRPr lang="en-IN"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5576" y="1844824"/>
            <a:ext cx="6367023"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2260" y="3429000"/>
            <a:ext cx="3623836" cy="2860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755576" y="6453336"/>
            <a:ext cx="6192688" cy="369332"/>
          </a:xfrm>
          <a:prstGeom prst="rect">
            <a:avLst/>
          </a:prstGeom>
          <a:noFill/>
        </p:spPr>
        <p:txBody>
          <a:bodyPr wrap="square" rtlCol="0">
            <a:spAutoFit/>
          </a:bodyPr>
          <a:lstStyle/>
          <a:p>
            <a:r>
              <a:rPr lang="en-US" dirty="0" smtClean="0"/>
              <a:t> 		 FOR Faster R-CNN</a:t>
            </a:r>
            <a:endParaRPr lang="en-IN" dirty="0"/>
          </a:p>
        </p:txBody>
      </p:sp>
    </p:spTree>
    <p:extLst>
      <p:ext uri="{BB962C8B-B14F-4D97-AF65-F5344CB8AC3E}">
        <p14:creationId xmlns:p14="http://schemas.microsoft.com/office/powerpoint/2010/main" val="14401880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smtClean="0"/>
              <a:t>Challenges</a:t>
            </a:r>
            <a:endParaRPr lang="en-IN" dirty="0"/>
          </a:p>
        </p:txBody>
      </p:sp>
      <p:sp>
        <p:nvSpPr>
          <p:cNvPr id="6" name="Content Placeholder 2"/>
          <p:cNvSpPr>
            <a:spLocks noGrp="1"/>
          </p:cNvSpPr>
          <p:nvPr>
            <p:ph idx="1"/>
          </p:nvPr>
        </p:nvSpPr>
        <p:spPr/>
        <p:txBody>
          <a:bodyPr>
            <a:normAutofit/>
          </a:bodyPr>
          <a:lstStyle/>
          <a:p>
            <a:pPr marL="0" lvl="0" indent="0" algn="just">
              <a:buNone/>
            </a:pPr>
            <a:r>
              <a:rPr lang="en-IN" b="0" dirty="0" smtClean="0">
                <a:latin typeface="Times New Roman" pitchFamily="18" charset="0"/>
                <a:cs typeface="Times New Roman" pitchFamily="18" charset="0"/>
              </a:rPr>
              <a:t>1. The </a:t>
            </a:r>
            <a:r>
              <a:rPr lang="en-IN" b="0" dirty="0">
                <a:latin typeface="Times New Roman" pitchFamily="18" charset="0"/>
                <a:cs typeface="Times New Roman" pitchFamily="18" charset="0"/>
              </a:rPr>
              <a:t>event in which a weapon or part of a weapon is hidden from view by another object (e.g. another hand) or an issue pertaining to the surrounding environment (e.g. poor lighting) </a:t>
            </a:r>
          </a:p>
          <a:p>
            <a:pPr marL="0" lvl="0" indent="0" algn="just">
              <a:buNone/>
            </a:pPr>
            <a:r>
              <a:rPr lang="en-IN" dirty="0" smtClean="0">
                <a:latin typeface="Times New Roman" pitchFamily="18" charset="0"/>
                <a:cs typeface="Times New Roman" pitchFamily="18" charset="0"/>
              </a:rPr>
              <a:t>2. </a:t>
            </a:r>
            <a:r>
              <a:rPr lang="en-IN" b="0" dirty="0" smtClean="0">
                <a:latin typeface="Times New Roman" pitchFamily="18" charset="0"/>
                <a:cs typeface="Times New Roman" pitchFamily="18" charset="0"/>
              </a:rPr>
              <a:t>There </a:t>
            </a:r>
            <a:r>
              <a:rPr lang="en-IN" b="0" dirty="0">
                <a:latin typeface="Times New Roman" pitchFamily="18" charset="0"/>
                <a:cs typeface="Times New Roman" pitchFamily="18" charset="0"/>
              </a:rPr>
              <a:t>are a variety of different types, shapes, and sizes of weapons, leading to a variety of different image sizes and bounding box </a:t>
            </a:r>
            <a:r>
              <a:rPr lang="en-IN" b="0" dirty="0" smtClean="0">
                <a:latin typeface="Times New Roman" pitchFamily="18" charset="0"/>
                <a:cs typeface="Times New Roman" pitchFamily="18" charset="0"/>
              </a:rPr>
              <a:t>sizes.</a:t>
            </a:r>
          </a:p>
          <a:p>
            <a:pPr marL="0" lvl="0" indent="0" algn="just">
              <a:buNone/>
            </a:pPr>
            <a:r>
              <a:rPr lang="en-IN" dirty="0" smtClean="0">
                <a:latin typeface="Times New Roman" pitchFamily="18" charset="0"/>
                <a:cs typeface="Times New Roman" pitchFamily="18" charset="0"/>
              </a:rPr>
              <a:t>3. </a:t>
            </a:r>
            <a:r>
              <a:rPr lang="en-IN" b="0" dirty="0" smtClean="0">
                <a:latin typeface="Times New Roman" pitchFamily="18" charset="0"/>
                <a:cs typeface="Times New Roman" pitchFamily="18" charset="0"/>
              </a:rPr>
              <a:t>The </a:t>
            </a:r>
            <a:r>
              <a:rPr lang="en-IN" b="0" dirty="0">
                <a:latin typeface="Times New Roman" pitchFamily="18" charset="0"/>
                <a:cs typeface="Times New Roman" pitchFamily="18" charset="0"/>
              </a:rPr>
              <a:t>limited resources and the moderate computer GPUs </a:t>
            </a:r>
            <a:r>
              <a:rPr lang="en-IN" b="0" dirty="0" smtClean="0">
                <a:latin typeface="Times New Roman" pitchFamily="18" charset="0"/>
                <a:cs typeface="Times New Roman" pitchFamily="18" charset="0"/>
              </a:rPr>
              <a:t>restricted </a:t>
            </a:r>
            <a:r>
              <a:rPr lang="en-IN" b="0" dirty="0">
                <a:latin typeface="Times New Roman" pitchFamily="18" charset="0"/>
                <a:cs typeface="Times New Roman" pitchFamily="18" charset="0"/>
              </a:rPr>
              <a:t>our </a:t>
            </a:r>
            <a:r>
              <a:rPr lang="en-IN" b="0" dirty="0" smtClean="0">
                <a:latin typeface="Times New Roman" pitchFamily="18" charset="0"/>
                <a:cs typeface="Times New Roman" pitchFamily="18" charset="0"/>
              </a:rPr>
              <a:t>training set.</a:t>
            </a:r>
          </a:p>
        </p:txBody>
      </p:sp>
      <p:sp>
        <p:nvSpPr>
          <p:cNvPr id="4" name="Slide Number Placeholder 3"/>
          <p:cNvSpPr>
            <a:spLocks noGrp="1"/>
          </p:cNvSpPr>
          <p:nvPr>
            <p:ph type="sldNum" sz="quarter" idx="12"/>
          </p:nvPr>
        </p:nvSpPr>
        <p:spPr/>
        <p:txBody>
          <a:bodyPr/>
          <a:lstStyle/>
          <a:p>
            <a:fld id="{628A2EED-A3CB-4FE0-8AF0-726B0A160773}" type="slidenum">
              <a:rPr lang="en-IN" smtClean="0"/>
              <a:t>27</a:t>
            </a:fld>
            <a:endParaRPr lang="en-IN" dirty="0"/>
          </a:p>
        </p:txBody>
      </p:sp>
    </p:spTree>
    <p:extLst>
      <p:ext uri="{BB962C8B-B14F-4D97-AF65-F5344CB8AC3E}">
        <p14:creationId xmlns:p14="http://schemas.microsoft.com/office/powerpoint/2010/main" val="13590186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CoNCLUSION</a:t>
            </a:r>
            <a:r>
              <a:rPr lang="en-US" dirty="0" smtClean="0"/>
              <a:t> AND FUTURE POSSIBLE EXTENTIONS</a:t>
            </a:r>
            <a:endParaRPr lang="en-IN" dirty="0"/>
          </a:p>
        </p:txBody>
      </p:sp>
      <p:sp>
        <p:nvSpPr>
          <p:cNvPr id="3" name="Content Placeholder 2"/>
          <p:cNvSpPr>
            <a:spLocks noGrp="1"/>
          </p:cNvSpPr>
          <p:nvPr>
            <p:ph idx="1"/>
          </p:nvPr>
        </p:nvSpPr>
        <p:spPr>
          <a:xfrm>
            <a:off x="457200" y="1609416"/>
            <a:ext cx="7239000" cy="5059944"/>
          </a:xfrm>
        </p:spPr>
        <p:txBody>
          <a:bodyPr>
            <a:normAutofit fontScale="85000" lnSpcReduction="10000"/>
          </a:bodyPr>
          <a:lstStyle/>
          <a:p>
            <a:pPr marL="0" indent="0">
              <a:buNone/>
            </a:pPr>
            <a:r>
              <a:rPr lang="en-IN" dirty="0"/>
              <a:t>Both the models- Faster R-CNN and SVM with SIFT were ran on the same environment and their properties were compared. </a:t>
            </a:r>
            <a:endParaRPr lang="en-IN" dirty="0" smtClean="0"/>
          </a:p>
          <a:p>
            <a:pPr marL="0" indent="0">
              <a:buNone/>
            </a:pPr>
            <a:r>
              <a:rPr lang="en-IN" dirty="0" smtClean="0"/>
              <a:t>Both </a:t>
            </a:r>
            <a:r>
              <a:rPr lang="en-IN" dirty="0"/>
              <a:t>approaches are </a:t>
            </a:r>
            <a:r>
              <a:rPr lang="en-IN" dirty="0" smtClean="0"/>
              <a:t>independent </a:t>
            </a:r>
            <a:r>
              <a:rPr lang="en-IN" dirty="0"/>
              <a:t>of the image size. The poor performance observed for Faster R-CNN is due to the small training dataset and due to less number of convolutional layers. But one advantage of this method is that it is likely to be able to detect multiple handguns if trained properly. </a:t>
            </a:r>
            <a:endParaRPr lang="en-IN" dirty="0" smtClean="0"/>
          </a:p>
          <a:p>
            <a:pPr marL="0" indent="0">
              <a:buNone/>
            </a:pPr>
            <a:r>
              <a:rPr lang="en-IN" dirty="0" smtClean="0"/>
              <a:t>On </a:t>
            </a:r>
            <a:r>
              <a:rPr lang="en-IN" dirty="0"/>
              <a:t>the other hand, the SVM and SIFT descriptor reliant approach, while producing good results on the test images, cannot be directly applied for images with multiple guns</a:t>
            </a:r>
            <a:r>
              <a:rPr lang="en-IN" dirty="0" smtClean="0"/>
              <a:t>.</a:t>
            </a:r>
          </a:p>
          <a:p>
            <a:pPr marL="0" indent="0">
              <a:buNone/>
            </a:pPr>
            <a:r>
              <a:rPr lang="en-IN" dirty="0" smtClean="0"/>
              <a:t> </a:t>
            </a:r>
            <a:r>
              <a:rPr lang="en-IN" dirty="0"/>
              <a:t>A future research direction may be to combine these approaches to overcome the short-comings of both.</a:t>
            </a:r>
          </a:p>
        </p:txBody>
      </p:sp>
      <p:sp>
        <p:nvSpPr>
          <p:cNvPr id="4" name="Slide Number Placeholder 3"/>
          <p:cNvSpPr>
            <a:spLocks noGrp="1"/>
          </p:cNvSpPr>
          <p:nvPr>
            <p:ph type="sldNum" sz="quarter" idx="12"/>
          </p:nvPr>
        </p:nvSpPr>
        <p:spPr/>
        <p:txBody>
          <a:bodyPr/>
          <a:lstStyle/>
          <a:p>
            <a:fld id="{628A2EED-A3CB-4FE0-8AF0-726B0A160773}" type="slidenum">
              <a:rPr lang="en-IN" smtClean="0"/>
              <a:t>28</a:t>
            </a:fld>
            <a:endParaRPr lang="en-IN" dirty="0"/>
          </a:p>
        </p:txBody>
      </p:sp>
    </p:spTree>
    <p:extLst>
      <p:ext uri="{BB962C8B-B14F-4D97-AF65-F5344CB8AC3E}">
        <p14:creationId xmlns:p14="http://schemas.microsoft.com/office/powerpoint/2010/main" val="21455888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IN" dirty="0"/>
          </a:p>
        </p:txBody>
      </p:sp>
      <p:sp>
        <p:nvSpPr>
          <p:cNvPr id="3" name="Content Placeholder 2"/>
          <p:cNvSpPr>
            <a:spLocks noGrp="1"/>
          </p:cNvSpPr>
          <p:nvPr>
            <p:ph idx="1"/>
          </p:nvPr>
        </p:nvSpPr>
        <p:spPr/>
        <p:txBody>
          <a:bodyPr>
            <a:normAutofit fontScale="62500" lnSpcReduction="20000"/>
          </a:bodyPr>
          <a:lstStyle/>
          <a:p>
            <a:pPr marL="0" indent="0">
              <a:buNone/>
            </a:pPr>
            <a:r>
              <a:rPr lang="en-IN" dirty="0"/>
              <a:t>[1] Roberto Olmos, </a:t>
            </a:r>
            <a:r>
              <a:rPr lang="en-IN" dirty="0" err="1"/>
              <a:t>Siham</a:t>
            </a:r>
            <a:r>
              <a:rPr lang="en-IN" dirty="0"/>
              <a:t> </a:t>
            </a:r>
            <a:r>
              <a:rPr lang="en-IN" dirty="0" err="1"/>
              <a:t>Tabik</a:t>
            </a:r>
            <a:r>
              <a:rPr lang="en-IN" dirty="0"/>
              <a:t> and Francisco Herrera, ”Automatic handgun</a:t>
            </a:r>
          </a:p>
          <a:p>
            <a:pPr marL="0" indent="0">
              <a:buNone/>
            </a:pPr>
            <a:r>
              <a:rPr lang="en-IN" dirty="0"/>
              <a:t>detection alarm in videos using deep learning”, Soft Computing and</a:t>
            </a:r>
          </a:p>
          <a:p>
            <a:pPr marL="0" indent="0">
              <a:buNone/>
            </a:pPr>
            <a:r>
              <a:rPr lang="en-IN" dirty="0"/>
              <a:t>Intelligent Information Systems research group, February, 2017.</a:t>
            </a:r>
          </a:p>
          <a:p>
            <a:pPr marL="0" indent="0">
              <a:buNone/>
            </a:pPr>
            <a:r>
              <a:rPr lang="en-IN" dirty="0"/>
              <a:t>[2] </a:t>
            </a:r>
            <a:r>
              <a:rPr lang="en-IN" dirty="0" err="1"/>
              <a:t>Shaoqing</a:t>
            </a:r>
            <a:r>
              <a:rPr lang="en-IN" dirty="0"/>
              <a:t> </a:t>
            </a:r>
            <a:r>
              <a:rPr lang="en-IN" dirty="0" err="1"/>
              <a:t>Ren</a:t>
            </a:r>
            <a:r>
              <a:rPr lang="en-IN" dirty="0"/>
              <a:t>, </a:t>
            </a:r>
            <a:r>
              <a:rPr lang="en-IN" dirty="0" err="1"/>
              <a:t>Kaiming</a:t>
            </a:r>
            <a:r>
              <a:rPr lang="en-IN" dirty="0"/>
              <a:t> He, Ross </a:t>
            </a:r>
            <a:r>
              <a:rPr lang="en-IN" dirty="0" err="1"/>
              <a:t>Girshick</a:t>
            </a:r>
            <a:r>
              <a:rPr lang="en-IN" dirty="0"/>
              <a:t> and </a:t>
            </a:r>
            <a:r>
              <a:rPr lang="en-IN" dirty="0" err="1"/>
              <a:t>Jian</a:t>
            </a:r>
            <a:r>
              <a:rPr lang="en-IN" dirty="0"/>
              <a:t> Sun, ”Faster R-CNN:</a:t>
            </a:r>
          </a:p>
          <a:p>
            <a:pPr marL="0" indent="0">
              <a:buNone/>
            </a:pPr>
            <a:r>
              <a:rPr lang="en-IN" dirty="0"/>
              <a:t>Towards real-time object detection with region proposal networks”, in Advances</a:t>
            </a:r>
          </a:p>
          <a:p>
            <a:pPr marL="0" indent="0">
              <a:buNone/>
            </a:pPr>
            <a:r>
              <a:rPr lang="en-IN" dirty="0"/>
              <a:t>in Neural Information Processing Systems 28 (NIPS 2015).</a:t>
            </a:r>
          </a:p>
          <a:p>
            <a:pPr marL="0" indent="0">
              <a:buNone/>
            </a:pPr>
            <a:r>
              <a:rPr lang="en-IN" dirty="0"/>
              <a:t>[3] </a:t>
            </a:r>
            <a:r>
              <a:rPr lang="en-IN" dirty="0" err="1"/>
              <a:t>Kaiming</a:t>
            </a:r>
            <a:r>
              <a:rPr lang="en-IN" dirty="0"/>
              <a:t> He, </a:t>
            </a:r>
            <a:r>
              <a:rPr lang="en-IN" dirty="0" err="1"/>
              <a:t>Xiangyu</a:t>
            </a:r>
            <a:r>
              <a:rPr lang="en-IN" dirty="0"/>
              <a:t> Zhang, </a:t>
            </a:r>
            <a:r>
              <a:rPr lang="en-IN" dirty="0" err="1"/>
              <a:t>Shaoqing</a:t>
            </a:r>
            <a:r>
              <a:rPr lang="en-IN" dirty="0"/>
              <a:t> </a:t>
            </a:r>
            <a:r>
              <a:rPr lang="en-IN" dirty="0" err="1"/>
              <a:t>Ren</a:t>
            </a:r>
            <a:r>
              <a:rPr lang="en-IN" dirty="0"/>
              <a:t>, and </a:t>
            </a:r>
            <a:r>
              <a:rPr lang="en-IN" dirty="0" err="1"/>
              <a:t>Jian</a:t>
            </a:r>
            <a:r>
              <a:rPr lang="en-IN" dirty="0"/>
              <a:t> Sun, ”Spatial pyramid</a:t>
            </a:r>
          </a:p>
          <a:p>
            <a:pPr marL="0" indent="0">
              <a:buNone/>
            </a:pPr>
            <a:r>
              <a:rPr lang="en-IN" dirty="0"/>
              <a:t>pooling in deep convolutional networks for visual recognition”, in European</a:t>
            </a:r>
          </a:p>
          <a:p>
            <a:pPr marL="0" indent="0">
              <a:buNone/>
            </a:pPr>
            <a:r>
              <a:rPr lang="en-IN" dirty="0"/>
              <a:t>Conference on Computer Vision (ECCV), 2014.[4] R. </a:t>
            </a:r>
            <a:r>
              <a:rPr lang="en-IN" dirty="0" err="1"/>
              <a:t>Girshick</a:t>
            </a:r>
            <a:r>
              <a:rPr lang="en-IN" dirty="0"/>
              <a:t>, ”Fast R-CNN”, in IEEE International Conference on Computer</a:t>
            </a:r>
          </a:p>
          <a:p>
            <a:pPr marL="0" indent="0">
              <a:buNone/>
            </a:pPr>
            <a:r>
              <a:rPr lang="en-IN" dirty="0"/>
              <a:t>Vision(ICCV), 2015.</a:t>
            </a:r>
          </a:p>
          <a:p>
            <a:pPr marL="0" indent="0">
              <a:buNone/>
            </a:pPr>
            <a:r>
              <a:rPr lang="en-IN" dirty="0"/>
              <a:t>[5] David G. Lowe, ”Distinctive Image Features from Scale-Invariant </a:t>
            </a:r>
            <a:r>
              <a:rPr lang="en-IN" dirty="0" err="1"/>
              <a:t>Keypoints</a:t>
            </a:r>
            <a:r>
              <a:rPr lang="en-IN" dirty="0"/>
              <a:t>”,</a:t>
            </a:r>
          </a:p>
          <a:p>
            <a:pPr marL="0" indent="0">
              <a:buNone/>
            </a:pPr>
            <a:r>
              <a:rPr lang="en-IN" dirty="0"/>
              <a:t>in International Journal of Computer Vision, volume 60, issue</a:t>
            </a:r>
          </a:p>
          <a:p>
            <a:pPr marL="0" indent="0">
              <a:buNone/>
            </a:pPr>
            <a:r>
              <a:rPr lang="en-IN" dirty="0"/>
              <a:t>2, </a:t>
            </a:r>
            <a:r>
              <a:rPr lang="en-IN" dirty="0" err="1"/>
              <a:t>pp</a:t>
            </a:r>
            <a:r>
              <a:rPr lang="en-IN" dirty="0"/>
              <a:t> 91-110, November 2004.</a:t>
            </a:r>
          </a:p>
        </p:txBody>
      </p:sp>
      <p:sp>
        <p:nvSpPr>
          <p:cNvPr id="4" name="Slide Number Placeholder 3"/>
          <p:cNvSpPr>
            <a:spLocks noGrp="1"/>
          </p:cNvSpPr>
          <p:nvPr>
            <p:ph type="sldNum" sz="quarter" idx="12"/>
          </p:nvPr>
        </p:nvSpPr>
        <p:spPr/>
        <p:txBody>
          <a:bodyPr/>
          <a:lstStyle/>
          <a:p>
            <a:fld id="{628A2EED-A3CB-4FE0-8AF0-726B0A160773}" type="slidenum">
              <a:rPr lang="en-IN" smtClean="0"/>
              <a:t>29</a:t>
            </a:fld>
            <a:endParaRPr lang="en-IN" dirty="0"/>
          </a:p>
        </p:txBody>
      </p:sp>
    </p:spTree>
    <p:extLst>
      <p:ext uri="{BB962C8B-B14F-4D97-AF65-F5344CB8AC3E}">
        <p14:creationId xmlns:p14="http://schemas.microsoft.com/office/powerpoint/2010/main" val="2898846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IN" dirty="0"/>
          </a:p>
        </p:txBody>
      </p:sp>
      <p:sp>
        <p:nvSpPr>
          <p:cNvPr id="3" name="Content Placeholder 2"/>
          <p:cNvSpPr>
            <a:spLocks noGrp="1"/>
          </p:cNvSpPr>
          <p:nvPr>
            <p:ph idx="1"/>
          </p:nvPr>
        </p:nvSpPr>
        <p:spPr>
          <a:xfrm>
            <a:off x="395536" y="1556792"/>
            <a:ext cx="7520940" cy="3984556"/>
          </a:xfrm>
        </p:spPr>
        <p:txBody>
          <a:bodyPr>
            <a:normAutofit/>
          </a:bodyPr>
          <a:lstStyle/>
          <a:p>
            <a:r>
              <a:rPr lang="en-US" sz="2800" b="0" dirty="0" smtClean="0"/>
              <a:t>Motivation </a:t>
            </a:r>
          </a:p>
          <a:p>
            <a:r>
              <a:rPr lang="en-US" sz="2800" b="0" dirty="0" smtClean="0"/>
              <a:t> Approaches</a:t>
            </a:r>
            <a:endParaRPr lang="en-US" sz="2800" b="0" dirty="0" smtClean="0"/>
          </a:p>
          <a:p>
            <a:r>
              <a:rPr lang="en-US" sz="2800" b="0" dirty="0" smtClean="0"/>
              <a:t>Methodology</a:t>
            </a:r>
            <a:endParaRPr lang="en-US" sz="2800" b="0" dirty="0" smtClean="0"/>
          </a:p>
          <a:p>
            <a:r>
              <a:rPr lang="en-US" sz="2800" b="0" dirty="0" smtClean="0"/>
              <a:t>Challenges</a:t>
            </a:r>
          </a:p>
          <a:p>
            <a:r>
              <a:rPr lang="en-US" sz="2800" b="0" dirty="0" smtClean="0"/>
              <a:t>Conclusions </a:t>
            </a:r>
            <a:r>
              <a:rPr lang="en-US" sz="2800" b="0" dirty="0" smtClean="0"/>
              <a:t>and </a:t>
            </a:r>
            <a:r>
              <a:rPr lang="en-US" sz="2800" b="0" dirty="0" smtClean="0"/>
              <a:t>Future </a:t>
            </a:r>
            <a:r>
              <a:rPr lang="en-US" sz="2800" b="0" dirty="0" smtClean="0"/>
              <a:t>possible </a:t>
            </a:r>
            <a:r>
              <a:rPr lang="en-US" sz="2800" b="0" dirty="0" smtClean="0"/>
              <a:t>Extensions</a:t>
            </a:r>
            <a:endParaRPr lang="en-US" sz="2800" b="0" dirty="0" smtClean="0"/>
          </a:p>
          <a:p>
            <a:r>
              <a:rPr lang="en-US" sz="2800" b="0" dirty="0" smtClean="0"/>
              <a:t>References</a:t>
            </a:r>
            <a:endParaRPr lang="en-US" sz="2800" b="0" dirty="0" smtClean="0"/>
          </a:p>
          <a:p>
            <a:r>
              <a:rPr lang="en-US" sz="2800" dirty="0"/>
              <a:t>Questions…????</a:t>
            </a:r>
          </a:p>
          <a:p>
            <a:endParaRPr lang="en-US" sz="2800" b="0" dirty="0" smtClean="0"/>
          </a:p>
          <a:p>
            <a:endParaRPr lang="en-US" sz="2800" b="0" dirty="0" smtClean="0"/>
          </a:p>
          <a:p>
            <a:endParaRPr lang="en-IN" sz="2800" b="0" dirty="0"/>
          </a:p>
        </p:txBody>
      </p:sp>
      <p:sp>
        <p:nvSpPr>
          <p:cNvPr id="4" name="Slide Number Placeholder 3"/>
          <p:cNvSpPr>
            <a:spLocks noGrp="1"/>
          </p:cNvSpPr>
          <p:nvPr>
            <p:ph type="sldNum" sz="quarter" idx="12"/>
          </p:nvPr>
        </p:nvSpPr>
        <p:spPr/>
        <p:txBody>
          <a:bodyPr/>
          <a:lstStyle/>
          <a:p>
            <a:fld id="{628A2EED-A3CB-4FE0-8AF0-726B0A160773}" type="slidenum">
              <a:rPr lang="en-IN" smtClean="0"/>
              <a:t>3</a:t>
            </a:fld>
            <a:endParaRPr lang="en-IN" dirty="0"/>
          </a:p>
        </p:txBody>
      </p:sp>
    </p:spTree>
    <p:extLst>
      <p:ext uri="{BB962C8B-B14F-4D97-AF65-F5344CB8AC3E}">
        <p14:creationId xmlns:p14="http://schemas.microsoft.com/office/powerpoint/2010/main" val="22118999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780928"/>
            <a:ext cx="7239000" cy="1143000"/>
          </a:xfrm>
        </p:spPr>
        <p:txBody>
          <a:bodyPr/>
          <a:lstStyle/>
          <a:p>
            <a:pPr algn="ctr"/>
            <a:r>
              <a:rPr lang="en-US" dirty="0" smtClean="0"/>
              <a:t>QUESTIONS ?????</a:t>
            </a:r>
            <a:endParaRPr lang="en-IN" dirty="0"/>
          </a:p>
        </p:txBody>
      </p:sp>
      <p:sp>
        <p:nvSpPr>
          <p:cNvPr id="4" name="Slide Number Placeholder 3"/>
          <p:cNvSpPr>
            <a:spLocks noGrp="1"/>
          </p:cNvSpPr>
          <p:nvPr>
            <p:ph type="sldNum" sz="quarter" idx="12"/>
          </p:nvPr>
        </p:nvSpPr>
        <p:spPr/>
        <p:txBody>
          <a:bodyPr/>
          <a:lstStyle/>
          <a:p>
            <a:fld id="{628A2EED-A3CB-4FE0-8AF0-726B0A160773}" type="slidenum">
              <a:rPr lang="en-IN" smtClean="0"/>
              <a:t>30</a:t>
            </a:fld>
            <a:endParaRPr lang="en-IN" dirty="0"/>
          </a:p>
        </p:txBody>
      </p:sp>
    </p:spTree>
    <p:extLst>
      <p:ext uri="{BB962C8B-B14F-4D97-AF65-F5344CB8AC3E}">
        <p14:creationId xmlns:p14="http://schemas.microsoft.com/office/powerpoint/2010/main" val="1177759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276872"/>
            <a:ext cx="7239000" cy="1143000"/>
          </a:xfrm>
        </p:spPr>
        <p:txBody>
          <a:bodyPr/>
          <a:lstStyle/>
          <a:p>
            <a:pPr algn="ctr"/>
            <a:r>
              <a:rPr lang="en-US" dirty="0" smtClean="0"/>
              <a:t>Thank YOU</a:t>
            </a:r>
            <a:endParaRPr lang="en-IN" dirty="0"/>
          </a:p>
        </p:txBody>
      </p:sp>
      <p:sp>
        <p:nvSpPr>
          <p:cNvPr id="4" name="Slide Number Placeholder 3"/>
          <p:cNvSpPr>
            <a:spLocks noGrp="1"/>
          </p:cNvSpPr>
          <p:nvPr>
            <p:ph type="sldNum" sz="quarter" idx="12"/>
          </p:nvPr>
        </p:nvSpPr>
        <p:spPr/>
        <p:txBody>
          <a:bodyPr/>
          <a:lstStyle/>
          <a:p>
            <a:fld id="{628A2EED-A3CB-4FE0-8AF0-726B0A160773}" type="slidenum">
              <a:rPr lang="en-IN" smtClean="0"/>
              <a:t>31</a:t>
            </a:fld>
            <a:endParaRPr lang="en-IN" dirty="0"/>
          </a:p>
        </p:txBody>
      </p:sp>
    </p:spTree>
    <p:extLst>
      <p:ext uri="{BB962C8B-B14F-4D97-AF65-F5344CB8AC3E}">
        <p14:creationId xmlns:p14="http://schemas.microsoft.com/office/powerpoint/2010/main" val="3910190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Motivation</a:t>
            </a:r>
            <a:endParaRPr lang="en-IN" dirty="0"/>
          </a:p>
        </p:txBody>
      </p:sp>
      <p:sp>
        <p:nvSpPr>
          <p:cNvPr id="3" name="Content Placeholder 2"/>
          <p:cNvSpPr>
            <a:spLocks noGrp="1"/>
          </p:cNvSpPr>
          <p:nvPr>
            <p:ph idx="1"/>
          </p:nvPr>
        </p:nvSpPr>
        <p:spPr>
          <a:xfrm>
            <a:off x="457200" y="1609416"/>
            <a:ext cx="7239000" cy="3907816"/>
          </a:xfrm>
        </p:spPr>
        <p:txBody>
          <a:bodyPr>
            <a:normAutofit/>
          </a:bodyPr>
          <a:lstStyle/>
          <a:p>
            <a:pPr marL="0" indent="0" algn="just">
              <a:buNone/>
            </a:pPr>
            <a:r>
              <a:rPr lang="en-US" dirty="0" smtClean="0">
                <a:latin typeface="Times New Roman" pitchFamily="18" charset="0"/>
                <a:cs typeface="Times New Roman" pitchFamily="18" charset="0"/>
              </a:rPr>
              <a:t>A. Apply Deep Learning methods Like CNN </a:t>
            </a:r>
            <a:r>
              <a:rPr lang="en-US" dirty="0">
                <a:latin typeface="Times New Roman" pitchFamily="18" charset="0"/>
                <a:cs typeface="Times New Roman" pitchFamily="18" charset="0"/>
              </a:rPr>
              <a:t>-</a:t>
            </a:r>
            <a:r>
              <a:rPr lang="en-US" dirty="0" smtClean="0">
                <a:latin typeface="Times New Roman" pitchFamily="18" charset="0"/>
                <a:cs typeface="Times New Roman" pitchFamily="18" charset="0"/>
              </a:rPr>
              <a:t> improves real time object detection.</a:t>
            </a:r>
          </a:p>
          <a:p>
            <a:pPr marL="0" indent="0" algn="just">
              <a:buNone/>
            </a:pPr>
            <a:r>
              <a:rPr lang="en-US" dirty="0">
                <a:latin typeface="Times New Roman" pitchFamily="18" charset="0"/>
                <a:cs typeface="Times New Roman" pitchFamily="18" charset="0"/>
              </a:rPr>
              <a:t>B</a:t>
            </a:r>
            <a:r>
              <a:rPr lang="en-US" dirty="0" smtClean="0">
                <a:latin typeface="Times New Roman" pitchFamily="18" charset="0"/>
                <a:cs typeface="Times New Roman" pitchFamily="18" charset="0"/>
              </a:rPr>
              <a:t>. Rapid detection and identification of handheld pistols, guns etc. from surveillance data, images…</a:t>
            </a:r>
          </a:p>
          <a:p>
            <a:pPr marL="0" indent="0" algn="just">
              <a:buNone/>
            </a:pPr>
            <a:endParaRPr lang="en-IN"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628A2EED-A3CB-4FE0-8AF0-726B0A160773}" type="slidenum">
              <a:rPr lang="en-IN" smtClean="0"/>
              <a:t>4</a:t>
            </a:fld>
            <a:endParaRPr lang="en-IN" dirty="0"/>
          </a:p>
        </p:txBody>
      </p:sp>
    </p:spTree>
    <p:extLst>
      <p:ext uri="{BB962C8B-B14F-4D97-AF65-F5344CB8AC3E}">
        <p14:creationId xmlns:p14="http://schemas.microsoft.com/office/powerpoint/2010/main" val="27982280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Approaches</a:t>
            </a:r>
            <a:endParaRPr lang="en-IN" dirty="0"/>
          </a:p>
        </p:txBody>
      </p:sp>
      <p:sp>
        <p:nvSpPr>
          <p:cNvPr id="3" name="Content Placeholder 2"/>
          <p:cNvSpPr>
            <a:spLocks noGrp="1"/>
          </p:cNvSpPr>
          <p:nvPr>
            <p:ph idx="1"/>
          </p:nvPr>
        </p:nvSpPr>
        <p:spPr/>
        <p:txBody>
          <a:bodyPr/>
          <a:lstStyle/>
          <a:p>
            <a:pPr marL="0" indent="0" algn="just">
              <a:buNone/>
            </a:pPr>
            <a:r>
              <a:rPr lang="en-US" dirty="0">
                <a:latin typeface="Times New Roman" pitchFamily="18" charset="0"/>
                <a:cs typeface="Times New Roman" pitchFamily="18" charset="0"/>
              </a:rPr>
              <a:t>We followed two approaches :</a:t>
            </a:r>
          </a:p>
          <a:p>
            <a:pPr marL="0" indent="0" algn="ctr">
              <a:buNone/>
            </a:pPr>
            <a:r>
              <a:rPr lang="en-US" dirty="0">
                <a:latin typeface="Times New Roman" pitchFamily="18" charset="0"/>
                <a:cs typeface="Times New Roman" pitchFamily="18" charset="0"/>
              </a:rPr>
              <a:t>	i. Faster RCNN– to device a handgun detector.</a:t>
            </a:r>
          </a:p>
          <a:p>
            <a:pPr marL="0" indent="0" algn="ctr">
              <a:buNone/>
            </a:pPr>
            <a:r>
              <a:rPr lang="en-US" dirty="0">
                <a:latin typeface="Times New Roman" pitchFamily="18" charset="0"/>
                <a:cs typeface="Times New Roman" pitchFamily="18" charset="0"/>
              </a:rPr>
              <a:t>	 ii. SVM for  </a:t>
            </a:r>
            <a:r>
              <a:rPr lang="en-US" dirty="0" smtClean="0">
                <a:latin typeface="Times New Roman" pitchFamily="18" charset="0"/>
                <a:cs typeface="Times New Roman" pitchFamily="18" charset="0"/>
              </a:rPr>
              <a:t>classification using SIFT </a:t>
            </a:r>
            <a:r>
              <a:rPr lang="en-US" dirty="0" err="1" smtClean="0">
                <a:latin typeface="Times New Roman" pitchFamily="18" charset="0"/>
                <a:cs typeface="Times New Roman" pitchFamily="18" charset="0"/>
              </a:rPr>
              <a:t>decriptors</a:t>
            </a:r>
            <a:r>
              <a:rPr lang="en-US"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a:p>
            <a:endParaRPr lang="en-IN" dirty="0"/>
          </a:p>
        </p:txBody>
      </p:sp>
      <p:sp>
        <p:nvSpPr>
          <p:cNvPr id="4" name="Slide Number Placeholder 3"/>
          <p:cNvSpPr>
            <a:spLocks noGrp="1"/>
          </p:cNvSpPr>
          <p:nvPr>
            <p:ph type="sldNum" sz="quarter" idx="12"/>
          </p:nvPr>
        </p:nvSpPr>
        <p:spPr/>
        <p:txBody>
          <a:bodyPr/>
          <a:lstStyle/>
          <a:p>
            <a:fld id="{628A2EED-A3CB-4FE0-8AF0-726B0A160773}" type="slidenum">
              <a:rPr lang="en-IN" smtClean="0"/>
              <a:t>5</a:t>
            </a:fld>
            <a:endParaRPr lang="en-IN" dirty="0"/>
          </a:p>
        </p:txBody>
      </p:sp>
    </p:spTree>
    <p:extLst>
      <p:ext uri="{BB962C8B-B14F-4D97-AF65-F5344CB8AC3E}">
        <p14:creationId xmlns:p14="http://schemas.microsoft.com/office/powerpoint/2010/main" val="25370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95536" y="3068960"/>
            <a:ext cx="7520940" cy="548640"/>
          </a:xfrm>
        </p:spPr>
        <p:txBody>
          <a:bodyPr>
            <a:normAutofit fontScale="90000"/>
          </a:bodyPr>
          <a:lstStyle/>
          <a:p>
            <a:pPr algn="ctr"/>
            <a:r>
              <a:rPr lang="en-US" sz="4000" dirty="0" smtClean="0"/>
              <a:t>Methodology</a:t>
            </a:r>
            <a:endParaRPr lang="en-IN" sz="4000" dirty="0"/>
          </a:p>
        </p:txBody>
      </p:sp>
      <p:sp>
        <p:nvSpPr>
          <p:cNvPr id="4" name="Slide Number Placeholder 3"/>
          <p:cNvSpPr>
            <a:spLocks noGrp="1"/>
          </p:cNvSpPr>
          <p:nvPr>
            <p:ph type="sldNum" sz="quarter" idx="12"/>
          </p:nvPr>
        </p:nvSpPr>
        <p:spPr/>
        <p:txBody>
          <a:bodyPr/>
          <a:lstStyle/>
          <a:p>
            <a:fld id="{628A2EED-A3CB-4FE0-8AF0-726B0A160773}" type="slidenum">
              <a:rPr lang="en-IN" smtClean="0"/>
              <a:t>6</a:t>
            </a:fld>
            <a:endParaRPr lang="en-IN" dirty="0"/>
          </a:p>
        </p:txBody>
      </p:sp>
    </p:spTree>
    <p:extLst>
      <p:ext uri="{BB962C8B-B14F-4D97-AF65-F5344CB8AC3E}">
        <p14:creationId xmlns:p14="http://schemas.microsoft.com/office/powerpoint/2010/main" val="2354400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a:t>
            </a:r>
            <a:r>
              <a:rPr lang="en-US" dirty="0" smtClean="0"/>
              <a:t>CNN??</a:t>
            </a:r>
            <a:endParaRPr lang="en-IN" dirty="0"/>
          </a:p>
        </p:txBody>
      </p:sp>
      <p:sp>
        <p:nvSpPr>
          <p:cNvPr id="3" name="Content Placeholder 2"/>
          <p:cNvSpPr>
            <a:spLocks noGrp="1"/>
          </p:cNvSpPr>
          <p:nvPr>
            <p:ph idx="1"/>
          </p:nvPr>
        </p:nvSpPr>
        <p:spPr>
          <a:xfrm>
            <a:off x="457200" y="1609416"/>
            <a:ext cx="7239000" cy="3547776"/>
          </a:xfrm>
        </p:spPr>
        <p:txBody>
          <a:bodyPr>
            <a:normAutofit/>
          </a:bodyPr>
          <a:lstStyle/>
          <a:p>
            <a:pPr marL="0" indent="0" algn="just">
              <a:buNone/>
            </a:pPr>
            <a:r>
              <a:rPr lang="en-IN" b="0" dirty="0" smtClean="0">
                <a:latin typeface="Times New Roman" pitchFamily="18" charset="0"/>
                <a:cs typeface="Times New Roman" pitchFamily="18" charset="0"/>
              </a:rPr>
              <a:t>CNNs  automatically discover increasingly higher-level features from data.</a:t>
            </a:r>
          </a:p>
          <a:p>
            <a:pPr algn="just">
              <a:buAutoNum type="alphaUcPeriod" startAt="4"/>
            </a:pPr>
            <a:endParaRPr lang="en-IN" b="0" dirty="0" smtClean="0">
              <a:latin typeface="Times New Roman" pitchFamily="18" charset="0"/>
              <a:cs typeface="Times New Roman" pitchFamily="18" charset="0"/>
            </a:endParaRPr>
          </a:p>
          <a:p>
            <a:pPr marL="0" indent="0" algn="just">
              <a:buNone/>
            </a:pPr>
            <a:r>
              <a:rPr lang="en-US" b="0" dirty="0" smtClean="0">
                <a:latin typeface="Times New Roman" pitchFamily="18" charset="0"/>
                <a:cs typeface="Times New Roman" pitchFamily="18" charset="0"/>
              </a:rPr>
              <a:t>Proper training however, requires </a:t>
            </a:r>
            <a:r>
              <a:rPr lang="en-IN" b="0" dirty="0" smtClean="0">
                <a:latin typeface="Times New Roman" pitchFamily="18" charset="0"/>
                <a:cs typeface="Times New Roman" pitchFamily="18" charset="0"/>
              </a:rPr>
              <a:t>very large datasets, in the order of millions of samples, as well as High Performance Computing (HPC) resources, e.g., multi-processor systems accelerated with GPUs. </a:t>
            </a:r>
          </a:p>
          <a:p>
            <a:pPr marL="0" indent="0" algn="just">
              <a:buNone/>
            </a:pPr>
            <a:endParaRPr lang="en-IN" b="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628A2EED-A3CB-4FE0-8AF0-726B0A160773}" type="slidenum">
              <a:rPr lang="en-IN" smtClean="0"/>
              <a:t>7</a:t>
            </a:fld>
            <a:endParaRPr lang="en-IN" dirty="0"/>
          </a:p>
        </p:txBody>
      </p:sp>
    </p:spTree>
    <p:extLst>
      <p:ext uri="{BB962C8B-B14F-4D97-AF65-F5344CB8AC3E}">
        <p14:creationId xmlns:p14="http://schemas.microsoft.com/office/powerpoint/2010/main" val="14433036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FASTER r-CNN</a:t>
            </a:r>
            <a:endParaRPr lang="en-IN" dirty="0"/>
          </a:p>
        </p:txBody>
      </p:sp>
      <p:sp>
        <p:nvSpPr>
          <p:cNvPr id="3" name="Content Placeholder 2"/>
          <p:cNvSpPr>
            <a:spLocks noGrp="1"/>
          </p:cNvSpPr>
          <p:nvPr>
            <p:ph idx="1"/>
          </p:nvPr>
        </p:nvSpPr>
        <p:spPr/>
        <p:txBody>
          <a:bodyPr/>
          <a:lstStyle/>
          <a:p>
            <a:r>
              <a:rPr lang="en-IN" dirty="0"/>
              <a:t>Faster R-CNN addresses this issue by implementing the region proposal mechanism using the </a:t>
            </a:r>
            <a:r>
              <a:rPr lang="en-IN" dirty="0" smtClean="0"/>
              <a:t>CNN.</a:t>
            </a:r>
          </a:p>
          <a:p>
            <a:r>
              <a:rPr lang="en-IN" dirty="0" smtClean="0"/>
              <a:t>Makes region </a:t>
            </a:r>
            <a:r>
              <a:rPr lang="en-IN" dirty="0"/>
              <a:t>proposal </a:t>
            </a:r>
            <a:r>
              <a:rPr lang="en-IN" dirty="0" smtClean="0"/>
              <a:t>network(RPN) a </a:t>
            </a:r>
            <a:r>
              <a:rPr lang="en-IN" dirty="0"/>
              <a:t>part of the CNN training and prediction steps. </a:t>
            </a:r>
          </a:p>
        </p:txBody>
      </p:sp>
      <p:sp>
        <p:nvSpPr>
          <p:cNvPr id="4" name="Slide Number Placeholder 3"/>
          <p:cNvSpPr>
            <a:spLocks noGrp="1"/>
          </p:cNvSpPr>
          <p:nvPr>
            <p:ph type="sldNum" sz="quarter" idx="12"/>
          </p:nvPr>
        </p:nvSpPr>
        <p:spPr/>
        <p:txBody>
          <a:bodyPr/>
          <a:lstStyle/>
          <a:p>
            <a:fld id="{628A2EED-A3CB-4FE0-8AF0-726B0A160773}" type="slidenum">
              <a:rPr lang="en-IN" smtClean="0"/>
              <a:t>8</a:t>
            </a:fld>
            <a:endParaRPr lang="en-IN" dirty="0"/>
          </a:p>
        </p:txBody>
      </p:sp>
    </p:spTree>
    <p:extLst>
      <p:ext uri="{BB962C8B-B14F-4D97-AF65-F5344CB8AC3E}">
        <p14:creationId xmlns:p14="http://schemas.microsoft.com/office/powerpoint/2010/main" val="2442866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Flow chart  of Faster R-CNN</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040939080"/>
              </p:ext>
            </p:extLst>
          </p:nvPr>
        </p:nvGraphicFramePr>
        <p:xfrm>
          <a:off x="359122" y="1556792"/>
          <a:ext cx="7239000" cy="2304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628A2EED-A3CB-4FE0-8AF0-726B0A160773}" type="slidenum">
              <a:rPr lang="en-IN" smtClean="0"/>
              <a:t>9</a:t>
            </a:fld>
            <a:endParaRPr lang="en-IN" dirty="0"/>
          </a:p>
        </p:txBody>
      </p:sp>
      <p:pic>
        <p:nvPicPr>
          <p:cNvPr id="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11760" y="3501008"/>
            <a:ext cx="3133725" cy="3108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03530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1446</TotalTime>
  <Words>1424</Words>
  <Application>Microsoft Office PowerPoint</Application>
  <PresentationFormat>On-screen Show (4:3)</PresentationFormat>
  <Paragraphs>159</Paragraphs>
  <Slides>31</Slides>
  <Notes>2</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Opulent</vt:lpstr>
      <vt:lpstr>SUMMER SCHOOL ON COMPUTER VISION, GRAPHICS AND IMAGE PROCESSING. ECSU, ISI, KOLKATA.</vt:lpstr>
      <vt:lpstr>PowerPoint Presentation</vt:lpstr>
      <vt:lpstr>Contents</vt:lpstr>
      <vt:lpstr>Motivation</vt:lpstr>
      <vt:lpstr>Approaches</vt:lpstr>
      <vt:lpstr>Methodology</vt:lpstr>
      <vt:lpstr>WHY CNN??</vt:lpstr>
      <vt:lpstr>WHY FASTER r-CNN</vt:lpstr>
      <vt:lpstr>Flow chart  of Faster R-CNN</vt:lpstr>
      <vt:lpstr>Experiment using Faster R-cnn</vt:lpstr>
      <vt:lpstr>RESULTS FOR FASTER R-CNN</vt:lpstr>
      <vt:lpstr>SVM classifier Method Using Sift Descriptors</vt:lpstr>
      <vt:lpstr>Why SVM???</vt:lpstr>
      <vt:lpstr>Advantages /  Disadvantages (SVM)</vt:lpstr>
      <vt:lpstr>What is SIFT?</vt:lpstr>
      <vt:lpstr>SIFT ALGORITHM</vt:lpstr>
      <vt:lpstr>SIFT Descriptors</vt:lpstr>
      <vt:lpstr>Using SVM on SIFT Descriptors generated </vt:lpstr>
      <vt:lpstr>Experiment using SVM on SIFT DESCRIPTORS</vt:lpstr>
      <vt:lpstr>Detected Keypoints on training image</vt:lpstr>
      <vt:lpstr>Experiment using SVM on SIFT DESCRIPTORS (contd.)</vt:lpstr>
      <vt:lpstr>Why Choose Polynomial Kernel for SVm over others?</vt:lpstr>
      <vt:lpstr>RESULTS FOR SVM</vt:lpstr>
      <vt:lpstr>RESULTS FOR SVM (CONTD)</vt:lpstr>
      <vt:lpstr>Notes :</vt:lpstr>
      <vt:lpstr>Why SVM+SIFT Proved to  be better than Faster R-CNN in our case?</vt:lpstr>
      <vt:lpstr>Challenges</vt:lpstr>
      <vt:lpstr>CoNCLUSION AND FUTURE POSSIBLE EXTENTIONS</vt:lpstr>
      <vt:lpstr>References:</vt:lpstr>
      <vt:lpstr>QUESTIONS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SUMMER SCHOOL ON COMPUTER VISION, GRAPHICS AND IMAGE PROCESSING ISI, KOLKATA</dc:title>
  <dc:creator>Pushan</dc:creator>
  <cp:lastModifiedBy>Pushan</cp:lastModifiedBy>
  <cp:revision>56</cp:revision>
  <dcterms:created xsi:type="dcterms:W3CDTF">2017-07-10T07:57:47Z</dcterms:created>
  <dcterms:modified xsi:type="dcterms:W3CDTF">2017-07-12T03:40:13Z</dcterms:modified>
</cp:coreProperties>
</file>