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Thyroid Cancer Recurrence</a:t>
            </a:r>
            <a:endParaRPr lang="en-IN" dirty="0"/>
          </a:p>
        </p:txBody>
      </p:sp>
    </p:spTree>
    <p:extLst>
      <p:ext uri="{BB962C8B-B14F-4D97-AF65-F5344CB8AC3E}">
        <p14:creationId xmlns:p14="http://schemas.microsoft.com/office/powerpoint/2010/main" val="23395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Ages of Patients vs Recurrence</a:t>
            </a:r>
            <a:endParaRPr lang="en-IN" dirty="0"/>
          </a:p>
        </p:txBody>
      </p:sp>
      <p:pic>
        <p:nvPicPr>
          <p:cNvPr id="4" name="Picture 3"/>
          <p:cNvPicPr>
            <a:picLocks noChangeAspect="1"/>
          </p:cNvPicPr>
          <p:nvPr/>
        </p:nvPicPr>
        <p:blipFill>
          <a:blip r:embed="rId2"/>
          <a:stretch>
            <a:fillRect/>
          </a:stretch>
        </p:blipFill>
        <p:spPr>
          <a:xfrm>
            <a:off x="610007" y="2924175"/>
            <a:ext cx="5172075" cy="3933825"/>
          </a:xfrm>
          <a:prstGeom prst="rect">
            <a:avLst/>
          </a:prstGeom>
        </p:spPr>
      </p:pic>
      <p:sp>
        <p:nvSpPr>
          <p:cNvPr id="5" name="TextBox 4"/>
          <p:cNvSpPr txBox="1"/>
          <p:nvPr/>
        </p:nvSpPr>
        <p:spPr>
          <a:xfrm>
            <a:off x="7593874" y="2987040"/>
            <a:ext cx="4032070"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smtClean="0"/>
              <a:t>The </a:t>
            </a:r>
            <a:r>
              <a:rPr lang="en-US" i="1" dirty="0"/>
              <a:t>box plot shows that the ages of patients with </a:t>
            </a:r>
            <a:r>
              <a:rPr lang="en-US" i="1" dirty="0" smtClean="0"/>
              <a:t>recurrence range </a:t>
            </a:r>
            <a:r>
              <a:rPr lang="en-US" i="1" dirty="0"/>
              <a:t>from 15 to </a:t>
            </a:r>
            <a:r>
              <a:rPr lang="en-US" i="1" dirty="0" smtClean="0"/>
              <a:t>82.</a:t>
            </a:r>
            <a:endParaRPr lang="en-US" dirty="0"/>
          </a:p>
          <a:p>
            <a:pPr marL="285750" indent="-285750">
              <a:buFont typeface="Arial" panose="020B0604020202020204" pitchFamily="34" charset="0"/>
              <a:buChar char="•"/>
            </a:pPr>
            <a:r>
              <a:rPr lang="en-US" i="1" dirty="0" smtClean="0"/>
              <a:t>The </a:t>
            </a:r>
            <a:r>
              <a:rPr lang="en-US" i="1" dirty="0"/>
              <a:t>interquartile range shows that most of the people who had a </a:t>
            </a:r>
            <a:r>
              <a:rPr lang="en-US" i="1" dirty="0" smtClean="0"/>
              <a:t>recurrence of </a:t>
            </a:r>
            <a:r>
              <a:rPr lang="en-US" i="1" dirty="0"/>
              <a:t>thyroid </a:t>
            </a:r>
            <a:r>
              <a:rPr lang="en-US" i="1" dirty="0" smtClean="0"/>
              <a:t>cancer</a:t>
            </a:r>
            <a:r>
              <a:rPr lang="en-US" dirty="0"/>
              <a:t> </a:t>
            </a:r>
            <a:r>
              <a:rPr lang="en-US" i="1" dirty="0" smtClean="0"/>
              <a:t>are </a:t>
            </a:r>
            <a:r>
              <a:rPr lang="en-US" i="1" dirty="0"/>
              <a:t>of between the ages 32 and </a:t>
            </a:r>
            <a:r>
              <a:rPr lang="en-US" i="1" dirty="0" smtClean="0"/>
              <a:t>62.</a:t>
            </a:r>
          </a:p>
          <a:p>
            <a:pPr marL="285750" indent="-285750">
              <a:buFont typeface="Arial" panose="020B0604020202020204" pitchFamily="34" charset="0"/>
              <a:buChar char="•"/>
            </a:pPr>
            <a:r>
              <a:rPr lang="en-US" i="1" dirty="0" smtClean="0"/>
              <a:t>The data is positively skewed.</a:t>
            </a:r>
            <a:endParaRPr lang="en-US" dirty="0"/>
          </a:p>
        </p:txBody>
      </p:sp>
    </p:spTree>
    <p:extLst>
      <p:ext uri="{BB962C8B-B14F-4D97-AF65-F5344CB8AC3E}">
        <p14:creationId xmlns:p14="http://schemas.microsoft.com/office/powerpoint/2010/main" val="60971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Recurrences vs stage</a:t>
            </a:r>
            <a:endParaRPr lang="en-IN" dirty="0"/>
          </a:p>
        </p:txBody>
      </p:sp>
      <p:pic>
        <p:nvPicPr>
          <p:cNvPr id="4" name="Picture 3"/>
          <p:cNvPicPr>
            <a:picLocks noChangeAspect="1"/>
          </p:cNvPicPr>
          <p:nvPr/>
        </p:nvPicPr>
        <p:blipFill>
          <a:blip r:embed="rId2"/>
          <a:stretch>
            <a:fillRect/>
          </a:stretch>
        </p:blipFill>
        <p:spPr>
          <a:xfrm>
            <a:off x="426312" y="2496775"/>
            <a:ext cx="6192214" cy="4213179"/>
          </a:xfrm>
          <a:prstGeom prst="rect">
            <a:avLst/>
          </a:prstGeom>
        </p:spPr>
      </p:pic>
      <p:sp>
        <p:nvSpPr>
          <p:cNvPr id="5" name="TextBox 4"/>
          <p:cNvSpPr txBox="1"/>
          <p:nvPr/>
        </p:nvSpPr>
        <p:spPr>
          <a:xfrm>
            <a:off x="7686973" y="2865120"/>
            <a:ext cx="3605348" cy="923330"/>
          </a:xfrm>
          <a:prstGeom prst="rect">
            <a:avLst/>
          </a:prstGeom>
          <a:noFill/>
        </p:spPr>
        <p:txBody>
          <a:bodyPr wrap="square" rtlCol="0">
            <a:spAutoFit/>
          </a:bodyPr>
          <a:lstStyle/>
          <a:p>
            <a:r>
              <a:rPr lang="en-US" dirty="0" smtClean="0"/>
              <a:t>We can see that the chances of recurrences increase with the stage of the cancer.</a:t>
            </a:r>
            <a:endParaRPr lang="en-IN" dirty="0"/>
          </a:p>
        </p:txBody>
      </p:sp>
    </p:spTree>
    <p:extLst>
      <p:ext uri="{BB962C8B-B14F-4D97-AF65-F5344CB8AC3E}">
        <p14:creationId xmlns:p14="http://schemas.microsoft.com/office/powerpoint/2010/main" val="414409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Recurrences vs Tumor Class</a:t>
            </a:r>
            <a:endParaRPr lang="en-IN" dirty="0"/>
          </a:p>
        </p:txBody>
      </p:sp>
      <p:pic>
        <p:nvPicPr>
          <p:cNvPr id="4" name="Picture 3"/>
          <p:cNvPicPr>
            <a:picLocks noChangeAspect="1"/>
          </p:cNvPicPr>
          <p:nvPr/>
        </p:nvPicPr>
        <p:blipFill>
          <a:blip r:embed="rId2"/>
          <a:stretch>
            <a:fillRect/>
          </a:stretch>
        </p:blipFill>
        <p:spPr>
          <a:xfrm>
            <a:off x="502920" y="2542903"/>
            <a:ext cx="7142371" cy="4123509"/>
          </a:xfrm>
          <a:prstGeom prst="rect">
            <a:avLst/>
          </a:prstGeom>
        </p:spPr>
      </p:pic>
      <p:sp>
        <p:nvSpPr>
          <p:cNvPr id="5" name="TextBox 4"/>
          <p:cNvSpPr txBox="1"/>
          <p:nvPr/>
        </p:nvSpPr>
        <p:spPr>
          <a:xfrm>
            <a:off x="8316685" y="2786742"/>
            <a:ext cx="3509554" cy="1200329"/>
          </a:xfrm>
          <a:prstGeom prst="rect">
            <a:avLst/>
          </a:prstGeom>
          <a:noFill/>
        </p:spPr>
        <p:txBody>
          <a:bodyPr wrap="square" rtlCol="0">
            <a:spAutoFit/>
          </a:bodyPr>
          <a:lstStyle/>
          <a:p>
            <a:r>
              <a:rPr lang="en-US" dirty="0" smtClean="0"/>
              <a:t>From this </a:t>
            </a:r>
            <a:r>
              <a:rPr lang="en-US" dirty="0" err="1" smtClean="0"/>
              <a:t>heatmap</a:t>
            </a:r>
            <a:r>
              <a:rPr lang="en-US" dirty="0" smtClean="0"/>
              <a:t> we can see</a:t>
            </a:r>
            <a:r>
              <a:rPr lang="en-IN" dirty="0" smtClean="0"/>
              <a:t> that the chances of recurrences are highest with the T3a </a:t>
            </a:r>
            <a:r>
              <a:rPr lang="en-IN" dirty="0" err="1" smtClean="0"/>
              <a:t>tumor</a:t>
            </a:r>
            <a:r>
              <a:rPr lang="en-IN" dirty="0" smtClean="0"/>
              <a:t> class.</a:t>
            </a:r>
            <a:endParaRPr lang="en-US" dirty="0" smtClean="0"/>
          </a:p>
        </p:txBody>
      </p:sp>
    </p:spTree>
    <p:extLst>
      <p:ext uri="{BB962C8B-B14F-4D97-AF65-F5344CB8AC3E}">
        <p14:creationId xmlns:p14="http://schemas.microsoft.com/office/powerpoint/2010/main" val="31798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Nodal Stage vs Metastasis</a:t>
            </a:r>
            <a:endParaRPr lang="en-IN" dirty="0"/>
          </a:p>
        </p:txBody>
      </p:sp>
      <p:pic>
        <p:nvPicPr>
          <p:cNvPr id="4" name="Picture 3"/>
          <p:cNvPicPr>
            <a:picLocks noChangeAspect="1"/>
          </p:cNvPicPr>
          <p:nvPr/>
        </p:nvPicPr>
        <p:blipFill>
          <a:blip r:embed="rId2"/>
          <a:stretch>
            <a:fillRect/>
          </a:stretch>
        </p:blipFill>
        <p:spPr>
          <a:xfrm>
            <a:off x="609191" y="2513098"/>
            <a:ext cx="5826443" cy="3964309"/>
          </a:xfrm>
          <a:prstGeom prst="rect">
            <a:avLst/>
          </a:prstGeom>
        </p:spPr>
      </p:pic>
      <p:sp>
        <p:nvSpPr>
          <p:cNvPr id="5" name="TextBox 4"/>
          <p:cNvSpPr txBox="1"/>
          <p:nvPr/>
        </p:nvSpPr>
        <p:spPr>
          <a:xfrm>
            <a:off x="7863840" y="2873829"/>
            <a:ext cx="377952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observe an unexpected relationship between metastasis (spread of cancer) and chances of recurrence.</a:t>
            </a:r>
          </a:p>
          <a:p>
            <a:pPr marL="285750" indent="-285750">
              <a:buFont typeface="Arial" panose="020B0604020202020204" pitchFamily="34" charset="0"/>
              <a:buChar char="•"/>
            </a:pPr>
            <a:r>
              <a:rPr lang="en-US" dirty="0" smtClean="0"/>
              <a:t>If the patient has a documented history of distant metastasis, their chances of recurrence is far lesser than otherwise.</a:t>
            </a:r>
            <a:endParaRPr lang="en-IN" dirty="0"/>
          </a:p>
        </p:txBody>
      </p:sp>
    </p:spTree>
    <p:extLst>
      <p:ext uri="{BB962C8B-B14F-4D97-AF65-F5344CB8AC3E}">
        <p14:creationId xmlns:p14="http://schemas.microsoft.com/office/powerpoint/2010/main" val="342981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417252" cy="706964"/>
          </a:xfrm>
        </p:spPr>
        <p:txBody>
          <a:bodyPr/>
          <a:lstStyle/>
          <a:p>
            <a:r>
              <a:rPr lang="" dirty="0" smtClean="0"/>
              <a:t>Impact of Smoking and/or Radiotherapy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217" y="2854886"/>
            <a:ext cx="7702527" cy="2831811"/>
          </a:xfrm>
        </p:spPr>
      </p:pic>
      <p:sp>
        <p:nvSpPr>
          <p:cNvPr id="5" name="TextBox 4"/>
          <p:cNvSpPr txBox="1"/>
          <p:nvPr/>
        </p:nvSpPr>
        <p:spPr>
          <a:xfrm>
            <a:off x="8090263" y="3178629"/>
            <a:ext cx="3526971" cy="2308324"/>
          </a:xfrm>
          <a:prstGeom prst="rect">
            <a:avLst/>
          </a:prstGeom>
          <a:noFill/>
        </p:spPr>
        <p:txBody>
          <a:bodyPr wrap="square" rtlCol="0">
            <a:spAutoFit/>
          </a:bodyPr>
          <a:lstStyle/>
          <a:p>
            <a:pPr marL="285750" indent="-285750">
              <a:buFont typeface="Arial" panose="020B0604020202020204" pitchFamily="34" charset="0"/>
              <a:buChar char="•"/>
            </a:pPr>
            <a:r>
              <a:rPr lang="" dirty="0" smtClean="0"/>
              <a:t>This plot shows us that a history of smoking or radiotherapy indicates a higher chance of recurrence.</a:t>
            </a:r>
          </a:p>
          <a:p>
            <a:pPr marL="285750" indent="-285750">
              <a:buFont typeface="Arial" panose="020B0604020202020204" pitchFamily="34" charset="0"/>
              <a:buChar char="•"/>
            </a:pPr>
            <a:r>
              <a:rPr lang="" dirty="0" smtClean="0"/>
              <a:t>Having swollen lymph nodes puts the patient at risk for a recurrence as well.</a:t>
            </a:r>
          </a:p>
        </p:txBody>
      </p:sp>
    </p:spTree>
    <p:extLst>
      <p:ext uri="{BB962C8B-B14F-4D97-AF65-F5344CB8AC3E}">
        <p14:creationId xmlns:p14="http://schemas.microsoft.com/office/powerpoint/2010/main" val="32498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vs Pathology</a:t>
            </a:r>
            <a:endParaRPr lang="en-IN" dirty="0"/>
          </a:p>
        </p:txBody>
      </p:sp>
      <p:sp>
        <p:nvSpPr>
          <p:cNvPr id="5" name="TextBox 4"/>
          <p:cNvSpPr txBox="1"/>
          <p:nvPr/>
        </p:nvSpPr>
        <p:spPr>
          <a:xfrm>
            <a:off x="8264434" y="2934789"/>
            <a:ext cx="3344092" cy="1477328"/>
          </a:xfrm>
          <a:prstGeom prst="rect">
            <a:avLst/>
          </a:prstGeom>
          <a:noFill/>
        </p:spPr>
        <p:txBody>
          <a:bodyPr wrap="square" rtlCol="0">
            <a:spAutoFit/>
          </a:bodyPr>
          <a:lstStyle/>
          <a:p>
            <a:r>
              <a:rPr lang="en-US" dirty="0" smtClean="0"/>
              <a:t>From this plot we observe that there is a much higher chance of recurrence in patients with the Papillary cancer type.</a:t>
            </a:r>
            <a:endParaRPr lang="en-IN" dirty="0"/>
          </a:p>
        </p:txBody>
      </p:sp>
      <p:pic>
        <p:nvPicPr>
          <p:cNvPr id="6" name="Picture 5"/>
          <p:cNvPicPr>
            <a:picLocks noChangeAspect="1"/>
          </p:cNvPicPr>
          <p:nvPr/>
        </p:nvPicPr>
        <p:blipFill>
          <a:blip r:embed="rId2"/>
          <a:stretch>
            <a:fillRect/>
          </a:stretch>
        </p:blipFill>
        <p:spPr>
          <a:xfrm>
            <a:off x="741180" y="2409825"/>
            <a:ext cx="5362575" cy="4448175"/>
          </a:xfrm>
          <a:prstGeom prst="rect">
            <a:avLst/>
          </a:prstGeom>
        </p:spPr>
      </p:pic>
    </p:spTree>
    <p:extLst>
      <p:ext uri="{BB962C8B-B14F-4D97-AF65-F5344CB8AC3E}">
        <p14:creationId xmlns:p14="http://schemas.microsoft.com/office/powerpoint/2010/main" val="68834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The insights gained from this analysis serve as valuable contributions to the ongoing efforts to combat this formidable malignancy as cancer has been a serious concern for people. As we reflect on this report, it becomes clear that this project has not only deepened our comprehension of thyroid cancer but also provides actionable recommendations for clinicians and researchers to enhance healthcare options for thyroid cancer patients and improve their outcomes.</a:t>
            </a:r>
            <a:endParaRPr lang="en-IN" dirty="0"/>
          </a:p>
          <a:p>
            <a:endParaRPr lang="en-IN" dirty="0"/>
          </a:p>
        </p:txBody>
      </p:sp>
    </p:spTree>
    <p:extLst>
      <p:ext uri="{BB962C8B-B14F-4D97-AF65-F5344CB8AC3E}">
        <p14:creationId xmlns:p14="http://schemas.microsoft.com/office/powerpoint/2010/main" val="113727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277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Thyroid Cancer Recurrence</vt:lpstr>
      <vt:lpstr>Ages of Patients vs Recurrence</vt:lpstr>
      <vt:lpstr>Recurrences vs stage</vt:lpstr>
      <vt:lpstr>Recurrences vs Tumor Class</vt:lpstr>
      <vt:lpstr>Nodal Stage vs Metastasis</vt:lpstr>
      <vt:lpstr>Impact of Smoking and/or Radiotherapy</vt:lpstr>
      <vt:lpstr>Recurrence vs Pathology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Cancer Recurrence</dc:title>
  <dc:creator>Microsoft account</dc:creator>
  <cp:lastModifiedBy>Microsoft account</cp:lastModifiedBy>
  <cp:revision>6</cp:revision>
  <dcterms:created xsi:type="dcterms:W3CDTF">2023-12-28T05:57:37Z</dcterms:created>
  <dcterms:modified xsi:type="dcterms:W3CDTF">2023-12-29T06:58:30Z</dcterms:modified>
</cp:coreProperties>
</file>