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uHzDAu+LKRxmYS7QrvGIEnle8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1A701F5-66C1-4844-B00B-947B9185369C}">
  <a:tblStyle styleId="{F1A701F5-66C1-4844-B00B-947B918536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f4a7e7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83f4a7e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3809a83f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83809a83f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Question: What if similarity score for synthetic data point is 40 and there is only 1 data point in original data which has similarity score greater than 40 then there is 50% chance of that re-identification. Can we come up with some metric using this number? Example there is only 10% chance of re-identification. Then we can combine it with Privacy at Risk in slide 5 metric. It will help to avoid outlier treatment also.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82a34b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8282a34b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282a34b9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8282a34b9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282a34b9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8282a34b9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3809a83f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83809a83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Privacy Risk Methodology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Walkthrough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3f4a7e791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Setting thresholds is arbitrary, difficult</a:t>
            </a:r>
            <a:endParaRPr/>
          </a:p>
        </p:txBody>
      </p:sp>
      <p:graphicFrame>
        <p:nvGraphicFramePr>
          <p:cNvPr id="217" name="Google Shape;217;g83f4a7e791_0_0"/>
          <p:cNvGraphicFramePr/>
          <p:nvPr/>
        </p:nvGraphicFramePr>
        <p:xfrm>
          <a:off x="21967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{F1A701F5-66C1-4844-B00B-947B9185369C}</a:tableStyleId>
              </a:tblPr>
              <a:tblGrid>
                <a:gridCol w="2512075"/>
              </a:tblGrid>
              <a:tr h="51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7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8" name="Google Shape;218;g83f4a7e791_0_0"/>
          <p:cNvGraphicFramePr/>
          <p:nvPr/>
        </p:nvGraphicFramePr>
        <p:xfrm>
          <a:off x="50264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{F1A701F5-66C1-4844-B00B-947B9185369C}</a:tableStyleId>
              </a:tblPr>
              <a:tblGrid>
                <a:gridCol w="2512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9" name="Google Shape;219;g83f4a7e79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38" y="2000250"/>
            <a:ext cx="539150" cy="381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CC0000">
                <a:alpha val="50000"/>
              </a:srgbClr>
            </a:outerShdw>
          </a:effectLst>
        </p:spPr>
      </p:pic>
      <p:pic>
        <p:nvPicPr>
          <p:cNvPr id="220" name="Google Shape;220;g83f4a7e79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50" y="3573225"/>
            <a:ext cx="539150" cy="381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CC0000">
                <a:alpha val="50000"/>
              </a:srgbClr>
            </a:outerShdw>
          </a:effectLst>
        </p:spPr>
      </p:pic>
      <p:pic>
        <p:nvPicPr>
          <p:cNvPr id="221" name="Google Shape;221;g83f4a7e79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1550" y="2000250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83f4a7e791_0_0"/>
          <p:cNvPicPr preferRelativeResize="0"/>
          <p:nvPr/>
        </p:nvPicPr>
        <p:blipFill rotWithShape="1">
          <a:blip r:embed="rId4">
            <a:alphaModFix amt="42000"/>
          </a:blip>
          <a:srcRect b="0" l="0" r="0" t="0"/>
          <a:stretch/>
        </p:blipFill>
        <p:spPr>
          <a:xfrm>
            <a:off x="6071550" y="2381025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83f4a7e791_0_0"/>
          <p:cNvPicPr preferRelativeResize="0"/>
          <p:nvPr/>
        </p:nvPicPr>
        <p:blipFill rotWithShape="1">
          <a:blip r:embed="rId4">
            <a:alphaModFix amt="11000"/>
          </a:blip>
          <a:srcRect b="0" l="0" r="0" t="0"/>
          <a:stretch/>
        </p:blipFill>
        <p:spPr>
          <a:xfrm>
            <a:off x="6071550" y="2762250"/>
            <a:ext cx="539150" cy="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83f4a7e791_0_0"/>
          <p:cNvSpPr txBox="1"/>
          <p:nvPr/>
        </p:nvSpPr>
        <p:spPr>
          <a:xfrm>
            <a:off x="2743950" y="1644150"/>
            <a:ext cx="16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83f4a7e791_0_0"/>
          <p:cNvSpPr txBox="1"/>
          <p:nvPr/>
        </p:nvSpPr>
        <p:spPr>
          <a:xfrm>
            <a:off x="5524525" y="1644150"/>
            <a:ext cx="16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Synthetic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g83f4a7e791_0_0"/>
          <p:cNvCxnSpPr>
            <a:stCxn id="219" idx="3"/>
            <a:endCxn id="220" idx="3"/>
          </p:cNvCxnSpPr>
          <p:nvPr/>
        </p:nvCxnSpPr>
        <p:spPr>
          <a:xfrm>
            <a:off x="3555688" y="2190975"/>
            <a:ext cx="0" cy="15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g83f4a7e791_0_0"/>
          <p:cNvCxnSpPr>
            <a:stCxn id="219" idx="3"/>
            <a:endCxn id="222" idx="1"/>
          </p:cNvCxnSpPr>
          <p:nvPr/>
        </p:nvCxnSpPr>
        <p:spPr>
          <a:xfrm>
            <a:off x="3555688" y="2190975"/>
            <a:ext cx="2515800" cy="3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8" name="Google Shape;228;g83f4a7e791_0_0"/>
          <p:cNvSpPr txBox="1"/>
          <p:nvPr/>
        </p:nvSpPr>
        <p:spPr>
          <a:xfrm>
            <a:off x="160400" y="1517175"/>
            <a:ext cx="199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measure similarity of data points in Synthetic Dataset to Original Dataset points.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similarity =&gt; More potential to be re-identified back</a:t>
            </a:r>
            <a:br>
              <a:rPr lang="en"/>
            </a:br>
            <a:br>
              <a:rPr lang="en"/>
            </a:br>
            <a:r>
              <a:rPr lang="en"/>
              <a:t>But setting thresholds to flag risky data is arbitrary, difficult</a:t>
            </a:r>
            <a:endParaRPr/>
          </a:p>
        </p:txBody>
      </p:sp>
      <p:sp>
        <p:nvSpPr>
          <p:cNvPr id="229" name="Google Shape;229;g83f4a7e791_0_0"/>
          <p:cNvSpPr txBox="1"/>
          <p:nvPr/>
        </p:nvSpPr>
        <p:spPr>
          <a:xfrm rot="693918">
            <a:off x="4585315" y="2144084"/>
            <a:ext cx="1333270" cy="267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9 </a:t>
            </a:r>
            <a:r>
              <a:rPr b="1" i="1" lang="en" sz="1100"/>
              <a:t>columns match</a:t>
            </a:r>
            <a:endParaRPr b="1" i="1" sz="1100"/>
          </a:p>
        </p:txBody>
      </p:sp>
      <p:sp>
        <p:nvSpPr>
          <p:cNvPr id="230" name="Google Shape;230;g83f4a7e791_0_0"/>
          <p:cNvSpPr txBox="1"/>
          <p:nvPr/>
        </p:nvSpPr>
        <p:spPr>
          <a:xfrm rot="-2097">
            <a:off x="3550750" y="2735770"/>
            <a:ext cx="1475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5 </a:t>
            </a:r>
            <a:r>
              <a:rPr b="1" i="1" lang="en" sz="1100"/>
              <a:t>columns match</a:t>
            </a:r>
            <a:endParaRPr b="1" i="1" sz="1100"/>
          </a:p>
        </p:txBody>
      </p:sp>
      <p:sp>
        <p:nvSpPr>
          <p:cNvPr id="231" name="Google Shape;231;g83f4a7e791_0_0"/>
          <p:cNvSpPr txBox="1"/>
          <p:nvPr/>
        </p:nvSpPr>
        <p:spPr>
          <a:xfrm>
            <a:off x="2337275" y="2144100"/>
            <a:ext cx="49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32" name="Google Shape;232;g83f4a7e791_0_0"/>
          <p:cNvSpPr txBox="1"/>
          <p:nvPr/>
        </p:nvSpPr>
        <p:spPr>
          <a:xfrm>
            <a:off x="2337275" y="2644050"/>
            <a:ext cx="49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33" name="Google Shape;233;g83f4a7e791_0_0"/>
          <p:cNvSpPr txBox="1"/>
          <p:nvPr/>
        </p:nvSpPr>
        <p:spPr>
          <a:xfrm>
            <a:off x="2337275" y="3144000"/>
            <a:ext cx="49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34" name="Google Shape;234;g83f4a7e791_0_0"/>
          <p:cNvSpPr txBox="1"/>
          <p:nvPr/>
        </p:nvSpPr>
        <p:spPr>
          <a:xfrm>
            <a:off x="2337275" y="3643950"/>
            <a:ext cx="49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3809a83f7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Setting thresholds is arbitrary, difficult</a:t>
            </a:r>
            <a:endParaRPr/>
          </a:p>
        </p:txBody>
      </p:sp>
      <p:graphicFrame>
        <p:nvGraphicFramePr>
          <p:cNvPr id="240" name="Google Shape;240;g83809a83f7_0_36"/>
          <p:cNvGraphicFramePr/>
          <p:nvPr/>
        </p:nvGraphicFramePr>
        <p:xfrm>
          <a:off x="21967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{F1A701F5-66C1-4844-B00B-947B9185369C}</a:tableStyleId>
              </a:tblPr>
              <a:tblGrid>
                <a:gridCol w="2512075"/>
              </a:tblGrid>
              <a:tr h="51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7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1" name="Google Shape;241;g83809a83f7_0_36"/>
          <p:cNvGraphicFramePr/>
          <p:nvPr/>
        </p:nvGraphicFramePr>
        <p:xfrm>
          <a:off x="50264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{F1A701F5-66C1-4844-B00B-947B9185369C}</a:tableStyleId>
              </a:tblPr>
              <a:tblGrid>
                <a:gridCol w="2512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2" name="Google Shape;242;g83809a83f7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38" y="2000250"/>
            <a:ext cx="539150" cy="381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CC0000">
                <a:alpha val="50000"/>
              </a:srgbClr>
            </a:outerShdw>
          </a:effectLst>
        </p:spPr>
      </p:pic>
      <p:pic>
        <p:nvPicPr>
          <p:cNvPr id="243" name="Google Shape;243;g83809a83f7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50" y="3573225"/>
            <a:ext cx="539150" cy="381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CC0000">
                <a:alpha val="50000"/>
              </a:srgbClr>
            </a:outerShdw>
          </a:effectLst>
        </p:spPr>
      </p:pic>
      <p:pic>
        <p:nvPicPr>
          <p:cNvPr id="244" name="Google Shape;244;g83809a83f7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1550" y="2000250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83809a83f7_0_36"/>
          <p:cNvPicPr preferRelativeResize="0"/>
          <p:nvPr/>
        </p:nvPicPr>
        <p:blipFill rotWithShape="1">
          <a:blip r:embed="rId4">
            <a:alphaModFix amt="42000"/>
          </a:blip>
          <a:srcRect b="0" l="0" r="0" t="0"/>
          <a:stretch/>
        </p:blipFill>
        <p:spPr>
          <a:xfrm>
            <a:off x="6071550" y="2381025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83809a83f7_0_36"/>
          <p:cNvPicPr preferRelativeResize="0"/>
          <p:nvPr/>
        </p:nvPicPr>
        <p:blipFill rotWithShape="1">
          <a:blip r:embed="rId4">
            <a:alphaModFix amt="11000"/>
          </a:blip>
          <a:srcRect b="0" l="0" r="0" t="0"/>
          <a:stretch/>
        </p:blipFill>
        <p:spPr>
          <a:xfrm>
            <a:off x="6071550" y="2762250"/>
            <a:ext cx="539150" cy="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83809a83f7_0_36"/>
          <p:cNvSpPr txBox="1"/>
          <p:nvPr/>
        </p:nvSpPr>
        <p:spPr>
          <a:xfrm>
            <a:off x="2743950" y="1644150"/>
            <a:ext cx="16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83809a83f7_0_36"/>
          <p:cNvSpPr txBox="1"/>
          <p:nvPr/>
        </p:nvSpPr>
        <p:spPr>
          <a:xfrm>
            <a:off x="5524525" y="1644150"/>
            <a:ext cx="16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Synthetic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g83809a83f7_0_36"/>
          <p:cNvCxnSpPr>
            <a:stCxn id="242" idx="3"/>
            <a:endCxn id="243" idx="3"/>
          </p:cNvCxnSpPr>
          <p:nvPr/>
        </p:nvCxnSpPr>
        <p:spPr>
          <a:xfrm>
            <a:off x="3555688" y="2190975"/>
            <a:ext cx="0" cy="15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g83809a83f7_0_36"/>
          <p:cNvCxnSpPr>
            <a:stCxn id="242" idx="3"/>
            <a:endCxn id="245" idx="1"/>
          </p:cNvCxnSpPr>
          <p:nvPr/>
        </p:nvCxnSpPr>
        <p:spPr>
          <a:xfrm>
            <a:off x="3555688" y="2190975"/>
            <a:ext cx="2515800" cy="3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1" name="Google Shape;251;g83809a83f7_0_36"/>
          <p:cNvSpPr txBox="1"/>
          <p:nvPr/>
        </p:nvSpPr>
        <p:spPr>
          <a:xfrm>
            <a:off x="160400" y="1517175"/>
            <a:ext cx="199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measure similarity of data points in Synthetic Dataset to Original Dataset points.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similarity =&gt; More potential to be re-identified back</a:t>
            </a:r>
            <a:br>
              <a:rPr lang="en"/>
            </a:br>
            <a:br>
              <a:rPr lang="en"/>
            </a:br>
            <a:r>
              <a:rPr lang="en"/>
              <a:t>But setting thresholds to flag risky data is arbitrary, difficult</a:t>
            </a:r>
            <a:endParaRPr/>
          </a:p>
        </p:txBody>
      </p:sp>
      <p:sp>
        <p:nvSpPr>
          <p:cNvPr id="252" name="Google Shape;252;g83809a83f7_0_36"/>
          <p:cNvSpPr txBox="1"/>
          <p:nvPr/>
        </p:nvSpPr>
        <p:spPr>
          <a:xfrm rot="693918">
            <a:off x="4585315" y="2144084"/>
            <a:ext cx="1333270" cy="267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80% similar</a:t>
            </a:r>
            <a:endParaRPr i="1" sz="1100"/>
          </a:p>
        </p:txBody>
      </p:sp>
      <p:sp>
        <p:nvSpPr>
          <p:cNvPr id="253" name="Google Shape;253;g83809a83f7_0_36"/>
          <p:cNvSpPr txBox="1"/>
          <p:nvPr/>
        </p:nvSpPr>
        <p:spPr>
          <a:xfrm rot="-2321">
            <a:off x="3550750" y="2735759"/>
            <a:ext cx="13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1</a:t>
            </a:r>
            <a:r>
              <a:rPr i="1" lang="en" sz="1100"/>
              <a:t>0% similar</a:t>
            </a:r>
            <a:endParaRPr i="1" sz="1100"/>
          </a:p>
        </p:txBody>
      </p:sp>
      <p:sp>
        <p:nvSpPr>
          <p:cNvPr id="254" name="Google Shape;254;g83809a83f7_0_36"/>
          <p:cNvSpPr txBox="1"/>
          <p:nvPr/>
        </p:nvSpPr>
        <p:spPr>
          <a:xfrm>
            <a:off x="2337275" y="2144100"/>
            <a:ext cx="49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55" name="Google Shape;255;g83809a83f7_0_36"/>
          <p:cNvSpPr txBox="1"/>
          <p:nvPr/>
        </p:nvSpPr>
        <p:spPr>
          <a:xfrm>
            <a:off x="2337275" y="2644050"/>
            <a:ext cx="49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56" name="Google Shape;256;g83809a83f7_0_36"/>
          <p:cNvSpPr txBox="1"/>
          <p:nvPr/>
        </p:nvSpPr>
        <p:spPr>
          <a:xfrm>
            <a:off x="2337275" y="3144000"/>
            <a:ext cx="49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57" name="Google Shape;257;g83809a83f7_0_36"/>
          <p:cNvSpPr txBox="1"/>
          <p:nvPr/>
        </p:nvSpPr>
        <p:spPr>
          <a:xfrm>
            <a:off x="2337275" y="3643950"/>
            <a:ext cx="49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Setting thresholds is arbitrary, difficult</a:t>
            </a:r>
            <a:endParaRPr/>
          </a:p>
        </p:txBody>
      </p:sp>
      <p:graphicFrame>
        <p:nvGraphicFramePr>
          <p:cNvPr id="61" name="Google Shape;61;p2"/>
          <p:cNvGraphicFramePr/>
          <p:nvPr/>
        </p:nvGraphicFramePr>
        <p:xfrm>
          <a:off x="21967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{F1A701F5-66C1-4844-B00B-947B9185369C}</a:tableStyleId>
              </a:tblPr>
              <a:tblGrid>
                <a:gridCol w="2512075"/>
              </a:tblGrid>
              <a:tr h="51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7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" name="Google Shape;62;p2"/>
          <p:cNvGraphicFramePr/>
          <p:nvPr/>
        </p:nvGraphicFramePr>
        <p:xfrm>
          <a:off x="50264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{F1A701F5-66C1-4844-B00B-947B9185369C}</a:tableStyleId>
              </a:tblPr>
              <a:tblGrid>
                <a:gridCol w="2512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38" y="2000250"/>
            <a:ext cx="539150" cy="381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CC0000">
                <a:alpha val="50000"/>
              </a:srgbClr>
            </a:outerShdw>
          </a:effectLst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50" y="3042100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50" y="3573225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1550" y="2000250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 rotWithShape="1">
          <a:blip r:embed="rId4">
            <a:alphaModFix amt="42000"/>
          </a:blip>
          <a:srcRect b="0" l="0" r="0" t="0"/>
          <a:stretch/>
        </p:blipFill>
        <p:spPr>
          <a:xfrm>
            <a:off x="6071550" y="2381025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"/>
          <p:cNvPicPr preferRelativeResize="0"/>
          <p:nvPr/>
        </p:nvPicPr>
        <p:blipFill rotWithShape="1">
          <a:blip r:embed="rId4">
            <a:alphaModFix amt="11000"/>
          </a:blip>
          <a:srcRect b="0" l="0" r="0" t="0"/>
          <a:stretch/>
        </p:blipFill>
        <p:spPr>
          <a:xfrm>
            <a:off x="6071550" y="2762250"/>
            <a:ext cx="539150" cy="38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2"/>
          <p:cNvCxnSpPr>
            <a:stCxn id="63" idx="3"/>
            <a:endCxn id="66" idx="1"/>
          </p:cNvCxnSpPr>
          <p:nvPr/>
        </p:nvCxnSpPr>
        <p:spPr>
          <a:xfrm>
            <a:off x="3555688" y="2190975"/>
            <a:ext cx="25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" name="Google Shape;70;p2"/>
          <p:cNvSpPr txBox="1"/>
          <p:nvPr/>
        </p:nvSpPr>
        <p:spPr>
          <a:xfrm>
            <a:off x="2743950" y="1644150"/>
            <a:ext cx="16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5524525" y="1644150"/>
            <a:ext cx="16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Synthetic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2"/>
          <p:cNvCxnSpPr>
            <a:stCxn id="63" idx="3"/>
            <a:endCxn id="68" idx="1"/>
          </p:cNvCxnSpPr>
          <p:nvPr/>
        </p:nvCxnSpPr>
        <p:spPr>
          <a:xfrm>
            <a:off x="3555688" y="2190975"/>
            <a:ext cx="25158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2"/>
          <p:cNvCxnSpPr>
            <a:stCxn id="63" idx="3"/>
            <a:endCxn id="67" idx="1"/>
          </p:cNvCxnSpPr>
          <p:nvPr/>
        </p:nvCxnSpPr>
        <p:spPr>
          <a:xfrm>
            <a:off x="3555688" y="2190975"/>
            <a:ext cx="2515800" cy="3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" name="Google Shape;74;p2"/>
          <p:cNvSpPr txBox="1"/>
          <p:nvPr/>
        </p:nvSpPr>
        <p:spPr>
          <a:xfrm>
            <a:off x="7643025" y="2000175"/>
            <a:ext cx="757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Risk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7643025" y="2381175"/>
            <a:ext cx="1189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Risk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7643025" y="2776263"/>
            <a:ext cx="1189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Risk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2"/>
          <p:cNvCxnSpPr/>
          <p:nvPr/>
        </p:nvCxnSpPr>
        <p:spPr>
          <a:xfrm flipH="1">
            <a:off x="7643025" y="2375775"/>
            <a:ext cx="11553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2"/>
          <p:cNvSpPr txBox="1"/>
          <p:nvPr/>
        </p:nvSpPr>
        <p:spPr>
          <a:xfrm>
            <a:off x="160400" y="1517175"/>
            <a:ext cx="199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measure similarity of data points in Synthetic Dataset to Original Dataset points.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similarity =&gt; More potential to be re-identified back</a:t>
            </a:r>
            <a:br>
              <a:rPr lang="en"/>
            </a:br>
            <a:br>
              <a:rPr lang="en"/>
            </a:br>
            <a:r>
              <a:rPr lang="en"/>
              <a:t>But setting thresholds to flag risky data is arbitrary, difficult</a:t>
            </a:r>
            <a:endParaRPr/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50" y="2616163"/>
            <a:ext cx="539150" cy="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"/>
          <p:cNvSpPr txBox="1"/>
          <p:nvPr/>
        </p:nvSpPr>
        <p:spPr>
          <a:xfrm>
            <a:off x="6610750" y="2012663"/>
            <a:ext cx="13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100% similar</a:t>
            </a:r>
            <a:endParaRPr i="1" sz="1100"/>
          </a:p>
        </p:txBody>
      </p:sp>
      <p:sp>
        <p:nvSpPr>
          <p:cNvPr id="81" name="Google Shape;81;p2"/>
          <p:cNvSpPr txBox="1"/>
          <p:nvPr/>
        </p:nvSpPr>
        <p:spPr>
          <a:xfrm>
            <a:off x="6610750" y="2445363"/>
            <a:ext cx="13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8</a:t>
            </a:r>
            <a:r>
              <a:rPr i="1" lang="en" sz="1100"/>
              <a:t>0% similar</a:t>
            </a:r>
            <a:endParaRPr i="1" sz="1100"/>
          </a:p>
        </p:txBody>
      </p:sp>
      <p:sp>
        <p:nvSpPr>
          <p:cNvPr id="82" name="Google Shape;82;p2"/>
          <p:cNvSpPr txBox="1"/>
          <p:nvPr/>
        </p:nvSpPr>
        <p:spPr>
          <a:xfrm>
            <a:off x="6610750" y="2863963"/>
            <a:ext cx="13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5</a:t>
            </a:r>
            <a:r>
              <a:rPr i="1" lang="en" sz="1100"/>
              <a:t>% similar</a:t>
            </a:r>
            <a:endParaRPr i="1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Internal similarity can confuse bad actors</a:t>
            </a:r>
            <a:endParaRPr/>
          </a:p>
        </p:txBody>
      </p:sp>
      <p:graphicFrame>
        <p:nvGraphicFramePr>
          <p:cNvPr id="88" name="Google Shape;88;p3"/>
          <p:cNvGraphicFramePr/>
          <p:nvPr/>
        </p:nvGraphicFramePr>
        <p:xfrm>
          <a:off x="3750800" y="19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{F1A701F5-66C1-4844-B00B-947B9185369C}</a:tableStyleId>
              </a:tblPr>
              <a:tblGrid>
                <a:gridCol w="2512075"/>
              </a:tblGrid>
              <a:tr h="51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7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9" name="Google Shape;89;p3"/>
          <p:cNvGraphicFramePr/>
          <p:nvPr/>
        </p:nvGraphicFramePr>
        <p:xfrm>
          <a:off x="6580500" y="19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{F1A701F5-66C1-4844-B00B-947B9185369C}</a:tableStyleId>
              </a:tblPr>
              <a:tblGrid>
                <a:gridCol w="2512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0" name="Google Shape;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638" y="1980200"/>
            <a:ext cx="539150" cy="381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CC0000">
                <a:alpha val="50000"/>
              </a:srgbClr>
            </a:outerShdw>
          </a:effectLst>
        </p:spPr>
      </p:pic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650" y="3022050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0650" y="3553175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3">
            <a:alphaModFix amt="48000"/>
          </a:blip>
          <a:srcRect b="0" l="0" r="0" t="0"/>
          <a:stretch/>
        </p:blipFill>
        <p:spPr>
          <a:xfrm>
            <a:off x="7625650" y="1980200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5650" y="2360975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5650" y="2742200"/>
            <a:ext cx="539150" cy="38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"/>
          <p:cNvCxnSpPr>
            <a:stCxn id="90" idx="3"/>
            <a:endCxn id="93" idx="1"/>
          </p:cNvCxnSpPr>
          <p:nvPr/>
        </p:nvCxnSpPr>
        <p:spPr>
          <a:xfrm>
            <a:off x="5109788" y="2170925"/>
            <a:ext cx="25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" name="Google Shape;97;p3"/>
          <p:cNvCxnSpPr>
            <a:stCxn id="90" idx="2"/>
            <a:endCxn id="91" idx="0"/>
          </p:cNvCxnSpPr>
          <p:nvPr/>
        </p:nvCxnSpPr>
        <p:spPr>
          <a:xfrm>
            <a:off x="4840213" y="2361650"/>
            <a:ext cx="0" cy="6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" name="Google Shape;98;p3"/>
          <p:cNvSpPr txBox="1"/>
          <p:nvPr/>
        </p:nvSpPr>
        <p:spPr>
          <a:xfrm>
            <a:off x="4298050" y="1624100"/>
            <a:ext cx="16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7078625" y="1624100"/>
            <a:ext cx="16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Synthetic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3778937" y="2531638"/>
            <a:ext cx="2455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Closest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Similarity=100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5786675" y="1711875"/>
            <a:ext cx="1451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Similarity=40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170450" y="1594175"/>
            <a:ext cx="3419100" cy="25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person X’s closest data row in Synthetic Table is 40% similar.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here that the closest person to X within the original dataset is Y, who is almost 100% similar.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bad actor tries to re-identify person from the synthetic data point, they will be confused whether this is X or Y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confusion =&gt; Lesser Risk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Strong External Similarity indicates Risk</a:t>
            </a:r>
            <a:endParaRPr/>
          </a:p>
        </p:txBody>
      </p:sp>
      <p:graphicFrame>
        <p:nvGraphicFramePr>
          <p:cNvPr id="108" name="Google Shape;108;p4"/>
          <p:cNvGraphicFramePr/>
          <p:nvPr/>
        </p:nvGraphicFramePr>
        <p:xfrm>
          <a:off x="3710675" y="205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{F1A701F5-66C1-4844-B00B-947B9185369C}</a:tableStyleId>
              </a:tblPr>
              <a:tblGrid>
                <a:gridCol w="2512075"/>
              </a:tblGrid>
              <a:tr h="51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7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9" name="Google Shape;109;p4"/>
          <p:cNvGraphicFramePr/>
          <p:nvPr/>
        </p:nvGraphicFramePr>
        <p:xfrm>
          <a:off x="6540375" y="205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{F1A701F5-66C1-4844-B00B-947B9185369C}</a:tableStyleId>
              </a:tblPr>
              <a:tblGrid>
                <a:gridCol w="2512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0513" y="2050375"/>
            <a:ext cx="539150" cy="381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CC0000">
                <a:alpha val="50000"/>
              </a:srgbClr>
            </a:outerShdw>
          </a:effectLst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 amt="32000"/>
          </a:blip>
          <a:srcRect b="0" l="0" r="0" t="0"/>
          <a:stretch/>
        </p:blipFill>
        <p:spPr>
          <a:xfrm>
            <a:off x="4530525" y="3623350"/>
            <a:ext cx="539150" cy="381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5525" y="2050375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525" y="2431150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525" y="2812375"/>
            <a:ext cx="539150" cy="38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4"/>
          <p:cNvCxnSpPr>
            <a:stCxn id="110" idx="3"/>
            <a:endCxn id="112" idx="1"/>
          </p:cNvCxnSpPr>
          <p:nvPr/>
        </p:nvCxnSpPr>
        <p:spPr>
          <a:xfrm>
            <a:off x="5069663" y="2241100"/>
            <a:ext cx="25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4"/>
          <p:cNvCxnSpPr>
            <a:stCxn id="110" idx="2"/>
            <a:endCxn id="111" idx="0"/>
          </p:cNvCxnSpPr>
          <p:nvPr/>
        </p:nvCxnSpPr>
        <p:spPr>
          <a:xfrm>
            <a:off x="4800088" y="2431825"/>
            <a:ext cx="0" cy="11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" name="Google Shape;117;p4"/>
          <p:cNvSpPr txBox="1"/>
          <p:nvPr/>
        </p:nvSpPr>
        <p:spPr>
          <a:xfrm>
            <a:off x="4257925" y="1694275"/>
            <a:ext cx="16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7038500" y="1694275"/>
            <a:ext cx="16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Synthetic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3919075" y="3092225"/>
            <a:ext cx="2189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Closest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 = 20%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746550" y="2241100"/>
            <a:ext cx="1451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 = 40%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250650" y="1594175"/>
            <a:ext cx="33387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flipped scenario is when a synthetic data point is more similar to our person X, than X is similar to its closest neighbour in Original Dataset. </a:t>
            </a:r>
            <a:br>
              <a:rPr lang="en"/>
            </a:br>
            <a:br>
              <a:rPr lang="en"/>
            </a:br>
            <a:r>
              <a:rPr lang="en"/>
              <a:t>Essentially, X is so unique that given the synthetic dataset point, it can be used to trace back to X (re-identification)</a:t>
            </a:r>
            <a:br>
              <a:rPr lang="en"/>
            </a:br>
            <a:br>
              <a:rPr lang="en"/>
            </a:br>
            <a:r>
              <a:rPr lang="en"/>
              <a:t>Hence, higher External Similarity indicates higher Privacy Risk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Value at Risk (Privacy At Risk)</a:t>
            </a:r>
            <a:endParaRPr/>
          </a:p>
        </p:txBody>
      </p:sp>
      <p:graphicFrame>
        <p:nvGraphicFramePr>
          <p:cNvPr id="127" name="Google Shape;127;p5"/>
          <p:cNvGraphicFramePr/>
          <p:nvPr/>
        </p:nvGraphicFramePr>
        <p:xfrm>
          <a:off x="6096000" y="117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{F1A701F5-66C1-4844-B00B-947B9185369C}</a:tableStyleId>
              </a:tblPr>
              <a:tblGrid>
                <a:gridCol w="2512075"/>
              </a:tblGrid>
              <a:tr h="83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6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6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6913" y="1433675"/>
            <a:ext cx="539150" cy="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 txBox="1"/>
          <p:nvPr/>
        </p:nvSpPr>
        <p:spPr>
          <a:xfrm>
            <a:off x="6721025" y="611000"/>
            <a:ext cx="16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7026913" y="2175013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 amt="76000"/>
          </a:blip>
          <a:srcRect b="0" l="0" r="0" t="0"/>
          <a:stretch/>
        </p:blipFill>
        <p:spPr>
          <a:xfrm>
            <a:off x="7026913" y="2812275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 amt="9000"/>
          </a:blip>
          <a:srcRect b="0" l="0" r="0" t="0"/>
          <a:stretch/>
        </p:blipFill>
        <p:spPr>
          <a:xfrm>
            <a:off x="7026913" y="3332725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6913" y="3853175"/>
            <a:ext cx="539150" cy="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922050" y="1455300"/>
            <a:ext cx="48546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estimate the data points for which external similarity &gt; internal similarity - these are our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risky data points</a:t>
            </a:r>
            <a:b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Privacy At Risk - % of Risky Data Points</a:t>
            </a:r>
            <a:b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example - </a:t>
            </a:r>
            <a:r>
              <a:rPr lang="en"/>
              <a:t>60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Privacy At Risk (PaR) for </a:t>
            </a:r>
            <a:r>
              <a:rPr lang="en"/>
              <a:t>tGAN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data on a sample dataset was around 1-2%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use PaR values to determine the best synthetic data generating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282a34b9c_0_0"/>
          <p:cNvSpPr txBox="1"/>
          <p:nvPr>
            <p:ph type="title"/>
          </p:nvPr>
        </p:nvSpPr>
        <p:spPr>
          <a:xfrm>
            <a:off x="311700" y="378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Reducing the Privacy at Risk</a:t>
            </a:r>
            <a:endParaRPr/>
          </a:p>
        </p:txBody>
      </p:sp>
      <p:graphicFrame>
        <p:nvGraphicFramePr>
          <p:cNvPr id="140" name="Google Shape;140;g8282a34b9c_0_0"/>
          <p:cNvGraphicFramePr/>
          <p:nvPr/>
        </p:nvGraphicFramePr>
        <p:xfrm>
          <a:off x="1141350" y="160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{F1A701F5-66C1-4844-B00B-947B9185369C}</a:tableStyleId>
              </a:tblPr>
              <a:tblGrid>
                <a:gridCol w="2512075"/>
              </a:tblGrid>
              <a:tr h="83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6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6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1" name="Google Shape;141;g8282a34b9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2263" y="1866950"/>
            <a:ext cx="539150" cy="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8282a34b9c_0_0"/>
          <p:cNvSpPr txBox="1"/>
          <p:nvPr/>
        </p:nvSpPr>
        <p:spPr>
          <a:xfrm>
            <a:off x="1580788" y="1275375"/>
            <a:ext cx="16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8282a34b9c_0_0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2072263" y="2608288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8282a34b9c_0_0"/>
          <p:cNvPicPr preferRelativeResize="0"/>
          <p:nvPr/>
        </p:nvPicPr>
        <p:blipFill rotWithShape="1">
          <a:blip r:embed="rId3">
            <a:alphaModFix amt="76000"/>
          </a:blip>
          <a:srcRect b="0" l="0" r="0" t="0"/>
          <a:stretch/>
        </p:blipFill>
        <p:spPr>
          <a:xfrm>
            <a:off x="2072263" y="3245550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8282a34b9c_0_0"/>
          <p:cNvPicPr preferRelativeResize="0"/>
          <p:nvPr/>
        </p:nvPicPr>
        <p:blipFill rotWithShape="1">
          <a:blip r:embed="rId3">
            <a:alphaModFix amt="9000"/>
          </a:blip>
          <a:srcRect b="0" l="0" r="0" t="0"/>
          <a:stretch/>
        </p:blipFill>
        <p:spPr>
          <a:xfrm>
            <a:off x="2072263" y="3766000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8282a34b9c_0_0"/>
          <p:cNvPicPr preferRelativeResize="0"/>
          <p:nvPr/>
        </p:nvPicPr>
        <p:blipFill rotWithShape="1">
          <a:blip r:embed="rId3">
            <a:alphaModFix amt="8000"/>
          </a:blip>
          <a:srcRect b="0" l="0" r="0" t="0"/>
          <a:stretch/>
        </p:blipFill>
        <p:spPr>
          <a:xfrm>
            <a:off x="2072263" y="4286450"/>
            <a:ext cx="539150" cy="381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7" name="Google Shape;147;g8282a34b9c_0_0"/>
          <p:cNvGraphicFramePr/>
          <p:nvPr/>
        </p:nvGraphicFramePr>
        <p:xfrm>
          <a:off x="5337475" y="160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{F1A701F5-66C1-4844-B00B-947B9185369C}</a:tableStyleId>
              </a:tblPr>
              <a:tblGrid>
                <a:gridCol w="2512075"/>
              </a:tblGrid>
              <a:tr h="83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6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6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8" name="Google Shape;148;g8282a34b9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8388" y="1866950"/>
            <a:ext cx="539150" cy="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8282a34b9c_0_0"/>
          <p:cNvSpPr txBox="1"/>
          <p:nvPr/>
        </p:nvSpPr>
        <p:spPr>
          <a:xfrm>
            <a:off x="5776913" y="1275375"/>
            <a:ext cx="16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Synthetic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g8282a34b9c_0_0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6268388" y="2608288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8282a34b9c_0_0"/>
          <p:cNvPicPr preferRelativeResize="0"/>
          <p:nvPr/>
        </p:nvPicPr>
        <p:blipFill rotWithShape="1">
          <a:blip r:embed="rId3">
            <a:alphaModFix amt="76000"/>
          </a:blip>
          <a:srcRect b="0" l="0" r="0" t="0"/>
          <a:stretch/>
        </p:blipFill>
        <p:spPr>
          <a:xfrm>
            <a:off x="6268388" y="3245550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8282a34b9c_0_0"/>
          <p:cNvPicPr preferRelativeResize="0"/>
          <p:nvPr/>
        </p:nvPicPr>
        <p:blipFill rotWithShape="1">
          <a:blip r:embed="rId3">
            <a:alphaModFix amt="9000"/>
          </a:blip>
          <a:srcRect b="0" l="0" r="0" t="0"/>
          <a:stretch/>
        </p:blipFill>
        <p:spPr>
          <a:xfrm>
            <a:off x="6268388" y="3766000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8282a34b9c_0_0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6268388" y="4286450"/>
            <a:ext cx="539150" cy="38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g8282a34b9c_0_0"/>
          <p:cNvCxnSpPr>
            <a:stCxn id="148" idx="1"/>
            <a:endCxn id="141" idx="3"/>
          </p:cNvCxnSpPr>
          <p:nvPr/>
        </p:nvCxnSpPr>
        <p:spPr>
          <a:xfrm rot="10800000">
            <a:off x="2611388" y="2057675"/>
            <a:ext cx="36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g8282a34b9c_0_0"/>
          <p:cNvCxnSpPr>
            <a:stCxn id="151" idx="1"/>
            <a:endCxn id="144" idx="3"/>
          </p:cNvCxnSpPr>
          <p:nvPr/>
        </p:nvCxnSpPr>
        <p:spPr>
          <a:xfrm rot="10800000">
            <a:off x="2611388" y="3436275"/>
            <a:ext cx="36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6" name="Google Shape;156;g8282a34b9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8900" y="1866950"/>
            <a:ext cx="3814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8282a34b9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8900" y="3245550"/>
            <a:ext cx="381450" cy="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8282a34b9c_0_0"/>
          <p:cNvSpPr txBox="1"/>
          <p:nvPr/>
        </p:nvSpPr>
        <p:spPr>
          <a:xfrm>
            <a:off x="8071175" y="1995225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Flagged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282a34b9c_0_53"/>
          <p:cNvSpPr txBox="1"/>
          <p:nvPr>
            <p:ph type="title"/>
          </p:nvPr>
        </p:nvSpPr>
        <p:spPr>
          <a:xfrm>
            <a:off x="311700" y="297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Remove high-risk data points</a:t>
            </a:r>
            <a:endParaRPr/>
          </a:p>
        </p:txBody>
      </p:sp>
      <p:graphicFrame>
        <p:nvGraphicFramePr>
          <p:cNvPr id="164" name="Google Shape;164;g8282a34b9c_0_53"/>
          <p:cNvGraphicFramePr/>
          <p:nvPr/>
        </p:nvGraphicFramePr>
        <p:xfrm>
          <a:off x="1141350" y="160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{F1A701F5-66C1-4844-B00B-947B9185369C}</a:tableStyleId>
              </a:tblPr>
              <a:tblGrid>
                <a:gridCol w="2512075"/>
              </a:tblGrid>
              <a:tr h="83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6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6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5" name="Google Shape;165;g8282a34b9c_0_53"/>
          <p:cNvPicPr preferRelativeResize="0"/>
          <p:nvPr/>
        </p:nvPicPr>
        <p:blipFill rotWithShape="1">
          <a:blip r:embed="rId3">
            <a:alphaModFix amt="52000"/>
          </a:blip>
          <a:srcRect b="0" l="0" r="0" t="0"/>
          <a:stretch/>
        </p:blipFill>
        <p:spPr>
          <a:xfrm>
            <a:off x="2072263" y="1866950"/>
            <a:ext cx="539150" cy="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8282a34b9c_0_53"/>
          <p:cNvSpPr txBox="1"/>
          <p:nvPr/>
        </p:nvSpPr>
        <p:spPr>
          <a:xfrm>
            <a:off x="1580788" y="1275375"/>
            <a:ext cx="16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8282a34b9c_0_53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2072263" y="2608288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8282a34b9c_0_53"/>
          <p:cNvPicPr preferRelativeResize="0"/>
          <p:nvPr/>
        </p:nvPicPr>
        <p:blipFill rotWithShape="1">
          <a:blip r:embed="rId3">
            <a:alphaModFix amt="46000"/>
          </a:blip>
          <a:srcRect b="0" l="0" r="0" t="0"/>
          <a:stretch/>
        </p:blipFill>
        <p:spPr>
          <a:xfrm>
            <a:off x="2072263" y="3245550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8282a34b9c_0_53"/>
          <p:cNvPicPr preferRelativeResize="0"/>
          <p:nvPr/>
        </p:nvPicPr>
        <p:blipFill rotWithShape="1">
          <a:blip r:embed="rId3">
            <a:alphaModFix amt="9000"/>
          </a:blip>
          <a:srcRect b="0" l="0" r="0" t="0"/>
          <a:stretch/>
        </p:blipFill>
        <p:spPr>
          <a:xfrm>
            <a:off x="2072263" y="3766000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8282a34b9c_0_53"/>
          <p:cNvPicPr preferRelativeResize="0"/>
          <p:nvPr/>
        </p:nvPicPr>
        <p:blipFill rotWithShape="1">
          <a:blip r:embed="rId3">
            <a:alphaModFix amt="8000"/>
          </a:blip>
          <a:srcRect b="0" l="0" r="0" t="0"/>
          <a:stretch/>
        </p:blipFill>
        <p:spPr>
          <a:xfrm>
            <a:off x="2072263" y="4286450"/>
            <a:ext cx="539150" cy="381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g8282a34b9c_0_53"/>
          <p:cNvGraphicFramePr/>
          <p:nvPr/>
        </p:nvGraphicFramePr>
        <p:xfrm>
          <a:off x="5337475" y="160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{F1A701F5-66C1-4844-B00B-947B9185369C}</a:tableStyleId>
              </a:tblPr>
              <a:tblGrid>
                <a:gridCol w="2512075"/>
              </a:tblGrid>
              <a:tr h="83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6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6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g8282a34b9c_0_53"/>
          <p:cNvSpPr txBox="1"/>
          <p:nvPr/>
        </p:nvSpPr>
        <p:spPr>
          <a:xfrm>
            <a:off x="5776913" y="1275375"/>
            <a:ext cx="16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Synthetic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8282a34b9c_0_53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6268388" y="2608288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8282a34b9c_0_53"/>
          <p:cNvPicPr preferRelativeResize="0"/>
          <p:nvPr/>
        </p:nvPicPr>
        <p:blipFill rotWithShape="1">
          <a:blip r:embed="rId3">
            <a:alphaModFix amt="9000"/>
          </a:blip>
          <a:srcRect b="0" l="0" r="0" t="0"/>
          <a:stretch/>
        </p:blipFill>
        <p:spPr>
          <a:xfrm>
            <a:off x="6268388" y="3766000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8282a34b9c_0_5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6268388" y="4286450"/>
            <a:ext cx="539150" cy="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8282a34b9c_0_53"/>
          <p:cNvSpPr txBox="1"/>
          <p:nvPr/>
        </p:nvSpPr>
        <p:spPr>
          <a:xfrm>
            <a:off x="7900725" y="1934500"/>
            <a:ext cx="12432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remove these linkages to our original dataset to reduce privacy risk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282a34b9c_0_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Re-identification Module / Future Steps</a:t>
            </a:r>
            <a:endParaRPr/>
          </a:p>
        </p:txBody>
      </p:sp>
      <p:graphicFrame>
        <p:nvGraphicFramePr>
          <p:cNvPr id="182" name="Google Shape;182;g8282a34b9c_0_91"/>
          <p:cNvGraphicFramePr/>
          <p:nvPr/>
        </p:nvGraphicFramePr>
        <p:xfrm>
          <a:off x="6096000" y="117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{F1A701F5-66C1-4844-B00B-947B9185369C}</a:tableStyleId>
              </a:tblPr>
              <a:tblGrid>
                <a:gridCol w="2512075"/>
              </a:tblGrid>
              <a:tr h="83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6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6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3" name="Google Shape;183;g8282a34b9c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6913" y="1433675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8282a34b9c_0_91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7026913" y="2175013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8282a34b9c_0_91"/>
          <p:cNvPicPr preferRelativeResize="0"/>
          <p:nvPr/>
        </p:nvPicPr>
        <p:blipFill rotWithShape="1">
          <a:blip r:embed="rId3">
            <a:alphaModFix amt="76000"/>
          </a:blip>
          <a:srcRect b="0" l="0" r="0" t="0"/>
          <a:stretch/>
        </p:blipFill>
        <p:spPr>
          <a:xfrm>
            <a:off x="7026913" y="2812275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8282a34b9c_0_91"/>
          <p:cNvPicPr preferRelativeResize="0"/>
          <p:nvPr/>
        </p:nvPicPr>
        <p:blipFill rotWithShape="1">
          <a:blip r:embed="rId3">
            <a:alphaModFix amt="9000"/>
          </a:blip>
          <a:srcRect b="0" l="0" r="0" t="0"/>
          <a:stretch/>
        </p:blipFill>
        <p:spPr>
          <a:xfrm>
            <a:off x="7026913" y="3332725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8282a34b9c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6913" y="3853175"/>
            <a:ext cx="539150" cy="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8282a34b9c_0_91"/>
          <p:cNvSpPr txBox="1"/>
          <p:nvPr/>
        </p:nvSpPr>
        <p:spPr>
          <a:xfrm>
            <a:off x="922050" y="1455300"/>
            <a:ext cx="4876800" cy="27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/>
              <a:t>Python Module for PaR complete</a:t>
            </a:r>
            <a:br>
              <a:rPr b="1" lang="en"/>
            </a:b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C</a:t>
            </a:r>
            <a:r>
              <a:rPr lang="en"/>
              <a:t>hoice of</a:t>
            </a:r>
            <a:r>
              <a:rPr b="1" lang="en"/>
              <a:t> Similarity Metric / </a:t>
            </a:r>
            <a:r>
              <a:rPr b="1" lang="en"/>
              <a:t>Sensitive Features</a:t>
            </a:r>
            <a:r>
              <a:rPr lang="en"/>
              <a:t> Weighting</a:t>
            </a:r>
            <a:br>
              <a:rPr lang="en"/>
            </a:b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Finding the </a:t>
            </a:r>
            <a:r>
              <a:rPr b="1" lang="en"/>
              <a:t>ideal number of columns</a:t>
            </a:r>
            <a:r>
              <a:rPr lang="en"/>
              <a:t> to share to ensure </a:t>
            </a:r>
            <a:r>
              <a:rPr b="1" lang="en"/>
              <a:t>low privacy at risk </a:t>
            </a:r>
            <a:r>
              <a:rPr lang="en"/>
              <a:t>(high number of columns make rows more unique)</a:t>
            </a:r>
            <a:br>
              <a:rPr lang="en"/>
            </a:b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Tradeoff between dropping Risky Datapoints and Utility</a:t>
            </a:r>
            <a:br>
              <a:rPr lang="en"/>
            </a:b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Outlier scenario handling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3809a83f7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Setting thresholds is arbitrary, difficult</a:t>
            </a:r>
            <a:endParaRPr/>
          </a:p>
        </p:txBody>
      </p:sp>
      <p:graphicFrame>
        <p:nvGraphicFramePr>
          <p:cNvPr id="194" name="Google Shape;194;g83809a83f7_0_4"/>
          <p:cNvGraphicFramePr/>
          <p:nvPr/>
        </p:nvGraphicFramePr>
        <p:xfrm>
          <a:off x="21967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{F1A701F5-66C1-4844-B00B-947B9185369C}</a:tableStyleId>
              </a:tblPr>
              <a:tblGrid>
                <a:gridCol w="2512075"/>
              </a:tblGrid>
              <a:tr h="51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7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5" name="Google Shape;195;g83809a83f7_0_4"/>
          <p:cNvGraphicFramePr/>
          <p:nvPr/>
        </p:nvGraphicFramePr>
        <p:xfrm>
          <a:off x="50264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{F1A701F5-66C1-4844-B00B-947B9185369C}</a:tableStyleId>
              </a:tblPr>
              <a:tblGrid>
                <a:gridCol w="2512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6" name="Google Shape;196;g83809a83f7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38" y="2000250"/>
            <a:ext cx="539150" cy="381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CC0000">
                <a:alpha val="50000"/>
              </a:srgbClr>
            </a:outerShdw>
          </a:effectLst>
        </p:spPr>
      </p:pic>
      <p:pic>
        <p:nvPicPr>
          <p:cNvPr id="197" name="Google Shape;197;g83809a83f7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50" y="3573225"/>
            <a:ext cx="539150" cy="381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CC0000">
                <a:alpha val="50000"/>
              </a:srgbClr>
            </a:outerShdw>
          </a:effectLst>
        </p:spPr>
      </p:pic>
      <p:pic>
        <p:nvPicPr>
          <p:cNvPr id="198" name="Google Shape;198;g83809a83f7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1550" y="2000250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83809a83f7_0_4"/>
          <p:cNvPicPr preferRelativeResize="0"/>
          <p:nvPr/>
        </p:nvPicPr>
        <p:blipFill rotWithShape="1">
          <a:blip r:embed="rId4">
            <a:alphaModFix amt="42000"/>
          </a:blip>
          <a:srcRect b="0" l="0" r="0" t="0"/>
          <a:stretch/>
        </p:blipFill>
        <p:spPr>
          <a:xfrm>
            <a:off x="6071550" y="2381025"/>
            <a:ext cx="539150" cy="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83809a83f7_0_4"/>
          <p:cNvPicPr preferRelativeResize="0"/>
          <p:nvPr/>
        </p:nvPicPr>
        <p:blipFill rotWithShape="1">
          <a:blip r:embed="rId4">
            <a:alphaModFix amt="11000"/>
          </a:blip>
          <a:srcRect b="0" l="0" r="0" t="0"/>
          <a:stretch/>
        </p:blipFill>
        <p:spPr>
          <a:xfrm>
            <a:off x="6071550" y="2762250"/>
            <a:ext cx="539150" cy="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83809a83f7_0_4"/>
          <p:cNvSpPr txBox="1"/>
          <p:nvPr/>
        </p:nvSpPr>
        <p:spPr>
          <a:xfrm>
            <a:off x="2743950" y="1644150"/>
            <a:ext cx="16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83809a83f7_0_4"/>
          <p:cNvSpPr txBox="1"/>
          <p:nvPr/>
        </p:nvSpPr>
        <p:spPr>
          <a:xfrm>
            <a:off x="5524525" y="1644150"/>
            <a:ext cx="1633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Synthetic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g83809a83f7_0_4"/>
          <p:cNvCxnSpPr>
            <a:stCxn id="196" idx="3"/>
            <a:endCxn id="197" idx="3"/>
          </p:cNvCxnSpPr>
          <p:nvPr/>
        </p:nvCxnSpPr>
        <p:spPr>
          <a:xfrm>
            <a:off x="3555688" y="2190975"/>
            <a:ext cx="0" cy="15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g83809a83f7_0_4"/>
          <p:cNvCxnSpPr>
            <a:stCxn id="196" idx="3"/>
            <a:endCxn id="199" idx="1"/>
          </p:cNvCxnSpPr>
          <p:nvPr/>
        </p:nvCxnSpPr>
        <p:spPr>
          <a:xfrm>
            <a:off x="3555688" y="2190975"/>
            <a:ext cx="2515800" cy="3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g83809a83f7_0_4"/>
          <p:cNvSpPr txBox="1"/>
          <p:nvPr/>
        </p:nvSpPr>
        <p:spPr>
          <a:xfrm>
            <a:off x="160400" y="1517175"/>
            <a:ext cx="199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measure similarity of data points in Synthetic Dataset to Original Dataset points.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similarity =&gt; More potential to be re-identified back</a:t>
            </a:r>
            <a:br>
              <a:rPr lang="en"/>
            </a:br>
            <a:br>
              <a:rPr lang="en"/>
            </a:br>
            <a:r>
              <a:rPr lang="en"/>
              <a:t>But setting thresholds to flag risky data is arbitrary, difficult</a:t>
            </a:r>
            <a:endParaRPr/>
          </a:p>
        </p:txBody>
      </p:sp>
      <p:sp>
        <p:nvSpPr>
          <p:cNvPr id="206" name="Google Shape;206;g83809a83f7_0_4"/>
          <p:cNvSpPr txBox="1"/>
          <p:nvPr/>
        </p:nvSpPr>
        <p:spPr>
          <a:xfrm rot="693918">
            <a:off x="4585315" y="2144084"/>
            <a:ext cx="1333270" cy="267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8 columns match</a:t>
            </a:r>
            <a:endParaRPr b="1" i="1" sz="1100"/>
          </a:p>
        </p:txBody>
      </p:sp>
      <p:sp>
        <p:nvSpPr>
          <p:cNvPr id="207" name="Google Shape;207;g83809a83f7_0_4"/>
          <p:cNvSpPr txBox="1"/>
          <p:nvPr/>
        </p:nvSpPr>
        <p:spPr>
          <a:xfrm rot="-2097">
            <a:off x="3550750" y="2735770"/>
            <a:ext cx="1475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10 columns match</a:t>
            </a:r>
            <a:endParaRPr b="1" i="1" sz="1100"/>
          </a:p>
        </p:txBody>
      </p:sp>
      <p:sp>
        <p:nvSpPr>
          <p:cNvPr id="208" name="Google Shape;208;g83809a83f7_0_4"/>
          <p:cNvSpPr txBox="1"/>
          <p:nvPr/>
        </p:nvSpPr>
        <p:spPr>
          <a:xfrm>
            <a:off x="2337275" y="2144100"/>
            <a:ext cx="49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09" name="Google Shape;209;g83809a83f7_0_4"/>
          <p:cNvSpPr txBox="1"/>
          <p:nvPr/>
        </p:nvSpPr>
        <p:spPr>
          <a:xfrm>
            <a:off x="2337275" y="2644050"/>
            <a:ext cx="49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10" name="Google Shape;210;g83809a83f7_0_4"/>
          <p:cNvSpPr txBox="1"/>
          <p:nvPr/>
        </p:nvSpPr>
        <p:spPr>
          <a:xfrm>
            <a:off x="2337275" y="3144000"/>
            <a:ext cx="49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11" name="Google Shape;211;g83809a83f7_0_4"/>
          <p:cNvSpPr txBox="1"/>
          <p:nvPr/>
        </p:nvSpPr>
        <p:spPr>
          <a:xfrm>
            <a:off x="2337275" y="3643950"/>
            <a:ext cx="49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