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2" r:id="rId4"/>
    <p:sldId id="273" r:id="rId5"/>
    <p:sldId id="277" r:id="rId6"/>
    <p:sldId id="274" r:id="rId7"/>
    <p:sldId id="276" r:id="rId8"/>
    <p:sldId id="270" r:id="rId9"/>
  </p:sldIdLst>
  <p:sldSz cx="18288000" cy="10287000"/>
  <p:notesSz cx="6858000" cy="9144000"/>
  <p:embeddedFontLst>
    <p:embeddedFont>
      <p:font typeface="Arimo" panose="020B0604020202020204" charset="0"/>
      <p:regular r:id="rId10"/>
    </p:embeddedFont>
    <p:embeddedFont>
      <p:font typeface="Arimo Bold" panose="020B0604020202020204" charset="0"/>
      <p:regular r:id="rId11"/>
    </p:embeddedFont>
    <p:embeddedFont>
      <p:font typeface="Glasgow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3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svg"/><Relationship Id="rId7"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sp>
        <p:nvSpPr>
          <p:cNvPr id="3" name="Freeform 3"/>
          <p:cNvSpPr/>
          <p:nvPr/>
        </p:nvSpPr>
        <p:spPr>
          <a:xfrm>
            <a:off x="0" y="0"/>
            <a:ext cx="2932362" cy="2921366"/>
          </a:xfrm>
          <a:custGeom>
            <a:avLst/>
            <a:gdLst/>
            <a:ahLst/>
            <a:cxnLst/>
            <a:rect l="l" t="t" r="r" b="b"/>
            <a:pathLst>
              <a:path w="2932362" h="2921366">
                <a:moveTo>
                  <a:pt x="0" y="0"/>
                </a:moveTo>
                <a:lnTo>
                  <a:pt x="2932362" y="0"/>
                </a:lnTo>
                <a:lnTo>
                  <a:pt x="2932362" y="2921366"/>
                </a:lnTo>
                <a:lnTo>
                  <a:pt x="0" y="2921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335347" y="3933621"/>
            <a:ext cx="2952653" cy="4086716"/>
          </a:xfrm>
          <a:custGeom>
            <a:avLst/>
            <a:gdLst/>
            <a:ahLst/>
            <a:cxnLst/>
            <a:rect l="l" t="t" r="r" b="b"/>
            <a:pathLst>
              <a:path w="2952653" h="4086716">
                <a:moveTo>
                  <a:pt x="0" y="0"/>
                </a:moveTo>
                <a:lnTo>
                  <a:pt x="2952653" y="0"/>
                </a:lnTo>
                <a:lnTo>
                  <a:pt x="2952653" y="4086716"/>
                </a:lnTo>
                <a:lnTo>
                  <a:pt x="0" y="4086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0" y="3191054"/>
            <a:ext cx="2389249" cy="2389249"/>
          </a:xfrm>
          <a:custGeom>
            <a:avLst/>
            <a:gdLst/>
            <a:ahLst/>
            <a:cxnLst/>
            <a:rect l="l" t="t" r="r" b="b"/>
            <a:pathLst>
              <a:path w="2389249" h="2389249">
                <a:moveTo>
                  <a:pt x="2389249" y="2389248"/>
                </a:moveTo>
                <a:lnTo>
                  <a:pt x="0" y="2389248"/>
                </a:lnTo>
                <a:lnTo>
                  <a:pt x="0" y="0"/>
                </a:lnTo>
                <a:lnTo>
                  <a:pt x="2389249" y="0"/>
                </a:lnTo>
                <a:lnTo>
                  <a:pt x="2389249" y="238924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3758050" y="4686300"/>
            <a:ext cx="10771901" cy="2159887"/>
          </a:xfrm>
          <a:prstGeom prst="rect">
            <a:avLst/>
          </a:prstGeom>
        </p:spPr>
        <p:txBody>
          <a:bodyPr lIns="0" tIns="0" rIns="0" bIns="0" rtlCol="0" anchor="t">
            <a:spAutoFit/>
          </a:bodyPr>
          <a:lstStyle/>
          <a:p>
            <a:pPr>
              <a:lnSpc>
                <a:spcPts val="4320"/>
              </a:lnSpc>
            </a:pPr>
            <a:r>
              <a:rPr lang="en-GB" sz="2800" dirty="0"/>
              <a:t>An AI-powered app that analyses real-time data from various sources to predict and alert users about potential safety threats in their vicinity. It uses natural language processing to scan news, social media, and other data points for threat detection.</a:t>
            </a:r>
            <a:endParaRPr lang="en-US" sz="2700" b="1" spc="202" dirty="0">
              <a:solidFill>
                <a:srgbClr val="141414"/>
              </a:solidFill>
              <a:latin typeface="Arimo Bold"/>
              <a:ea typeface="Arimo Bold"/>
              <a:cs typeface="Arimo Bold"/>
              <a:sym typeface="Arimo Bold"/>
            </a:endParaRPr>
          </a:p>
        </p:txBody>
      </p:sp>
      <p:sp>
        <p:nvSpPr>
          <p:cNvPr id="15" name="TextBox 15"/>
          <p:cNvSpPr txBox="1"/>
          <p:nvPr/>
        </p:nvSpPr>
        <p:spPr>
          <a:xfrm>
            <a:off x="3758050" y="2897265"/>
            <a:ext cx="10771901" cy="1736726"/>
          </a:xfrm>
          <a:prstGeom prst="rect">
            <a:avLst/>
          </a:prstGeom>
        </p:spPr>
        <p:txBody>
          <a:bodyPr lIns="0" tIns="0" rIns="0" bIns="0" rtlCol="0" anchor="t">
            <a:spAutoFit/>
          </a:bodyPr>
          <a:lstStyle/>
          <a:p>
            <a:pPr algn="l">
              <a:lnSpc>
                <a:spcPts val="13999"/>
              </a:lnSpc>
              <a:spcBef>
                <a:spcPct val="0"/>
              </a:spcBef>
            </a:pPr>
            <a:r>
              <a:rPr lang="en-US" sz="9999" b="1" spc="199" dirty="0">
                <a:solidFill>
                  <a:srgbClr val="141414"/>
                </a:solidFill>
                <a:latin typeface="Glasgow Bold"/>
                <a:ea typeface="Glasgow Bold"/>
                <a:cs typeface="Glasgow Bold"/>
                <a:sym typeface="Glasgow Bold"/>
              </a:rPr>
              <a:t>Safe </a:t>
            </a:r>
            <a:r>
              <a:rPr lang="en-US" sz="9999" b="1" spc="199" dirty="0">
                <a:solidFill>
                  <a:srgbClr val="FFBF00"/>
                </a:solidFill>
                <a:latin typeface="Glasgow Bold"/>
                <a:ea typeface="Glasgow Bold"/>
                <a:cs typeface="Glasgow Bold"/>
                <a:sym typeface="Glasgow Bold"/>
              </a:rPr>
              <a:t>Space</a:t>
            </a:r>
          </a:p>
        </p:txBody>
      </p:sp>
      <p:sp>
        <p:nvSpPr>
          <p:cNvPr id="16" name="TextBox 11">
            <a:extLst>
              <a:ext uri="{FF2B5EF4-FFF2-40B4-BE49-F238E27FC236}">
                <a16:creationId xmlns:a16="http://schemas.microsoft.com/office/drawing/2014/main" id="{E23640A1-88A2-16C1-2089-4A9B0191D5DB}"/>
              </a:ext>
            </a:extLst>
          </p:cNvPr>
          <p:cNvSpPr txBox="1"/>
          <p:nvPr/>
        </p:nvSpPr>
        <p:spPr>
          <a:xfrm>
            <a:off x="3758049" y="7124700"/>
            <a:ext cx="10771901" cy="2159887"/>
          </a:xfrm>
          <a:prstGeom prst="rect">
            <a:avLst/>
          </a:prstGeom>
        </p:spPr>
        <p:txBody>
          <a:bodyPr lIns="0" tIns="0" rIns="0" bIns="0" rtlCol="0" anchor="t">
            <a:spAutoFit/>
          </a:bodyPr>
          <a:lstStyle/>
          <a:p>
            <a:pPr>
              <a:lnSpc>
                <a:spcPts val="4320"/>
              </a:lnSpc>
            </a:pPr>
            <a:r>
              <a:rPr lang="en-GB" sz="2800" b="1" dirty="0"/>
              <a:t>Pranjal Yadav </a:t>
            </a:r>
            <a:r>
              <a:rPr lang="en-GB" sz="2800" dirty="0"/>
              <a:t>– Backend Systems</a:t>
            </a:r>
          </a:p>
          <a:p>
            <a:pPr>
              <a:lnSpc>
                <a:spcPts val="4320"/>
              </a:lnSpc>
            </a:pPr>
            <a:r>
              <a:rPr lang="en-GB" sz="2800" b="1" dirty="0"/>
              <a:t>Pushkar Modi </a:t>
            </a:r>
            <a:r>
              <a:rPr lang="en-GB" sz="2800" dirty="0"/>
              <a:t>– AI/NLP Pipelines</a:t>
            </a:r>
          </a:p>
          <a:p>
            <a:pPr>
              <a:lnSpc>
                <a:spcPts val="4320"/>
              </a:lnSpc>
            </a:pPr>
            <a:r>
              <a:rPr lang="en-GB" sz="2800" b="1" dirty="0"/>
              <a:t>Pawankumar Navinchandra </a:t>
            </a:r>
            <a:r>
              <a:rPr lang="en-GB" sz="2800" dirty="0"/>
              <a:t>– Data Creation &amp; Model Training</a:t>
            </a:r>
          </a:p>
          <a:p>
            <a:pPr>
              <a:lnSpc>
                <a:spcPts val="4320"/>
              </a:lnSpc>
            </a:pPr>
            <a:r>
              <a:rPr lang="en-GB" sz="2800" b="1" dirty="0"/>
              <a:t>Parth Raninga </a:t>
            </a:r>
            <a:r>
              <a:rPr lang="en-GB" sz="2800" dirty="0"/>
              <a:t>– Presentation &amp; Frontend Systems</a:t>
            </a:r>
            <a:endParaRPr lang="en-US" sz="2700" b="1" spc="202" dirty="0">
              <a:solidFill>
                <a:srgbClr val="141414"/>
              </a:solidFill>
              <a:latin typeface="Arimo Bold"/>
              <a:ea typeface="Arimo Bold"/>
              <a:cs typeface="Arimo Bold"/>
              <a:sym typeface="Arimo Bold"/>
            </a:endParaRPr>
          </a:p>
        </p:txBody>
      </p:sp>
      <p:pic>
        <p:nvPicPr>
          <p:cNvPr id="19" name="Picture 18">
            <a:extLst>
              <a:ext uri="{FF2B5EF4-FFF2-40B4-BE49-F238E27FC236}">
                <a16:creationId xmlns:a16="http://schemas.microsoft.com/office/drawing/2014/main" id="{1FD413EA-3BB1-88D3-A814-8713FC466855}"/>
              </a:ext>
            </a:extLst>
          </p:cNvPr>
          <p:cNvPicPr>
            <a:picLocks noChangeAspect="1"/>
          </p:cNvPicPr>
          <p:nvPr/>
        </p:nvPicPr>
        <p:blipFill>
          <a:blip r:embed="rId8"/>
          <a:stretch>
            <a:fillRect/>
          </a:stretch>
        </p:blipFill>
        <p:spPr>
          <a:xfrm>
            <a:off x="16687800" y="8724900"/>
            <a:ext cx="1476953" cy="14192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5DB8-E701-E894-6A33-1E5532C28FE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818BDA3-2A24-C3D2-FFBB-89CE485DB56D}"/>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a:extLst>
              <a:ext uri="{FF2B5EF4-FFF2-40B4-BE49-F238E27FC236}">
                <a16:creationId xmlns:a16="http://schemas.microsoft.com/office/drawing/2014/main" id="{2CB77B30-B9FD-476B-04B3-791F14BA380E}"/>
              </a:ext>
            </a:extLst>
          </p:cNvPr>
          <p:cNvSpPr txBox="1"/>
          <p:nvPr/>
        </p:nvSpPr>
        <p:spPr>
          <a:xfrm>
            <a:off x="1029376" y="3924300"/>
            <a:ext cx="14515424" cy="493918"/>
          </a:xfrm>
          <a:prstGeom prst="rect">
            <a:avLst/>
          </a:prstGeom>
        </p:spPr>
        <p:txBody>
          <a:bodyPr wrap="square" lIns="0" tIns="0" rIns="0" bIns="0" rtlCol="0" anchor="t">
            <a:spAutoFit/>
          </a:bodyPr>
          <a:lstStyle/>
          <a:p>
            <a:pPr lvl="0">
              <a:lnSpc>
                <a:spcPts val="3779"/>
              </a:lnSpc>
              <a:spcBef>
                <a:spcPct val="0"/>
              </a:spcBef>
            </a:pPr>
            <a:r>
              <a:rPr lang="en-US" sz="4000" b="1" spc="202" dirty="0">
                <a:solidFill>
                  <a:srgbClr val="141414"/>
                </a:solidFill>
                <a:latin typeface="Arimo Bold"/>
                <a:ea typeface="Arimo Bold"/>
                <a:cs typeface="Arimo Bold"/>
                <a:sym typeface="Arimo Bold"/>
              </a:rPr>
              <a:t>Core Challenges :-</a:t>
            </a:r>
            <a:endParaRPr lang="en-US" sz="4000" b="1" u="none" strike="noStrike" spc="202" dirty="0">
              <a:solidFill>
                <a:srgbClr val="141414"/>
              </a:solidFill>
              <a:latin typeface="Arimo Bold"/>
              <a:ea typeface="Arimo Bold"/>
              <a:cs typeface="Arimo Bold"/>
              <a:sym typeface="Arimo Bold"/>
            </a:endParaRPr>
          </a:p>
        </p:txBody>
      </p:sp>
      <p:sp>
        <p:nvSpPr>
          <p:cNvPr id="21" name="TextBox 21">
            <a:extLst>
              <a:ext uri="{FF2B5EF4-FFF2-40B4-BE49-F238E27FC236}">
                <a16:creationId xmlns:a16="http://schemas.microsoft.com/office/drawing/2014/main" id="{C7D18D88-0CFF-A8B5-AA9C-329F7FBA67CF}"/>
              </a:ext>
            </a:extLst>
          </p:cNvPr>
          <p:cNvSpPr txBox="1"/>
          <p:nvPr/>
        </p:nvSpPr>
        <p:spPr>
          <a:xfrm>
            <a:off x="2241284" y="1409700"/>
            <a:ext cx="13303516" cy="2067874"/>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Identified Gap in Distributed Safety Intelligence</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14AD8ECE-FB34-C6FA-2F09-D371545B2549}"/>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19">
            <a:extLst>
              <a:ext uri="{FF2B5EF4-FFF2-40B4-BE49-F238E27FC236}">
                <a16:creationId xmlns:a16="http://schemas.microsoft.com/office/drawing/2014/main" id="{0E2B3808-90CC-526B-3B89-AFEF8961AA83}"/>
              </a:ext>
            </a:extLst>
          </p:cNvPr>
          <p:cNvSpPr txBox="1"/>
          <p:nvPr/>
        </p:nvSpPr>
        <p:spPr>
          <a:xfrm>
            <a:off x="1028700" y="4617985"/>
            <a:ext cx="14515424" cy="3898503"/>
          </a:xfrm>
          <a:prstGeom prst="rect">
            <a:avLst/>
          </a:prstGeom>
        </p:spPr>
        <p:txBody>
          <a:bodyPr wrap="square" lIns="0" tIns="0" rIns="0" bIns="0" rtlCol="0" anchor="t">
            <a:spAutoFit/>
          </a:bodyPr>
          <a:lstStyle/>
          <a:p>
            <a:pPr marL="457200" lvl="0" indent="-457200">
              <a:lnSpc>
                <a:spcPts val="3779"/>
              </a:lnSpc>
              <a:spcBef>
                <a:spcPct val="0"/>
              </a:spcBef>
              <a:buFont typeface="Arial" panose="020B0604020202020204" pitchFamily="34" charset="0"/>
              <a:buChar char="•"/>
            </a:pPr>
            <a:r>
              <a:rPr lang="en-US" sz="3200" spc="202" dirty="0">
                <a:solidFill>
                  <a:srgbClr val="141414"/>
                </a:solidFill>
                <a:latin typeface="Arimo" panose="020B0604020202020204" charset="0"/>
                <a:ea typeface="Arimo" panose="020B0604020202020204" charset="0"/>
                <a:cs typeface="Arimo" panose="020B0604020202020204" charset="0"/>
                <a:sym typeface="Arimo Bold"/>
              </a:rPr>
              <a:t>Absence of a federated threat aggregation system for heterogeneous geographies.</a:t>
            </a:r>
          </a:p>
          <a:p>
            <a:pPr marL="457200" lvl="0" indent="-457200">
              <a:lnSpc>
                <a:spcPts val="3779"/>
              </a:lnSpc>
              <a:spcBef>
                <a:spcPct val="0"/>
              </a:spcBef>
              <a:buFont typeface="Arial" panose="020B0604020202020204" pitchFamily="34" charset="0"/>
              <a:buChar char="•"/>
            </a:pPr>
            <a:r>
              <a:rPr lang="en-US" sz="3200" spc="202" dirty="0">
                <a:solidFill>
                  <a:srgbClr val="141414"/>
                </a:solidFill>
                <a:latin typeface="Arimo" panose="020B0604020202020204" charset="0"/>
                <a:ea typeface="Arimo" panose="020B0604020202020204" charset="0"/>
                <a:cs typeface="Arimo" panose="020B0604020202020204" charset="0"/>
                <a:sym typeface="Arimo Bold"/>
              </a:rPr>
              <a:t>Fragmentation in public hazard awareness due to disjointed data silos (e.g., media, civic alerts, atmospheric sensors).</a:t>
            </a:r>
          </a:p>
          <a:p>
            <a:pPr marL="457200" lvl="0" indent="-457200">
              <a:lnSpc>
                <a:spcPts val="3779"/>
              </a:lnSpc>
              <a:spcBef>
                <a:spcPct val="0"/>
              </a:spcBef>
              <a:buFont typeface="Arial" panose="020B0604020202020204" pitchFamily="34" charset="0"/>
              <a:buChar char="•"/>
            </a:pPr>
            <a:r>
              <a:rPr lang="en-US" sz="3200" spc="202" dirty="0">
                <a:solidFill>
                  <a:srgbClr val="141414"/>
                </a:solidFill>
                <a:latin typeface="Arimo" panose="020B0604020202020204" charset="0"/>
                <a:ea typeface="Arimo" panose="020B0604020202020204" charset="0"/>
                <a:cs typeface="Arimo" panose="020B0604020202020204" charset="0"/>
                <a:sym typeface="Arimo Bold"/>
              </a:rPr>
              <a:t>Legacy safety platforms operate on static rule sets, lacking contextual NLP or spatiotemporal analysis.</a:t>
            </a:r>
          </a:p>
          <a:p>
            <a:pPr marL="457200" lvl="0" indent="-457200">
              <a:lnSpc>
                <a:spcPts val="3779"/>
              </a:lnSpc>
              <a:spcBef>
                <a:spcPct val="0"/>
              </a:spcBef>
              <a:buFont typeface="Arial" panose="020B0604020202020204" pitchFamily="34" charset="0"/>
              <a:buChar char="•"/>
            </a:pPr>
            <a:r>
              <a:rPr lang="en-US" sz="3200" spc="202" dirty="0">
                <a:solidFill>
                  <a:srgbClr val="141414"/>
                </a:solidFill>
                <a:latin typeface="Arimo" panose="020B0604020202020204" charset="0"/>
                <a:ea typeface="Arimo" panose="020B0604020202020204" charset="0"/>
                <a:cs typeface="Arimo" panose="020B0604020202020204" charset="0"/>
                <a:sym typeface="Arimo Bold"/>
              </a:rPr>
              <a:t>No converged intelligence layer exists to correlate civic risk with user mobility and behavioral context.</a:t>
            </a:r>
            <a:endParaRPr lang="en-US" sz="3200" u="none" strike="noStrike" spc="202" dirty="0">
              <a:solidFill>
                <a:srgbClr val="141414"/>
              </a:solidFill>
              <a:latin typeface="Arimo" panose="020B0604020202020204" charset="0"/>
              <a:ea typeface="Arimo" panose="020B0604020202020204" charset="0"/>
              <a:cs typeface="Arimo" panose="020B0604020202020204" charset="0"/>
              <a:sym typeface="Arimo Bold"/>
            </a:endParaRPr>
          </a:p>
        </p:txBody>
      </p:sp>
      <p:pic>
        <p:nvPicPr>
          <p:cNvPr id="27" name="Picture 26">
            <a:extLst>
              <a:ext uri="{FF2B5EF4-FFF2-40B4-BE49-F238E27FC236}">
                <a16:creationId xmlns:a16="http://schemas.microsoft.com/office/drawing/2014/main" id="{ABFB3EA7-5CEC-1BDA-AA40-93091FF57478}"/>
              </a:ext>
            </a:extLst>
          </p:cNvPr>
          <p:cNvPicPr>
            <a:picLocks noChangeAspect="1"/>
          </p:cNvPicPr>
          <p:nvPr/>
        </p:nvPicPr>
        <p:blipFill>
          <a:blip r:embed="rId4"/>
          <a:stretch>
            <a:fillRect/>
          </a:stretch>
        </p:blipFill>
        <p:spPr>
          <a:xfrm>
            <a:off x="16687800" y="8724900"/>
            <a:ext cx="1476953" cy="1419233"/>
          </a:xfrm>
          <a:prstGeom prst="rect">
            <a:avLst/>
          </a:prstGeom>
        </p:spPr>
      </p:pic>
    </p:spTree>
    <p:extLst>
      <p:ext uri="{BB962C8B-B14F-4D97-AF65-F5344CB8AC3E}">
        <p14:creationId xmlns:p14="http://schemas.microsoft.com/office/powerpoint/2010/main" val="315831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0C115-54E7-E3B5-0B13-9B2CCCE7751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7F20B1E-3A4C-565B-D034-1DB2DFA35723}"/>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a:extLst>
              <a:ext uri="{FF2B5EF4-FFF2-40B4-BE49-F238E27FC236}">
                <a16:creationId xmlns:a16="http://schemas.microsoft.com/office/drawing/2014/main" id="{9F9345FF-7E98-FCE1-DDB1-21E18D425A59}"/>
              </a:ext>
            </a:extLst>
          </p:cNvPr>
          <p:cNvSpPr txBox="1"/>
          <p:nvPr/>
        </p:nvSpPr>
        <p:spPr>
          <a:xfrm>
            <a:off x="1029376" y="3924300"/>
            <a:ext cx="14515424" cy="4385816"/>
          </a:xfrm>
          <a:prstGeom prst="rect">
            <a:avLst/>
          </a:prstGeom>
        </p:spPr>
        <p:txBody>
          <a:bodyPr wrap="square" lIns="0" tIns="0" rIns="0" bIns="0" rtlCol="0" anchor="t">
            <a:spAutoFit/>
          </a:bodyPr>
          <a:lstStyle/>
          <a:p>
            <a:pPr marL="457200" lvl="0" indent="-457200">
              <a:lnSpc>
                <a:spcPts val="3779"/>
              </a:lnSpc>
              <a:spcBef>
                <a:spcPct val="0"/>
              </a:spcBef>
              <a:buFont typeface="Arial" panose="020B0604020202020204" pitchFamily="34" charset="0"/>
              <a:buChar char="•"/>
            </a:pPr>
            <a:r>
              <a:rPr lang="en-GB" sz="3200" spc="202" dirty="0">
                <a:solidFill>
                  <a:srgbClr val="141414"/>
                </a:solidFill>
                <a:latin typeface="Arimo" panose="020B0604020202020204" charset="0"/>
                <a:ea typeface="Arimo" panose="020B0604020202020204" charset="0"/>
                <a:cs typeface="Arimo" panose="020B0604020202020204" charset="0"/>
                <a:sym typeface="Arimo Bold"/>
              </a:rPr>
              <a:t>Deployment of an NLP-first threat detection pipeline ingesting structured (Gov APIs) and unstructured (social chatter, news) data streams.</a:t>
            </a:r>
          </a:p>
          <a:p>
            <a:pPr marL="457200" lvl="0" indent="-457200">
              <a:lnSpc>
                <a:spcPts val="3779"/>
              </a:lnSpc>
              <a:spcBef>
                <a:spcPct val="0"/>
              </a:spcBef>
              <a:buFont typeface="Arial" panose="020B0604020202020204" pitchFamily="34" charset="0"/>
              <a:buChar char="•"/>
            </a:pPr>
            <a:r>
              <a:rPr lang="en-GB" sz="3200" spc="202" dirty="0">
                <a:solidFill>
                  <a:srgbClr val="141414"/>
                </a:solidFill>
                <a:latin typeface="Arimo" panose="020B0604020202020204" charset="0"/>
                <a:ea typeface="Arimo" panose="020B0604020202020204" charset="0"/>
                <a:cs typeface="Arimo" panose="020B0604020202020204" charset="0"/>
                <a:sym typeface="Arimo Bold"/>
              </a:rPr>
              <a:t>Scalable inference engines with geolocation-bound alerting and contextual threat scoring.</a:t>
            </a:r>
          </a:p>
          <a:p>
            <a:pPr marL="457200" lvl="0" indent="-457200">
              <a:lnSpc>
                <a:spcPts val="3779"/>
              </a:lnSpc>
              <a:spcBef>
                <a:spcPct val="0"/>
              </a:spcBef>
              <a:buFont typeface="Arial" panose="020B0604020202020204" pitchFamily="34" charset="0"/>
              <a:buChar char="•"/>
            </a:pPr>
            <a:r>
              <a:rPr lang="en-GB" sz="3200" spc="202" dirty="0">
                <a:solidFill>
                  <a:srgbClr val="141414"/>
                </a:solidFill>
                <a:latin typeface="Arimo" panose="020B0604020202020204" charset="0"/>
                <a:ea typeface="Arimo" panose="020B0604020202020204" charset="0"/>
                <a:cs typeface="Arimo" panose="020B0604020202020204" charset="0"/>
                <a:sym typeface="Arimo Bold"/>
              </a:rPr>
              <a:t>Visual cognition layer (heatmaps) + predictive routing to dynamically guide users.</a:t>
            </a:r>
          </a:p>
          <a:p>
            <a:pPr marL="457200" lvl="0" indent="-457200">
              <a:lnSpc>
                <a:spcPts val="3779"/>
              </a:lnSpc>
              <a:spcBef>
                <a:spcPct val="0"/>
              </a:spcBef>
              <a:buFont typeface="Arial" panose="020B0604020202020204" pitchFamily="34" charset="0"/>
              <a:buChar char="•"/>
            </a:pPr>
            <a:r>
              <a:rPr lang="en-GB" sz="3200" spc="202" dirty="0">
                <a:solidFill>
                  <a:srgbClr val="141414"/>
                </a:solidFill>
                <a:latin typeface="Arimo" panose="020B0604020202020204" charset="0"/>
                <a:ea typeface="Arimo" panose="020B0604020202020204" charset="0"/>
                <a:cs typeface="Arimo" panose="020B0604020202020204" charset="0"/>
                <a:sym typeface="Arimo Bold"/>
              </a:rPr>
              <a:t>Bridging situational awareness with user-centric adaptive risk communication.</a:t>
            </a:r>
            <a:endParaRPr lang="en-US" sz="3200" spc="202" dirty="0">
              <a:solidFill>
                <a:srgbClr val="141414"/>
              </a:solidFill>
              <a:latin typeface="Arimo" panose="020B0604020202020204" charset="0"/>
              <a:ea typeface="Arimo" panose="020B0604020202020204" charset="0"/>
              <a:cs typeface="Arimo" panose="020B0604020202020204" charset="0"/>
              <a:sym typeface="Arimo Bold"/>
            </a:endParaRPr>
          </a:p>
        </p:txBody>
      </p:sp>
      <p:sp>
        <p:nvSpPr>
          <p:cNvPr id="21" name="TextBox 21">
            <a:extLst>
              <a:ext uri="{FF2B5EF4-FFF2-40B4-BE49-F238E27FC236}">
                <a16:creationId xmlns:a16="http://schemas.microsoft.com/office/drawing/2014/main" id="{8522E5C4-B9BF-565D-0DDF-3ECB86260CCB}"/>
              </a:ext>
            </a:extLst>
          </p:cNvPr>
          <p:cNvSpPr txBox="1"/>
          <p:nvPr/>
        </p:nvSpPr>
        <p:spPr>
          <a:xfrm>
            <a:off x="2241284" y="1409700"/>
            <a:ext cx="13303516" cy="2067874"/>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Unified Threat Intelligence via Real-Time Multimodal AI</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1C62FA94-38B8-02F2-EF86-FAD50190C7B4}"/>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a:extLst>
              <a:ext uri="{FF2B5EF4-FFF2-40B4-BE49-F238E27FC236}">
                <a16:creationId xmlns:a16="http://schemas.microsoft.com/office/drawing/2014/main" id="{5A2D9870-9B5F-EC48-4898-5ABE83F7F195}"/>
              </a:ext>
            </a:extLst>
          </p:cNvPr>
          <p:cNvSpPr/>
          <p:nvPr/>
        </p:nvSpPr>
        <p:spPr>
          <a:xfrm>
            <a:off x="13604964" y="27961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a:extLst>
              <a:ext uri="{FF2B5EF4-FFF2-40B4-BE49-F238E27FC236}">
                <a16:creationId xmlns:a16="http://schemas.microsoft.com/office/drawing/2014/main" id="{F98F254B-3638-B53A-585F-9E09CEBF1B94}"/>
              </a:ext>
            </a:extLst>
          </p:cNvPr>
          <p:cNvSpPr txBox="1"/>
          <p:nvPr/>
        </p:nvSpPr>
        <p:spPr>
          <a:xfrm>
            <a:off x="14079317" y="44220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pic>
        <p:nvPicPr>
          <p:cNvPr id="3" name="Picture 2">
            <a:extLst>
              <a:ext uri="{FF2B5EF4-FFF2-40B4-BE49-F238E27FC236}">
                <a16:creationId xmlns:a16="http://schemas.microsoft.com/office/drawing/2014/main" id="{848908C0-6E47-849E-344B-DE930C78D240}"/>
              </a:ext>
            </a:extLst>
          </p:cNvPr>
          <p:cNvPicPr>
            <a:picLocks noChangeAspect="1"/>
          </p:cNvPicPr>
          <p:nvPr/>
        </p:nvPicPr>
        <p:blipFill>
          <a:blip r:embed="rId6"/>
          <a:stretch>
            <a:fillRect/>
          </a:stretch>
        </p:blipFill>
        <p:spPr>
          <a:xfrm>
            <a:off x="16687800" y="8724900"/>
            <a:ext cx="1476953" cy="1419233"/>
          </a:xfrm>
          <a:prstGeom prst="rect">
            <a:avLst/>
          </a:prstGeom>
        </p:spPr>
      </p:pic>
    </p:spTree>
    <p:extLst>
      <p:ext uri="{BB962C8B-B14F-4D97-AF65-F5344CB8AC3E}">
        <p14:creationId xmlns:p14="http://schemas.microsoft.com/office/powerpoint/2010/main" val="367369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3BAF8-4884-859E-4EAA-0AF6FB593C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7826740-4AEB-B7A5-C49B-B0FD2AB2FF9B}"/>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a:extLst>
              <a:ext uri="{FF2B5EF4-FFF2-40B4-BE49-F238E27FC236}">
                <a16:creationId xmlns:a16="http://schemas.microsoft.com/office/drawing/2014/main" id="{1C331E5C-DB2A-5DBD-6BC4-E6DA974A6AE0}"/>
              </a:ext>
            </a:extLst>
          </p:cNvPr>
          <p:cNvSpPr txBox="1"/>
          <p:nvPr/>
        </p:nvSpPr>
        <p:spPr>
          <a:xfrm>
            <a:off x="1029376" y="3924300"/>
            <a:ext cx="15201224" cy="5079404"/>
          </a:xfrm>
          <a:prstGeom prst="rect">
            <a:avLst/>
          </a:prstGeom>
        </p:spPr>
        <p:txBody>
          <a:bodyPr wrap="square" lIns="0" tIns="0" rIns="0" bIns="0" rtlCol="0" anchor="t">
            <a:spAutoFit/>
          </a:bodyPr>
          <a:lstStyle/>
          <a:p>
            <a:pPr marL="457200" lvl="0" indent="-457200">
              <a:lnSpc>
                <a:spcPct val="150000"/>
              </a:lnSpc>
              <a:spcBef>
                <a:spcPct val="0"/>
              </a:spcBef>
              <a:buFont typeface="Arial" panose="020B0604020202020204" pitchFamily="34" charset="0"/>
              <a:buChar char="•"/>
            </a:pPr>
            <a:r>
              <a:rPr lang="en-GB" sz="3200" b="1" spc="202" dirty="0">
                <a:solidFill>
                  <a:srgbClr val="141414"/>
                </a:solidFill>
                <a:latin typeface="Arimo" panose="020B0604020202020204" charset="0"/>
                <a:ea typeface="Arimo" panose="020B0604020202020204" charset="0"/>
                <a:cs typeface="Arimo" panose="020B0604020202020204" charset="0"/>
                <a:sym typeface="Arimo Bold"/>
              </a:rPr>
              <a:t>Frontend</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ReactJS + </a:t>
            </a:r>
            <a:r>
              <a:rPr lang="en-GB" sz="3200" spc="202" dirty="0" err="1">
                <a:solidFill>
                  <a:srgbClr val="141414"/>
                </a:solidFill>
                <a:latin typeface="Arimo" panose="020B0604020202020204" charset="0"/>
                <a:ea typeface="Arimo" panose="020B0604020202020204" charset="0"/>
                <a:cs typeface="Arimo" panose="020B0604020202020204" charset="0"/>
                <a:sym typeface="Arimo Bold"/>
              </a:rPr>
              <a:t>TailwindCSS</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 Framer Motion</a:t>
            </a:r>
          </a:p>
          <a:p>
            <a:pPr marL="457200" lvl="0" indent="-457200">
              <a:lnSpc>
                <a:spcPct val="150000"/>
              </a:lnSpc>
              <a:spcBef>
                <a:spcPct val="0"/>
              </a:spcBef>
              <a:buFont typeface="Arial" panose="020B0604020202020204" pitchFamily="34" charset="0"/>
              <a:buChar char="•"/>
            </a:pPr>
            <a:r>
              <a:rPr lang="en-GB" sz="3200" b="1" spc="202" dirty="0">
                <a:solidFill>
                  <a:srgbClr val="141414"/>
                </a:solidFill>
                <a:latin typeface="Arimo" panose="020B0604020202020204" charset="0"/>
                <a:ea typeface="Arimo" panose="020B0604020202020204" charset="0"/>
                <a:cs typeface="Arimo" panose="020B0604020202020204" charset="0"/>
                <a:sym typeface="Arimo Bold"/>
              </a:rPr>
              <a:t>APIs &amp; Auth</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Node.js + Express + JWT + Role-Based Access (in Future)</a:t>
            </a:r>
          </a:p>
          <a:p>
            <a:pPr marL="457200" lvl="0" indent="-457200">
              <a:lnSpc>
                <a:spcPct val="150000"/>
              </a:lnSpc>
              <a:spcBef>
                <a:spcPct val="0"/>
              </a:spcBef>
              <a:buFont typeface="Arial" panose="020B0604020202020204" pitchFamily="34" charset="0"/>
              <a:buChar char="•"/>
            </a:pPr>
            <a:r>
              <a:rPr lang="en-GB" sz="3200" b="1" spc="202" dirty="0">
                <a:solidFill>
                  <a:srgbClr val="141414"/>
                </a:solidFill>
                <a:latin typeface="Arimo" panose="020B0604020202020204" charset="0"/>
                <a:ea typeface="Arimo" panose="020B0604020202020204" charset="0"/>
                <a:cs typeface="Arimo" panose="020B0604020202020204" charset="0"/>
                <a:sym typeface="Arimo Bold"/>
              </a:rPr>
              <a:t>ML Inference Layer</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a:t>
            </a:r>
            <a:r>
              <a:rPr lang="en-GB" sz="3200" spc="202" dirty="0" err="1">
                <a:solidFill>
                  <a:srgbClr val="141414"/>
                </a:solidFill>
                <a:latin typeface="Arimo" panose="020B0604020202020204" charset="0"/>
                <a:ea typeface="Arimo" panose="020B0604020202020204" charset="0"/>
                <a:cs typeface="Arimo" panose="020B0604020202020204" charset="0"/>
                <a:sym typeface="Arimo Bold"/>
              </a:rPr>
              <a:t>FastAPI</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 Transformers + ONNX-compiled SVM models</a:t>
            </a:r>
          </a:p>
          <a:p>
            <a:pPr marL="457200" lvl="0" indent="-457200">
              <a:lnSpc>
                <a:spcPct val="150000"/>
              </a:lnSpc>
              <a:spcBef>
                <a:spcPct val="0"/>
              </a:spcBef>
              <a:buFont typeface="Arial" panose="020B0604020202020204" pitchFamily="34" charset="0"/>
              <a:buChar char="•"/>
            </a:pPr>
            <a:r>
              <a:rPr lang="en-GB" sz="3200" b="1" spc="202" dirty="0">
                <a:solidFill>
                  <a:srgbClr val="141414"/>
                </a:solidFill>
                <a:latin typeface="Arimo" panose="020B0604020202020204" charset="0"/>
                <a:ea typeface="Arimo" panose="020B0604020202020204" charset="0"/>
                <a:cs typeface="Arimo" panose="020B0604020202020204" charset="0"/>
                <a:sym typeface="Arimo Bold"/>
              </a:rPr>
              <a:t>Asynchronous Queueing</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Redis + </a:t>
            </a:r>
            <a:r>
              <a:rPr lang="en-GB" sz="3200" spc="202" dirty="0" err="1">
                <a:solidFill>
                  <a:srgbClr val="141414"/>
                </a:solidFill>
                <a:latin typeface="Arimo" panose="020B0604020202020204" charset="0"/>
                <a:ea typeface="Arimo" panose="020B0604020202020204" charset="0"/>
                <a:cs typeface="Arimo" panose="020B0604020202020204" charset="0"/>
                <a:sym typeface="Arimo Bold"/>
              </a:rPr>
              <a:t>BullMQ</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for job orchestration</a:t>
            </a:r>
          </a:p>
          <a:p>
            <a:pPr marL="457200" lvl="0" indent="-457200">
              <a:lnSpc>
                <a:spcPct val="150000"/>
              </a:lnSpc>
              <a:spcBef>
                <a:spcPct val="0"/>
              </a:spcBef>
              <a:buFont typeface="Arial" panose="020B0604020202020204" pitchFamily="34" charset="0"/>
              <a:buChar char="•"/>
            </a:pPr>
            <a:r>
              <a:rPr lang="en-GB" sz="3200" b="1" spc="202" dirty="0">
                <a:solidFill>
                  <a:srgbClr val="141414"/>
                </a:solidFill>
                <a:latin typeface="Arimo" panose="020B0604020202020204" charset="0"/>
                <a:ea typeface="Arimo" panose="020B0604020202020204" charset="0"/>
                <a:cs typeface="Arimo" panose="020B0604020202020204" charset="0"/>
                <a:sym typeface="Arimo Bold"/>
              </a:rPr>
              <a:t>Data Persistence</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MongoDB with geo-indexed threat logs</a:t>
            </a:r>
          </a:p>
          <a:p>
            <a:pPr marL="457200" lvl="0" indent="-457200">
              <a:lnSpc>
                <a:spcPct val="150000"/>
              </a:lnSpc>
              <a:spcBef>
                <a:spcPct val="0"/>
              </a:spcBef>
              <a:buFont typeface="Arial" panose="020B0604020202020204" pitchFamily="34" charset="0"/>
              <a:buChar char="•"/>
            </a:pPr>
            <a:r>
              <a:rPr lang="en-GB" sz="3200" b="1" spc="202" dirty="0" err="1">
                <a:solidFill>
                  <a:srgbClr val="141414"/>
                </a:solidFill>
                <a:latin typeface="Arimo" panose="020B0604020202020204" charset="0"/>
                <a:ea typeface="Arimo" panose="020B0604020202020204" charset="0"/>
                <a:cs typeface="Arimo" panose="020B0604020202020204" charset="0"/>
                <a:sym typeface="Arimo Bold"/>
              </a:rPr>
              <a:t>WebSockets</a:t>
            </a:r>
            <a:r>
              <a:rPr lang="en-GB" sz="3200" spc="202" dirty="0">
                <a:solidFill>
                  <a:srgbClr val="141414"/>
                </a:solidFill>
                <a:latin typeface="Arimo" panose="020B0604020202020204" charset="0"/>
                <a:ea typeface="Arimo" panose="020B0604020202020204" charset="0"/>
                <a:cs typeface="Arimo" panose="020B0604020202020204" charset="0"/>
                <a:sym typeface="Arimo Bold"/>
              </a:rPr>
              <a:t>: Real-time alert push and location pings</a:t>
            </a:r>
            <a:endParaRPr lang="en-US" sz="3200" spc="202" dirty="0">
              <a:solidFill>
                <a:srgbClr val="141414"/>
              </a:solidFill>
              <a:latin typeface="Arimo" panose="020B0604020202020204" charset="0"/>
              <a:ea typeface="Arimo" panose="020B0604020202020204" charset="0"/>
              <a:cs typeface="Arimo" panose="020B0604020202020204" charset="0"/>
              <a:sym typeface="Arimo Bold"/>
            </a:endParaRPr>
          </a:p>
        </p:txBody>
      </p:sp>
      <p:sp>
        <p:nvSpPr>
          <p:cNvPr id="21" name="TextBox 21">
            <a:extLst>
              <a:ext uri="{FF2B5EF4-FFF2-40B4-BE49-F238E27FC236}">
                <a16:creationId xmlns:a16="http://schemas.microsoft.com/office/drawing/2014/main" id="{6D1C27AE-6D06-5F82-96B5-43725BF57EC5}"/>
              </a:ext>
            </a:extLst>
          </p:cNvPr>
          <p:cNvSpPr txBox="1"/>
          <p:nvPr/>
        </p:nvSpPr>
        <p:spPr>
          <a:xfrm>
            <a:off x="2241284" y="1409700"/>
            <a:ext cx="13303516" cy="2067874"/>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Systems Architecture &amp; Codebase Structure</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3569D9A7-78DA-6336-D949-5D81ECFDE880}"/>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a:extLst>
              <a:ext uri="{FF2B5EF4-FFF2-40B4-BE49-F238E27FC236}">
                <a16:creationId xmlns:a16="http://schemas.microsoft.com/office/drawing/2014/main" id="{DC7A9C09-6721-83DE-51AD-0198FB9981C1}"/>
              </a:ext>
            </a:extLst>
          </p:cNvPr>
          <p:cNvSpPr/>
          <p:nvPr/>
        </p:nvSpPr>
        <p:spPr>
          <a:xfrm>
            <a:off x="13604964" y="27961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a:extLst>
              <a:ext uri="{FF2B5EF4-FFF2-40B4-BE49-F238E27FC236}">
                <a16:creationId xmlns:a16="http://schemas.microsoft.com/office/drawing/2014/main" id="{BACD7C99-7C32-C8F0-7739-FCE14B5DA6DD}"/>
              </a:ext>
            </a:extLst>
          </p:cNvPr>
          <p:cNvSpPr txBox="1"/>
          <p:nvPr/>
        </p:nvSpPr>
        <p:spPr>
          <a:xfrm>
            <a:off x="14079317" y="44220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pic>
        <p:nvPicPr>
          <p:cNvPr id="3" name="Picture 2">
            <a:extLst>
              <a:ext uri="{FF2B5EF4-FFF2-40B4-BE49-F238E27FC236}">
                <a16:creationId xmlns:a16="http://schemas.microsoft.com/office/drawing/2014/main" id="{969D9702-84C6-BF46-351F-2C69EA5EF184}"/>
              </a:ext>
            </a:extLst>
          </p:cNvPr>
          <p:cNvPicPr>
            <a:picLocks noChangeAspect="1"/>
          </p:cNvPicPr>
          <p:nvPr/>
        </p:nvPicPr>
        <p:blipFill>
          <a:blip r:embed="rId6"/>
          <a:stretch>
            <a:fillRect/>
          </a:stretch>
        </p:blipFill>
        <p:spPr>
          <a:xfrm>
            <a:off x="16687800" y="8724900"/>
            <a:ext cx="1476953" cy="1419233"/>
          </a:xfrm>
          <a:prstGeom prst="rect">
            <a:avLst/>
          </a:prstGeom>
        </p:spPr>
      </p:pic>
    </p:spTree>
    <p:extLst>
      <p:ext uri="{BB962C8B-B14F-4D97-AF65-F5344CB8AC3E}">
        <p14:creationId xmlns:p14="http://schemas.microsoft.com/office/powerpoint/2010/main" val="152130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82C81-65CA-705F-0752-012EB8D34A0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5564BF9-67F5-2582-000F-28FD1B498B0B}"/>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1F818740-5E1E-26C4-46A6-58A760C1AE0B}"/>
              </a:ext>
            </a:extLst>
          </p:cNvPr>
          <p:cNvSpPr txBox="1"/>
          <p:nvPr/>
        </p:nvSpPr>
        <p:spPr>
          <a:xfrm>
            <a:off x="2241284" y="1409700"/>
            <a:ext cx="11345929" cy="1029128"/>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Architecture Flow Diagram</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3BD58146-9175-3E3F-1EC7-2CB91AF258BC}"/>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a:extLst>
              <a:ext uri="{FF2B5EF4-FFF2-40B4-BE49-F238E27FC236}">
                <a16:creationId xmlns:a16="http://schemas.microsoft.com/office/drawing/2014/main" id="{D19DEF75-8336-8032-AD05-18672B5E09E6}"/>
              </a:ext>
            </a:extLst>
          </p:cNvPr>
          <p:cNvSpPr/>
          <p:nvPr/>
        </p:nvSpPr>
        <p:spPr>
          <a:xfrm>
            <a:off x="13604964" y="27961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a:extLst>
              <a:ext uri="{FF2B5EF4-FFF2-40B4-BE49-F238E27FC236}">
                <a16:creationId xmlns:a16="http://schemas.microsoft.com/office/drawing/2014/main" id="{450D9BCC-DA9B-E8DE-0F5B-832369375BB6}"/>
              </a:ext>
            </a:extLst>
          </p:cNvPr>
          <p:cNvSpPr txBox="1"/>
          <p:nvPr/>
        </p:nvSpPr>
        <p:spPr>
          <a:xfrm>
            <a:off x="14079317" y="44220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pic>
        <p:nvPicPr>
          <p:cNvPr id="3" name="Picture 2">
            <a:extLst>
              <a:ext uri="{FF2B5EF4-FFF2-40B4-BE49-F238E27FC236}">
                <a16:creationId xmlns:a16="http://schemas.microsoft.com/office/drawing/2014/main" id="{D5F6DE9C-EBE8-3CDD-AEA9-9BE6482C7A7C}"/>
              </a:ext>
            </a:extLst>
          </p:cNvPr>
          <p:cNvPicPr>
            <a:picLocks noChangeAspect="1"/>
          </p:cNvPicPr>
          <p:nvPr/>
        </p:nvPicPr>
        <p:blipFill>
          <a:blip r:embed="rId6"/>
          <a:stretch>
            <a:fillRect/>
          </a:stretch>
        </p:blipFill>
        <p:spPr>
          <a:xfrm>
            <a:off x="16687800" y="8724900"/>
            <a:ext cx="1476953" cy="1419233"/>
          </a:xfrm>
          <a:prstGeom prst="rect">
            <a:avLst/>
          </a:prstGeom>
        </p:spPr>
      </p:pic>
      <p:pic>
        <p:nvPicPr>
          <p:cNvPr id="7" name="Picture 6">
            <a:extLst>
              <a:ext uri="{FF2B5EF4-FFF2-40B4-BE49-F238E27FC236}">
                <a16:creationId xmlns:a16="http://schemas.microsoft.com/office/drawing/2014/main" id="{8C8B10CB-8CFE-4082-09E9-6D2A37D4E600}"/>
              </a:ext>
            </a:extLst>
          </p:cNvPr>
          <p:cNvPicPr>
            <a:picLocks noChangeAspect="1"/>
          </p:cNvPicPr>
          <p:nvPr/>
        </p:nvPicPr>
        <p:blipFill>
          <a:blip r:embed="rId7">
            <a:extLst>
              <a:ext uri="{28A0092B-C50C-407E-A947-70E740481C1C}">
                <a14:useLocalDpi xmlns:a14="http://schemas.microsoft.com/office/drawing/2010/main" val="0"/>
              </a:ext>
            </a:extLst>
          </a:blip>
          <a:srcRect t="1350" b="9775"/>
          <a:stretch>
            <a:fillRect/>
          </a:stretch>
        </p:blipFill>
        <p:spPr>
          <a:xfrm>
            <a:off x="2422898" y="2438828"/>
            <a:ext cx="11345929" cy="7797361"/>
          </a:xfrm>
          <a:prstGeom prst="rect">
            <a:avLst/>
          </a:prstGeom>
        </p:spPr>
      </p:pic>
    </p:spTree>
    <p:extLst>
      <p:ext uri="{BB962C8B-B14F-4D97-AF65-F5344CB8AC3E}">
        <p14:creationId xmlns:p14="http://schemas.microsoft.com/office/powerpoint/2010/main" val="229577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1CA2E-B8CE-6EC7-D062-A74929208E4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229AC4-3D0A-4342-97C4-ACB13A017C05}"/>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a:extLst>
              <a:ext uri="{FF2B5EF4-FFF2-40B4-BE49-F238E27FC236}">
                <a16:creationId xmlns:a16="http://schemas.microsoft.com/office/drawing/2014/main" id="{39AF7446-1629-6EC6-E72E-EFB42BEF2A9D}"/>
              </a:ext>
            </a:extLst>
          </p:cNvPr>
          <p:cNvSpPr txBox="1"/>
          <p:nvPr/>
        </p:nvSpPr>
        <p:spPr>
          <a:xfrm>
            <a:off x="1029376" y="3162300"/>
            <a:ext cx="14515424" cy="5714321"/>
          </a:xfrm>
          <a:prstGeom prst="rect">
            <a:avLst/>
          </a:prstGeom>
        </p:spPr>
        <p:txBody>
          <a:bodyPr wrap="square" lIns="0" tIns="0" rIns="0" bIns="0" rtlCol="0" anchor="t">
            <a:spAutoFit/>
          </a:bodyPr>
          <a:lstStyle/>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Geospatial Threat Detection</a:t>
            </a:r>
          </a:p>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Dynamic Heatmap Generation</a:t>
            </a:r>
          </a:p>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Context-Aware AI Classification Engine</a:t>
            </a:r>
          </a:p>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Personalized Notification Preferences</a:t>
            </a:r>
          </a:p>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User State Management (JWT Auth, Alert Logs) </a:t>
            </a:r>
          </a:p>
          <a:p>
            <a:pPr marL="457200" lvl="0" indent="-457200">
              <a:lnSpc>
                <a:spcPct val="150000"/>
              </a:lnSpc>
              <a:spcBef>
                <a:spcPct val="0"/>
              </a:spcBef>
              <a:buFont typeface="Arial" panose="020B0604020202020204" pitchFamily="34" charset="0"/>
              <a:buChar char="•"/>
            </a:pPr>
            <a:r>
              <a:rPr lang="en-GB" sz="3600" spc="202" dirty="0">
                <a:solidFill>
                  <a:srgbClr val="141414"/>
                </a:solidFill>
                <a:latin typeface="Arimo" panose="020B0604020202020204" charset="0"/>
                <a:ea typeface="Arimo" panose="020B0604020202020204" charset="0"/>
                <a:cs typeface="Arimo" panose="020B0604020202020204" charset="0"/>
                <a:sym typeface="Arimo Bold"/>
              </a:rPr>
              <a:t>Semantic Ingestion from Live Feeds (NLP over News &amp; Social)</a:t>
            </a:r>
            <a:endParaRPr lang="en-US" sz="3600" spc="202" dirty="0">
              <a:solidFill>
                <a:srgbClr val="141414"/>
              </a:solidFill>
              <a:latin typeface="Arimo" panose="020B0604020202020204" charset="0"/>
              <a:ea typeface="Arimo" panose="020B0604020202020204" charset="0"/>
              <a:cs typeface="Arimo" panose="020B0604020202020204" charset="0"/>
              <a:sym typeface="Arimo Bold"/>
            </a:endParaRPr>
          </a:p>
        </p:txBody>
      </p:sp>
      <p:sp>
        <p:nvSpPr>
          <p:cNvPr id="21" name="TextBox 21">
            <a:extLst>
              <a:ext uri="{FF2B5EF4-FFF2-40B4-BE49-F238E27FC236}">
                <a16:creationId xmlns:a16="http://schemas.microsoft.com/office/drawing/2014/main" id="{9C56CF0A-EEBF-2560-FF86-661EF18B469F}"/>
              </a:ext>
            </a:extLst>
          </p:cNvPr>
          <p:cNvSpPr txBox="1"/>
          <p:nvPr/>
        </p:nvSpPr>
        <p:spPr>
          <a:xfrm>
            <a:off x="2241284" y="1409700"/>
            <a:ext cx="13303516" cy="1029128"/>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Key Functional Modules</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683E7603-CAF7-B65D-425B-2ADEFEF40E58}"/>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a:extLst>
              <a:ext uri="{FF2B5EF4-FFF2-40B4-BE49-F238E27FC236}">
                <a16:creationId xmlns:a16="http://schemas.microsoft.com/office/drawing/2014/main" id="{7874F040-AB26-D5C9-EB5A-CD06D0D19418}"/>
              </a:ext>
            </a:extLst>
          </p:cNvPr>
          <p:cNvSpPr/>
          <p:nvPr/>
        </p:nvSpPr>
        <p:spPr>
          <a:xfrm>
            <a:off x="13604964" y="27961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a:extLst>
              <a:ext uri="{FF2B5EF4-FFF2-40B4-BE49-F238E27FC236}">
                <a16:creationId xmlns:a16="http://schemas.microsoft.com/office/drawing/2014/main" id="{A0E3416C-468D-C4DA-A4EF-C7C763166EA4}"/>
              </a:ext>
            </a:extLst>
          </p:cNvPr>
          <p:cNvSpPr txBox="1"/>
          <p:nvPr/>
        </p:nvSpPr>
        <p:spPr>
          <a:xfrm>
            <a:off x="14079317" y="44220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pic>
        <p:nvPicPr>
          <p:cNvPr id="3" name="Picture 2">
            <a:extLst>
              <a:ext uri="{FF2B5EF4-FFF2-40B4-BE49-F238E27FC236}">
                <a16:creationId xmlns:a16="http://schemas.microsoft.com/office/drawing/2014/main" id="{98E5F93B-35C7-AEAB-DDA1-F70AA2EED9E3}"/>
              </a:ext>
            </a:extLst>
          </p:cNvPr>
          <p:cNvPicPr>
            <a:picLocks noChangeAspect="1"/>
          </p:cNvPicPr>
          <p:nvPr/>
        </p:nvPicPr>
        <p:blipFill>
          <a:blip r:embed="rId6"/>
          <a:stretch>
            <a:fillRect/>
          </a:stretch>
        </p:blipFill>
        <p:spPr>
          <a:xfrm>
            <a:off x="16687800" y="8724900"/>
            <a:ext cx="1476953" cy="1419233"/>
          </a:xfrm>
          <a:prstGeom prst="rect">
            <a:avLst/>
          </a:prstGeom>
        </p:spPr>
      </p:pic>
    </p:spTree>
    <p:extLst>
      <p:ext uri="{BB962C8B-B14F-4D97-AF65-F5344CB8AC3E}">
        <p14:creationId xmlns:p14="http://schemas.microsoft.com/office/powerpoint/2010/main" val="138743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C97AE-8C92-CD09-856F-0D396C2E81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F581B13-1F7B-48F2-8828-F542CE48B3F5}"/>
              </a:ext>
            </a:extLst>
          </p:cNvPr>
          <p:cNvSpPr/>
          <p:nvPr/>
        </p:nvSpPr>
        <p:spPr>
          <a:xfrm rot="-5400000">
            <a:off x="860745" y="1615755"/>
            <a:ext cx="1006475" cy="670564"/>
          </a:xfrm>
          <a:custGeom>
            <a:avLst/>
            <a:gdLst/>
            <a:ahLst/>
            <a:cxnLst/>
            <a:rect l="l" t="t" r="r" b="b"/>
            <a:pathLst>
              <a:path w="1006475" h="670564">
                <a:moveTo>
                  <a:pt x="0" y="0"/>
                </a:moveTo>
                <a:lnTo>
                  <a:pt x="1006474" y="0"/>
                </a:lnTo>
                <a:lnTo>
                  <a:pt x="1006474" y="670564"/>
                </a:lnTo>
                <a:lnTo>
                  <a:pt x="0" y="670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98C735D3-59BF-1E4C-662F-0B0D4B07733B}"/>
              </a:ext>
            </a:extLst>
          </p:cNvPr>
          <p:cNvSpPr txBox="1"/>
          <p:nvPr/>
        </p:nvSpPr>
        <p:spPr>
          <a:xfrm>
            <a:off x="2241284" y="1409700"/>
            <a:ext cx="13303516" cy="1029128"/>
          </a:xfrm>
          <a:prstGeom prst="rect">
            <a:avLst/>
          </a:prstGeom>
        </p:spPr>
        <p:txBody>
          <a:bodyPr wrap="square" lIns="0" tIns="0" rIns="0" bIns="0" rtlCol="0" anchor="t">
            <a:spAutoFit/>
          </a:bodyPr>
          <a:lstStyle/>
          <a:p>
            <a:pPr>
              <a:lnSpc>
                <a:spcPts val="8124"/>
              </a:lnSpc>
            </a:pPr>
            <a:r>
              <a:rPr lang="en-GB" sz="6499" b="1" spc="129" dirty="0">
                <a:solidFill>
                  <a:srgbClr val="141414"/>
                </a:solidFill>
                <a:latin typeface="Glasgow Bold"/>
                <a:ea typeface="Glasgow Bold"/>
                <a:cs typeface="Glasgow Bold"/>
                <a:sym typeface="Glasgow Bold"/>
              </a:rPr>
              <a:t>Future Scope</a:t>
            </a:r>
            <a:endParaRPr lang="en-US" sz="6499" b="1" spc="129" dirty="0">
              <a:solidFill>
                <a:srgbClr val="141414"/>
              </a:solidFill>
              <a:latin typeface="Glasgow Bold"/>
              <a:ea typeface="Glasgow Bold"/>
              <a:cs typeface="Glasgow Bold"/>
              <a:sym typeface="Glasgow Bold"/>
            </a:endParaRPr>
          </a:p>
        </p:txBody>
      </p:sp>
      <p:sp>
        <p:nvSpPr>
          <p:cNvPr id="22" name="Freeform 22">
            <a:extLst>
              <a:ext uri="{FF2B5EF4-FFF2-40B4-BE49-F238E27FC236}">
                <a16:creationId xmlns:a16="http://schemas.microsoft.com/office/drawing/2014/main" id="{6CA9824C-755B-EC94-8E73-1F1D824B0916}"/>
              </a:ext>
            </a:extLst>
          </p:cNvPr>
          <p:cNvSpPr/>
          <p:nvPr/>
        </p:nvSpPr>
        <p:spPr>
          <a:xfrm rot="-5400000">
            <a:off x="15904313" y="1887592"/>
            <a:ext cx="2861139" cy="1906234"/>
          </a:xfrm>
          <a:custGeom>
            <a:avLst/>
            <a:gdLst/>
            <a:ahLst/>
            <a:cxnLst/>
            <a:rect l="l" t="t" r="r" b="b"/>
            <a:pathLst>
              <a:path w="2861139" h="1906234">
                <a:moveTo>
                  <a:pt x="0" y="0"/>
                </a:moveTo>
                <a:lnTo>
                  <a:pt x="2861140" y="0"/>
                </a:lnTo>
                <a:lnTo>
                  <a:pt x="2861140" y="1906234"/>
                </a:lnTo>
                <a:lnTo>
                  <a:pt x="0" y="190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a:extLst>
              <a:ext uri="{FF2B5EF4-FFF2-40B4-BE49-F238E27FC236}">
                <a16:creationId xmlns:a16="http://schemas.microsoft.com/office/drawing/2014/main" id="{5F242588-8608-935A-8FA2-7BCFD92DCE18}"/>
              </a:ext>
            </a:extLst>
          </p:cNvPr>
          <p:cNvSpPr/>
          <p:nvPr/>
        </p:nvSpPr>
        <p:spPr>
          <a:xfrm>
            <a:off x="13604964" y="27961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a:extLst>
              <a:ext uri="{FF2B5EF4-FFF2-40B4-BE49-F238E27FC236}">
                <a16:creationId xmlns:a16="http://schemas.microsoft.com/office/drawing/2014/main" id="{7755126B-3FED-469D-A526-73E76508DF22}"/>
              </a:ext>
            </a:extLst>
          </p:cNvPr>
          <p:cNvSpPr txBox="1"/>
          <p:nvPr/>
        </p:nvSpPr>
        <p:spPr>
          <a:xfrm>
            <a:off x="14079317" y="44220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sp>
        <p:nvSpPr>
          <p:cNvPr id="3" name="TextBox 19">
            <a:extLst>
              <a:ext uri="{FF2B5EF4-FFF2-40B4-BE49-F238E27FC236}">
                <a16:creationId xmlns:a16="http://schemas.microsoft.com/office/drawing/2014/main" id="{8BA41D2F-3154-6673-5FAA-EE8E38674609}"/>
              </a:ext>
            </a:extLst>
          </p:cNvPr>
          <p:cNvSpPr txBox="1"/>
          <p:nvPr/>
        </p:nvSpPr>
        <p:spPr>
          <a:xfrm>
            <a:off x="1029376" y="3162300"/>
            <a:ext cx="14515424" cy="4502579"/>
          </a:xfrm>
          <a:prstGeom prst="rect">
            <a:avLst/>
          </a:prstGeom>
        </p:spPr>
        <p:txBody>
          <a:bodyPr wrap="square" lIns="0" tIns="0" rIns="0" bIns="0" rtlCol="0" anchor="t">
            <a:spAutoFit/>
          </a:bodyPr>
          <a:lstStyle/>
          <a:p>
            <a:pPr marL="457200" lvl="0" indent="-457200">
              <a:lnSpc>
                <a:spcPct val="150000"/>
              </a:lnSpc>
              <a:spcBef>
                <a:spcPct val="0"/>
              </a:spcBef>
              <a:buFont typeface="Arial" panose="020B0604020202020204" pitchFamily="34" charset="0"/>
              <a:buChar char="•"/>
            </a:pPr>
            <a:r>
              <a:rPr lang="en-IN" sz="4000" dirty="0">
                <a:latin typeface="Arimo" panose="020B0604020202020204" charset="0"/>
                <a:ea typeface="Arimo" panose="020B0604020202020204" charset="0"/>
                <a:cs typeface="Arimo" panose="020B0604020202020204" charset="0"/>
              </a:rPr>
              <a:t>Multilingual NLP Expansion</a:t>
            </a:r>
          </a:p>
          <a:p>
            <a:pPr marL="457200" lvl="0" indent="-457200">
              <a:lnSpc>
                <a:spcPct val="150000"/>
              </a:lnSpc>
              <a:spcBef>
                <a:spcPct val="0"/>
              </a:spcBef>
              <a:buFont typeface="Arial" panose="020B0604020202020204" pitchFamily="34" charset="0"/>
              <a:buChar char="•"/>
            </a:pPr>
            <a:r>
              <a:rPr lang="en-IN" sz="4000" dirty="0">
                <a:latin typeface="Arimo" panose="020B0604020202020204" charset="0"/>
                <a:ea typeface="Arimo" panose="020B0604020202020204" charset="0"/>
                <a:cs typeface="Arimo" panose="020B0604020202020204" charset="0"/>
              </a:rPr>
              <a:t>Disinformation &amp; Botnet Filtering</a:t>
            </a:r>
          </a:p>
          <a:p>
            <a:pPr marL="457200" lvl="0" indent="-457200">
              <a:lnSpc>
                <a:spcPct val="150000"/>
              </a:lnSpc>
              <a:spcBef>
                <a:spcPct val="0"/>
              </a:spcBef>
              <a:buFont typeface="Arial" panose="020B0604020202020204" pitchFamily="34" charset="0"/>
              <a:buChar char="•"/>
            </a:pPr>
            <a:r>
              <a:rPr lang="en-IN" sz="4000" dirty="0">
                <a:latin typeface="Arimo" panose="020B0604020202020204" charset="0"/>
                <a:ea typeface="Arimo" panose="020B0604020202020204" charset="0"/>
                <a:cs typeface="Arimo" panose="020B0604020202020204" charset="0"/>
              </a:rPr>
              <a:t>Integration with National Protocols</a:t>
            </a:r>
            <a:endParaRPr lang="en-GB" sz="4000" spc="202" dirty="0">
              <a:solidFill>
                <a:srgbClr val="141414"/>
              </a:solidFill>
              <a:latin typeface="Arimo" panose="020B0604020202020204" charset="0"/>
              <a:ea typeface="Arimo" panose="020B0604020202020204" charset="0"/>
              <a:cs typeface="Arimo" panose="020B0604020202020204" charset="0"/>
              <a:sym typeface="Arimo Bold"/>
            </a:endParaRPr>
          </a:p>
          <a:p>
            <a:pPr marL="457200" lvl="0" indent="-457200">
              <a:lnSpc>
                <a:spcPct val="150000"/>
              </a:lnSpc>
              <a:spcBef>
                <a:spcPct val="0"/>
              </a:spcBef>
              <a:buFont typeface="Arial" panose="020B0604020202020204" pitchFamily="34" charset="0"/>
              <a:buChar char="•"/>
            </a:pPr>
            <a:r>
              <a:rPr lang="en-IN" sz="4000" dirty="0">
                <a:latin typeface="Arimo" panose="020B0604020202020204" charset="0"/>
                <a:ea typeface="Arimo" panose="020B0604020202020204" charset="0"/>
                <a:cs typeface="Arimo" panose="020B0604020202020204" charset="0"/>
              </a:rPr>
              <a:t>AI-Powered Navigation</a:t>
            </a:r>
          </a:p>
          <a:p>
            <a:pPr marL="457200" lvl="0" indent="-457200">
              <a:lnSpc>
                <a:spcPct val="150000"/>
              </a:lnSpc>
              <a:spcBef>
                <a:spcPct val="0"/>
              </a:spcBef>
              <a:buFont typeface="Arial" panose="020B0604020202020204" pitchFamily="34" charset="0"/>
              <a:buChar char="•"/>
            </a:pPr>
            <a:r>
              <a:rPr lang="nb-NO" sz="4000" dirty="0">
                <a:latin typeface="Arimo" panose="020B0604020202020204" charset="0"/>
                <a:ea typeface="Arimo" panose="020B0604020202020204" charset="0"/>
                <a:cs typeface="Arimo" panose="020B0604020202020204" charset="0"/>
              </a:rPr>
              <a:t>Native Mobile Apps (Flutter/Kotlin)</a:t>
            </a:r>
          </a:p>
        </p:txBody>
      </p:sp>
      <p:pic>
        <p:nvPicPr>
          <p:cNvPr id="5" name="Picture 4">
            <a:extLst>
              <a:ext uri="{FF2B5EF4-FFF2-40B4-BE49-F238E27FC236}">
                <a16:creationId xmlns:a16="http://schemas.microsoft.com/office/drawing/2014/main" id="{19D6BCD9-2BBF-071B-01B5-EF776AC0BF93}"/>
              </a:ext>
            </a:extLst>
          </p:cNvPr>
          <p:cNvPicPr>
            <a:picLocks noChangeAspect="1"/>
          </p:cNvPicPr>
          <p:nvPr/>
        </p:nvPicPr>
        <p:blipFill>
          <a:blip r:embed="rId6"/>
          <a:stretch>
            <a:fillRect/>
          </a:stretch>
        </p:blipFill>
        <p:spPr>
          <a:xfrm>
            <a:off x="16687800" y="8724900"/>
            <a:ext cx="1476953" cy="1419233"/>
          </a:xfrm>
          <a:prstGeom prst="rect">
            <a:avLst/>
          </a:prstGeom>
        </p:spPr>
      </p:pic>
    </p:spTree>
    <p:extLst>
      <p:ext uri="{BB962C8B-B14F-4D97-AF65-F5344CB8AC3E}">
        <p14:creationId xmlns:p14="http://schemas.microsoft.com/office/powerpoint/2010/main" val="72454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sp>
        <p:nvSpPr>
          <p:cNvPr id="2" name="TextBox 2"/>
          <p:cNvSpPr txBox="1"/>
          <p:nvPr/>
        </p:nvSpPr>
        <p:spPr>
          <a:xfrm>
            <a:off x="4883189" y="3973444"/>
            <a:ext cx="8521622" cy="1044575"/>
          </a:xfrm>
          <a:prstGeom prst="rect">
            <a:avLst/>
          </a:prstGeom>
        </p:spPr>
        <p:txBody>
          <a:bodyPr lIns="0" tIns="0" rIns="0" bIns="0" rtlCol="0" anchor="t">
            <a:spAutoFit/>
          </a:bodyPr>
          <a:lstStyle/>
          <a:p>
            <a:pPr marL="0" lvl="0" indent="0" algn="ctr">
              <a:lnSpc>
                <a:spcPts val="8124"/>
              </a:lnSpc>
              <a:spcBef>
                <a:spcPct val="0"/>
              </a:spcBef>
            </a:pPr>
            <a:r>
              <a:rPr lang="en-US" sz="6499" b="1" u="none" strike="noStrike" spc="129">
                <a:solidFill>
                  <a:srgbClr val="141414"/>
                </a:solidFill>
                <a:latin typeface="Glasgow Bold"/>
                <a:ea typeface="Glasgow Bold"/>
                <a:cs typeface="Glasgow Bold"/>
                <a:sym typeface="Glasgow Bold"/>
              </a:rPr>
              <a:t>Thank You </a:t>
            </a:r>
          </a:p>
        </p:txBody>
      </p:sp>
      <p:sp>
        <p:nvSpPr>
          <p:cNvPr id="3" name="TextBox 3"/>
          <p:cNvSpPr txBox="1"/>
          <p:nvPr/>
        </p:nvSpPr>
        <p:spPr>
          <a:xfrm>
            <a:off x="4883189" y="5126741"/>
            <a:ext cx="8521622" cy="514350"/>
          </a:xfrm>
          <a:prstGeom prst="rect">
            <a:avLst/>
          </a:prstGeom>
        </p:spPr>
        <p:txBody>
          <a:bodyPr lIns="0" tIns="0" rIns="0" bIns="0" rtlCol="0" anchor="t">
            <a:spAutoFit/>
          </a:bodyPr>
          <a:lstStyle/>
          <a:p>
            <a:pPr marL="0" lvl="0" indent="0" algn="ctr">
              <a:lnSpc>
                <a:spcPts val="4199"/>
              </a:lnSpc>
              <a:spcBef>
                <a:spcPct val="0"/>
              </a:spcBef>
            </a:pPr>
            <a:r>
              <a:rPr lang="en-US" sz="2999" b="1" spc="224">
                <a:solidFill>
                  <a:srgbClr val="141414"/>
                </a:solidFill>
                <a:latin typeface="Arimo Bold"/>
                <a:ea typeface="Arimo Bold"/>
                <a:cs typeface="Arimo Bold"/>
                <a:sym typeface="Arimo Bold"/>
              </a:rPr>
              <a:t>F</a:t>
            </a:r>
            <a:r>
              <a:rPr lang="en-US" sz="2999" b="1" u="none" strike="noStrike" spc="224">
                <a:solidFill>
                  <a:srgbClr val="141414"/>
                </a:solidFill>
                <a:latin typeface="Arimo Bold"/>
                <a:ea typeface="Arimo Bold"/>
                <a:cs typeface="Arimo Bold"/>
                <a:sym typeface="Arimo Bold"/>
              </a:rPr>
              <a:t>or Your Time and Attention</a:t>
            </a:r>
          </a:p>
        </p:txBody>
      </p:sp>
      <p:sp>
        <p:nvSpPr>
          <p:cNvPr id="4" name="Freeform 4"/>
          <p:cNvSpPr/>
          <p:nvPr/>
        </p:nvSpPr>
        <p:spPr>
          <a:xfrm>
            <a:off x="13604964" y="614650"/>
            <a:ext cx="327727" cy="749090"/>
          </a:xfrm>
          <a:custGeom>
            <a:avLst/>
            <a:gdLst/>
            <a:ahLst/>
            <a:cxnLst/>
            <a:rect l="l" t="t" r="r" b="b"/>
            <a:pathLst>
              <a:path w="327727" h="749090">
                <a:moveTo>
                  <a:pt x="0" y="0"/>
                </a:moveTo>
                <a:lnTo>
                  <a:pt x="327727" y="0"/>
                </a:lnTo>
                <a:lnTo>
                  <a:pt x="327727" y="749090"/>
                </a:lnTo>
                <a:lnTo>
                  <a:pt x="0" y="749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4079317" y="777240"/>
            <a:ext cx="3179983" cy="327718"/>
          </a:xfrm>
          <a:prstGeom prst="rect">
            <a:avLst/>
          </a:prstGeom>
        </p:spPr>
        <p:txBody>
          <a:bodyPr lIns="0" tIns="0" rIns="0" bIns="0" rtlCol="0" anchor="t">
            <a:spAutoFit/>
          </a:bodyPr>
          <a:lstStyle/>
          <a:p>
            <a:pPr>
              <a:lnSpc>
                <a:spcPts val="2800"/>
              </a:lnSpc>
              <a:spcBef>
                <a:spcPct val="0"/>
              </a:spcBef>
            </a:pPr>
            <a:r>
              <a:rPr lang="en-US" sz="2000" dirty="0">
                <a:solidFill>
                  <a:srgbClr val="141414"/>
                </a:solidFill>
                <a:latin typeface="Arimo"/>
                <a:ea typeface="Arimo"/>
                <a:cs typeface="Arimo"/>
                <a:sym typeface="Arimo"/>
              </a:rPr>
              <a:t>&lt;Dev&gt; Engers</a:t>
            </a:r>
          </a:p>
        </p:txBody>
      </p:sp>
      <p:sp>
        <p:nvSpPr>
          <p:cNvPr id="12" name="TextBox 12"/>
          <p:cNvSpPr txBox="1"/>
          <p:nvPr/>
        </p:nvSpPr>
        <p:spPr>
          <a:xfrm>
            <a:off x="4852770" y="5745867"/>
            <a:ext cx="8582460" cy="492379"/>
          </a:xfrm>
          <a:prstGeom prst="rect">
            <a:avLst/>
          </a:prstGeom>
        </p:spPr>
        <p:txBody>
          <a:bodyPr lIns="0" tIns="0" rIns="0" bIns="0" rtlCol="0" anchor="t">
            <a:spAutoFit/>
          </a:bodyPr>
          <a:lstStyle/>
          <a:p>
            <a:pPr algn="ctr">
              <a:lnSpc>
                <a:spcPts val="4320"/>
              </a:lnSpc>
            </a:pPr>
            <a:r>
              <a:rPr lang="en-US" sz="2700" b="1" spc="202" dirty="0">
                <a:solidFill>
                  <a:srgbClr val="141414"/>
                </a:solidFill>
                <a:latin typeface="Arimo Bold"/>
                <a:ea typeface="Arimo Bold"/>
                <a:cs typeface="Arimo Bold"/>
                <a:sym typeface="Arimo Bold"/>
              </a:rPr>
              <a:t>Present by &lt;Dev&gt; Engers</a:t>
            </a:r>
          </a:p>
        </p:txBody>
      </p:sp>
      <p:sp>
        <p:nvSpPr>
          <p:cNvPr id="13" name="Freeform 13"/>
          <p:cNvSpPr/>
          <p:nvPr/>
        </p:nvSpPr>
        <p:spPr>
          <a:xfrm>
            <a:off x="-46249" y="1267996"/>
            <a:ext cx="2932362" cy="2921366"/>
          </a:xfrm>
          <a:custGeom>
            <a:avLst/>
            <a:gdLst/>
            <a:ahLst/>
            <a:cxnLst/>
            <a:rect l="l" t="t" r="r" b="b"/>
            <a:pathLst>
              <a:path w="2932362" h="2921366">
                <a:moveTo>
                  <a:pt x="0" y="0"/>
                </a:moveTo>
                <a:lnTo>
                  <a:pt x="2932363" y="0"/>
                </a:lnTo>
                <a:lnTo>
                  <a:pt x="2932363" y="2921366"/>
                </a:lnTo>
                <a:lnTo>
                  <a:pt x="0" y="2921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5335347" y="3100142"/>
            <a:ext cx="2952653" cy="4086716"/>
          </a:xfrm>
          <a:custGeom>
            <a:avLst/>
            <a:gdLst/>
            <a:ahLst/>
            <a:cxnLst/>
            <a:rect l="l" t="t" r="r" b="b"/>
            <a:pathLst>
              <a:path w="2952653" h="4086716">
                <a:moveTo>
                  <a:pt x="0" y="0"/>
                </a:moveTo>
                <a:lnTo>
                  <a:pt x="2952653" y="0"/>
                </a:lnTo>
                <a:lnTo>
                  <a:pt x="2952653" y="4086716"/>
                </a:lnTo>
                <a:lnTo>
                  <a:pt x="0" y="40867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flipH="1" flipV="1">
            <a:off x="-46249" y="4459050"/>
            <a:ext cx="2389249" cy="2389249"/>
          </a:xfrm>
          <a:custGeom>
            <a:avLst/>
            <a:gdLst/>
            <a:ahLst/>
            <a:cxnLst/>
            <a:rect l="l" t="t" r="r" b="b"/>
            <a:pathLst>
              <a:path w="2389249" h="2389249">
                <a:moveTo>
                  <a:pt x="2389249" y="2389249"/>
                </a:moveTo>
                <a:lnTo>
                  <a:pt x="0" y="2389249"/>
                </a:lnTo>
                <a:lnTo>
                  <a:pt x="0" y="0"/>
                </a:lnTo>
                <a:lnTo>
                  <a:pt x="2389249" y="0"/>
                </a:lnTo>
                <a:lnTo>
                  <a:pt x="2389249" y="2389249"/>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6" name="Picture 15">
            <a:extLst>
              <a:ext uri="{FF2B5EF4-FFF2-40B4-BE49-F238E27FC236}">
                <a16:creationId xmlns:a16="http://schemas.microsoft.com/office/drawing/2014/main" id="{08957024-858D-A70C-BC2E-8696B7D9E6A9}"/>
              </a:ext>
            </a:extLst>
          </p:cNvPr>
          <p:cNvPicPr>
            <a:picLocks noChangeAspect="1"/>
          </p:cNvPicPr>
          <p:nvPr/>
        </p:nvPicPr>
        <p:blipFill>
          <a:blip r:embed="rId10"/>
          <a:stretch>
            <a:fillRect/>
          </a:stretch>
        </p:blipFill>
        <p:spPr>
          <a:xfrm>
            <a:off x="16687800" y="8724900"/>
            <a:ext cx="1476953" cy="14192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380</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Arimo Bold</vt:lpstr>
      <vt:lpstr>Glasgow Bold</vt:lpstr>
      <vt:lpstr>Arial</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Modern Geometric Pattern Startup Pitch Deck Presentation</dc:title>
  <dc:creator>deepak chandra</dc:creator>
  <cp:lastModifiedBy>Pushkar Modi</cp:lastModifiedBy>
  <cp:revision>7</cp:revision>
  <dcterms:created xsi:type="dcterms:W3CDTF">2006-08-16T00:00:00Z</dcterms:created>
  <dcterms:modified xsi:type="dcterms:W3CDTF">2025-07-19T09:13:50Z</dcterms:modified>
  <dc:identifier>DAGtlS751Bw</dc:identifier>
</cp:coreProperties>
</file>