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9A2FB5-A340-4853-A73F-E740DBD09947}">
  <a:tblStyle styleId="{529A2FB5-A340-4853-A73F-E740DBD09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3b5088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3b5088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f320039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f320039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36b88c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36b88c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320039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f320039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f320039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f320039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320039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f320039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36b88c9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36b88c9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36b88c9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36b88c9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3b50882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3b50882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8d6ecc09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8d6ecc09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b50882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b50882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b50882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b5088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3b50882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3b50882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d6ecc09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d6ecc09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b50882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b50882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f6f6767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f6f6767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f6f6767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f6f6767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320039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320039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f320039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f320039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039" l="0" r="3975" t="0"/>
          <a:stretch/>
        </p:blipFill>
        <p:spPr>
          <a:xfrm>
            <a:off x="6849950" y="1892475"/>
            <a:ext cx="2294050" cy="32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64100" y="1557943"/>
            <a:ext cx="4995300" cy="12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3600"/>
              <a:buFont typeface="Open Sans"/>
              <a:buNone/>
              <a:defRPr b="1" sz="3600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1" sz="5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64100" y="2853349"/>
            <a:ext cx="63024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0" y="389425"/>
            <a:ext cx="1921125" cy="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72350" y="1981150"/>
            <a:ext cx="6358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3200"/>
              <a:buFont typeface="Open Sans"/>
              <a:buNone/>
              <a:defRPr b="1" sz="3200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19250" y="17434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5400000">
            <a:off x="-119800" y="764275"/>
            <a:ext cx="1622400" cy="71700"/>
          </a:xfrm>
          <a:prstGeom prst="roundRect">
            <a:avLst>
              <a:gd fmla="val 50000" name="adj"/>
            </a:avLst>
          </a:prstGeom>
          <a:solidFill>
            <a:srgbClr val="152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37553" l="0" r="27023" t="-1041"/>
          <a:stretch/>
        </p:blipFill>
        <p:spPr>
          <a:xfrm>
            <a:off x="6106500" y="2381100"/>
            <a:ext cx="3037500" cy="27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03075" y="2706050"/>
            <a:ext cx="41565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152475"/>
            <a:ext cx="68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87900" y="3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87900" y="380125"/>
            <a:ext cx="31914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37099" r="0" t="0"/>
          <a:stretch/>
        </p:blipFill>
        <p:spPr>
          <a:xfrm>
            <a:off x="0" y="594823"/>
            <a:ext cx="326600" cy="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9191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1860775"/>
            <a:ext cx="63678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640475" y="1529525"/>
            <a:ext cx="229500" cy="22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145500" y="724075"/>
            <a:ext cx="4631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472346" y="2020050"/>
            <a:ext cx="35349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5263D"/>
              </a:buClr>
              <a:buSzPts val="2800"/>
              <a:buFont typeface="Open Sans"/>
              <a:buNone/>
              <a:defRPr b="1">
                <a:solidFill>
                  <a:srgbClr val="1526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627496" y="17434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4100" y="445025"/>
            <a:ext cx="82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4100" y="1152475"/>
            <a:ext cx="681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  <a:defRPr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crapy.org/en/latest/topics/shell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scrapy.org/en/latest/topics/spider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crapy.org/en/latest/topics/setting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scrapy.org/en/latest/topics/item-pipelin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crapy.org/en/latest/topics/downloader-middlewar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scrapy.org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ushkar191098/scrapy-hands-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crapy.org/en/latest/intro/instal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464100" y="3917000"/>
            <a:ext cx="289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Pushkar Chauhan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Archak G Amruth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Dhiraj Suthar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464100" y="2017600"/>
            <a:ext cx="5788800" cy="83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</a:t>
            </a:r>
            <a:r>
              <a:rPr lang="en"/>
              <a:t>Hands-on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3440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076275"/>
            <a:ext cx="8366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an interactive shell that allows to test your expressions while you’re writing your spider, without having to run the spider to test every change.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is used for testing XPath or CSS expressions and see how they work and what data they extract from the web pages you’re trying to scrape.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Scrapy Shell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https://docs.scrapy.org/en/latest/topics/shell.html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2676475"/>
            <a:ext cx="4053000" cy="1737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14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Available Shortcuts</a:t>
            </a: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shelp() </a:t>
            </a:r>
            <a:r>
              <a:rPr b="1" lang="en" sz="1400">
                <a:solidFill>
                  <a:schemeClr val="lt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prints the help 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fetch(</a:t>
            </a:r>
            <a:r>
              <a:rPr b="1" i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		- fetch response from URL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fetch(</a:t>
            </a:r>
            <a:r>
              <a:rPr b="1" i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1"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fetch response from 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request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view(</a:t>
            </a:r>
            <a:r>
              <a:rPr b="1" i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b="1" lang="en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	- open response in web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browser, for inspection.</a:t>
            </a:r>
            <a:endParaRPr sz="1400">
              <a:solidFill>
                <a:schemeClr val="lt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48950" y="2676475"/>
            <a:ext cx="4053000" cy="1737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Available Objects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crawler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the current Crawler object.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spider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the Spider which handles the URL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request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a Request object of the last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fetched page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response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a Response object of the last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		  fetched page.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settings </a:t>
            </a:r>
            <a:r>
              <a:rPr b="1"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the current Scrapy settings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3441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Spiders (Crawlers)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152475"/>
            <a:ext cx="83664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classes that we define and that Scrapy uses to scrape information from a website (or a group of websites).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They must be a subclass of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Spider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They must define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initial requests to make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optionally how to follow links in the pages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how to parse the downloaded page content to extract data.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have to be written inside the following directory in your project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demo/spiders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Scrapy Spiders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https://docs.scrapy.org/en/latest/topics/spiders.html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373925"/>
            <a:ext cx="80607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</a:t>
            </a:r>
            <a:r>
              <a:rPr lang="en"/>
              <a:t>Spider </a:t>
            </a:r>
            <a:r>
              <a:rPr i="1" lang="en"/>
              <a:t>By File</a:t>
            </a:r>
            <a:endParaRPr i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0" lang="en" sz="1600">
                <a:solidFill>
                  <a:srgbClr val="434343"/>
                </a:solidFill>
              </a:rPr>
              <a:t>Run a spider self-contained in a Python file, without having to create a project.</a:t>
            </a:r>
            <a:endParaRPr b="0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scrapy runspider kronos.py</a:t>
            </a:r>
            <a:endParaRPr b="0"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Spiders </a:t>
            </a:r>
            <a:r>
              <a:rPr i="1" lang="en"/>
              <a:t>By Name</a:t>
            </a:r>
            <a:endParaRPr i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0" lang="en" sz="1600">
                <a:solidFill>
                  <a:srgbClr val="434343"/>
                </a:solidFill>
              </a:rPr>
              <a:t>List all available spiders in the current project</a:t>
            </a:r>
            <a:endParaRPr b="0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scrapy list</a:t>
            </a:r>
            <a:endParaRPr b="0" sz="1600">
              <a:solidFill>
                <a:srgbClr val="434343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Running the Spider </a:t>
            </a:r>
            <a:r>
              <a:rPr i="1" lang="en"/>
              <a:t>By Name</a:t>
            </a:r>
            <a:endParaRPr i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0" lang="en" sz="1600">
                <a:solidFill>
                  <a:srgbClr val="434343"/>
                </a:solidFill>
              </a:rPr>
              <a:t>go to the project’s top level directory and run:</a:t>
            </a:r>
            <a:endParaRPr b="0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scrapy crawl Kronos</a:t>
            </a:r>
            <a:endParaRPr i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36725"/>
            <a:ext cx="8520600" cy="4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Spider </a:t>
            </a:r>
            <a:r>
              <a:rPr i="1" lang="en" sz="1600"/>
              <a:t>with arguments</a:t>
            </a:r>
            <a:endParaRPr i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1"/>
                </a:highlight>
              </a:rPr>
              <a:t>Syntax:	</a:t>
            </a: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</a:rPr>
              <a:t>&gt; scrapy crawl kronos.py -a name1=value1 -a name2=value2</a:t>
            </a:r>
            <a:endParaRPr b="0" sz="1600">
              <a:solidFill>
                <a:srgbClr val="434343"/>
              </a:solidFill>
              <a:highlight>
                <a:schemeClr val="lt2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1"/>
                </a:highlight>
              </a:rPr>
              <a:t>Example:	</a:t>
            </a: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</a:rPr>
              <a:t>&gt; scrapy crawl kronos.py -a filter=DEPARTMENT</a:t>
            </a:r>
            <a:endParaRPr b="0" sz="1600">
              <a:solidFill>
                <a:srgbClr val="43434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Running the Spider </a:t>
            </a:r>
            <a:r>
              <a:rPr i="1" lang="en" sz="1600"/>
              <a:t>with saving data to file</a:t>
            </a:r>
            <a:endParaRPr i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0" lang="en" sz="1600">
                <a:solidFill>
                  <a:srgbClr val="434343"/>
                </a:solidFill>
              </a:rPr>
              <a:t>To append scraped items to the end of FILE</a:t>
            </a:r>
            <a:endParaRPr b="0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</a:rPr>
              <a:t>&gt; scrapy crawl kronos.py -o data.json</a:t>
            </a:r>
            <a:endParaRPr b="0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b="0" lang="en" sz="1600">
                <a:solidFill>
                  <a:srgbClr val="434343"/>
                </a:solidFill>
              </a:rPr>
              <a:t>To dump scraped items into FILE by overwriting</a:t>
            </a:r>
            <a:endParaRPr b="0"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434343"/>
                </a:solidFill>
                <a:highlight>
                  <a:schemeClr val="lt2"/>
                </a:highlight>
              </a:rPr>
              <a:t>&gt; scrapy crawl kronos.py -O data.json</a:t>
            </a:r>
            <a:endParaRPr i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3319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152475"/>
            <a:ext cx="83664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allows you to customize the behaviour of all Scrapy components, including the core, extensions, pipelines and spiders themselves.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Ways to p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opulate the settings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Command line options (most precedence)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Settings per-spider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Project settings module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Scrapy Settings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https://docs.scrapy.org/en/latest/topics/settings.html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152475"/>
            <a:ext cx="40752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Typical uses of item pipelines are: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cleansing HTML data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validating scraped data </a:t>
            </a: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(checking that the items contain certain fields)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checking for duplicates </a:t>
            </a: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(and dropping them)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storing the scraped item in a database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Item Pipeline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https://docs.scrapy.org/en/latest/topics/item-pipeline.html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578900" y="1152475"/>
            <a:ext cx="4075200" cy="307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Writing an item pipeline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Each item pipeline component is a Python class that must implement the following method: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process_item(self, item, spider) </a:t>
            </a:r>
            <a:endParaRPr sz="1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➢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Item (or) Deferred (or) raise DropItem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open_spider(self, spider) 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➢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close_spider(self, spider)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➢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❖"/>
            </a:pPr>
            <a:r>
              <a:rPr lang="en" sz="1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from_crawler(cls, crawler)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➢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Pipeline(new instance)</a:t>
            </a:r>
            <a:endParaRPr sz="1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320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3382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Downloader Middleware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152475"/>
            <a:ext cx="40752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framework of hooks into Scrapy’s request/response processing.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a light, low-level system for globally altering Scrapy’s requests and responses.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Downloader Middleware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https://docs.scrapy.org/en/latest/topics/downloader-middleware.html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578900" y="1152475"/>
            <a:ext cx="4075200" cy="307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Writing a </a:t>
            </a: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Downloader Middleware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Downloader Middleware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component is a Python class that must implement the following method: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❖"/>
            </a:pP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process_request(self, request, spider)</a:t>
            </a:r>
            <a:endParaRPr sz="11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➢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None (or) Response obj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(or)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Request obj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(or)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raise IgnoreRequest.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❖"/>
            </a:pP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process_response(self, request, response, spider)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➢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 obj (or) Request obj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(or)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raise IgnoreRequest.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❖"/>
            </a:pP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process_exception(self, request, exception, spider)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➢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None (or) Response obj (or) Request obj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❖"/>
            </a:pPr>
            <a:r>
              <a:rPr lang="en"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from_crawler(cls, crawler)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➢"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middleware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(new instance)</a:t>
            </a:r>
            <a:endParaRPr sz="11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90250" y="1860775"/>
            <a:ext cx="63678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87900" y="3307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 with Scrapy - Case Study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387900" y="122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{529A2FB5-A340-4853-A73F-E740DBD09947}</a:tableStyleId>
              </a:tblPr>
              <a:tblGrid>
                <a:gridCol w="4000575"/>
                <a:gridCol w="1458725"/>
                <a:gridCol w="1458725"/>
                <a:gridCol w="1458725"/>
              </a:tblGrid>
              <a:tr h="102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Website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Avg. Time Taken By 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Selenium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Script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Avg. Time Taken By 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Scrapy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Script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Improvement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 Website </a:t>
                      </a:r>
                      <a:r>
                        <a:rPr i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(JSON APIs)</a:t>
                      </a:r>
                      <a:endParaRPr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29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59%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Website</a:t>
                      </a:r>
                      <a:r>
                        <a:rPr i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(JSON APIs)</a:t>
                      </a:r>
                      <a:endParaRPr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73%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Website </a:t>
                      </a:r>
                      <a:r>
                        <a:rPr i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(FormData)</a:t>
                      </a:r>
                      <a:endParaRPr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90250" y="1860775"/>
            <a:ext cx="63678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3240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78550"/>
            <a:ext cx="82095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eb crawling/web scraping framework.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pen source, free to use,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ast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High-level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Framework.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to crawl websites and extract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structured data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from their pages.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for a wide range of purposes, from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data mining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monitoring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and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automated testing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enerates feed exports in formats like JSON, CSV, and XML.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built-in support for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selecting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extracting data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from sources either by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XPath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expressions.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4665156"/>
            <a:ext cx="9144000" cy="4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Scrapy Documentation: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3300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152475"/>
            <a:ext cx="84528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Beautiful Soup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Python library for pulling data out of HTML and XML data.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Automatically converts incoming documents to Unicode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Selenium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 open-source tool that automates web browsers.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Provides excellent visibility for testing end-to-end apps.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Open-source and platform-independent.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32875"/>
            <a:ext cx="45588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Pros/Cons</a:t>
            </a:r>
            <a:r>
              <a:rPr lang="en"/>
              <a:t> Of Scrapy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905575"/>
            <a:ext cx="65328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Easier to build and scale large crawling projects.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Built-in mechanism called selectors, for extracting the data from websites.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Handles the requests asynchronously and it is fast.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Automatically adjust crawling speed using </a:t>
            </a:r>
            <a:r>
              <a:rPr lang="en" sz="1600" u="sng">
                <a:latin typeface="Open Sans"/>
                <a:ea typeface="Open Sans"/>
                <a:cs typeface="Open Sans"/>
                <a:sym typeface="Open Sans"/>
              </a:rPr>
              <a:t>Auto-Throttling Mechanism.</a:t>
            </a:r>
            <a:endParaRPr sz="1600" u="sng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Ensures developer accessibility.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Cons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Scrapy cannot handle Javascript.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92163" y="3363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826750"/>
            <a:ext cx="8428627" cy="41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3426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87900" y="99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{529A2FB5-A340-4853-A73F-E740DBD09947}</a:tableStyleId>
              </a:tblPr>
              <a:tblGrid>
                <a:gridCol w="1482800"/>
                <a:gridCol w="6933825"/>
              </a:tblGrid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Scrapy Engine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responsible for controlling the data flow between all components of the system, and triggering events.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Scheduler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receives requests from the engine and enqueues them for feeding them later.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Downloader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responsible for fetching web pages and feeding them to the engine.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Spiders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custom classes written users to parse responses and extract items from them.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Item Pipeline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responsible for processing the items once they have been extracted (cleansing, validation and persistence)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Middlewares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AutoNum type="arabicPeriod"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Spider middlewares - sit between the Engine and the Spider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AutoNum type="arabicPeriod"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Downloader middlewares - sit between the Engine and the Downloader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34310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4659450"/>
            <a:ext cx="9144000" cy="47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Git Repository: </a:t>
            </a:r>
            <a:r>
              <a:rPr i="1" lang="en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https://github.com/Pushkar191098/scrapy-hands-on</a:t>
            </a:r>
            <a:endParaRPr i="1" sz="1500">
              <a:solidFill>
                <a:schemeClr val="dk1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152475"/>
            <a:ext cx="67293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Installation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Start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Practice with shell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Write/run a spider(crawler)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Populating the settings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Composing an item-pipeline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Overview on middlewares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3364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152475"/>
            <a:ext cx="68193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Scrapy requires Python 3.7+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install Scrapy using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PyPI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run: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pip install Scrapy</a:t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install Scrapy using conda, run: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conda install -c conda-forge scrapy</a:t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0" y="4620300"/>
            <a:ext cx="9144000" cy="47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Scrapy Installation Guide: </a:t>
            </a:r>
            <a:r>
              <a:rPr i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https://docs.scrapy.org/en/latest/intro/install.html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3240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Project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923875"/>
            <a:ext cx="67722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reate a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&gt; scrapy startproject 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will create a tutorial directory with the following contents: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00" y="2436900"/>
            <a:ext cx="7428287" cy="2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rento Light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1E8F8E"/>
      </a:accent1>
      <a:accent2>
        <a:srgbClr val="16283C"/>
      </a:accent2>
      <a:accent3>
        <a:srgbClr val="78909C"/>
      </a:accent3>
      <a:accent4>
        <a:srgbClr val="EF5252"/>
      </a:accent4>
      <a:accent5>
        <a:srgbClr val="99ECDD"/>
      </a:accent5>
      <a:accent6>
        <a:srgbClr val="FFE386"/>
      </a:accent6>
      <a:hlink>
        <a:srgbClr val="1E8F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