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40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2CDBCD4-4CCD-4404-A960-037C0B47101A}" type="datetimeFigureOut">
              <a:rPr lang="en-IN" smtClean="0"/>
              <a:t>16-05-2025</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4979C1B7-C434-4D66-BDD7-41BDEA57D072}"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CDBCD4-4CCD-4404-A960-037C0B47101A}" type="datetimeFigureOut">
              <a:rPr lang="en-IN" smtClean="0"/>
              <a:t>16-05-2025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9C1B7-C434-4D66-BDD7-41BDEA57D07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CDBCD4-4CCD-4404-A960-037C0B47101A}" type="datetimeFigureOut">
              <a:rPr lang="en-IN" smtClean="0"/>
              <a:t>16-05-2025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9C1B7-C434-4D66-BDD7-41BDEA57D07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CDBCD4-4CCD-4404-A960-037C0B47101A}" type="datetimeFigureOut">
              <a:rPr lang="en-IN" smtClean="0"/>
              <a:t>16-05-2025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9C1B7-C434-4D66-BDD7-41BDEA57D07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2CDBCD4-4CCD-4404-A960-037C0B47101A}" type="datetimeFigureOut">
              <a:rPr lang="en-IN" smtClean="0"/>
              <a:t>16-05-2025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9C1B7-C434-4D66-BDD7-41BDEA57D072}"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2CDBCD4-4CCD-4404-A960-037C0B47101A}" type="datetimeFigureOut">
              <a:rPr lang="en-IN" smtClean="0"/>
              <a:t>16-05-2025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79C1B7-C434-4D66-BDD7-41BDEA57D07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2CDBCD4-4CCD-4404-A960-037C0B47101A}" type="datetimeFigureOut">
              <a:rPr lang="en-IN" smtClean="0"/>
              <a:t>16-05-2025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79C1B7-C434-4D66-BDD7-41BDEA57D07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2CDBCD4-4CCD-4404-A960-037C0B47101A}" type="datetimeFigureOut">
              <a:rPr lang="en-IN" smtClean="0"/>
              <a:t>16-05-2025</a:t>
            </a:fld>
            <a:endParaRPr lang="en-IN"/>
          </a:p>
        </p:txBody>
      </p:sp>
      <p:sp>
        <p:nvSpPr>
          <p:cNvPr id="8" name="Slide Number Placeholder 7"/>
          <p:cNvSpPr>
            <a:spLocks noGrp="1"/>
          </p:cNvSpPr>
          <p:nvPr>
            <p:ph type="sldNum" sz="quarter" idx="11"/>
          </p:nvPr>
        </p:nvSpPr>
        <p:spPr/>
        <p:txBody>
          <a:bodyPr/>
          <a:lstStyle/>
          <a:p>
            <a:fld id="{4979C1B7-C434-4D66-BDD7-41BDEA57D072}"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CDBCD4-4CCD-4404-A960-037C0B47101A}" type="datetimeFigureOut">
              <a:rPr lang="en-IN" smtClean="0"/>
              <a:t>16-05-2025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79C1B7-C434-4D66-BDD7-41BDEA57D07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2CDBCD4-4CCD-4404-A960-037C0B47101A}" type="datetimeFigureOut">
              <a:rPr lang="en-IN" smtClean="0"/>
              <a:t>16-05-2025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4979C1B7-C434-4D66-BDD7-41BDEA57D07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2CDBCD4-4CCD-4404-A960-037C0B47101A}" type="datetimeFigureOut">
              <a:rPr lang="en-IN" smtClean="0"/>
              <a:t>16-05-2025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79C1B7-C434-4D66-BDD7-41BDEA57D07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2CDBCD4-4CCD-4404-A960-037C0B47101A}" type="datetimeFigureOut">
              <a:rPr lang="en-IN" smtClean="0"/>
              <a:t>16-05-2025</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979C1B7-C434-4D66-BDD7-41BDEA57D072}"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34528" y="1052736"/>
            <a:ext cx="7811358" cy="5430152"/>
          </a:xfrm>
        </p:spPr>
        <p:txBody>
          <a:bodyPr>
            <a:normAutofit fontScale="92500" lnSpcReduction="10000"/>
          </a:bodyPr>
          <a:lstStyle/>
          <a:p>
            <a:pPr algn="l"/>
            <a:r>
              <a:rPr lang="en-US"/>
              <a:t>Imagine you're a data analyst working with the product team at Instagram. Your role involves analyzing user interactions and engagement with the Instagram app to provide valuable insights that can help the business grow.</a:t>
            </a:r>
            <a:br>
              <a:rPr lang="en-US"/>
            </a:br>
            <a:r>
              <a:rPr lang="en-US"/>
              <a:t>User analysis involves tracking how users engage with a digital product, such as a software application or a mobile app. The insights derived from this analysis can be used by various teams within the business. For example, the marketing team might use these insights to launch a new campaign, the product team might use them to decide on new features to build, and the development team might use them to improve the overall user experience.</a:t>
            </a:r>
            <a:br>
              <a:rPr lang="en-US"/>
            </a:br>
            <a:r>
              <a:rPr lang="en-US"/>
              <a:t>In this project, you'll be using SQL and MySQL Workbench as your tool to analyze Instagram user data and answer questions posed by the management team. Your insights will help the product manager and the rest of the team make informed decisions about the future direction of the Instagram app.</a:t>
            </a:r>
            <a:br>
              <a:rPr lang="en-US"/>
            </a:br>
            <a:r>
              <a:rPr lang="en-US"/>
              <a:t>Remember, the goal of this project is to use your SQL skills to extract meaningful insights from the data. Your findings could potentially influence the future development of one of the world's most popular social media platforms.</a:t>
            </a:r>
            <a:endParaRPr lang="en-IN"/>
          </a:p>
        </p:txBody>
      </p:sp>
      <p:sp>
        <p:nvSpPr>
          <p:cNvPr id="4" name="TextBox 3"/>
          <p:cNvSpPr txBox="1"/>
          <p:nvPr/>
        </p:nvSpPr>
        <p:spPr>
          <a:xfrm>
            <a:off x="1835696" y="476672"/>
            <a:ext cx="5112568" cy="461665"/>
          </a:xfrm>
          <a:prstGeom prst="rect">
            <a:avLst/>
          </a:prstGeom>
          <a:noFill/>
        </p:spPr>
        <p:txBody>
          <a:bodyPr wrap="square" rtlCol="0">
            <a:spAutoFit/>
          </a:bodyPr>
          <a:lstStyle/>
          <a:p>
            <a:pPr algn="ctr"/>
            <a:r>
              <a:rPr lang="en-IN" sz="2400" b="1" smtClean="0">
                <a:solidFill>
                  <a:srgbClr val="00B0F0"/>
                </a:solidFill>
                <a:latin typeface="Arial Black" pitchFamily="34" charset="0"/>
              </a:rPr>
              <a:t>DESCRIPTION</a:t>
            </a:r>
            <a:endParaRPr lang="en-IN" sz="2400" b="1">
              <a:solidFill>
                <a:srgbClr val="00B0F0"/>
              </a:solidFill>
              <a:latin typeface="Arial Black" pitchFamily="34" charset="0"/>
            </a:endParaRPr>
          </a:p>
        </p:txBody>
      </p:sp>
    </p:spTree>
    <p:extLst>
      <p:ext uri="{BB962C8B-B14F-4D97-AF65-F5344CB8AC3E}">
        <p14:creationId xmlns:p14="http://schemas.microsoft.com/office/powerpoint/2010/main" val="19490248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smtClean="0">
                <a:latin typeface="Arial Black" pitchFamily="34" charset="0"/>
              </a:rPr>
              <a:t>KPIs</a:t>
            </a:r>
            <a:endParaRPr lang="en-IN" b="1">
              <a:latin typeface="Arial Black" pitchFamily="34" charset="0"/>
            </a:endParaRPr>
          </a:p>
        </p:txBody>
      </p:sp>
      <p:sp>
        <p:nvSpPr>
          <p:cNvPr id="3" name="Content Placeholder 2"/>
          <p:cNvSpPr>
            <a:spLocks noGrp="1"/>
          </p:cNvSpPr>
          <p:nvPr>
            <p:ph idx="1"/>
          </p:nvPr>
        </p:nvSpPr>
        <p:spPr/>
        <p:txBody>
          <a:bodyPr>
            <a:normAutofit fontScale="77500" lnSpcReduction="20000"/>
          </a:bodyPr>
          <a:lstStyle/>
          <a:p>
            <a:pPr marL="36576" indent="0">
              <a:buNone/>
            </a:pPr>
            <a:r>
              <a:rPr lang="en-US" sz="3800" b="1" smtClean="0"/>
              <a:t>    A</a:t>
            </a:r>
            <a:r>
              <a:rPr lang="en-US" sz="3800" b="1"/>
              <a:t>) Marketing Analysis</a:t>
            </a:r>
            <a:r>
              <a:rPr lang="en-US" sz="3800" b="1" smtClean="0"/>
              <a:t>:</a:t>
            </a:r>
          </a:p>
          <a:p>
            <a:endParaRPr lang="en-US" sz="3800"/>
          </a:p>
          <a:p>
            <a:r>
              <a:rPr lang="en-US" b="1"/>
              <a:t>Loyal User Reward:</a:t>
            </a:r>
            <a:r>
              <a:rPr lang="en-US"/>
              <a:t> The marketing team wants to reward the most loyal users, i.e., those who have been using the platform for the longest time.</a:t>
            </a:r>
            <a:br>
              <a:rPr lang="en-US"/>
            </a:br>
            <a:r>
              <a:rPr lang="en-US"/>
              <a:t>Your Task: Identify the five oldest users on Instagram from the provided database.</a:t>
            </a:r>
          </a:p>
          <a:p>
            <a:r>
              <a:rPr lang="en-US" b="1"/>
              <a:t>Inactive User Engagement:</a:t>
            </a:r>
            <a:r>
              <a:rPr lang="en-US"/>
              <a:t> The team wants to encourage inactive users to start posting by sending them promotional emails.</a:t>
            </a:r>
            <a:br>
              <a:rPr lang="en-US"/>
            </a:br>
            <a:r>
              <a:rPr lang="en-US"/>
              <a:t>Your Task: Identify users who have never posted a single photo on Instagram</a:t>
            </a:r>
            <a:r>
              <a:rPr lang="en-US" smtClean="0"/>
              <a:t>.</a:t>
            </a:r>
            <a:endParaRPr lang="en-US"/>
          </a:p>
        </p:txBody>
      </p:sp>
    </p:spTree>
    <p:extLst>
      <p:ext uri="{BB962C8B-B14F-4D97-AF65-F5344CB8AC3E}">
        <p14:creationId xmlns:p14="http://schemas.microsoft.com/office/powerpoint/2010/main" val="4115364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8816" y="659829"/>
            <a:ext cx="7467600" cy="5793507"/>
          </a:xfrm>
        </p:spPr>
        <p:txBody>
          <a:bodyPr>
            <a:normAutofit fontScale="77500" lnSpcReduction="20000"/>
          </a:bodyPr>
          <a:lstStyle/>
          <a:p>
            <a:r>
              <a:rPr lang="en-US" b="1"/>
              <a:t>Contest Winner Declaration:</a:t>
            </a:r>
            <a:r>
              <a:rPr lang="en-US"/>
              <a:t> The team has organized a contest where the user with the most likes on a single photo wins.</a:t>
            </a:r>
            <a:br>
              <a:rPr lang="en-US"/>
            </a:br>
            <a:r>
              <a:rPr lang="en-US"/>
              <a:t>Your Task: Determine the winner of the contest and provide their details to the team</a:t>
            </a:r>
            <a:r>
              <a:rPr lang="en-US" smtClean="0"/>
              <a:t>.</a:t>
            </a:r>
          </a:p>
          <a:p>
            <a:endParaRPr lang="en-US"/>
          </a:p>
          <a:p>
            <a:r>
              <a:rPr lang="en-US" b="1"/>
              <a:t>Hashtag Research:</a:t>
            </a:r>
            <a:r>
              <a:rPr lang="en-US"/>
              <a:t> A partner brand wants to know the most popular hashtags to use in their posts to reach the most people</a:t>
            </a:r>
            <a:r>
              <a:rPr lang="en-US" smtClean="0"/>
              <a:t>.</a:t>
            </a:r>
            <a:r>
              <a:rPr lang="en-US"/>
              <a:t/>
            </a:r>
            <a:br>
              <a:rPr lang="en-US"/>
            </a:br>
            <a:r>
              <a:rPr lang="en-US"/>
              <a:t>Your Task: Identify and suggest the top five most commonly used hashtags on the platform</a:t>
            </a:r>
            <a:r>
              <a:rPr lang="en-US" smtClean="0"/>
              <a:t>.</a:t>
            </a:r>
          </a:p>
          <a:p>
            <a:endParaRPr lang="en-US"/>
          </a:p>
          <a:p>
            <a:r>
              <a:rPr lang="en-US" b="1" smtClean="0"/>
              <a:t>Ad </a:t>
            </a:r>
            <a:r>
              <a:rPr lang="en-US" b="1"/>
              <a:t>Campaign Launch:</a:t>
            </a:r>
            <a:r>
              <a:rPr lang="en-US"/>
              <a:t> The team wants to know the best day of the week to launch ads.</a:t>
            </a:r>
            <a:br>
              <a:rPr lang="en-US"/>
            </a:br>
            <a:r>
              <a:rPr lang="en-US"/>
              <a:t>Your Task: Determine the day of the week when most users register on Instagram. Provide insights on when to schedule an ad campaign.</a:t>
            </a:r>
          </a:p>
          <a:p>
            <a:endParaRPr lang="en-IN"/>
          </a:p>
        </p:txBody>
      </p:sp>
    </p:spTree>
    <p:extLst>
      <p:ext uri="{BB962C8B-B14F-4D97-AF65-F5344CB8AC3E}">
        <p14:creationId xmlns:p14="http://schemas.microsoft.com/office/powerpoint/2010/main" val="1041596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075240" cy="5361459"/>
          </a:xfrm>
        </p:spPr>
        <p:txBody>
          <a:bodyPr>
            <a:normAutofit fontScale="77500" lnSpcReduction="20000"/>
          </a:bodyPr>
          <a:lstStyle/>
          <a:p>
            <a:pPr marL="36576" indent="0">
              <a:buNone/>
            </a:pPr>
            <a:r>
              <a:rPr lang="en-US" sz="3800" b="1" smtClean="0"/>
              <a:t>   B</a:t>
            </a:r>
            <a:r>
              <a:rPr lang="en-US" sz="3800" b="1"/>
              <a:t>) Investor Metrics</a:t>
            </a:r>
            <a:r>
              <a:rPr lang="en-US" sz="3800" b="1" smtClean="0"/>
              <a:t>:</a:t>
            </a:r>
          </a:p>
          <a:p>
            <a:pPr marL="36576" indent="0">
              <a:buNone/>
            </a:pPr>
            <a:endParaRPr lang="en-US" sz="3800"/>
          </a:p>
          <a:p>
            <a:r>
              <a:rPr lang="en-US" b="1"/>
              <a:t>User Engagement:</a:t>
            </a:r>
            <a:r>
              <a:rPr lang="en-US"/>
              <a:t> Investors want to know if users are still active and posting on Instagram or if they are making fewer posts.</a:t>
            </a:r>
            <a:br>
              <a:rPr lang="en-US"/>
            </a:br>
            <a:r>
              <a:rPr lang="en-US"/>
              <a:t>Your Task: Calculate the average number of posts per user on Instagram. Also, provide the total number of photos on Instagram divided by the total number of users</a:t>
            </a:r>
            <a:r>
              <a:rPr lang="en-US" smtClean="0"/>
              <a:t>.</a:t>
            </a:r>
          </a:p>
          <a:p>
            <a:endParaRPr lang="en-US"/>
          </a:p>
          <a:p>
            <a:r>
              <a:rPr lang="en-US" b="1"/>
              <a:t>Bots &amp; Fake Accounts:</a:t>
            </a:r>
            <a:r>
              <a:rPr lang="en-US"/>
              <a:t> Investors want to know if the platform is crowded with fake and dummy accounts.</a:t>
            </a:r>
            <a:br>
              <a:rPr lang="en-US"/>
            </a:br>
            <a:r>
              <a:rPr lang="en-US"/>
              <a:t>Your Task: Identify users (potential bots) who have liked every single photo on the site, as this is not typically possible for a normal user.</a:t>
            </a:r>
          </a:p>
          <a:p>
            <a:endParaRPr lang="en-IN"/>
          </a:p>
        </p:txBody>
      </p:sp>
    </p:spTree>
    <p:extLst>
      <p:ext uri="{BB962C8B-B14F-4D97-AF65-F5344CB8AC3E}">
        <p14:creationId xmlns:p14="http://schemas.microsoft.com/office/powerpoint/2010/main" val="622908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8</TotalTime>
  <Words>61</Words>
  <Application>Microsoft Office PowerPoint</Application>
  <PresentationFormat>On-screen Show (4:3)</PresentationFormat>
  <Paragraphs>17</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Technic</vt:lpstr>
      <vt:lpstr>PowerPoint Presentation</vt:lpstr>
      <vt:lpstr>KPIs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pushkar raj</dc:creator>
  <cp:lastModifiedBy>pushkar raj</cp:lastModifiedBy>
  <cp:revision>1</cp:revision>
  <dcterms:created xsi:type="dcterms:W3CDTF">2025-05-16T16:20:33Z</dcterms:created>
  <dcterms:modified xsi:type="dcterms:W3CDTF">2025-05-16T16:58:29Z</dcterms:modified>
</cp:coreProperties>
</file>