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29"/>
  </p:notesMasterIdLst>
  <p:sldIdLst>
    <p:sldId id="256" r:id="rId2"/>
    <p:sldId id="305" r:id="rId3"/>
    <p:sldId id="306" r:id="rId4"/>
    <p:sldId id="307" r:id="rId5"/>
    <p:sldId id="308" r:id="rId6"/>
    <p:sldId id="309" r:id="rId7"/>
    <p:sldId id="257" r:id="rId8"/>
    <p:sldId id="291" r:id="rId9"/>
    <p:sldId id="293" r:id="rId10"/>
    <p:sldId id="294" r:id="rId11"/>
    <p:sldId id="295" r:id="rId12"/>
    <p:sldId id="258" r:id="rId13"/>
    <p:sldId id="259" r:id="rId14"/>
    <p:sldId id="268" r:id="rId15"/>
    <p:sldId id="261" r:id="rId16"/>
    <p:sldId id="263" r:id="rId17"/>
    <p:sldId id="296" r:id="rId18"/>
    <p:sldId id="297" r:id="rId19"/>
    <p:sldId id="298" r:id="rId20"/>
    <p:sldId id="299" r:id="rId21"/>
    <p:sldId id="300" r:id="rId22"/>
    <p:sldId id="301" r:id="rId23"/>
    <p:sldId id="302" r:id="rId24"/>
    <p:sldId id="303" r:id="rId25"/>
    <p:sldId id="287" r:id="rId26"/>
    <p:sldId id="304" r:id="rId27"/>
    <p:sldId id="266" r:id="rId28"/>
  </p:sldIdLst>
  <p:sldSz cx="9144000" cy="5143500" type="screen16x9"/>
  <p:notesSz cx="6858000" cy="9144000"/>
  <p:embeddedFontLst>
    <p:embeddedFont>
      <p:font typeface="Bebas Neue" charset="0"/>
      <p:regular r:id="rId30"/>
    </p:embeddedFont>
    <p:embeddedFont>
      <p:font typeface="Arial Black" pitchFamily="34" charset="0"/>
      <p:bold r:id="rId31"/>
    </p:embeddedFont>
    <p:embeddedFont>
      <p:font typeface="Arimo"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CC00"/>
    <a:srgbClr val="FF6600"/>
    <a:srgbClr val="CC9900"/>
    <a:srgbClr val="FF9900"/>
    <a:srgbClr val="F2BE00"/>
    <a:srgbClr val="FFCF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205F195E-9A9B-4406-86F5-6C7D6842BD9E}">
  <a:tblStyle styleId="{205F195E-9A9B-4406-86F5-6C7D6842BD9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294" y="-3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89720653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227ee146c3c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227ee146c3c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227ee146c3c_0_2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227ee146c3c_0_2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227ee146c3c_0_2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227ee146c3c_0_2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5"/>
        <p:cNvGrpSpPr/>
        <p:nvPr/>
      </p:nvGrpSpPr>
      <p:grpSpPr>
        <a:xfrm>
          <a:off x="0" y="0"/>
          <a:ext cx="0" cy="0"/>
          <a:chOff x="0" y="0"/>
          <a:chExt cx="0" cy="0"/>
        </a:xfrm>
      </p:grpSpPr>
      <p:sp>
        <p:nvSpPr>
          <p:cNvPr id="686" name="Google Shape;686;g2289c41b309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7" name="Google Shape;687;g2289c41b309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227ee146c3c_0_3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227ee146c3c_0_3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2289c41b309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2289c41b309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1"/>
        <p:cNvGrpSpPr/>
        <p:nvPr/>
      </p:nvGrpSpPr>
      <p:grpSpPr>
        <a:xfrm>
          <a:off x="0" y="0"/>
          <a:ext cx="0" cy="0"/>
          <a:chOff x="0" y="0"/>
          <a:chExt cx="0" cy="0"/>
        </a:xfrm>
      </p:grpSpPr>
      <p:sp>
        <p:nvSpPr>
          <p:cNvPr id="1352" name="Google Shape;1352;g228d83292e9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3" name="Google Shape;1353;g228d83292e9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g2289c41b309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g2289c41b309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002350" y="1025375"/>
            <a:ext cx="5139300" cy="2596200"/>
          </a:xfrm>
          <a:prstGeom prst="rect">
            <a:avLst/>
          </a:prstGeom>
        </p:spPr>
        <p:txBody>
          <a:bodyPr spcFirstLastPara="1" wrap="square" lIns="91425" tIns="91425" rIns="91425" bIns="91425" anchor="b" anchorCtr="0">
            <a:noAutofit/>
          </a:bodyPr>
          <a:lstStyle>
            <a:lvl1pPr lvl="0" algn="ctr">
              <a:lnSpc>
                <a:spcPct val="80000"/>
              </a:lnSpc>
              <a:spcBef>
                <a:spcPts val="0"/>
              </a:spcBef>
              <a:spcAft>
                <a:spcPts val="0"/>
              </a:spcAft>
              <a:buClr>
                <a:srgbClr val="191919"/>
              </a:buClr>
              <a:buSzPts val="5200"/>
              <a:buNone/>
              <a:defRPr sz="68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2338300" y="3621525"/>
            <a:ext cx="4528800" cy="411600"/>
          </a:xfrm>
          <a:prstGeom prst="rect">
            <a:avLst/>
          </a:prstGeom>
          <a:gradFill>
            <a:gsLst>
              <a:gs pos="0">
                <a:schemeClr val="accent2"/>
              </a:gs>
              <a:gs pos="100000">
                <a:schemeClr val="dk2"/>
              </a:gs>
            </a:gsLst>
            <a:lin ang="5400012" scaled="0"/>
          </a:gradFill>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1" name="Google Shape;11;p2"/>
          <p:cNvSpPr txBox="1">
            <a:spLocks noGrp="1"/>
          </p:cNvSpPr>
          <p:nvPr>
            <p:ph type="subTitle" idx="2"/>
          </p:nvPr>
        </p:nvSpPr>
        <p:spPr>
          <a:xfrm>
            <a:off x="926525" y="232275"/>
            <a:ext cx="555000" cy="210300"/>
          </a:xfrm>
          <a:prstGeom prst="rect">
            <a:avLst/>
          </a:prstGeom>
        </p:spPr>
        <p:txBody>
          <a:bodyPr spcFirstLastPara="1" wrap="square" lIns="91425" tIns="91425" rIns="91425" bIns="91425" anchor="ctr" anchorCtr="0">
            <a:noAutofit/>
          </a:bodyPr>
          <a:lstStyle>
            <a:lvl1pPr lvl="0">
              <a:spcBef>
                <a:spcPts val="0"/>
              </a:spcBef>
              <a:spcAft>
                <a:spcPts val="0"/>
              </a:spcAft>
              <a:buSzPts val="1000"/>
              <a:buFont typeface="Bebas Neue"/>
              <a:buNone/>
              <a:defRPr sz="1000">
                <a:latin typeface="Bebas Neue"/>
                <a:ea typeface="Bebas Neue"/>
                <a:cs typeface="Bebas Neue"/>
                <a:sym typeface="Bebas Neu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 name="Google Shape;12;p2"/>
          <p:cNvSpPr txBox="1">
            <a:spLocks noGrp="1"/>
          </p:cNvSpPr>
          <p:nvPr>
            <p:ph type="subTitle" idx="3"/>
          </p:nvPr>
        </p:nvSpPr>
        <p:spPr>
          <a:xfrm>
            <a:off x="1591406" y="232275"/>
            <a:ext cx="555000" cy="210300"/>
          </a:xfrm>
          <a:prstGeom prst="rect">
            <a:avLst/>
          </a:prstGeom>
        </p:spPr>
        <p:txBody>
          <a:bodyPr spcFirstLastPara="1" wrap="square" lIns="91425" tIns="91425" rIns="91425" bIns="91425" anchor="ctr" anchorCtr="0">
            <a:noAutofit/>
          </a:bodyPr>
          <a:lstStyle>
            <a:lvl1pPr lvl="0" rtl="0">
              <a:spcBef>
                <a:spcPts val="0"/>
              </a:spcBef>
              <a:spcAft>
                <a:spcPts val="0"/>
              </a:spcAft>
              <a:buSzPts val="1000"/>
              <a:buFont typeface="Bebas Neue"/>
              <a:buNone/>
              <a:defRPr sz="1000">
                <a:latin typeface="Bebas Neue"/>
                <a:ea typeface="Bebas Neue"/>
                <a:cs typeface="Bebas Neue"/>
                <a:sym typeface="Bebas Neu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3" name="Google Shape;13;p2"/>
          <p:cNvSpPr txBox="1">
            <a:spLocks noGrp="1"/>
          </p:cNvSpPr>
          <p:nvPr>
            <p:ph type="subTitle" idx="4"/>
          </p:nvPr>
        </p:nvSpPr>
        <p:spPr>
          <a:xfrm>
            <a:off x="2256288" y="232275"/>
            <a:ext cx="555000" cy="210300"/>
          </a:xfrm>
          <a:prstGeom prst="rect">
            <a:avLst/>
          </a:prstGeom>
        </p:spPr>
        <p:txBody>
          <a:bodyPr spcFirstLastPara="1" wrap="square" lIns="91425" tIns="91425" rIns="91425" bIns="91425" anchor="ctr" anchorCtr="0">
            <a:noAutofit/>
          </a:bodyPr>
          <a:lstStyle>
            <a:lvl1pPr lvl="0" rtl="0">
              <a:spcBef>
                <a:spcPts val="0"/>
              </a:spcBef>
              <a:spcAft>
                <a:spcPts val="0"/>
              </a:spcAft>
              <a:buSzPts val="1000"/>
              <a:buFont typeface="Bebas Neue"/>
              <a:buNone/>
              <a:defRPr sz="1000">
                <a:latin typeface="Bebas Neue"/>
                <a:ea typeface="Bebas Neue"/>
                <a:cs typeface="Bebas Neue"/>
                <a:sym typeface="Bebas Neu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4" name="Google Shape;14;p2"/>
          <p:cNvSpPr txBox="1">
            <a:spLocks noGrp="1"/>
          </p:cNvSpPr>
          <p:nvPr>
            <p:ph type="subTitle" idx="5"/>
          </p:nvPr>
        </p:nvSpPr>
        <p:spPr>
          <a:xfrm>
            <a:off x="7059175" y="186525"/>
            <a:ext cx="1371600" cy="301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000"/>
              <a:buFont typeface="Bebas Neue"/>
              <a:buNone/>
              <a:defRPr>
                <a:solidFill>
                  <a:schemeClr val="lt2"/>
                </a:solidFill>
                <a:latin typeface="Bebas Neue"/>
                <a:ea typeface="Bebas Neue"/>
                <a:cs typeface="Bebas Neue"/>
                <a:sym typeface="Bebas Neu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cxnSp>
        <p:nvCxnSpPr>
          <p:cNvPr id="15" name="Google Shape;15;p2"/>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6" name="Google Shape;16;p2"/>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78"/>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720000" y="539500"/>
            <a:ext cx="4401300" cy="13698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9" name="Google Shape;29;p4"/>
          <p:cNvSpPr txBox="1">
            <a:spLocks noGrp="1"/>
          </p:cNvSpPr>
          <p:nvPr>
            <p:ph type="body" idx="1"/>
          </p:nvPr>
        </p:nvSpPr>
        <p:spPr>
          <a:xfrm>
            <a:off x="720000" y="1909375"/>
            <a:ext cx="6233400" cy="2694600"/>
          </a:xfrm>
          <a:prstGeom prst="rect">
            <a:avLst/>
          </a:prstGeom>
        </p:spPr>
        <p:txBody>
          <a:bodyPr spcFirstLastPara="1" wrap="square" lIns="91425" tIns="91425" rIns="91425" bIns="91425" anchor="t" anchorCtr="0">
            <a:noAutofit/>
          </a:bodyPr>
          <a:lstStyle>
            <a:lvl1pPr marL="457200" lvl="0" indent="-330200" rtl="0">
              <a:lnSpc>
                <a:spcPct val="100000"/>
              </a:lnSpc>
              <a:spcBef>
                <a:spcPts val="0"/>
              </a:spcBef>
              <a:spcAft>
                <a:spcPts val="0"/>
              </a:spcAft>
              <a:buClr>
                <a:schemeClr val="lt2"/>
              </a:buClr>
              <a:buSzPts val="1600"/>
              <a:buChar char="●"/>
              <a:defRPr/>
            </a:lvl1pPr>
            <a:lvl2pPr marL="914400" lvl="1" indent="-317500" rtl="0">
              <a:lnSpc>
                <a:spcPct val="100000"/>
              </a:lnSpc>
              <a:spcBef>
                <a:spcPts val="1000"/>
              </a:spcBef>
              <a:spcAft>
                <a:spcPts val="0"/>
              </a:spcAft>
              <a:buClr>
                <a:schemeClr val="lt2"/>
              </a:buClr>
              <a:buSzPts val="1400"/>
              <a:buFont typeface="Nunito Light"/>
              <a:buChar char="○"/>
              <a:defRPr/>
            </a:lvl2pPr>
            <a:lvl3pPr marL="1371600" lvl="2" indent="-317500" rtl="0">
              <a:lnSpc>
                <a:spcPct val="100000"/>
              </a:lnSpc>
              <a:spcBef>
                <a:spcPts val="0"/>
              </a:spcBef>
              <a:spcAft>
                <a:spcPts val="0"/>
              </a:spcAft>
              <a:buSzPts val="1400"/>
              <a:buFont typeface="Nunito Light"/>
              <a:buChar char="■"/>
              <a:defRPr/>
            </a:lvl3pPr>
            <a:lvl4pPr marL="1828800" lvl="3" indent="-317500" rtl="0">
              <a:lnSpc>
                <a:spcPct val="100000"/>
              </a:lnSpc>
              <a:spcBef>
                <a:spcPts val="0"/>
              </a:spcBef>
              <a:spcAft>
                <a:spcPts val="0"/>
              </a:spcAft>
              <a:buSzPts val="1400"/>
              <a:buFont typeface="Nunito Light"/>
              <a:buChar char="●"/>
              <a:defRPr/>
            </a:lvl4pPr>
            <a:lvl5pPr marL="2286000" lvl="4" indent="-317500" rtl="0">
              <a:lnSpc>
                <a:spcPct val="100000"/>
              </a:lnSpc>
              <a:spcBef>
                <a:spcPts val="0"/>
              </a:spcBef>
              <a:spcAft>
                <a:spcPts val="0"/>
              </a:spcAft>
              <a:buSzPts val="1400"/>
              <a:buFont typeface="Nunito Light"/>
              <a:buChar char="○"/>
              <a:defRPr/>
            </a:lvl5pPr>
            <a:lvl6pPr marL="2743200" lvl="5" indent="-317500" rtl="0">
              <a:lnSpc>
                <a:spcPct val="100000"/>
              </a:lnSpc>
              <a:spcBef>
                <a:spcPts val="0"/>
              </a:spcBef>
              <a:spcAft>
                <a:spcPts val="0"/>
              </a:spcAft>
              <a:buSzPts val="1400"/>
              <a:buFont typeface="Nunito Light"/>
              <a:buChar char="■"/>
              <a:defRPr/>
            </a:lvl6pPr>
            <a:lvl7pPr marL="3200400" lvl="6" indent="-317500" rtl="0">
              <a:lnSpc>
                <a:spcPct val="100000"/>
              </a:lnSpc>
              <a:spcBef>
                <a:spcPts val="0"/>
              </a:spcBef>
              <a:spcAft>
                <a:spcPts val="0"/>
              </a:spcAft>
              <a:buSzPts val="1400"/>
              <a:buFont typeface="Nunito Light"/>
              <a:buChar char="●"/>
              <a:defRPr/>
            </a:lvl7pPr>
            <a:lvl8pPr marL="3657600" lvl="7" indent="-317500" rtl="0">
              <a:lnSpc>
                <a:spcPct val="100000"/>
              </a:lnSpc>
              <a:spcBef>
                <a:spcPts val="0"/>
              </a:spcBef>
              <a:spcAft>
                <a:spcPts val="0"/>
              </a:spcAft>
              <a:buSzPts val="1400"/>
              <a:buFont typeface="Nunito Light"/>
              <a:buChar char="○"/>
              <a:defRPr/>
            </a:lvl8pPr>
            <a:lvl9pPr marL="4114800" lvl="8" indent="-317500" rtl="0">
              <a:lnSpc>
                <a:spcPct val="100000"/>
              </a:lnSpc>
              <a:spcBef>
                <a:spcPts val="0"/>
              </a:spcBef>
              <a:spcAft>
                <a:spcPts val="0"/>
              </a:spcAft>
              <a:buSzPts val="1400"/>
              <a:buFont typeface="Nunito Light"/>
              <a:buChar char="■"/>
              <a:defRPr/>
            </a:lvl9pPr>
          </a:lstStyle>
          <a:p>
            <a:endParaRPr/>
          </a:p>
        </p:txBody>
      </p:sp>
      <p:cxnSp>
        <p:nvCxnSpPr>
          <p:cNvPr id="30" name="Google Shape;30;p4"/>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31" name="Google Shape;31;p4"/>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2"/>
        <p:cNvGrpSpPr/>
        <p:nvPr/>
      </p:nvGrpSpPr>
      <p:grpSpPr>
        <a:xfrm>
          <a:off x="0" y="0"/>
          <a:ext cx="0" cy="0"/>
          <a:chOff x="0" y="0"/>
          <a:chExt cx="0" cy="0"/>
        </a:xfrm>
      </p:grpSpPr>
      <p:sp>
        <p:nvSpPr>
          <p:cNvPr id="33" name="Google Shape;33;p5"/>
          <p:cNvSpPr txBox="1">
            <a:spLocks noGrp="1"/>
          </p:cNvSpPr>
          <p:nvPr>
            <p:ph type="title"/>
          </p:nvPr>
        </p:nvSpPr>
        <p:spPr>
          <a:xfrm>
            <a:off x="720000" y="53945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4" name="Google Shape;34;p5"/>
          <p:cNvSpPr txBox="1">
            <a:spLocks noGrp="1"/>
          </p:cNvSpPr>
          <p:nvPr>
            <p:ph type="subTitle" idx="1"/>
          </p:nvPr>
        </p:nvSpPr>
        <p:spPr>
          <a:xfrm>
            <a:off x="5055284" y="3608749"/>
            <a:ext cx="25056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35" name="Google Shape;35;p5"/>
          <p:cNvSpPr txBox="1">
            <a:spLocks noGrp="1"/>
          </p:cNvSpPr>
          <p:nvPr>
            <p:ph type="subTitle" idx="2"/>
          </p:nvPr>
        </p:nvSpPr>
        <p:spPr>
          <a:xfrm>
            <a:off x="1583300" y="3608749"/>
            <a:ext cx="25056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36" name="Google Shape;36;p5"/>
          <p:cNvSpPr txBox="1">
            <a:spLocks noGrp="1"/>
          </p:cNvSpPr>
          <p:nvPr>
            <p:ph type="subTitle" idx="3"/>
          </p:nvPr>
        </p:nvSpPr>
        <p:spPr>
          <a:xfrm>
            <a:off x="5055275" y="3300725"/>
            <a:ext cx="2505600" cy="394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700"/>
              <a:buFont typeface="Bebas Neue"/>
              <a:buNone/>
              <a:defRPr sz="2700">
                <a:solidFill>
                  <a:schemeClr val="dk1"/>
                </a:solidFill>
                <a:latin typeface="Bebas Neue"/>
                <a:ea typeface="Bebas Neue"/>
                <a:cs typeface="Bebas Neue"/>
                <a:sym typeface="Bebas Neue"/>
              </a:defRPr>
            </a:lvl1pPr>
            <a:lvl2pPr lvl="1" algn="ctr" rtl="0">
              <a:lnSpc>
                <a:spcPct val="100000"/>
              </a:lnSpc>
              <a:spcBef>
                <a:spcPts val="0"/>
              </a:spcBef>
              <a:spcAft>
                <a:spcPts val="0"/>
              </a:spcAft>
              <a:buSzPts val="2700"/>
              <a:buFont typeface="Bebas Neue"/>
              <a:buNone/>
              <a:defRPr sz="2700">
                <a:latin typeface="Bebas Neue"/>
                <a:ea typeface="Bebas Neue"/>
                <a:cs typeface="Bebas Neue"/>
                <a:sym typeface="Bebas Neue"/>
              </a:defRPr>
            </a:lvl2pPr>
            <a:lvl3pPr lvl="2" algn="ctr" rtl="0">
              <a:lnSpc>
                <a:spcPct val="100000"/>
              </a:lnSpc>
              <a:spcBef>
                <a:spcPts val="0"/>
              </a:spcBef>
              <a:spcAft>
                <a:spcPts val="0"/>
              </a:spcAft>
              <a:buSzPts val="2700"/>
              <a:buFont typeface="Bebas Neue"/>
              <a:buNone/>
              <a:defRPr sz="2700">
                <a:latin typeface="Bebas Neue"/>
                <a:ea typeface="Bebas Neue"/>
                <a:cs typeface="Bebas Neue"/>
                <a:sym typeface="Bebas Neue"/>
              </a:defRPr>
            </a:lvl3pPr>
            <a:lvl4pPr lvl="3" algn="ctr" rtl="0">
              <a:lnSpc>
                <a:spcPct val="100000"/>
              </a:lnSpc>
              <a:spcBef>
                <a:spcPts val="0"/>
              </a:spcBef>
              <a:spcAft>
                <a:spcPts val="0"/>
              </a:spcAft>
              <a:buSzPts val="2700"/>
              <a:buFont typeface="Bebas Neue"/>
              <a:buNone/>
              <a:defRPr sz="2700">
                <a:latin typeface="Bebas Neue"/>
                <a:ea typeface="Bebas Neue"/>
                <a:cs typeface="Bebas Neue"/>
                <a:sym typeface="Bebas Neue"/>
              </a:defRPr>
            </a:lvl4pPr>
            <a:lvl5pPr lvl="4" algn="ctr" rtl="0">
              <a:lnSpc>
                <a:spcPct val="100000"/>
              </a:lnSpc>
              <a:spcBef>
                <a:spcPts val="0"/>
              </a:spcBef>
              <a:spcAft>
                <a:spcPts val="0"/>
              </a:spcAft>
              <a:buSzPts val="2700"/>
              <a:buFont typeface="Bebas Neue"/>
              <a:buNone/>
              <a:defRPr sz="2700">
                <a:latin typeface="Bebas Neue"/>
                <a:ea typeface="Bebas Neue"/>
                <a:cs typeface="Bebas Neue"/>
                <a:sym typeface="Bebas Neue"/>
              </a:defRPr>
            </a:lvl5pPr>
            <a:lvl6pPr lvl="5" algn="ctr" rtl="0">
              <a:lnSpc>
                <a:spcPct val="100000"/>
              </a:lnSpc>
              <a:spcBef>
                <a:spcPts val="0"/>
              </a:spcBef>
              <a:spcAft>
                <a:spcPts val="0"/>
              </a:spcAft>
              <a:buSzPts val="2700"/>
              <a:buFont typeface="Bebas Neue"/>
              <a:buNone/>
              <a:defRPr sz="2700">
                <a:latin typeface="Bebas Neue"/>
                <a:ea typeface="Bebas Neue"/>
                <a:cs typeface="Bebas Neue"/>
                <a:sym typeface="Bebas Neue"/>
              </a:defRPr>
            </a:lvl6pPr>
            <a:lvl7pPr lvl="6" algn="ctr" rtl="0">
              <a:lnSpc>
                <a:spcPct val="100000"/>
              </a:lnSpc>
              <a:spcBef>
                <a:spcPts val="0"/>
              </a:spcBef>
              <a:spcAft>
                <a:spcPts val="0"/>
              </a:spcAft>
              <a:buSzPts val="2700"/>
              <a:buFont typeface="Bebas Neue"/>
              <a:buNone/>
              <a:defRPr sz="2700">
                <a:latin typeface="Bebas Neue"/>
                <a:ea typeface="Bebas Neue"/>
                <a:cs typeface="Bebas Neue"/>
                <a:sym typeface="Bebas Neue"/>
              </a:defRPr>
            </a:lvl7pPr>
            <a:lvl8pPr lvl="7" algn="ctr" rtl="0">
              <a:lnSpc>
                <a:spcPct val="100000"/>
              </a:lnSpc>
              <a:spcBef>
                <a:spcPts val="0"/>
              </a:spcBef>
              <a:spcAft>
                <a:spcPts val="0"/>
              </a:spcAft>
              <a:buSzPts val="2700"/>
              <a:buFont typeface="Bebas Neue"/>
              <a:buNone/>
              <a:defRPr sz="2700">
                <a:latin typeface="Bebas Neue"/>
                <a:ea typeface="Bebas Neue"/>
                <a:cs typeface="Bebas Neue"/>
                <a:sym typeface="Bebas Neue"/>
              </a:defRPr>
            </a:lvl8pPr>
            <a:lvl9pPr lvl="8" algn="ctr" rtl="0">
              <a:lnSpc>
                <a:spcPct val="100000"/>
              </a:lnSpc>
              <a:spcBef>
                <a:spcPts val="0"/>
              </a:spcBef>
              <a:spcAft>
                <a:spcPts val="0"/>
              </a:spcAft>
              <a:buSzPts val="2700"/>
              <a:buFont typeface="Bebas Neue"/>
              <a:buNone/>
              <a:defRPr sz="2700">
                <a:latin typeface="Bebas Neue"/>
                <a:ea typeface="Bebas Neue"/>
                <a:cs typeface="Bebas Neue"/>
                <a:sym typeface="Bebas Neue"/>
              </a:defRPr>
            </a:lvl9pPr>
          </a:lstStyle>
          <a:p>
            <a:endParaRPr/>
          </a:p>
        </p:txBody>
      </p:sp>
      <p:sp>
        <p:nvSpPr>
          <p:cNvPr id="37" name="Google Shape;37;p5"/>
          <p:cNvSpPr txBox="1">
            <a:spLocks noGrp="1"/>
          </p:cNvSpPr>
          <p:nvPr>
            <p:ph type="subTitle" idx="4"/>
          </p:nvPr>
        </p:nvSpPr>
        <p:spPr>
          <a:xfrm>
            <a:off x="1583300" y="3300725"/>
            <a:ext cx="2505600" cy="394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700"/>
              <a:buFont typeface="Bebas Neue"/>
              <a:buNone/>
              <a:defRPr sz="2700">
                <a:solidFill>
                  <a:schemeClr val="dk1"/>
                </a:solidFill>
                <a:latin typeface="Bebas Neue"/>
                <a:ea typeface="Bebas Neue"/>
                <a:cs typeface="Bebas Neue"/>
                <a:sym typeface="Bebas Neue"/>
              </a:defRPr>
            </a:lvl1pPr>
            <a:lvl2pPr lvl="1" algn="ctr" rtl="0">
              <a:lnSpc>
                <a:spcPct val="100000"/>
              </a:lnSpc>
              <a:spcBef>
                <a:spcPts val="0"/>
              </a:spcBef>
              <a:spcAft>
                <a:spcPts val="0"/>
              </a:spcAft>
              <a:buSzPts val="2700"/>
              <a:buFont typeface="Bebas Neue"/>
              <a:buNone/>
              <a:defRPr sz="2700">
                <a:latin typeface="Bebas Neue"/>
                <a:ea typeface="Bebas Neue"/>
                <a:cs typeface="Bebas Neue"/>
                <a:sym typeface="Bebas Neue"/>
              </a:defRPr>
            </a:lvl2pPr>
            <a:lvl3pPr lvl="2" algn="ctr" rtl="0">
              <a:lnSpc>
                <a:spcPct val="100000"/>
              </a:lnSpc>
              <a:spcBef>
                <a:spcPts val="0"/>
              </a:spcBef>
              <a:spcAft>
                <a:spcPts val="0"/>
              </a:spcAft>
              <a:buSzPts val="2700"/>
              <a:buFont typeface="Bebas Neue"/>
              <a:buNone/>
              <a:defRPr sz="2700">
                <a:latin typeface="Bebas Neue"/>
                <a:ea typeface="Bebas Neue"/>
                <a:cs typeface="Bebas Neue"/>
                <a:sym typeface="Bebas Neue"/>
              </a:defRPr>
            </a:lvl3pPr>
            <a:lvl4pPr lvl="3" algn="ctr" rtl="0">
              <a:lnSpc>
                <a:spcPct val="100000"/>
              </a:lnSpc>
              <a:spcBef>
                <a:spcPts val="0"/>
              </a:spcBef>
              <a:spcAft>
                <a:spcPts val="0"/>
              </a:spcAft>
              <a:buSzPts val="2700"/>
              <a:buFont typeface="Bebas Neue"/>
              <a:buNone/>
              <a:defRPr sz="2700">
                <a:latin typeface="Bebas Neue"/>
                <a:ea typeface="Bebas Neue"/>
                <a:cs typeface="Bebas Neue"/>
                <a:sym typeface="Bebas Neue"/>
              </a:defRPr>
            </a:lvl4pPr>
            <a:lvl5pPr lvl="4" algn="ctr" rtl="0">
              <a:lnSpc>
                <a:spcPct val="100000"/>
              </a:lnSpc>
              <a:spcBef>
                <a:spcPts val="0"/>
              </a:spcBef>
              <a:spcAft>
                <a:spcPts val="0"/>
              </a:spcAft>
              <a:buSzPts val="2700"/>
              <a:buFont typeface="Bebas Neue"/>
              <a:buNone/>
              <a:defRPr sz="2700">
                <a:latin typeface="Bebas Neue"/>
                <a:ea typeface="Bebas Neue"/>
                <a:cs typeface="Bebas Neue"/>
                <a:sym typeface="Bebas Neue"/>
              </a:defRPr>
            </a:lvl5pPr>
            <a:lvl6pPr lvl="5" algn="ctr" rtl="0">
              <a:lnSpc>
                <a:spcPct val="100000"/>
              </a:lnSpc>
              <a:spcBef>
                <a:spcPts val="0"/>
              </a:spcBef>
              <a:spcAft>
                <a:spcPts val="0"/>
              </a:spcAft>
              <a:buSzPts val="2700"/>
              <a:buFont typeface="Bebas Neue"/>
              <a:buNone/>
              <a:defRPr sz="2700">
                <a:latin typeface="Bebas Neue"/>
                <a:ea typeface="Bebas Neue"/>
                <a:cs typeface="Bebas Neue"/>
                <a:sym typeface="Bebas Neue"/>
              </a:defRPr>
            </a:lvl6pPr>
            <a:lvl7pPr lvl="6" algn="ctr" rtl="0">
              <a:lnSpc>
                <a:spcPct val="100000"/>
              </a:lnSpc>
              <a:spcBef>
                <a:spcPts val="0"/>
              </a:spcBef>
              <a:spcAft>
                <a:spcPts val="0"/>
              </a:spcAft>
              <a:buSzPts val="2700"/>
              <a:buFont typeface="Bebas Neue"/>
              <a:buNone/>
              <a:defRPr sz="2700">
                <a:latin typeface="Bebas Neue"/>
                <a:ea typeface="Bebas Neue"/>
                <a:cs typeface="Bebas Neue"/>
                <a:sym typeface="Bebas Neue"/>
              </a:defRPr>
            </a:lvl7pPr>
            <a:lvl8pPr lvl="7" algn="ctr" rtl="0">
              <a:lnSpc>
                <a:spcPct val="100000"/>
              </a:lnSpc>
              <a:spcBef>
                <a:spcPts val="0"/>
              </a:spcBef>
              <a:spcAft>
                <a:spcPts val="0"/>
              </a:spcAft>
              <a:buSzPts val="2700"/>
              <a:buFont typeface="Bebas Neue"/>
              <a:buNone/>
              <a:defRPr sz="2700">
                <a:latin typeface="Bebas Neue"/>
                <a:ea typeface="Bebas Neue"/>
                <a:cs typeface="Bebas Neue"/>
                <a:sym typeface="Bebas Neue"/>
              </a:defRPr>
            </a:lvl8pPr>
            <a:lvl9pPr lvl="8" algn="ctr" rtl="0">
              <a:lnSpc>
                <a:spcPct val="100000"/>
              </a:lnSpc>
              <a:spcBef>
                <a:spcPts val="0"/>
              </a:spcBef>
              <a:spcAft>
                <a:spcPts val="0"/>
              </a:spcAft>
              <a:buSzPts val="2700"/>
              <a:buFont typeface="Bebas Neue"/>
              <a:buNone/>
              <a:defRPr sz="2700">
                <a:latin typeface="Bebas Neue"/>
                <a:ea typeface="Bebas Neue"/>
                <a:cs typeface="Bebas Neue"/>
                <a:sym typeface="Bebas Neue"/>
              </a:defRPr>
            </a:lvl9pPr>
          </a:lstStyle>
          <a:p>
            <a:endParaRPr/>
          </a:p>
        </p:txBody>
      </p:sp>
      <p:cxnSp>
        <p:nvCxnSpPr>
          <p:cNvPr id="38" name="Google Shape;38;p5"/>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39" name="Google Shape;39;p5"/>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720000" y="53945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cxnSp>
        <p:nvCxnSpPr>
          <p:cNvPr id="42" name="Google Shape;42;p6"/>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43" name="Google Shape;43;p6"/>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4"/>
        <p:cNvGrpSpPr/>
        <p:nvPr/>
      </p:nvGrpSpPr>
      <p:grpSpPr>
        <a:xfrm>
          <a:off x="0" y="0"/>
          <a:ext cx="0" cy="0"/>
          <a:chOff x="0" y="0"/>
          <a:chExt cx="0" cy="0"/>
        </a:xfrm>
      </p:grpSpPr>
      <p:sp>
        <p:nvSpPr>
          <p:cNvPr id="45" name="Google Shape;45;p7"/>
          <p:cNvSpPr txBox="1">
            <a:spLocks noGrp="1"/>
          </p:cNvSpPr>
          <p:nvPr>
            <p:ph type="title"/>
          </p:nvPr>
        </p:nvSpPr>
        <p:spPr>
          <a:xfrm>
            <a:off x="720000" y="539450"/>
            <a:ext cx="7710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6" name="Google Shape;46;p7"/>
          <p:cNvSpPr txBox="1">
            <a:spLocks noGrp="1"/>
          </p:cNvSpPr>
          <p:nvPr>
            <p:ph type="subTitle" idx="1"/>
          </p:nvPr>
        </p:nvSpPr>
        <p:spPr>
          <a:xfrm>
            <a:off x="720000" y="1541950"/>
            <a:ext cx="4294800" cy="2298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Font typeface="Nunito Light"/>
              <a:buChar char="●"/>
              <a:defRPr/>
            </a:lvl1pPr>
            <a:lvl2pPr lvl="1" algn="ctr" rtl="0">
              <a:lnSpc>
                <a:spcPct val="100000"/>
              </a:lnSpc>
              <a:spcBef>
                <a:spcPts val="0"/>
              </a:spcBef>
              <a:spcAft>
                <a:spcPts val="0"/>
              </a:spcAft>
              <a:buClr>
                <a:srgbClr val="E76A28"/>
              </a:buClr>
              <a:buSzPts val="1400"/>
              <a:buFont typeface="Nunito Light"/>
              <a:buChar char="○"/>
              <a:defRPr/>
            </a:lvl2pPr>
            <a:lvl3pPr lvl="2" algn="ctr" rtl="0">
              <a:lnSpc>
                <a:spcPct val="100000"/>
              </a:lnSpc>
              <a:spcBef>
                <a:spcPts val="0"/>
              </a:spcBef>
              <a:spcAft>
                <a:spcPts val="0"/>
              </a:spcAft>
              <a:buClr>
                <a:srgbClr val="E76A28"/>
              </a:buClr>
              <a:buSzPts val="1400"/>
              <a:buFont typeface="Nunito Light"/>
              <a:buChar char="■"/>
              <a:defRPr/>
            </a:lvl3pPr>
            <a:lvl4pPr lvl="3" algn="ctr" rtl="0">
              <a:lnSpc>
                <a:spcPct val="100000"/>
              </a:lnSpc>
              <a:spcBef>
                <a:spcPts val="0"/>
              </a:spcBef>
              <a:spcAft>
                <a:spcPts val="0"/>
              </a:spcAft>
              <a:buClr>
                <a:srgbClr val="E76A28"/>
              </a:buClr>
              <a:buSzPts val="1400"/>
              <a:buFont typeface="Nunito Light"/>
              <a:buChar char="●"/>
              <a:defRPr/>
            </a:lvl4pPr>
            <a:lvl5pPr lvl="4" algn="ctr" rtl="0">
              <a:lnSpc>
                <a:spcPct val="100000"/>
              </a:lnSpc>
              <a:spcBef>
                <a:spcPts val="0"/>
              </a:spcBef>
              <a:spcAft>
                <a:spcPts val="0"/>
              </a:spcAft>
              <a:buClr>
                <a:srgbClr val="E76A28"/>
              </a:buClr>
              <a:buSzPts val="1400"/>
              <a:buFont typeface="Nunito Light"/>
              <a:buChar char="○"/>
              <a:defRPr/>
            </a:lvl5pPr>
            <a:lvl6pPr lvl="5" algn="ctr" rtl="0">
              <a:lnSpc>
                <a:spcPct val="100000"/>
              </a:lnSpc>
              <a:spcBef>
                <a:spcPts val="0"/>
              </a:spcBef>
              <a:spcAft>
                <a:spcPts val="0"/>
              </a:spcAft>
              <a:buClr>
                <a:srgbClr val="999999"/>
              </a:buClr>
              <a:buSzPts val="1400"/>
              <a:buFont typeface="Nunito Light"/>
              <a:buChar char="■"/>
              <a:defRPr/>
            </a:lvl6pPr>
            <a:lvl7pPr lvl="6" algn="ctr" rtl="0">
              <a:lnSpc>
                <a:spcPct val="100000"/>
              </a:lnSpc>
              <a:spcBef>
                <a:spcPts val="0"/>
              </a:spcBef>
              <a:spcAft>
                <a:spcPts val="0"/>
              </a:spcAft>
              <a:buClr>
                <a:srgbClr val="999999"/>
              </a:buClr>
              <a:buSzPts val="1400"/>
              <a:buFont typeface="Nunito Light"/>
              <a:buChar char="●"/>
              <a:defRPr/>
            </a:lvl7pPr>
            <a:lvl8pPr lvl="7" algn="ctr" rtl="0">
              <a:lnSpc>
                <a:spcPct val="100000"/>
              </a:lnSpc>
              <a:spcBef>
                <a:spcPts val="0"/>
              </a:spcBef>
              <a:spcAft>
                <a:spcPts val="0"/>
              </a:spcAft>
              <a:buClr>
                <a:srgbClr val="999999"/>
              </a:buClr>
              <a:buSzPts val="1400"/>
              <a:buFont typeface="Nunito Light"/>
              <a:buChar char="○"/>
              <a:defRPr/>
            </a:lvl8pPr>
            <a:lvl9pPr lvl="8" algn="ctr" rtl="0">
              <a:lnSpc>
                <a:spcPct val="100000"/>
              </a:lnSpc>
              <a:spcBef>
                <a:spcPts val="0"/>
              </a:spcBef>
              <a:spcAft>
                <a:spcPts val="0"/>
              </a:spcAft>
              <a:buClr>
                <a:srgbClr val="999999"/>
              </a:buClr>
              <a:buSzPts val="1400"/>
              <a:buFont typeface="Nunito Light"/>
              <a:buChar char="■"/>
              <a:defRPr/>
            </a:lvl9pPr>
          </a:lstStyle>
          <a:p>
            <a:endParaRPr/>
          </a:p>
        </p:txBody>
      </p:sp>
      <p:cxnSp>
        <p:nvCxnSpPr>
          <p:cNvPr id="47" name="Google Shape;47;p7"/>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48" name="Google Shape;48;p7"/>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1969250" y="2047600"/>
            <a:ext cx="5205300" cy="10482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sp>
        <p:nvSpPr>
          <p:cNvPr id="51" name="Google Shape;51;p8"/>
          <p:cNvSpPr txBox="1">
            <a:spLocks noGrp="1"/>
          </p:cNvSpPr>
          <p:nvPr>
            <p:ph type="subTitle" idx="1"/>
          </p:nvPr>
        </p:nvSpPr>
        <p:spPr>
          <a:xfrm>
            <a:off x="926525" y="232275"/>
            <a:ext cx="555000" cy="210300"/>
          </a:xfrm>
          <a:prstGeom prst="rect">
            <a:avLst/>
          </a:prstGeom>
        </p:spPr>
        <p:txBody>
          <a:bodyPr spcFirstLastPara="1" wrap="square" lIns="91425" tIns="91425" rIns="91425" bIns="91425" anchor="ctr" anchorCtr="0">
            <a:noAutofit/>
          </a:bodyPr>
          <a:lstStyle>
            <a:lvl1pPr lvl="0" rtl="0">
              <a:spcBef>
                <a:spcPts val="0"/>
              </a:spcBef>
              <a:spcAft>
                <a:spcPts val="0"/>
              </a:spcAft>
              <a:buSzPts val="1000"/>
              <a:buFont typeface="Bebas Neue"/>
              <a:buNone/>
              <a:defRPr sz="1000">
                <a:latin typeface="Bebas Neue"/>
                <a:ea typeface="Bebas Neue"/>
                <a:cs typeface="Bebas Neue"/>
                <a:sym typeface="Bebas Neu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2" name="Google Shape;52;p8"/>
          <p:cNvSpPr txBox="1">
            <a:spLocks noGrp="1"/>
          </p:cNvSpPr>
          <p:nvPr>
            <p:ph type="subTitle" idx="2"/>
          </p:nvPr>
        </p:nvSpPr>
        <p:spPr>
          <a:xfrm>
            <a:off x="1591406" y="232275"/>
            <a:ext cx="555000" cy="210300"/>
          </a:xfrm>
          <a:prstGeom prst="rect">
            <a:avLst/>
          </a:prstGeom>
        </p:spPr>
        <p:txBody>
          <a:bodyPr spcFirstLastPara="1" wrap="square" lIns="91425" tIns="91425" rIns="91425" bIns="91425" anchor="ctr" anchorCtr="0">
            <a:noAutofit/>
          </a:bodyPr>
          <a:lstStyle>
            <a:lvl1pPr lvl="0" rtl="0">
              <a:spcBef>
                <a:spcPts val="0"/>
              </a:spcBef>
              <a:spcAft>
                <a:spcPts val="0"/>
              </a:spcAft>
              <a:buSzPts val="1000"/>
              <a:buFont typeface="Bebas Neue"/>
              <a:buNone/>
              <a:defRPr sz="1000">
                <a:latin typeface="Bebas Neue"/>
                <a:ea typeface="Bebas Neue"/>
                <a:cs typeface="Bebas Neue"/>
                <a:sym typeface="Bebas Neu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3" name="Google Shape;53;p8"/>
          <p:cNvSpPr txBox="1">
            <a:spLocks noGrp="1"/>
          </p:cNvSpPr>
          <p:nvPr>
            <p:ph type="subTitle" idx="3"/>
          </p:nvPr>
        </p:nvSpPr>
        <p:spPr>
          <a:xfrm>
            <a:off x="2256288" y="232275"/>
            <a:ext cx="555000" cy="210300"/>
          </a:xfrm>
          <a:prstGeom prst="rect">
            <a:avLst/>
          </a:prstGeom>
        </p:spPr>
        <p:txBody>
          <a:bodyPr spcFirstLastPara="1" wrap="square" lIns="91425" tIns="91425" rIns="91425" bIns="91425" anchor="ctr" anchorCtr="0">
            <a:noAutofit/>
          </a:bodyPr>
          <a:lstStyle>
            <a:lvl1pPr lvl="0" rtl="0">
              <a:spcBef>
                <a:spcPts val="0"/>
              </a:spcBef>
              <a:spcAft>
                <a:spcPts val="0"/>
              </a:spcAft>
              <a:buSzPts val="1000"/>
              <a:buFont typeface="Bebas Neue"/>
              <a:buNone/>
              <a:defRPr sz="1000">
                <a:latin typeface="Bebas Neue"/>
                <a:ea typeface="Bebas Neue"/>
                <a:cs typeface="Bebas Neue"/>
                <a:sym typeface="Bebas Neu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4" name="Google Shape;54;p8"/>
          <p:cNvSpPr txBox="1">
            <a:spLocks noGrp="1"/>
          </p:cNvSpPr>
          <p:nvPr>
            <p:ph type="subTitle" idx="4"/>
          </p:nvPr>
        </p:nvSpPr>
        <p:spPr>
          <a:xfrm>
            <a:off x="7059175" y="186525"/>
            <a:ext cx="1371600" cy="301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000"/>
              <a:buFont typeface="Bebas Neue"/>
              <a:buNone/>
              <a:defRPr>
                <a:solidFill>
                  <a:schemeClr val="lt2"/>
                </a:solidFill>
                <a:latin typeface="Bebas Neue"/>
                <a:ea typeface="Bebas Neue"/>
                <a:cs typeface="Bebas Neue"/>
                <a:sym typeface="Bebas Neu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cxnSp>
        <p:nvCxnSpPr>
          <p:cNvPr id="55" name="Google Shape;55;p8"/>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56" name="Google Shape;56;p8"/>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2135550" y="1673950"/>
            <a:ext cx="4872900" cy="1460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000"/>
              <a:buNone/>
              <a:defRPr sz="60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59" name="Google Shape;59;p9"/>
          <p:cNvSpPr txBox="1">
            <a:spLocks noGrp="1"/>
          </p:cNvSpPr>
          <p:nvPr>
            <p:ph type="subTitle" idx="1"/>
          </p:nvPr>
        </p:nvSpPr>
        <p:spPr>
          <a:xfrm>
            <a:off x="2135550" y="3058350"/>
            <a:ext cx="4872900" cy="411600"/>
          </a:xfrm>
          <a:prstGeom prst="rect">
            <a:avLst/>
          </a:prstGeom>
          <a:gradFill>
            <a:gsLst>
              <a:gs pos="0">
                <a:schemeClr val="accent2"/>
              </a:gs>
              <a:gs pos="100000">
                <a:schemeClr val="dk2"/>
              </a:gs>
            </a:gsLst>
            <a:lin ang="5400700" scaled="0"/>
          </a:gradFill>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60" name="Google Shape;60;p9"/>
          <p:cNvSpPr txBox="1">
            <a:spLocks noGrp="1"/>
          </p:cNvSpPr>
          <p:nvPr>
            <p:ph type="subTitle" idx="2"/>
          </p:nvPr>
        </p:nvSpPr>
        <p:spPr>
          <a:xfrm>
            <a:off x="926525" y="232275"/>
            <a:ext cx="555000" cy="210300"/>
          </a:xfrm>
          <a:prstGeom prst="rect">
            <a:avLst/>
          </a:prstGeom>
        </p:spPr>
        <p:txBody>
          <a:bodyPr spcFirstLastPara="1" wrap="square" lIns="91425" tIns="91425" rIns="91425" bIns="91425" anchor="ctr" anchorCtr="0">
            <a:noAutofit/>
          </a:bodyPr>
          <a:lstStyle>
            <a:lvl1pPr lvl="0" rtl="0">
              <a:spcBef>
                <a:spcPts val="0"/>
              </a:spcBef>
              <a:spcAft>
                <a:spcPts val="0"/>
              </a:spcAft>
              <a:buSzPts val="1000"/>
              <a:buFont typeface="Bebas Neue"/>
              <a:buNone/>
              <a:defRPr sz="1000">
                <a:latin typeface="Bebas Neue"/>
                <a:ea typeface="Bebas Neue"/>
                <a:cs typeface="Bebas Neue"/>
                <a:sym typeface="Bebas Neu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1" name="Google Shape;61;p9"/>
          <p:cNvSpPr txBox="1">
            <a:spLocks noGrp="1"/>
          </p:cNvSpPr>
          <p:nvPr>
            <p:ph type="subTitle" idx="3"/>
          </p:nvPr>
        </p:nvSpPr>
        <p:spPr>
          <a:xfrm>
            <a:off x="1591406" y="232275"/>
            <a:ext cx="555000" cy="210300"/>
          </a:xfrm>
          <a:prstGeom prst="rect">
            <a:avLst/>
          </a:prstGeom>
        </p:spPr>
        <p:txBody>
          <a:bodyPr spcFirstLastPara="1" wrap="square" lIns="91425" tIns="91425" rIns="91425" bIns="91425" anchor="ctr" anchorCtr="0">
            <a:noAutofit/>
          </a:bodyPr>
          <a:lstStyle>
            <a:lvl1pPr lvl="0" rtl="0">
              <a:spcBef>
                <a:spcPts val="0"/>
              </a:spcBef>
              <a:spcAft>
                <a:spcPts val="0"/>
              </a:spcAft>
              <a:buSzPts val="1000"/>
              <a:buFont typeface="Bebas Neue"/>
              <a:buNone/>
              <a:defRPr sz="1000">
                <a:latin typeface="Bebas Neue"/>
                <a:ea typeface="Bebas Neue"/>
                <a:cs typeface="Bebas Neue"/>
                <a:sym typeface="Bebas Neu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2" name="Google Shape;62;p9"/>
          <p:cNvSpPr txBox="1">
            <a:spLocks noGrp="1"/>
          </p:cNvSpPr>
          <p:nvPr>
            <p:ph type="subTitle" idx="4"/>
          </p:nvPr>
        </p:nvSpPr>
        <p:spPr>
          <a:xfrm>
            <a:off x="2256288" y="232275"/>
            <a:ext cx="555000" cy="210300"/>
          </a:xfrm>
          <a:prstGeom prst="rect">
            <a:avLst/>
          </a:prstGeom>
        </p:spPr>
        <p:txBody>
          <a:bodyPr spcFirstLastPara="1" wrap="square" lIns="91425" tIns="91425" rIns="91425" bIns="91425" anchor="ctr" anchorCtr="0">
            <a:noAutofit/>
          </a:bodyPr>
          <a:lstStyle>
            <a:lvl1pPr lvl="0" rtl="0">
              <a:spcBef>
                <a:spcPts val="0"/>
              </a:spcBef>
              <a:spcAft>
                <a:spcPts val="0"/>
              </a:spcAft>
              <a:buSzPts val="1000"/>
              <a:buFont typeface="Bebas Neue"/>
              <a:buNone/>
              <a:defRPr sz="1000">
                <a:latin typeface="Bebas Neue"/>
                <a:ea typeface="Bebas Neue"/>
                <a:cs typeface="Bebas Neue"/>
                <a:sym typeface="Bebas Neu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3" name="Google Shape;63;p9"/>
          <p:cNvSpPr txBox="1">
            <a:spLocks noGrp="1"/>
          </p:cNvSpPr>
          <p:nvPr>
            <p:ph type="subTitle" idx="5"/>
          </p:nvPr>
        </p:nvSpPr>
        <p:spPr>
          <a:xfrm>
            <a:off x="7059175" y="186525"/>
            <a:ext cx="1371600" cy="301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000"/>
              <a:buFont typeface="Bebas Neue"/>
              <a:buNone/>
              <a:defRPr>
                <a:solidFill>
                  <a:schemeClr val="lt2"/>
                </a:solidFill>
                <a:latin typeface="Bebas Neue"/>
                <a:ea typeface="Bebas Neue"/>
                <a:cs typeface="Bebas Neue"/>
                <a:sym typeface="Bebas Neu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cxnSp>
        <p:nvCxnSpPr>
          <p:cNvPr id="64" name="Google Shape;64;p9"/>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65" name="Google Shape;65;p9"/>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a:spLocks noGrp="1"/>
          </p:cNvSpPr>
          <p:nvPr>
            <p:ph type="pic" idx="2"/>
          </p:nvPr>
        </p:nvSpPr>
        <p:spPr>
          <a:xfrm>
            <a:off x="0" y="-8100"/>
            <a:ext cx="9144000" cy="5143500"/>
          </a:xfrm>
          <a:prstGeom prst="rect">
            <a:avLst/>
          </a:prstGeom>
          <a:noFill/>
          <a:ln>
            <a:noFill/>
          </a:ln>
        </p:spPr>
      </p:sp>
      <p:sp>
        <p:nvSpPr>
          <p:cNvPr id="68" name="Google Shape;68;p10"/>
          <p:cNvSpPr txBox="1">
            <a:spLocks noGrp="1"/>
          </p:cNvSpPr>
          <p:nvPr>
            <p:ph type="title"/>
          </p:nvPr>
        </p:nvSpPr>
        <p:spPr>
          <a:xfrm>
            <a:off x="720000" y="4014450"/>
            <a:ext cx="7704000" cy="572700"/>
          </a:xfrm>
          <a:prstGeom prst="rect">
            <a:avLst/>
          </a:prstGeom>
          <a:solidFill>
            <a:schemeClr val="accent2"/>
          </a:solidFill>
        </p:spPr>
        <p:txBody>
          <a:bodyPr spcFirstLastPara="1" wrap="square" lIns="91425" tIns="91425" rIns="91425" bIns="91425" anchor="ctr" anchorCtr="0">
            <a:noAutofit/>
          </a:bodyPr>
          <a:lstStyle>
            <a:lvl1pPr lvl="0" algn="ctr" rtl="0">
              <a:spcBef>
                <a:spcPts val="0"/>
              </a:spcBef>
              <a:spcAft>
                <a:spcPts val="0"/>
              </a:spcAft>
              <a:buSzPts val="3900"/>
              <a:buNone/>
              <a:defRPr>
                <a:solidFill>
                  <a:schemeClr val="lt1"/>
                </a:solidFill>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9"/>
        <p:cNvGrpSpPr/>
        <p:nvPr/>
      </p:nvGrpSpPr>
      <p:grpSpPr>
        <a:xfrm>
          <a:off x="0" y="0"/>
          <a:ext cx="0" cy="0"/>
          <a:chOff x="0" y="0"/>
          <a:chExt cx="0" cy="0"/>
        </a:xfrm>
      </p:grpSpPr>
      <p:sp>
        <p:nvSpPr>
          <p:cNvPr id="70" name="Google Shape;70;p11"/>
          <p:cNvSpPr txBox="1">
            <a:spLocks noGrp="1"/>
          </p:cNvSpPr>
          <p:nvPr>
            <p:ph type="title" hasCustomPrompt="1"/>
          </p:nvPr>
        </p:nvSpPr>
        <p:spPr>
          <a:xfrm>
            <a:off x="1856350" y="1757825"/>
            <a:ext cx="5431200" cy="1216200"/>
          </a:xfrm>
          <a:prstGeom prst="rect">
            <a:avLst/>
          </a:prstGeom>
        </p:spPr>
        <p:txBody>
          <a:bodyPr spcFirstLastPara="1" wrap="square" lIns="91425" tIns="91425" rIns="91425" bIns="91425" anchor="b"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r>
              <a:t>xx%</a:t>
            </a:r>
          </a:p>
        </p:txBody>
      </p:sp>
      <p:sp>
        <p:nvSpPr>
          <p:cNvPr id="71" name="Google Shape;71;p11"/>
          <p:cNvSpPr txBox="1">
            <a:spLocks noGrp="1"/>
          </p:cNvSpPr>
          <p:nvPr>
            <p:ph type="subTitle" idx="1"/>
          </p:nvPr>
        </p:nvSpPr>
        <p:spPr>
          <a:xfrm>
            <a:off x="1856350" y="2974100"/>
            <a:ext cx="5431200" cy="411600"/>
          </a:xfrm>
          <a:prstGeom prst="rect">
            <a:avLst/>
          </a:prstGeom>
          <a:gradFill>
            <a:gsLst>
              <a:gs pos="0">
                <a:schemeClr val="accent2"/>
              </a:gs>
              <a:gs pos="100000">
                <a:schemeClr val="dk2"/>
              </a:gs>
            </a:gsLst>
            <a:lin ang="5400700" scaled="0"/>
          </a:gradFill>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72" name="Google Shape;72;p11"/>
          <p:cNvSpPr txBox="1">
            <a:spLocks noGrp="1"/>
          </p:cNvSpPr>
          <p:nvPr>
            <p:ph type="subTitle" idx="2"/>
          </p:nvPr>
        </p:nvSpPr>
        <p:spPr>
          <a:xfrm>
            <a:off x="926525" y="232275"/>
            <a:ext cx="555000" cy="210300"/>
          </a:xfrm>
          <a:prstGeom prst="rect">
            <a:avLst/>
          </a:prstGeom>
        </p:spPr>
        <p:txBody>
          <a:bodyPr spcFirstLastPara="1" wrap="square" lIns="91425" tIns="91425" rIns="91425" bIns="91425" anchor="ctr" anchorCtr="0">
            <a:noAutofit/>
          </a:bodyPr>
          <a:lstStyle>
            <a:lvl1pPr lvl="0" rtl="0">
              <a:spcBef>
                <a:spcPts val="0"/>
              </a:spcBef>
              <a:spcAft>
                <a:spcPts val="0"/>
              </a:spcAft>
              <a:buSzPts val="1000"/>
              <a:buFont typeface="Bebas Neue"/>
              <a:buNone/>
              <a:defRPr sz="1000">
                <a:latin typeface="Bebas Neue"/>
                <a:ea typeface="Bebas Neue"/>
                <a:cs typeface="Bebas Neue"/>
                <a:sym typeface="Bebas Neu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3" name="Google Shape;73;p11"/>
          <p:cNvSpPr txBox="1">
            <a:spLocks noGrp="1"/>
          </p:cNvSpPr>
          <p:nvPr>
            <p:ph type="subTitle" idx="3"/>
          </p:nvPr>
        </p:nvSpPr>
        <p:spPr>
          <a:xfrm>
            <a:off x="1591406" y="232275"/>
            <a:ext cx="555000" cy="210300"/>
          </a:xfrm>
          <a:prstGeom prst="rect">
            <a:avLst/>
          </a:prstGeom>
        </p:spPr>
        <p:txBody>
          <a:bodyPr spcFirstLastPara="1" wrap="square" lIns="91425" tIns="91425" rIns="91425" bIns="91425" anchor="ctr" anchorCtr="0">
            <a:noAutofit/>
          </a:bodyPr>
          <a:lstStyle>
            <a:lvl1pPr lvl="0" rtl="0">
              <a:spcBef>
                <a:spcPts val="0"/>
              </a:spcBef>
              <a:spcAft>
                <a:spcPts val="0"/>
              </a:spcAft>
              <a:buSzPts val="1000"/>
              <a:buFont typeface="Bebas Neue"/>
              <a:buNone/>
              <a:defRPr sz="1000">
                <a:latin typeface="Bebas Neue"/>
                <a:ea typeface="Bebas Neue"/>
                <a:cs typeface="Bebas Neue"/>
                <a:sym typeface="Bebas Neu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4" name="Google Shape;74;p11"/>
          <p:cNvSpPr txBox="1">
            <a:spLocks noGrp="1"/>
          </p:cNvSpPr>
          <p:nvPr>
            <p:ph type="subTitle" idx="4"/>
          </p:nvPr>
        </p:nvSpPr>
        <p:spPr>
          <a:xfrm>
            <a:off x="2256288" y="232275"/>
            <a:ext cx="555000" cy="210300"/>
          </a:xfrm>
          <a:prstGeom prst="rect">
            <a:avLst/>
          </a:prstGeom>
        </p:spPr>
        <p:txBody>
          <a:bodyPr spcFirstLastPara="1" wrap="square" lIns="91425" tIns="91425" rIns="91425" bIns="91425" anchor="ctr" anchorCtr="0">
            <a:noAutofit/>
          </a:bodyPr>
          <a:lstStyle>
            <a:lvl1pPr lvl="0" rtl="0">
              <a:spcBef>
                <a:spcPts val="0"/>
              </a:spcBef>
              <a:spcAft>
                <a:spcPts val="0"/>
              </a:spcAft>
              <a:buSzPts val="1000"/>
              <a:buFont typeface="Bebas Neue"/>
              <a:buNone/>
              <a:defRPr sz="1000">
                <a:latin typeface="Bebas Neue"/>
                <a:ea typeface="Bebas Neue"/>
                <a:cs typeface="Bebas Neue"/>
                <a:sym typeface="Bebas Neu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5" name="Google Shape;75;p11"/>
          <p:cNvSpPr txBox="1">
            <a:spLocks noGrp="1"/>
          </p:cNvSpPr>
          <p:nvPr>
            <p:ph type="subTitle" idx="5"/>
          </p:nvPr>
        </p:nvSpPr>
        <p:spPr>
          <a:xfrm>
            <a:off x="7059175" y="186525"/>
            <a:ext cx="1371600" cy="301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000"/>
              <a:buFont typeface="Bebas Neue"/>
              <a:buNone/>
              <a:defRPr>
                <a:solidFill>
                  <a:schemeClr val="lt2"/>
                </a:solidFill>
                <a:latin typeface="Bebas Neue"/>
                <a:ea typeface="Bebas Neue"/>
                <a:cs typeface="Bebas Neue"/>
                <a:sym typeface="Bebas Neu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cxnSp>
        <p:nvCxnSpPr>
          <p:cNvPr id="76" name="Google Shape;76;p11"/>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77" name="Google Shape;77;p11"/>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dk2"/>
            </a:gs>
            <a:gs pos="100000">
              <a:schemeClr val="lt1"/>
            </a:gs>
          </a:gsLst>
          <a:lin ang="8100019"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lt2"/>
              </a:buClr>
              <a:buSzPts val="1400"/>
              <a:buFont typeface="Arimo"/>
              <a:buChar char="●"/>
              <a:defRPr>
                <a:solidFill>
                  <a:schemeClr val="dk1"/>
                </a:solidFill>
                <a:latin typeface="Arimo"/>
                <a:ea typeface="Arimo"/>
                <a:cs typeface="Arimo"/>
                <a:sym typeface="Arimo"/>
              </a:defRPr>
            </a:lvl1pPr>
            <a:lvl2pPr marL="914400" lvl="1"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2pPr>
            <a:lvl3pPr marL="1371600" lvl="2"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3pPr>
            <a:lvl4pPr marL="1828800" lvl="3"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4pPr>
            <a:lvl5pPr marL="2286000" lvl="4"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5pPr>
            <a:lvl6pPr marL="2743200" lvl="5"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6pPr>
            <a:lvl7pPr marL="3200400" lvl="6"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7pPr>
            <a:lvl8pPr marL="3657600" lvl="7"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8pPr>
            <a:lvl9pPr marL="4114800" lvl="8"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5"/>
          <p:cNvSpPr txBox="1">
            <a:spLocks noGrp="1"/>
          </p:cNvSpPr>
          <p:nvPr>
            <p:ph type="ctrTitle"/>
          </p:nvPr>
        </p:nvSpPr>
        <p:spPr>
          <a:xfrm>
            <a:off x="2002350" y="1025375"/>
            <a:ext cx="5139300" cy="259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OPERATION AND METRIC ANALYTICS </a:t>
            </a:r>
            <a:endParaRPr dirty="0">
              <a:solidFill>
                <a:schemeClr val="lt2"/>
              </a:solidFill>
            </a:endParaRPr>
          </a:p>
        </p:txBody>
      </p:sp>
      <p:sp>
        <p:nvSpPr>
          <p:cNvPr id="88" name="Google Shape;88;p15"/>
          <p:cNvSpPr txBox="1">
            <a:spLocks noGrp="1"/>
          </p:cNvSpPr>
          <p:nvPr>
            <p:ph type="subTitle" idx="1"/>
          </p:nvPr>
        </p:nvSpPr>
        <p:spPr>
          <a:xfrm>
            <a:off x="2338300" y="3621525"/>
            <a:ext cx="4528800" cy="41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Presented by:- Pushkar Raj</a:t>
            </a:r>
            <a:endParaRPr dirty="0"/>
          </a:p>
        </p:txBody>
      </p:sp>
      <p:sp>
        <p:nvSpPr>
          <p:cNvPr id="89" name="Google Shape;89;p15"/>
          <p:cNvSpPr txBox="1">
            <a:spLocks noGrp="1"/>
          </p:cNvSpPr>
          <p:nvPr>
            <p:ph type="subTitle" idx="2"/>
          </p:nvPr>
        </p:nvSpPr>
        <p:spPr>
          <a:xfrm>
            <a:off x="926525" y="232275"/>
            <a:ext cx="555000" cy="210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MENU</a:t>
            </a:r>
            <a:endParaRPr dirty="0"/>
          </a:p>
        </p:txBody>
      </p:sp>
      <p:sp>
        <p:nvSpPr>
          <p:cNvPr id="90" name="Google Shape;90;p15"/>
          <p:cNvSpPr txBox="1">
            <a:spLocks noGrp="1"/>
          </p:cNvSpPr>
          <p:nvPr>
            <p:ph type="subTitle" idx="3"/>
          </p:nvPr>
        </p:nvSpPr>
        <p:spPr>
          <a:xfrm>
            <a:off x="1591406" y="232275"/>
            <a:ext cx="555000" cy="210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ANALYSIS</a:t>
            </a:r>
            <a:endParaRPr dirty="0"/>
          </a:p>
        </p:txBody>
      </p:sp>
      <p:sp>
        <p:nvSpPr>
          <p:cNvPr id="91" name="Google Shape;91;p15"/>
          <p:cNvSpPr txBox="1">
            <a:spLocks noGrp="1"/>
          </p:cNvSpPr>
          <p:nvPr>
            <p:ph type="subTitle" idx="4"/>
          </p:nvPr>
        </p:nvSpPr>
        <p:spPr>
          <a:xfrm>
            <a:off x="2256288" y="232275"/>
            <a:ext cx="555000" cy="210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CONTACT</a:t>
            </a:r>
            <a:endParaRPr dirty="0"/>
          </a:p>
        </p:txBody>
      </p:sp>
      <p:sp>
        <p:nvSpPr>
          <p:cNvPr id="92" name="Google Shape;92;p15"/>
          <p:cNvSpPr txBox="1">
            <a:spLocks noGrp="1"/>
          </p:cNvSpPr>
          <p:nvPr>
            <p:ph type="subTitle" idx="5"/>
          </p:nvPr>
        </p:nvSpPr>
        <p:spPr>
          <a:xfrm>
            <a:off x="7059175" y="186525"/>
            <a:ext cx="1371600" cy="3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DATA ANALYSIS</a:t>
            </a:r>
            <a:endParaRPr dirty="0"/>
          </a:p>
        </p:txBody>
      </p:sp>
      <p:grpSp>
        <p:nvGrpSpPr>
          <p:cNvPr id="93" name="Google Shape;93;p15"/>
          <p:cNvGrpSpPr/>
          <p:nvPr/>
        </p:nvGrpSpPr>
        <p:grpSpPr>
          <a:xfrm>
            <a:off x="706038" y="267220"/>
            <a:ext cx="140222" cy="140409"/>
            <a:chOff x="2741000" y="199475"/>
            <a:chExt cx="191953" cy="192210"/>
          </a:xfrm>
        </p:grpSpPr>
        <p:sp>
          <p:nvSpPr>
            <p:cNvPr id="94" name="Google Shape;94;p15"/>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5"/>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5"/>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5"/>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5"/>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5"/>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5"/>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5"/>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5"/>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 name="Google Shape;103;p15"/>
          <p:cNvGrpSpPr/>
          <p:nvPr/>
        </p:nvGrpSpPr>
        <p:grpSpPr>
          <a:xfrm>
            <a:off x="509200" y="1240968"/>
            <a:ext cx="1885938" cy="2275613"/>
            <a:chOff x="818300" y="1811250"/>
            <a:chExt cx="1885938" cy="2275613"/>
          </a:xfrm>
        </p:grpSpPr>
        <p:grpSp>
          <p:nvGrpSpPr>
            <p:cNvPr id="104" name="Google Shape;104;p15"/>
            <p:cNvGrpSpPr/>
            <p:nvPr/>
          </p:nvGrpSpPr>
          <p:grpSpPr>
            <a:xfrm>
              <a:off x="818300" y="1811250"/>
              <a:ext cx="1616075" cy="2275613"/>
              <a:chOff x="818300" y="2144625"/>
              <a:chExt cx="1616075" cy="2275613"/>
            </a:xfrm>
          </p:grpSpPr>
          <p:grpSp>
            <p:nvGrpSpPr>
              <p:cNvPr id="105" name="Google Shape;105;p15"/>
              <p:cNvGrpSpPr/>
              <p:nvPr/>
            </p:nvGrpSpPr>
            <p:grpSpPr>
              <a:xfrm>
                <a:off x="818300" y="2470076"/>
                <a:ext cx="1616065" cy="1564413"/>
                <a:chOff x="867250" y="2531276"/>
                <a:chExt cx="1616065" cy="1564413"/>
              </a:xfrm>
            </p:grpSpPr>
            <p:sp>
              <p:nvSpPr>
                <p:cNvPr id="106" name="Google Shape;106;p15"/>
                <p:cNvSpPr/>
                <p:nvPr/>
              </p:nvSpPr>
              <p:spPr>
                <a:xfrm>
                  <a:off x="867250" y="3173775"/>
                  <a:ext cx="916982" cy="921914"/>
                </a:xfrm>
                <a:custGeom>
                  <a:avLst/>
                  <a:gdLst/>
                  <a:ahLst/>
                  <a:cxnLst/>
                  <a:rect l="l" t="t" r="r" b="b"/>
                  <a:pathLst>
                    <a:path w="18781" h="18882" extrusionOk="0">
                      <a:moveTo>
                        <a:pt x="9274" y="3801"/>
                      </a:moveTo>
                      <a:cubicBezTo>
                        <a:pt x="12166" y="3801"/>
                        <a:pt x="14944" y="6056"/>
                        <a:pt x="14944" y="9441"/>
                      </a:cubicBezTo>
                      <a:cubicBezTo>
                        <a:pt x="14944" y="12543"/>
                        <a:pt x="12442" y="15078"/>
                        <a:pt x="9340" y="15078"/>
                      </a:cubicBezTo>
                      <a:lnTo>
                        <a:pt x="9307" y="15078"/>
                      </a:lnTo>
                      <a:cubicBezTo>
                        <a:pt x="4303" y="15078"/>
                        <a:pt x="1801" y="9007"/>
                        <a:pt x="5337" y="5471"/>
                      </a:cubicBezTo>
                      <a:cubicBezTo>
                        <a:pt x="6481" y="4317"/>
                        <a:pt x="7891" y="3801"/>
                        <a:pt x="9274" y="3801"/>
                      </a:cubicBezTo>
                      <a:close/>
                      <a:moveTo>
                        <a:pt x="9674" y="1"/>
                      </a:moveTo>
                      <a:cubicBezTo>
                        <a:pt x="9674" y="1"/>
                        <a:pt x="9440" y="468"/>
                        <a:pt x="9240" y="968"/>
                      </a:cubicBezTo>
                      <a:cubicBezTo>
                        <a:pt x="9173" y="1168"/>
                        <a:pt x="9107" y="1368"/>
                        <a:pt x="9040" y="1569"/>
                      </a:cubicBezTo>
                      <a:cubicBezTo>
                        <a:pt x="8873" y="1569"/>
                        <a:pt x="8706" y="1569"/>
                        <a:pt x="8540" y="1602"/>
                      </a:cubicBezTo>
                      <a:lnTo>
                        <a:pt x="8339" y="1635"/>
                      </a:lnTo>
                      <a:lnTo>
                        <a:pt x="8139" y="1669"/>
                      </a:lnTo>
                      <a:cubicBezTo>
                        <a:pt x="7973" y="1669"/>
                        <a:pt x="7806" y="1702"/>
                        <a:pt x="7639" y="1769"/>
                      </a:cubicBezTo>
                      <a:cubicBezTo>
                        <a:pt x="7539" y="1602"/>
                        <a:pt x="7405" y="1435"/>
                        <a:pt x="7272" y="1235"/>
                      </a:cubicBezTo>
                      <a:cubicBezTo>
                        <a:pt x="7139" y="1068"/>
                        <a:pt x="6938" y="835"/>
                        <a:pt x="6838" y="668"/>
                      </a:cubicBezTo>
                      <a:cubicBezTo>
                        <a:pt x="6705" y="535"/>
                        <a:pt x="6605" y="434"/>
                        <a:pt x="6605" y="434"/>
                      </a:cubicBezTo>
                      <a:lnTo>
                        <a:pt x="6271" y="568"/>
                      </a:lnTo>
                      <a:cubicBezTo>
                        <a:pt x="6004" y="635"/>
                        <a:pt x="5771" y="735"/>
                        <a:pt x="5537" y="835"/>
                      </a:cubicBezTo>
                      <a:cubicBezTo>
                        <a:pt x="5271" y="968"/>
                        <a:pt x="5004" y="1102"/>
                        <a:pt x="4837" y="1202"/>
                      </a:cubicBezTo>
                      <a:lnTo>
                        <a:pt x="4537" y="1402"/>
                      </a:lnTo>
                      <a:cubicBezTo>
                        <a:pt x="4537" y="1402"/>
                        <a:pt x="4570" y="1902"/>
                        <a:pt x="4704" y="2403"/>
                      </a:cubicBezTo>
                      <a:cubicBezTo>
                        <a:pt x="4737" y="2636"/>
                        <a:pt x="4804" y="2870"/>
                        <a:pt x="4837" y="3036"/>
                      </a:cubicBezTo>
                      <a:lnTo>
                        <a:pt x="4437" y="3337"/>
                      </a:lnTo>
                      <a:lnTo>
                        <a:pt x="4270" y="3470"/>
                      </a:lnTo>
                      <a:lnTo>
                        <a:pt x="4136" y="3603"/>
                      </a:lnTo>
                      <a:cubicBezTo>
                        <a:pt x="4003" y="3703"/>
                        <a:pt x="3870" y="3837"/>
                        <a:pt x="3770" y="3970"/>
                      </a:cubicBezTo>
                      <a:cubicBezTo>
                        <a:pt x="3603" y="3904"/>
                        <a:pt x="3403" y="3804"/>
                        <a:pt x="3169" y="3737"/>
                      </a:cubicBezTo>
                      <a:cubicBezTo>
                        <a:pt x="2702" y="3537"/>
                        <a:pt x="2202" y="3403"/>
                        <a:pt x="2202" y="3403"/>
                      </a:cubicBezTo>
                      <a:cubicBezTo>
                        <a:pt x="2168" y="3437"/>
                        <a:pt x="2135" y="3437"/>
                        <a:pt x="2135" y="3470"/>
                      </a:cubicBezTo>
                      <a:cubicBezTo>
                        <a:pt x="2102" y="3537"/>
                        <a:pt x="2035" y="3603"/>
                        <a:pt x="1968" y="3703"/>
                      </a:cubicBezTo>
                      <a:cubicBezTo>
                        <a:pt x="1801" y="3904"/>
                        <a:pt x="1668" y="4104"/>
                        <a:pt x="1501" y="4337"/>
                      </a:cubicBezTo>
                      <a:cubicBezTo>
                        <a:pt x="1368" y="4571"/>
                        <a:pt x="1201" y="4804"/>
                        <a:pt x="1101" y="5004"/>
                      </a:cubicBezTo>
                      <a:lnTo>
                        <a:pt x="934" y="5338"/>
                      </a:lnTo>
                      <a:cubicBezTo>
                        <a:pt x="934" y="5338"/>
                        <a:pt x="1268" y="5738"/>
                        <a:pt x="1635" y="6105"/>
                      </a:cubicBezTo>
                      <a:cubicBezTo>
                        <a:pt x="1801" y="6272"/>
                        <a:pt x="1968" y="6405"/>
                        <a:pt x="2102" y="6539"/>
                      </a:cubicBezTo>
                      <a:cubicBezTo>
                        <a:pt x="2035" y="6739"/>
                        <a:pt x="1968" y="6906"/>
                        <a:pt x="1902" y="7039"/>
                      </a:cubicBezTo>
                      <a:cubicBezTo>
                        <a:pt x="1902" y="7073"/>
                        <a:pt x="1868" y="7106"/>
                        <a:pt x="1868" y="7173"/>
                      </a:cubicBezTo>
                      <a:lnTo>
                        <a:pt x="1868" y="7206"/>
                      </a:lnTo>
                      <a:cubicBezTo>
                        <a:pt x="1868" y="7206"/>
                        <a:pt x="1801" y="7473"/>
                        <a:pt x="1701" y="7907"/>
                      </a:cubicBezTo>
                      <a:cubicBezTo>
                        <a:pt x="1535" y="7940"/>
                        <a:pt x="1301" y="7973"/>
                        <a:pt x="1101" y="8007"/>
                      </a:cubicBezTo>
                      <a:cubicBezTo>
                        <a:pt x="601" y="8140"/>
                        <a:pt x="67" y="8307"/>
                        <a:pt x="67" y="8307"/>
                      </a:cubicBezTo>
                      <a:cubicBezTo>
                        <a:pt x="67" y="8407"/>
                        <a:pt x="34" y="8540"/>
                        <a:pt x="34" y="8640"/>
                      </a:cubicBezTo>
                      <a:cubicBezTo>
                        <a:pt x="34" y="8874"/>
                        <a:pt x="34" y="9141"/>
                        <a:pt x="0" y="9441"/>
                      </a:cubicBezTo>
                      <a:cubicBezTo>
                        <a:pt x="0" y="9741"/>
                        <a:pt x="34" y="10008"/>
                        <a:pt x="34" y="10242"/>
                      </a:cubicBezTo>
                      <a:cubicBezTo>
                        <a:pt x="34" y="10342"/>
                        <a:pt x="67" y="10475"/>
                        <a:pt x="67" y="10575"/>
                      </a:cubicBezTo>
                      <a:cubicBezTo>
                        <a:pt x="67" y="10575"/>
                        <a:pt x="601" y="10742"/>
                        <a:pt x="1101" y="10842"/>
                      </a:cubicBezTo>
                      <a:cubicBezTo>
                        <a:pt x="1301" y="10909"/>
                        <a:pt x="1535" y="10942"/>
                        <a:pt x="1701" y="10975"/>
                      </a:cubicBezTo>
                      <a:cubicBezTo>
                        <a:pt x="1801" y="11376"/>
                        <a:pt x="1868" y="11676"/>
                        <a:pt x="1868" y="11676"/>
                      </a:cubicBezTo>
                      <a:lnTo>
                        <a:pt x="1868" y="11709"/>
                      </a:lnTo>
                      <a:cubicBezTo>
                        <a:pt x="1868" y="11743"/>
                        <a:pt x="1902" y="11809"/>
                        <a:pt x="1902" y="11843"/>
                      </a:cubicBezTo>
                      <a:cubicBezTo>
                        <a:pt x="1968" y="11976"/>
                        <a:pt x="2035" y="12143"/>
                        <a:pt x="2102" y="12343"/>
                      </a:cubicBezTo>
                      <a:cubicBezTo>
                        <a:pt x="1968" y="12443"/>
                        <a:pt x="1801" y="12610"/>
                        <a:pt x="1635" y="12777"/>
                      </a:cubicBezTo>
                      <a:cubicBezTo>
                        <a:pt x="1268" y="13144"/>
                        <a:pt x="934" y="13544"/>
                        <a:pt x="934" y="13544"/>
                      </a:cubicBezTo>
                      <a:lnTo>
                        <a:pt x="1101" y="13877"/>
                      </a:lnTo>
                      <a:cubicBezTo>
                        <a:pt x="1201" y="14044"/>
                        <a:pt x="1334" y="14278"/>
                        <a:pt x="1501" y="14545"/>
                      </a:cubicBezTo>
                      <a:cubicBezTo>
                        <a:pt x="1668" y="14778"/>
                        <a:pt x="1801" y="14978"/>
                        <a:pt x="1968" y="15178"/>
                      </a:cubicBezTo>
                      <a:cubicBezTo>
                        <a:pt x="2035" y="15278"/>
                        <a:pt x="2102" y="15345"/>
                        <a:pt x="2135" y="15379"/>
                      </a:cubicBezTo>
                      <a:cubicBezTo>
                        <a:pt x="2135" y="15412"/>
                        <a:pt x="2168" y="15445"/>
                        <a:pt x="2202" y="15479"/>
                      </a:cubicBezTo>
                      <a:cubicBezTo>
                        <a:pt x="2202" y="15479"/>
                        <a:pt x="2702" y="15312"/>
                        <a:pt x="3169" y="15145"/>
                      </a:cubicBezTo>
                      <a:cubicBezTo>
                        <a:pt x="3403" y="15078"/>
                        <a:pt x="3603" y="14978"/>
                        <a:pt x="3770" y="14912"/>
                      </a:cubicBezTo>
                      <a:cubicBezTo>
                        <a:pt x="3903" y="15078"/>
                        <a:pt x="4036" y="15178"/>
                        <a:pt x="4136" y="15278"/>
                      </a:cubicBezTo>
                      <a:lnTo>
                        <a:pt x="4270" y="15412"/>
                      </a:lnTo>
                      <a:lnTo>
                        <a:pt x="4437" y="15545"/>
                      </a:lnTo>
                      <a:lnTo>
                        <a:pt x="4837" y="15846"/>
                      </a:lnTo>
                      <a:cubicBezTo>
                        <a:pt x="4804" y="16012"/>
                        <a:pt x="4737" y="16246"/>
                        <a:pt x="4704" y="16479"/>
                      </a:cubicBezTo>
                      <a:cubicBezTo>
                        <a:pt x="4570" y="16946"/>
                        <a:pt x="4537" y="17480"/>
                        <a:pt x="4537" y="17480"/>
                      </a:cubicBezTo>
                      <a:lnTo>
                        <a:pt x="4837" y="17680"/>
                      </a:lnTo>
                      <a:cubicBezTo>
                        <a:pt x="5004" y="17780"/>
                        <a:pt x="5271" y="17880"/>
                        <a:pt x="5537" y="18014"/>
                      </a:cubicBezTo>
                      <a:cubicBezTo>
                        <a:pt x="5771" y="18147"/>
                        <a:pt x="6004" y="18247"/>
                        <a:pt x="6271" y="18314"/>
                      </a:cubicBezTo>
                      <a:lnTo>
                        <a:pt x="6605" y="18447"/>
                      </a:lnTo>
                      <a:cubicBezTo>
                        <a:pt x="6605" y="18447"/>
                        <a:pt x="6705" y="18347"/>
                        <a:pt x="6838" y="18181"/>
                      </a:cubicBezTo>
                      <a:cubicBezTo>
                        <a:pt x="6938" y="18047"/>
                        <a:pt x="7105" y="17847"/>
                        <a:pt x="7272" y="17647"/>
                      </a:cubicBezTo>
                      <a:cubicBezTo>
                        <a:pt x="7439" y="17413"/>
                        <a:pt x="7539" y="17280"/>
                        <a:pt x="7639" y="17113"/>
                      </a:cubicBezTo>
                      <a:cubicBezTo>
                        <a:pt x="7806" y="17180"/>
                        <a:pt x="7973" y="17213"/>
                        <a:pt x="8139" y="17213"/>
                      </a:cubicBezTo>
                      <a:lnTo>
                        <a:pt x="8339" y="17247"/>
                      </a:lnTo>
                      <a:lnTo>
                        <a:pt x="8540" y="17280"/>
                      </a:lnTo>
                      <a:cubicBezTo>
                        <a:pt x="8706" y="17313"/>
                        <a:pt x="8873" y="17313"/>
                        <a:pt x="9040" y="17313"/>
                      </a:cubicBezTo>
                      <a:cubicBezTo>
                        <a:pt x="9107" y="17480"/>
                        <a:pt x="9173" y="17714"/>
                        <a:pt x="9240" y="17914"/>
                      </a:cubicBezTo>
                      <a:cubicBezTo>
                        <a:pt x="9440" y="18414"/>
                        <a:pt x="9674" y="18881"/>
                        <a:pt x="9674" y="18881"/>
                      </a:cubicBezTo>
                      <a:lnTo>
                        <a:pt x="10041" y="18881"/>
                      </a:lnTo>
                      <a:lnTo>
                        <a:pt x="10408" y="18848"/>
                      </a:lnTo>
                      <a:cubicBezTo>
                        <a:pt x="10541" y="18848"/>
                        <a:pt x="10674" y="18814"/>
                        <a:pt x="10808" y="18781"/>
                      </a:cubicBezTo>
                      <a:cubicBezTo>
                        <a:pt x="11075" y="18748"/>
                        <a:pt x="11342" y="18714"/>
                        <a:pt x="11575" y="18648"/>
                      </a:cubicBezTo>
                      <a:lnTo>
                        <a:pt x="11942" y="18581"/>
                      </a:lnTo>
                      <a:cubicBezTo>
                        <a:pt x="11942" y="18581"/>
                        <a:pt x="12009" y="18047"/>
                        <a:pt x="12075" y="17547"/>
                      </a:cubicBezTo>
                      <a:cubicBezTo>
                        <a:pt x="12075" y="17313"/>
                        <a:pt x="12075" y="17080"/>
                        <a:pt x="12075" y="16913"/>
                      </a:cubicBezTo>
                      <a:cubicBezTo>
                        <a:pt x="12276" y="16813"/>
                        <a:pt x="12442" y="16780"/>
                        <a:pt x="12576" y="16713"/>
                      </a:cubicBezTo>
                      <a:lnTo>
                        <a:pt x="12743" y="16646"/>
                      </a:lnTo>
                      <a:lnTo>
                        <a:pt x="12909" y="16546"/>
                      </a:lnTo>
                      <a:cubicBezTo>
                        <a:pt x="13076" y="16479"/>
                        <a:pt x="13243" y="16413"/>
                        <a:pt x="13376" y="16313"/>
                      </a:cubicBezTo>
                      <a:cubicBezTo>
                        <a:pt x="13510" y="16413"/>
                        <a:pt x="13677" y="16579"/>
                        <a:pt x="13877" y="16713"/>
                      </a:cubicBezTo>
                      <a:cubicBezTo>
                        <a:pt x="14277" y="17013"/>
                        <a:pt x="14744" y="17280"/>
                        <a:pt x="14744" y="17280"/>
                      </a:cubicBezTo>
                      <a:lnTo>
                        <a:pt x="15011" y="17080"/>
                      </a:lnTo>
                      <a:cubicBezTo>
                        <a:pt x="15178" y="16946"/>
                        <a:pt x="15445" y="16780"/>
                        <a:pt x="15645" y="16579"/>
                      </a:cubicBezTo>
                      <a:cubicBezTo>
                        <a:pt x="15845" y="16379"/>
                        <a:pt x="16045" y="16212"/>
                        <a:pt x="16212" y="16046"/>
                      </a:cubicBezTo>
                      <a:lnTo>
                        <a:pt x="16445" y="15779"/>
                      </a:lnTo>
                      <a:cubicBezTo>
                        <a:pt x="16445" y="15779"/>
                        <a:pt x="16245" y="15312"/>
                        <a:pt x="16012" y="14845"/>
                      </a:cubicBezTo>
                      <a:cubicBezTo>
                        <a:pt x="15912" y="14645"/>
                        <a:pt x="15778" y="14445"/>
                        <a:pt x="15711" y="14311"/>
                      </a:cubicBezTo>
                      <a:lnTo>
                        <a:pt x="16012" y="13877"/>
                      </a:lnTo>
                      <a:lnTo>
                        <a:pt x="16112" y="13711"/>
                      </a:lnTo>
                      <a:lnTo>
                        <a:pt x="16212" y="13544"/>
                      </a:lnTo>
                      <a:cubicBezTo>
                        <a:pt x="16278" y="13444"/>
                        <a:pt x="16379" y="13310"/>
                        <a:pt x="16479" y="13110"/>
                      </a:cubicBezTo>
                      <a:cubicBezTo>
                        <a:pt x="16645" y="13110"/>
                        <a:pt x="16846" y="13144"/>
                        <a:pt x="17079" y="13144"/>
                      </a:cubicBezTo>
                      <a:cubicBezTo>
                        <a:pt x="17346" y="13177"/>
                        <a:pt x="17613" y="13185"/>
                        <a:pt x="17813" y="13185"/>
                      </a:cubicBezTo>
                      <a:cubicBezTo>
                        <a:pt x="18013" y="13185"/>
                        <a:pt x="18146" y="13177"/>
                        <a:pt x="18146" y="13177"/>
                      </a:cubicBezTo>
                      <a:cubicBezTo>
                        <a:pt x="18146" y="13144"/>
                        <a:pt x="18146" y="13144"/>
                        <a:pt x="18180" y="13110"/>
                      </a:cubicBezTo>
                      <a:cubicBezTo>
                        <a:pt x="18213" y="13044"/>
                        <a:pt x="18213" y="12943"/>
                        <a:pt x="18280" y="12843"/>
                      </a:cubicBezTo>
                      <a:cubicBezTo>
                        <a:pt x="18347" y="12643"/>
                        <a:pt x="18447" y="12376"/>
                        <a:pt x="18513" y="12110"/>
                      </a:cubicBezTo>
                      <a:lnTo>
                        <a:pt x="18714" y="11342"/>
                      </a:lnTo>
                      <a:cubicBezTo>
                        <a:pt x="18747" y="11109"/>
                        <a:pt x="18780" y="10975"/>
                        <a:pt x="18780" y="10975"/>
                      </a:cubicBezTo>
                      <a:cubicBezTo>
                        <a:pt x="18780" y="10975"/>
                        <a:pt x="18347" y="10675"/>
                        <a:pt x="17880" y="10442"/>
                      </a:cubicBezTo>
                      <a:cubicBezTo>
                        <a:pt x="17679" y="10375"/>
                        <a:pt x="17479" y="10242"/>
                        <a:pt x="17313" y="10175"/>
                      </a:cubicBezTo>
                      <a:lnTo>
                        <a:pt x="17346" y="9441"/>
                      </a:lnTo>
                      <a:lnTo>
                        <a:pt x="17313" y="8740"/>
                      </a:lnTo>
                      <a:cubicBezTo>
                        <a:pt x="17479" y="8674"/>
                        <a:pt x="17679" y="8540"/>
                        <a:pt x="17880" y="8440"/>
                      </a:cubicBezTo>
                      <a:cubicBezTo>
                        <a:pt x="18313" y="8207"/>
                        <a:pt x="18747" y="7907"/>
                        <a:pt x="18747" y="7907"/>
                      </a:cubicBezTo>
                      <a:cubicBezTo>
                        <a:pt x="18747" y="7907"/>
                        <a:pt x="18747" y="7773"/>
                        <a:pt x="18714" y="7540"/>
                      </a:cubicBezTo>
                      <a:lnTo>
                        <a:pt x="18513" y="6772"/>
                      </a:lnTo>
                      <a:cubicBezTo>
                        <a:pt x="18447" y="6505"/>
                        <a:pt x="18313" y="6239"/>
                        <a:pt x="18247" y="6038"/>
                      </a:cubicBezTo>
                      <a:cubicBezTo>
                        <a:pt x="18213" y="5938"/>
                        <a:pt x="18180" y="5838"/>
                        <a:pt x="18146" y="5805"/>
                      </a:cubicBezTo>
                      <a:cubicBezTo>
                        <a:pt x="18146" y="5772"/>
                        <a:pt x="18146" y="5738"/>
                        <a:pt x="18113" y="5705"/>
                      </a:cubicBezTo>
                      <a:cubicBezTo>
                        <a:pt x="18113" y="5705"/>
                        <a:pt x="17579" y="5705"/>
                        <a:pt x="17079" y="5738"/>
                      </a:cubicBezTo>
                      <a:cubicBezTo>
                        <a:pt x="16846" y="5738"/>
                        <a:pt x="16645" y="5772"/>
                        <a:pt x="16445" y="5772"/>
                      </a:cubicBezTo>
                      <a:cubicBezTo>
                        <a:pt x="16345" y="5605"/>
                        <a:pt x="16245" y="5438"/>
                        <a:pt x="16178" y="5338"/>
                      </a:cubicBezTo>
                      <a:lnTo>
                        <a:pt x="16112" y="5171"/>
                      </a:lnTo>
                      <a:lnTo>
                        <a:pt x="16012" y="5004"/>
                      </a:lnTo>
                      <a:lnTo>
                        <a:pt x="15711" y="4571"/>
                      </a:lnTo>
                      <a:cubicBezTo>
                        <a:pt x="15778" y="4404"/>
                        <a:pt x="15912" y="4237"/>
                        <a:pt x="16012" y="4037"/>
                      </a:cubicBezTo>
                      <a:cubicBezTo>
                        <a:pt x="16245" y="3570"/>
                        <a:pt x="16445" y="3103"/>
                        <a:pt x="16445" y="3103"/>
                      </a:cubicBezTo>
                      <a:lnTo>
                        <a:pt x="16212" y="2836"/>
                      </a:lnTo>
                      <a:cubicBezTo>
                        <a:pt x="16078" y="2669"/>
                        <a:pt x="15845" y="2469"/>
                        <a:pt x="15645" y="2302"/>
                      </a:cubicBezTo>
                      <a:cubicBezTo>
                        <a:pt x="15445" y="2102"/>
                        <a:pt x="15211" y="1936"/>
                        <a:pt x="15011" y="1802"/>
                      </a:cubicBezTo>
                      <a:lnTo>
                        <a:pt x="14744" y="1569"/>
                      </a:lnTo>
                      <a:cubicBezTo>
                        <a:pt x="14744" y="1569"/>
                        <a:pt x="14277" y="1869"/>
                        <a:pt x="13877" y="2169"/>
                      </a:cubicBezTo>
                      <a:cubicBezTo>
                        <a:pt x="13677" y="2302"/>
                        <a:pt x="13510" y="2436"/>
                        <a:pt x="13376" y="2569"/>
                      </a:cubicBezTo>
                      <a:cubicBezTo>
                        <a:pt x="13243" y="2469"/>
                        <a:pt x="13076" y="2403"/>
                        <a:pt x="12909" y="2336"/>
                      </a:cubicBezTo>
                      <a:lnTo>
                        <a:pt x="12743" y="2236"/>
                      </a:lnTo>
                      <a:lnTo>
                        <a:pt x="12576" y="2169"/>
                      </a:lnTo>
                      <a:cubicBezTo>
                        <a:pt x="12442" y="2102"/>
                        <a:pt x="12276" y="2036"/>
                        <a:pt x="12075" y="1969"/>
                      </a:cubicBezTo>
                      <a:cubicBezTo>
                        <a:pt x="12075" y="1802"/>
                        <a:pt x="12075" y="1569"/>
                        <a:pt x="12075" y="1335"/>
                      </a:cubicBezTo>
                      <a:cubicBezTo>
                        <a:pt x="12009" y="835"/>
                        <a:pt x="11942" y="301"/>
                        <a:pt x="11942" y="301"/>
                      </a:cubicBezTo>
                      <a:lnTo>
                        <a:pt x="11575" y="234"/>
                      </a:lnTo>
                      <a:cubicBezTo>
                        <a:pt x="11342" y="168"/>
                        <a:pt x="11075" y="101"/>
                        <a:pt x="10808" y="68"/>
                      </a:cubicBezTo>
                      <a:cubicBezTo>
                        <a:pt x="10674" y="68"/>
                        <a:pt x="10541" y="34"/>
                        <a:pt x="10408" y="34"/>
                      </a:cubicBezTo>
                      <a:lnTo>
                        <a:pt x="10041" y="1"/>
                      </a:ln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5"/>
                <p:cNvSpPr/>
                <p:nvPr/>
              </p:nvSpPr>
              <p:spPr>
                <a:xfrm rot="-1490104">
                  <a:off x="1611679" y="2635340"/>
                  <a:ext cx="636418" cy="639841"/>
                </a:xfrm>
                <a:custGeom>
                  <a:avLst/>
                  <a:gdLst/>
                  <a:ahLst/>
                  <a:cxnLst/>
                  <a:rect l="l" t="t" r="r" b="b"/>
                  <a:pathLst>
                    <a:path w="18781" h="18882" extrusionOk="0">
                      <a:moveTo>
                        <a:pt x="9274" y="3801"/>
                      </a:moveTo>
                      <a:cubicBezTo>
                        <a:pt x="12166" y="3801"/>
                        <a:pt x="14944" y="6056"/>
                        <a:pt x="14944" y="9441"/>
                      </a:cubicBezTo>
                      <a:cubicBezTo>
                        <a:pt x="14944" y="12543"/>
                        <a:pt x="12442" y="15078"/>
                        <a:pt x="9340" y="15078"/>
                      </a:cubicBezTo>
                      <a:lnTo>
                        <a:pt x="9307" y="15078"/>
                      </a:lnTo>
                      <a:cubicBezTo>
                        <a:pt x="4303" y="15078"/>
                        <a:pt x="1801" y="9007"/>
                        <a:pt x="5337" y="5471"/>
                      </a:cubicBezTo>
                      <a:cubicBezTo>
                        <a:pt x="6481" y="4317"/>
                        <a:pt x="7891" y="3801"/>
                        <a:pt x="9274" y="3801"/>
                      </a:cubicBezTo>
                      <a:close/>
                      <a:moveTo>
                        <a:pt x="9674" y="1"/>
                      </a:moveTo>
                      <a:cubicBezTo>
                        <a:pt x="9674" y="1"/>
                        <a:pt x="9440" y="468"/>
                        <a:pt x="9240" y="968"/>
                      </a:cubicBezTo>
                      <a:cubicBezTo>
                        <a:pt x="9173" y="1168"/>
                        <a:pt x="9107" y="1368"/>
                        <a:pt x="9040" y="1569"/>
                      </a:cubicBezTo>
                      <a:cubicBezTo>
                        <a:pt x="8873" y="1569"/>
                        <a:pt x="8706" y="1569"/>
                        <a:pt x="8540" y="1602"/>
                      </a:cubicBezTo>
                      <a:lnTo>
                        <a:pt x="8339" y="1635"/>
                      </a:lnTo>
                      <a:lnTo>
                        <a:pt x="8139" y="1669"/>
                      </a:lnTo>
                      <a:cubicBezTo>
                        <a:pt x="7973" y="1669"/>
                        <a:pt x="7806" y="1702"/>
                        <a:pt x="7639" y="1769"/>
                      </a:cubicBezTo>
                      <a:cubicBezTo>
                        <a:pt x="7539" y="1602"/>
                        <a:pt x="7405" y="1435"/>
                        <a:pt x="7272" y="1235"/>
                      </a:cubicBezTo>
                      <a:cubicBezTo>
                        <a:pt x="7139" y="1068"/>
                        <a:pt x="6938" y="835"/>
                        <a:pt x="6838" y="668"/>
                      </a:cubicBezTo>
                      <a:cubicBezTo>
                        <a:pt x="6705" y="535"/>
                        <a:pt x="6605" y="434"/>
                        <a:pt x="6605" y="434"/>
                      </a:cubicBezTo>
                      <a:lnTo>
                        <a:pt x="6271" y="568"/>
                      </a:lnTo>
                      <a:cubicBezTo>
                        <a:pt x="6004" y="635"/>
                        <a:pt x="5771" y="735"/>
                        <a:pt x="5537" y="835"/>
                      </a:cubicBezTo>
                      <a:cubicBezTo>
                        <a:pt x="5271" y="968"/>
                        <a:pt x="5004" y="1102"/>
                        <a:pt x="4837" y="1202"/>
                      </a:cubicBezTo>
                      <a:lnTo>
                        <a:pt x="4537" y="1402"/>
                      </a:lnTo>
                      <a:cubicBezTo>
                        <a:pt x="4537" y="1402"/>
                        <a:pt x="4570" y="1902"/>
                        <a:pt x="4704" y="2403"/>
                      </a:cubicBezTo>
                      <a:cubicBezTo>
                        <a:pt x="4737" y="2636"/>
                        <a:pt x="4804" y="2870"/>
                        <a:pt x="4837" y="3036"/>
                      </a:cubicBezTo>
                      <a:lnTo>
                        <a:pt x="4437" y="3337"/>
                      </a:lnTo>
                      <a:lnTo>
                        <a:pt x="4270" y="3470"/>
                      </a:lnTo>
                      <a:lnTo>
                        <a:pt x="4136" y="3603"/>
                      </a:lnTo>
                      <a:cubicBezTo>
                        <a:pt x="4003" y="3703"/>
                        <a:pt x="3870" y="3837"/>
                        <a:pt x="3770" y="3970"/>
                      </a:cubicBezTo>
                      <a:cubicBezTo>
                        <a:pt x="3603" y="3904"/>
                        <a:pt x="3403" y="3804"/>
                        <a:pt x="3169" y="3737"/>
                      </a:cubicBezTo>
                      <a:cubicBezTo>
                        <a:pt x="2702" y="3537"/>
                        <a:pt x="2202" y="3403"/>
                        <a:pt x="2202" y="3403"/>
                      </a:cubicBezTo>
                      <a:cubicBezTo>
                        <a:pt x="2168" y="3437"/>
                        <a:pt x="2135" y="3437"/>
                        <a:pt x="2135" y="3470"/>
                      </a:cubicBezTo>
                      <a:cubicBezTo>
                        <a:pt x="2102" y="3537"/>
                        <a:pt x="2035" y="3603"/>
                        <a:pt x="1968" y="3703"/>
                      </a:cubicBezTo>
                      <a:cubicBezTo>
                        <a:pt x="1801" y="3904"/>
                        <a:pt x="1668" y="4104"/>
                        <a:pt x="1501" y="4337"/>
                      </a:cubicBezTo>
                      <a:cubicBezTo>
                        <a:pt x="1368" y="4571"/>
                        <a:pt x="1201" y="4804"/>
                        <a:pt x="1101" y="5004"/>
                      </a:cubicBezTo>
                      <a:lnTo>
                        <a:pt x="934" y="5338"/>
                      </a:lnTo>
                      <a:cubicBezTo>
                        <a:pt x="934" y="5338"/>
                        <a:pt x="1268" y="5738"/>
                        <a:pt x="1635" y="6105"/>
                      </a:cubicBezTo>
                      <a:cubicBezTo>
                        <a:pt x="1801" y="6272"/>
                        <a:pt x="1968" y="6405"/>
                        <a:pt x="2102" y="6539"/>
                      </a:cubicBezTo>
                      <a:cubicBezTo>
                        <a:pt x="2035" y="6739"/>
                        <a:pt x="1968" y="6906"/>
                        <a:pt x="1902" y="7039"/>
                      </a:cubicBezTo>
                      <a:cubicBezTo>
                        <a:pt x="1902" y="7073"/>
                        <a:pt x="1868" y="7106"/>
                        <a:pt x="1868" y="7173"/>
                      </a:cubicBezTo>
                      <a:lnTo>
                        <a:pt x="1868" y="7206"/>
                      </a:lnTo>
                      <a:cubicBezTo>
                        <a:pt x="1868" y="7206"/>
                        <a:pt x="1801" y="7473"/>
                        <a:pt x="1701" y="7907"/>
                      </a:cubicBezTo>
                      <a:cubicBezTo>
                        <a:pt x="1535" y="7940"/>
                        <a:pt x="1301" y="7973"/>
                        <a:pt x="1101" y="8007"/>
                      </a:cubicBezTo>
                      <a:cubicBezTo>
                        <a:pt x="601" y="8140"/>
                        <a:pt x="67" y="8307"/>
                        <a:pt x="67" y="8307"/>
                      </a:cubicBezTo>
                      <a:cubicBezTo>
                        <a:pt x="67" y="8407"/>
                        <a:pt x="34" y="8540"/>
                        <a:pt x="34" y="8640"/>
                      </a:cubicBezTo>
                      <a:cubicBezTo>
                        <a:pt x="34" y="8874"/>
                        <a:pt x="34" y="9141"/>
                        <a:pt x="0" y="9441"/>
                      </a:cubicBezTo>
                      <a:cubicBezTo>
                        <a:pt x="0" y="9741"/>
                        <a:pt x="34" y="10008"/>
                        <a:pt x="34" y="10242"/>
                      </a:cubicBezTo>
                      <a:cubicBezTo>
                        <a:pt x="34" y="10342"/>
                        <a:pt x="67" y="10475"/>
                        <a:pt x="67" y="10575"/>
                      </a:cubicBezTo>
                      <a:cubicBezTo>
                        <a:pt x="67" y="10575"/>
                        <a:pt x="601" y="10742"/>
                        <a:pt x="1101" y="10842"/>
                      </a:cubicBezTo>
                      <a:cubicBezTo>
                        <a:pt x="1301" y="10909"/>
                        <a:pt x="1535" y="10942"/>
                        <a:pt x="1701" y="10975"/>
                      </a:cubicBezTo>
                      <a:cubicBezTo>
                        <a:pt x="1801" y="11376"/>
                        <a:pt x="1868" y="11676"/>
                        <a:pt x="1868" y="11676"/>
                      </a:cubicBezTo>
                      <a:lnTo>
                        <a:pt x="1868" y="11709"/>
                      </a:lnTo>
                      <a:cubicBezTo>
                        <a:pt x="1868" y="11743"/>
                        <a:pt x="1902" y="11809"/>
                        <a:pt x="1902" y="11843"/>
                      </a:cubicBezTo>
                      <a:cubicBezTo>
                        <a:pt x="1968" y="11976"/>
                        <a:pt x="2035" y="12143"/>
                        <a:pt x="2102" y="12343"/>
                      </a:cubicBezTo>
                      <a:cubicBezTo>
                        <a:pt x="1968" y="12443"/>
                        <a:pt x="1801" y="12610"/>
                        <a:pt x="1635" y="12777"/>
                      </a:cubicBezTo>
                      <a:cubicBezTo>
                        <a:pt x="1268" y="13144"/>
                        <a:pt x="934" y="13544"/>
                        <a:pt x="934" y="13544"/>
                      </a:cubicBezTo>
                      <a:lnTo>
                        <a:pt x="1101" y="13877"/>
                      </a:lnTo>
                      <a:cubicBezTo>
                        <a:pt x="1201" y="14044"/>
                        <a:pt x="1334" y="14278"/>
                        <a:pt x="1501" y="14545"/>
                      </a:cubicBezTo>
                      <a:cubicBezTo>
                        <a:pt x="1668" y="14778"/>
                        <a:pt x="1801" y="14978"/>
                        <a:pt x="1968" y="15178"/>
                      </a:cubicBezTo>
                      <a:cubicBezTo>
                        <a:pt x="2035" y="15278"/>
                        <a:pt x="2102" y="15345"/>
                        <a:pt x="2135" y="15379"/>
                      </a:cubicBezTo>
                      <a:cubicBezTo>
                        <a:pt x="2135" y="15412"/>
                        <a:pt x="2168" y="15445"/>
                        <a:pt x="2202" y="15479"/>
                      </a:cubicBezTo>
                      <a:cubicBezTo>
                        <a:pt x="2202" y="15479"/>
                        <a:pt x="2702" y="15312"/>
                        <a:pt x="3169" y="15145"/>
                      </a:cubicBezTo>
                      <a:cubicBezTo>
                        <a:pt x="3403" y="15078"/>
                        <a:pt x="3603" y="14978"/>
                        <a:pt x="3770" y="14912"/>
                      </a:cubicBezTo>
                      <a:cubicBezTo>
                        <a:pt x="3903" y="15078"/>
                        <a:pt x="4036" y="15178"/>
                        <a:pt x="4136" y="15278"/>
                      </a:cubicBezTo>
                      <a:lnTo>
                        <a:pt x="4270" y="15412"/>
                      </a:lnTo>
                      <a:lnTo>
                        <a:pt x="4437" y="15545"/>
                      </a:lnTo>
                      <a:lnTo>
                        <a:pt x="4837" y="15846"/>
                      </a:lnTo>
                      <a:cubicBezTo>
                        <a:pt x="4804" y="16012"/>
                        <a:pt x="4737" y="16246"/>
                        <a:pt x="4704" y="16479"/>
                      </a:cubicBezTo>
                      <a:cubicBezTo>
                        <a:pt x="4570" y="16946"/>
                        <a:pt x="4537" y="17480"/>
                        <a:pt x="4537" y="17480"/>
                      </a:cubicBezTo>
                      <a:lnTo>
                        <a:pt x="4837" y="17680"/>
                      </a:lnTo>
                      <a:cubicBezTo>
                        <a:pt x="5004" y="17780"/>
                        <a:pt x="5271" y="17880"/>
                        <a:pt x="5537" y="18014"/>
                      </a:cubicBezTo>
                      <a:cubicBezTo>
                        <a:pt x="5771" y="18147"/>
                        <a:pt x="6004" y="18247"/>
                        <a:pt x="6271" y="18314"/>
                      </a:cubicBezTo>
                      <a:lnTo>
                        <a:pt x="6605" y="18447"/>
                      </a:lnTo>
                      <a:cubicBezTo>
                        <a:pt x="6605" y="18447"/>
                        <a:pt x="6705" y="18347"/>
                        <a:pt x="6838" y="18181"/>
                      </a:cubicBezTo>
                      <a:cubicBezTo>
                        <a:pt x="6938" y="18047"/>
                        <a:pt x="7105" y="17847"/>
                        <a:pt x="7272" y="17647"/>
                      </a:cubicBezTo>
                      <a:cubicBezTo>
                        <a:pt x="7439" y="17413"/>
                        <a:pt x="7539" y="17280"/>
                        <a:pt x="7639" y="17113"/>
                      </a:cubicBezTo>
                      <a:cubicBezTo>
                        <a:pt x="7806" y="17180"/>
                        <a:pt x="7973" y="17213"/>
                        <a:pt x="8139" y="17213"/>
                      </a:cubicBezTo>
                      <a:lnTo>
                        <a:pt x="8339" y="17247"/>
                      </a:lnTo>
                      <a:lnTo>
                        <a:pt x="8540" y="17280"/>
                      </a:lnTo>
                      <a:cubicBezTo>
                        <a:pt x="8706" y="17313"/>
                        <a:pt x="8873" y="17313"/>
                        <a:pt x="9040" y="17313"/>
                      </a:cubicBezTo>
                      <a:cubicBezTo>
                        <a:pt x="9107" y="17480"/>
                        <a:pt x="9173" y="17714"/>
                        <a:pt x="9240" y="17914"/>
                      </a:cubicBezTo>
                      <a:cubicBezTo>
                        <a:pt x="9440" y="18414"/>
                        <a:pt x="9674" y="18881"/>
                        <a:pt x="9674" y="18881"/>
                      </a:cubicBezTo>
                      <a:lnTo>
                        <a:pt x="10041" y="18881"/>
                      </a:lnTo>
                      <a:lnTo>
                        <a:pt x="10408" y="18848"/>
                      </a:lnTo>
                      <a:cubicBezTo>
                        <a:pt x="10541" y="18848"/>
                        <a:pt x="10674" y="18814"/>
                        <a:pt x="10808" y="18781"/>
                      </a:cubicBezTo>
                      <a:cubicBezTo>
                        <a:pt x="11075" y="18748"/>
                        <a:pt x="11342" y="18714"/>
                        <a:pt x="11575" y="18648"/>
                      </a:cubicBezTo>
                      <a:lnTo>
                        <a:pt x="11942" y="18581"/>
                      </a:lnTo>
                      <a:cubicBezTo>
                        <a:pt x="11942" y="18581"/>
                        <a:pt x="12009" y="18047"/>
                        <a:pt x="12075" y="17547"/>
                      </a:cubicBezTo>
                      <a:cubicBezTo>
                        <a:pt x="12075" y="17313"/>
                        <a:pt x="12075" y="17080"/>
                        <a:pt x="12075" y="16913"/>
                      </a:cubicBezTo>
                      <a:cubicBezTo>
                        <a:pt x="12276" y="16813"/>
                        <a:pt x="12442" y="16780"/>
                        <a:pt x="12576" y="16713"/>
                      </a:cubicBezTo>
                      <a:lnTo>
                        <a:pt x="12743" y="16646"/>
                      </a:lnTo>
                      <a:lnTo>
                        <a:pt x="12909" y="16546"/>
                      </a:lnTo>
                      <a:cubicBezTo>
                        <a:pt x="13076" y="16479"/>
                        <a:pt x="13243" y="16413"/>
                        <a:pt x="13376" y="16313"/>
                      </a:cubicBezTo>
                      <a:cubicBezTo>
                        <a:pt x="13510" y="16413"/>
                        <a:pt x="13677" y="16579"/>
                        <a:pt x="13877" y="16713"/>
                      </a:cubicBezTo>
                      <a:cubicBezTo>
                        <a:pt x="14277" y="17013"/>
                        <a:pt x="14744" y="17280"/>
                        <a:pt x="14744" y="17280"/>
                      </a:cubicBezTo>
                      <a:lnTo>
                        <a:pt x="15011" y="17080"/>
                      </a:lnTo>
                      <a:cubicBezTo>
                        <a:pt x="15178" y="16946"/>
                        <a:pt x="15445" y="16780"/>
                        <a:pt x="15645" y="16579"/>
                      </a:cubicBezTo>
                      <a:cubicBezTo>
                        <a:pt x="15845" y="16379"/>
                        <a:pt x="16045" y="16212"/>
                        <a:pt x="16212" y="16046"/>
                      </a:cubicBezTo>
                      <a:lnTo>
                        <a:pt x="16445" y="15779"/>
                      </a:lnTo>
                      <a:cubicBezTo>
                        <a:pt x="16445" y="15779"/>
                        <a:pt x="16245" y="15312"/>
                        <a:pt x="16012" y="14845"/>
                      </a:cubicBezTo>
                      <a:cubicBezTo>
                        <a:pt x="15912" y="14645"/>
                        <a:pt x="15778" y="14445"/>
                        <a:pt x="15711" y="14311"/>
                      </a:cubicBezTo>
                      <a:lnTo>
                        <a:pt x="16012" y="13877"/>
                      </a:lnTo>
                      <a:lnTo>
                        <a:pt x="16112" y="13711"/>
                      </a:lnTo>
                      <a:lnTo>
                        <a:pt x="16212" y="13544"/>
                      </a:lnTo>
                      <a:cubicBezTo>
                        <a:pt x="16278" y="13444"/>
                        <a:pt x="16379" y="13310"/>
                        <a:pt x="16479" y="13110"/>
                      </a:cubicBezTo>
                      <a:cubicBezTo>
                        <a:pt x="16645" y="13110"/>
                        <a:pt x="16846" y="13144"/>
                        <a:pt x="17079" y="13144"/>
                      </a:cubicBezTo>
                      <a:cubicBezTo>
                        <a:pt x="17346" y="13177"/>
                        <a:pt x="17613" y="13185"/>
                        <a:pt x="17813" y="13185"/>
                      </a:cubicBezTo>
                      <a:cubicBezTo>
                        <a:pt x="18013" y="13185"/>
                        <a:pt x="18146" y="13177"/>
                        <a:pt x="18146" y="13177"/>
                      </a:cubicBezTo>
                      <a:cubicBezTo>
                        <a:pt x="18146" y="13144"/>
                        <a:pt x="18146" y="13144"/>
                        <a:pt x="18180" y="13110"/>
                      </a:cubicBezTo>
                      <a:cubicBezTo>
                        <a:pt x="18213" y="13044"/>
                        <a:pt x="18213" y="12943"/>
                        <a:pt x="18280" y="12843"/>
                      </a:cubicBezTo>
                      <a:cubicBezTo>
                        <a:pt x="18347" y="12643"/>
                        <a:pt x="18447" y="12376"/>
                        <a:pt x="18513" y="12110"/>
                      </a:cubicBezTo>
                      <a:lnTo>
                        <a:pt x="18714" y="11342"/>
                      </a:lnTo>
                      <a:cubicBezTo>
                        <a:pt x="18747" y="11109"/>
                        <a:pt x="18780" y="10975"/>
                        <a:pt x="18780" y="10975"/>
                      </a:cubicBezTo>
                      <a:cubicBezTo>
                        <a:pt x="18780" y="10975"/>
                        <a:pt x="18347" y="10675"/>
                        <a:pt x="17880" y="10442"/>
                      </a:cubicBezTo>
                      <a:cubicBezTo>
                        <a:pt x="17679" y="10375"/>
                        <a:pt x="17479" y="10242"/>
                        <a:pt x="17313" y="10175"/>
                      </a:cubicBezTo>
                      <a:lnTo>
                        <a:pt x="17346" y="9441"/>
                      </a:lnTo>
                      <a:lnTo>
                        <a:pt x="17313" y="8740"/>
                      </a:lnTo>
                      <a:cubicBezTo>
                        <a:pt x="17479" y="8674"/>
                        <a:pt x="17679" y="8540"/>
                        <a:pt x="17880" y="8440"/>
                      </a:cubicBezTo>
                      <a:cubicBezTo>
                        <a:pt x="18313" y="8207"/>
                        <a:pt x="18747" y="7907"/>
                        <a:pt x="18747" y="7907"/>
                      </a:cubicBezTo>
                      <a:cubicBezTo>
                        <a:pt x="18747" y="7907"/>
                        <a:pt x="18747" y="7773"/>
                        <a:pt x="18714" y="7540"/>
                      </a:cubicBezTo>
                      <a:lnTo>
                        <a:pt x="18513" y="6772"/>
                      </a:lnTo>
                      <a:cubicBezTo>
                        <a:pt x="18447" y="6505"/>
                        <a:pt x="18313" y="6239"/>
                        <a:pt x="18247" y="6038"/>
                      </a:cubicBezTo>
                      <a:cubicBezTo>
                        <a:pt x="18213" y="5938"/>
                        <a:pt x="18180" y="5838"/>
                        <a:pt x="18146" y="5805"/>
                      </a:cubicBezTo>
                      <a:cubicBezTo>
                        <a:pt x="18146" y="5772"/>
                        <a:pt x="18146" y="5738"/>
                        <a:pt x="18113" y="5705"/>
                      </a:cubicBezTo>
                      <a:cubicBezTo>
                        <a:pt x="18113" y="5705"/>
                        <a:pt x="17579" y="5705"/>
                        <a:pt x="17079" y="5738"/>
                      </a:cubicBezTo>
                      <a:cubicBezTo>
                        <a:pt x="16846" y="5738"/>
                        <a:pt x="16645" y="5772"/>
                        <a:pt x="16445" y="5772"/>
                      </a:cubicBezTo>
                      <a:cubicBezTo>
                        <a:pt x="16345" y="5605"/>
                        <a:pt x="16245" y="5438"/>
                        <a:pt x="16178" y="5338"/>
                      </a:cubicBezTo>
                      <a:lnTo>
                        <a:pt x="16112" y="5171"/>
                      </a:lnTo>
                      <a:lnTo>
                        <a:pt x="16012" y="5004"/>
                      </a:lnTo>
                      <a:lnTo>
                        <a:pt x="15711" y="4571"/>
                      </a:lnTo>
                      <a:cubicBezTo>
                        <a:pt x="15778" y="4404"/>
                        <a:pt x="15912" y="4237"/>
                        <a:pt x="16012" y="4037"/>
                      </a:cubicBezTo>
                      <a:cubicBezTo>
                        <a:pt x="16245" y="3570"/>
                        <a:pt x="16445" y="3103"/>
                        <a:pt x="16445" y="3103"/>
                      </a:cubicBezTo>
                      <a:lnTo>
                        <a:pt x="16212" y="2836"/>
                      </a:lnTo>
                      <a:cubicBezTo>
                        <a:pt x="16078" y="2669"/>
                        <a:pt x="15845" y="2469"/>
                        <a:pt x="15645" y="2302"/>
                      </a:cubicBezTo>
                      <a:cubicBezTo>
                        <a:pt x="15445" y="2102"/>
                        <a:pt x="15211" y="1936"/>
                        <a:pt x="15011" y="1802"/>
                      </a:cubicBezTo>
                      <a:lnTo>
                        <a:pt x="14744" y="1569"/>
                      </a:lnTo>
                      <a:cubicBezTo>
                        <a:pt x="14744" y="1569"/>
                        <a:pt x="14277" y="1869"/>
                        <a:pt x="13877" y="2169"/>
                      </a:cubicBezTo>
                      <a:cubicBezTo>
                        <a:pt x="13677" y="2302"/>
                        <a:pt x="13510" y="2436"/>
                        <a:pt x="13376" y="2569"/>
                      </a:cubicBezTo>
                      <a:cubicBezTo>
                        <a:pt x="13243" y="2469"/>
                        <a:pt x="13076" y="2403"/>
                        <a:pt x="12909" y="2336"/>
                      </a:cubicBezTo>
                      <a:lnTo>
                        <a:pt x="12743" y="2236"/>
                      </a:lnTo>
                      <a:lnTo>
                        <a:pt x="12576" y="2169"/>
                      </a:lnTo>
                      <a:cubicBezTo>
                        <a:pt x="12442" y="2102"/>
                        <a:pt x="12276" y="2036"/>
                        <a:pt x="12075" y="1969"/>
                      </a:cubicBezTo>
                      <a:cubicBezTo>
                        <a:pt x="12075" y="1802"/>
                        <a:pt x="12075" y="1569"/>
                        <a:pt x="12075" y="1335"/>
                      </a:cubicBezTo>
                      <a:cubicBezTo>
                        <a:pt x="12009" y="835"/>
                        <a:pt x="11942" y="301"/>
                        <a:pt x="11942" y="301"/>
                      </a:cubicBezTo>
                      <a:lnTo>
                        <a:pt x="11575" y="234"/>
                      </a:lnTo>
                      <a:cubicBezTo>
                        <a:pt x="11342" y="168"/>
                        <a:pt x="11075" y="101"/>
                        <a:pt x="10808" y="68"/>
                      </a:cubicBezTo>
                      <a:cubicBezTo>
                        <a:pt x="10674" y="68"/>
                        <a:pt x="10541" y="34"/>
                        <a:pt x="10408" y="34"/>
                      </a:cubicBezTo>
                      <a:lnTo>
                        <a:pt x="10041" y="1"/>
                      </a:ln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5"/>
                <p:cNvSpPr/>
                <p:nvPr/>
              </p:nvSpPr>
              <p:spPr>
                <a:xfrm rot="-1490218">
                  <a:off x="1870916" y="3323079"/>
                  <a:ext cx="525709" cy="528536"/>
                </a:xfrm>
                <a:custGeom>
                  <a:avLst/>
                  <a:gdLst/>
                  <a:ahLst/>
                  <a:cxnLst/>
                  <a:rect l="l" t="t" r="r" b="b"/>
                  <a:pathLst>
                    <a:path w="18781" h="18882" extrusionOk="0">
                      <a:moveTo>
                        <a:pt x="9274" y="3801"/>
                      </a:moveTo>
                      <a:cubicBezTo>
                        <a:pt x="12166" y="3801"/>
                        <a:pt x="14944" y="6056"/>
                        <a:pt x="14944" y="9441"/>
                      </a:cubicBezTo>
                      <a:cubicBezTo>
                        <a:pt x="14944" y="12543"/>
                        <a:pt x="12442" y="15078"/>
                        <a:pt x="9340" y="15078"/>
                      </a:cubicBezTo>
                      <a:lnTo>
                        <a:pt x="9307" y="15078"/>
                      </a:lnTo>
                      <a:cubicBezTo>
                        <a:pt x="4303" y="15078"/>
                        <a:pt x="1801" y="9007"/>
                        <a:pt x="5337" y="5471"/>
                      </a:cubicBezTo>
                      <a:cubicBezTo>
                        <a:pt x="6481" y="4317"/>
                        <a:pt x="7891" y="3801"/>
                        <a:pt x="9274" y="3801"/>
                      </a:cubicBezTo>
                      <a:close/>
                      <a:moveTo>
                        <a:pt x="9674" y="1"/>
                      </a:moveTo>
                      <a:cubicBezTo>
                        <a:pt x="9674" y="1"/>
                        <a:pt x="9440" y="468"/>
                        <a:pt x="9240" y="968"/>
                      </a:cubicBezTo>
                      <a:cubicBezTo>
                        <a:pt x="9173" y="1168"/>
                        <a:pt x="9107" y="1368"/>
                        <a:pt x="9040" y="1569"/>
                      </a:cubicBezTo>
                      <a:cubicBezTo>
                        <a:pt x="8873" y="1569"/>
                        <a:pt x="8706" y="1569"/>
                        <a:pt x="8540" y="1602"/>
                      </a:cubicBezTo>
                      <a:lnTo>
                        <a:pt x="8339" y="1635"/>
                      </a:lnTo>
                      <a:lnTo>
                        <a:pt x="8139" y="1669"/>
                      </a:lnTo>
                      <a:cubicBezTo>
                        <a:pt x="7973" y="1669"/>
                        <a:pt x="7806" y="1702"/>
                        <a:pt x="7639" y="1769"/>
                      </a:cubicBezTo>
                      <a:cubicBezTo>
                        <a:pt x="7539" y="1602"/>
                        <a:pt x="7405" y="1435"/>
                        <a:pt x="7272" y="1235"/>
                      </a:cubicBezTo>
                      <a:cubicBezTo>
                        <a:pt x="7139" y="1068"/>
                        <a:pt x="6938" y="835"/>
                        <a:pt x="6838" y="668"/>
                      </a:cubicBezTo>
                      <a:cubicBezTo>
                        <a:pt x="6705" y="535"/>
                        <a:pt x="6605" y="434"/>
                        <a:pt x="6605" y="434"/>
                      </a:cubicBezTo>
                      <a:lnTo>
                        <a:pt x="6271" y="568"/>
                      </a:lnTo>
                      <a:cubicBezTo>
                        <a:pt x="6004" y="635"/>
                        <a:pt x="5771" y="735"/>
                        <a:pt x="5537" y="835"/>
                      </a:cubicBezTo>
                      <a:cubicBezTo>
                        <a:pt x="5271" y="968"/>
                        <a:pt x="5004" y="1102"/>
                        <a:pt x="4837" y="1202"/>
                      </a:cubicBezTo>
                      <a:lnTo>
                        <a:pt x="4537" y="1402"/>
                      </a:lnTo>
                      <a:cubicBezTo>
                        <a:pt x="4537" y="1402"/>
                        <a:pt x="4570" y="1902"/>
                        <a:pt x="4704" y="2403"/>
                      </a:cubicBezTo>
                      <a:cubicBezTo>
                        <a:pt x="4737" y="2636"/>
                        <a:pt x="4804" y="2870"/>
                        <a:pt x="4837" y="3036"/>
                      </a:cubicBezTo>
                      <a:lnTo>
                        <a:pt x="4437" y="3337"/>
                      </a:lnTo>
                      <a:lnTo>
                        <a:pt x="4270" y="3470"/>
                      </a:lnTo>
                      <a:lnTo>
                        <a:pt x="4136" y="3603"/>
                      </a:lnTo>
                      <a:cubicBezTo>
                        <a:pt x="4003" y="3703"/>
                        <a:pt x="3870" y="3837"/>
                        <a:pt x="3770" y="3970"/>
                      </a:cubicBezTo>
                      <a:cubicBezTo>
                        <a:pt x="3603" y="3904"/>
                        <a:pt x="3403" y="3804"/>
                        <a:pt x="3169" y="3737"/>
                      </a:cubicBezTo>
                      <a:cubicBezTo>
                        <a:pt x="2702" y="3537"/>
                        <a:pt x="2202" y="3403"/>
                        <a:pt x="2202" y="3403"/>
                      </a:cubicBezTo>
                      <a:cubicBezTo>
                        <a:pt x="2168" y="3437"/>
                        <a:pt x="2135" y="3437"/>
                        <a:pt x="2135" y="3470"/>
                      </a:cubicBezTo>
                      <a:cubicBezTo>
                        <a:pt x="2102" y="3537"/>
                        <a:pt x="2035" y="3603"/>
                        <a:pt x="1968" y="3703"/>
                      </a:cubicBezTo>
                      <a:cubicBezTo>
                        <a:pt x="1801" y="3904"/>
                        <a:pt x="1668" y="4104"/>
                        <a:pt x="1501" y="4337"/>
                      </a:cubicBezTo>
                      <a:cubicBezTo>
                        <a:pt x="1368" y="4571"/>
                        <a:pt x="1201" y="4804"/>
                        <a:pt x="1101" y="5004"/>
                      </a:cubicBezTo>
                      <a:lnTo>
                        <a:pt x="934" y="5338"/>
                      </a:lnTo>
                      <a:cubicBezTo>
                        <a:pt x="934" y="5338"/>
                        <a:pt x="1268" y="5738"/>
                        <a:pt x="1635" y="6105"/>
                      </a:cubicBezTo>
                      <a:cubicBezTo>
                        <a:pt x="1801" y="6272"/>
                        <a:pt x="1968" y="6405"/>
                        <a:pt x="2102" y="6539"/>
                      </a:cubicBezTo>
                      <a:cubicBezTo>
                        <a:pt x="2035" y="6739"/>
                        <a:pt x="1968" y="6906"/>
                        <a:pt x="1902" y="7039"/>
                      </a:cubicBezTo>
                      <a:cubicBezTo>
                        <a:pt x="1902" y="7073"/>
                        <a:pt x="1868" y="7106"/>
                        <a:pt x="1868" y="7173"/>
                      </a:cubicBezTo>
                      <a:lnTo>
                        <a:pt x="1868" y="7206"/>
                      </a:lnTo>
                      <a:cubicBezTo>
                        <a:pt x="1868" y="7206"/>
                        <a:pt x="1801" y="7473"/>
                        <a:pt x="1701" y="7907"/>
                      </a:cubicBezTo>
                      <a:cubicBezTo>
                        <a:pt x="1535" y="7940"/>
                        <a:pt x="1301" y="7973"/>
                        <a:pt x="1101" y="8007"/>
                      </a:cubicBezTo>
                      <a:cubicBezTo>
                        <a:pt x="601" y="8140"/>
                        <a:pt x="67" y="8307"/>
                        <a:pt x="67" y="8307"/>
                      </a:cubicBezTo>
                      <a:cubicBezTo>
                        <a:pt x="67" y="8407"/>
                        <a:pt x="34" y="8540"/>
                        <a:pt x="34" y="8640"/>
                      </a:cubicBezTo>
                      <a:cubicBezTo>
                        <a:pt x="34" y="8874"/>
                        <a:pt x="34" y="9141"/>
                        <a:pt x="0" y="9441"/>
                      </a:cubicBezTo>
                      <a:cubicBezTo>
                        <a:pt x="0" y="9741"/>
                        <a:pt x="34" y="10008"/>
                        <a:pt x="34" y="10242"/>
                      </a:cubicBezTo>
                      <a:cubicBezTo>
                        <a:pt x="34" y="10342"/>
                        <a:pt x="67" y="10475"/>
                        <a:pt x="67" y="10575"/>
                      </a:cubicBezTo>
                      <a:cubicBezTo>
                        <a:pt x="67" y="10575"/>
                        <a:pt x="601" y="10742"/>
                        <a:pt x="1101" y="10842"/>
                      </a:cubicBezTo>
                      <a:cubicBezTo>
                        <a:pt x="1301" y="10909"/>
                        <a:pt x="1535" y="10942"/>
                        <a:pt x="1701" y="10975"/>
                      </a:cubicBezTo>
                      <a:cubicBezTo>
                        <a:pt x="1801" y="11376"/>
                        <a:pt x="1868" y="11676"/>
                        <a:pt x="1868" y="11676"/>
                      </a:cubicBezTo>
                      <a:lnTo>
                        <a:pt x="1868" y="11709"/>
                      </a:lnTo>
                      <a:cubicBezTo>
                        <a:pt x="1868" y="11743"/>
                        <a:pt x="1902" y="11809"/>
                        <a:pt x="1902" y="11843"/>
                      </a:cubicBezTo>
                      <a:cubicBezTo>
                        <a:pt x="1968" y="11976"/>
                        <a:pt x="2035" y="12143"/>
                        <a:pt x="2102" y="12343"/>
                      </a:cubicBezTo>
                      <a:cubicBezTo>
                        <a:pt x="1968" y="12443"/>
                        <a:pt x="1801" y="12610"/>
                        <a:pt x="1635" y="12777"/>
                      </a:cubicBezTo>
                      <a:cubicBezTo>
                        <a:pt x="1268" y="13144"/>
                        <a:pt x="934" y="13544"/>
                        <a:pt x="934" y="13544"/>
                      </a:cubicBezTo>
                      <a:lnTo>
                        <a:pt x="1101" y="13877"/>
                      </a:lnTo>
                      <a:cubicBezTo>
                        <a:pt x="1201" y="14044"/>
                        <a:pt x="1334" y="14278"/>
                        <a:pt x="1501" y="14545"/>
                      </a:cubicBezTo>
                      <a:cubicBezTo>
                        <a:pt x="1668" y="14778"/>
                        <a:pt x="1801" y="14978"/>
                        <a:pt x="1968" y="15178"/>
                      </a:cubicBezTo>
                      <a:cubicBezTo>
                        <a:pt x="2035" y="15278"/>
                        <a:pt x="2102" y="15345"/>
                        <a:pt x="2135" y="15379"/>
                      </a:cubicBezTo>
                      <a:cubicBezTo>
                        <a:pt x="2135" y="15412"/>
                        <a:pt x="2168" y="15445"/>
                        <a:pt x="2202" y="15479"/>
                      </a:cubicBezTo>
                      <a:cubicBezTo>
                        <a:pt x="2202" y="15479"/>
                        <a:pt x="2702" y="15312"/>
                        <a:pt x="3169" y="15145"/>
                      </a:cubicBezTo>
                      <a:cubicBezTo>
                        <a:pt x="3403" y="15078"/>
                        <a:pt x="3603" y="14978"/>
                        <a:pt x="3770" y="14912"/>
                      </a:cubicBezTo>
                      <a:cubicBezTo>
                        <a:pt x="3903" y="15078"/>
                        <a:pt x="4036" y="15178"/>
                        <a:pt x="4136" y="15278"/>
                      </a:cubicBezTo>
                      <a:lnTo>
                        <a:pt x="4270" y="15412"/>
                      </a:lnTo>
                      <a:lnTo>
                        <a:pt x="4437" y="15545"/>
                      </a:lnTo>
                      <a:lnTo>
                        <a:pt x="4837" y="15846"/>
                      </a:lnTo>
                      <a:cubicBezTo>
                        <a:pt x="4804" y="16012"/>
                        <a:pt x="4737" y="16246"/>
                        <a:pt x="4704" y="16479"/>
                      </a:cubicBezTo>
                      <a:cubicBezTo>
                        <a:pt x="4570" y="16946"/>
                        <a:pt x="4537" y="17480"/>
                        <a:pt x="4537" y="17480"/>
                      </a:cubicBezTo>
                      <a:lnTo>
                        <a:pt x="4837" y="17680"/>
                      </a:lnTo>
                      <a:cubicBezTo>
                        <a:pt x="5004" y="17780"/>
                        <a:pt x="5271" y="17880"/>
                        <a:pt x="5537" y="18014"/>
                      </a:cubicBezTo>
                      <a:cubicBezTo>
                        <a:pt x="5771" y="18147"/>
                        <a:pt x="6004" y="18247"/>
                        <a:pt x="6271" y="18314"/>
                      </a:cubicBezTo>
                      <a:lnTo>
                        <a:pt x="6605" y="18447"/>
                      </a:lnTo>
                      <a:cubicBezTo>
                        <a:pt x="6605" y="18447"/>
                        <a:pt x="6705" y="18347"/>
                        <a:pt x="6838" y="18181"/>
                      </a:cubicBezTo>
                      <a:cubicBezTo>
                        <a:pt x="6938" y="18047"/>
                        <a:pt x="7105" y="17847"/>
                        <a:pt x="7272" y="17647"/>
                      </a:cubicBezTo>
                      <a:cubicBezTo>
                        <a:pt x="7439" y="17413"/>
                        <a:pt x="7539" y="17280"/>
                        <a:pt x="7639" y="17113"/>
                      </a:cubicBezTo>
                      <a:cubicBezTo>
                        <a:pt x="7806" y="17180"/>
                        <a:pt x="7973" y="17213"/>
                        <a:pt x="8139" y="17213"/>
                      </a:cubicBezTo>
                      <a:lnTo>
                        <a:pt x="8339" y="17247"/>
                      </a:lnTo>
                      <a:lnTo>
                        <a:pt x="8540" y="17280"/>
                      </a:lnTo>
                      <a:cubicBezTo>
                        <a:pt x="8706" y="17313"/>
                        <a:pt x="8873" y="17313"/>
                        <a:pt x="9040" y="17313"/>
                      </a:cubicBezTo>
                      <a:cubicBezTo>
                        <a:pt x="9107" y="17480"/>
                        <a:pt x="9173" y="17714"/>
                        <a:pt x="9240" y="17914"/>
                      </a:cubicBezTo>
                      <a:cubicBezTo>
                        <a:pt x="9440" y="18414"/>
                        <a:pt x="9674" y="18881"/>
                        <a:pt x="9674" y="18881"/>
                      </a:cubicBezTo>
                      <a:lnTo>
                        <a:pt x="10041" y="18881"/>
                      </a:lnTo>
                      <a:lnTo>
                        <a:pt x="10408" y="18848"/>
                      </a:lnTo>
                      <a:cubicBezTo>
                        <a:pt x="10541" y="18848"/>
                        <a:pt x="10674" y="18814"/>
                        <a:pt x="10808" y="18781"/>
                      </a:cubicBezTo>
                      <a:cubicBezTo>
                        <a:pt x="11075" y="18748"/>
                        <a:pt x="11342" y="18714"/>
                        <a:pt x="11575" y="18648"/>
                      </a:cubicBezTo>
                      <a:lnTo>
                        <a:pt x="11942" y="18581"/>
                      </a:lnTo>
                      <a:cubicBezTo>
                        <a:pt x="11942" y="18581"/>
                        <a:pt x="12009" y="18047"/>
                        <a:pt x="12075" y="17547"/>
                      </a:cubicBezTo>
                      <a:cubicBezTo>
                        <a:pt x="12075" y="17313"/>
                        <a:pt x="12075" y="17080"/>
                        <a:pt x="12075" y="16913"/>
                      </a:cubicBezTo>
                      <a:cubicBezTo>
                        <a:pt x="12276" y="16813"/>
                        <a:pt x="12442" y="16780"/>
                        <a:pt x="12576" y="16713"/>
                      </a:cubicBezTo>
                      <a:lnTo>
                        <a:pt x="12743" y="16646"/>
                      </a:lnTo>
                      <a:lnTo>
                        <a:pt x="12909" y="16546"/>
                      </a:lnTo>
                      <a:cubicBezTo>
                        <a:pt x="13076" y="16479"/>
                        <a:pt x="13243" y="16413"/>
                        <a:pt x="13376" y="16313"/>
                      </a:cubicBezTo>
                      <a:cubicBezTo>
                        <a:pt x="13510" y="16413"/>
                        <a:pt x="13677" y="16579"/>
                        <a:pt x="13877" y="16713"/>
                      </a:cubicBezTo>
                      <a:cubicBezTo>
                        <a:pt x="14277" y="17013"/>
                        <a:pt x="14744" y="17280"/>
                        <a:pt x="14744" y="17280"/>
                      </a:cubicBezTo>
                      <a:lnTo>
                        <a:pt x="15011" y="17080"/>
                      </a:lnTo>
                      <a:cubicBezTo>
                        <a:pt x="15178" y="16946"/>
                        <a:pt x="15445" y="16780"/>
                        <a:pt x="15645" y="16579"/>
                      </a:cubicBezTo>
                      <a:cubicBezTo>
                        <a:pt x="15845" y="16379"/>
                        <a:pt x="16045" y="16212"/>
                        <a:pt x="16212" y="16046"/>
                      </a:cubicBezTo>
                      <a:lnTo>
                        <a:pt x="16445" y="15779"/>
                      </a:lnTo>
                      <a:cubicBezTo>
                        <a:pt x="16445" y="15779"/>
                        <a:pt x="16245" y="15312"/>
                        <a:pt x="16012" y="14845"/>
                      </a:cubicBezTo>
                      <a:cubicBezTo>
                        <a:pt x="15912" y="14645"/>
                        <a:pt x="15778" y="14445"/>
                        <a:pt x="15711" y="14311"/>
                      </a:cubicBezTo>
                      <a:lnTo>
                        <a:pt x="16012" y="13877"/>
                      </a:lnTo>
                      <a:lnTo>
                        <a:pt x="16112" y="13711"/>
                      </a:lnTo>
                      <a:lnTo>
                        <a:pt x="16212" y="13544"/>
                      </a:lnTo>
                      <a:cubicBezTo>
                        <a:pt x="16278" y="13444"/>
                        <a:pt x="16379" y="13310"/>
                        <a:pt x="16479" y="13110"/>
                      </a:cubicBezTo>
                      <a:cubicBezTo>
                        <a:pt x="16645" y="13110"/>
                        <a:pt x="16846" y="13144"/>
                        <a:pt x="17079" y="13144"/>
                      </a:cubicBezTo>
                      <a:cubicBezTo>
                        <a:pt x="17346" y="13177"/>
                        <a:pt x="17613" y="13185"/>
                        <a:pt x="17813" y="13185"/>
                      </a:cubicBezTo>
                      <a:cubicBezTo>
                        <a:pt x="18013" y="13185"/>
                        <a:pt x="18146" y="13177"/>
                        <a:pt x="18146" y="13177"/>
                      </a:cubicBezTo>
                      <a:cubicBezTo>
                        <a:pt x="18146" y="13144"/>
                        <a:pt x="18146" y="13144"/>
                        <a:pt x="18180" y="13110"/>
                      </a:cubicBezTo>
                      <a:cubicBezTo>
                        <a:pt x="18213" y="13044"/>
                        <a:pt x="18213" y="12943"/>
                        <a:pt x="18280" y="12843"/>
                      </a:cubicBezTo>
                      <a:cubicBezTo>
                        <a:pt x="18347" y="12643"/>
                        <a:pt x="18447" y="12376"/>
                        <a:pt x="18513" y="12110"/>
                      </a:cubicBezTo>
                      <a:lnTo>
                        <a:pt x="18714" y="11342"/>
                      </a:lnTo>
                      <a:cubicBezTo>
                        <a:pt x="18747" y="11109"/>
                        <a:pt x="18780" y="10975"/>
                        <a:pt x="18780" y="10975"/>
                      </a:cubicBezTo>
                      <a:cubicBezTo>
                        <a:pt x="18780" y="10975"/>
                        <a:pt x="18347" y="10675"/>
                        <a:pt x="17880" y="10442"/>
                      </a:cubicBezTo>
                      <a:cubicBezTo>
                        <a:pt x="17679" y="10375"/>
                        <a:pt x="17479" y="10242"/>
                        <a:pt x="17313" y="10175"/>
                      </a:cubicBezTo>
                      <a:lnTo>
                        <a:pt x="17346" y="9441"/>
                      </a:lnTo>
                      <a:lnTo>
                        <a:pt x="17313" y="8740"/>
                      </a:lnTo>
                      <a:cubicBezTo>
                        <a:pt x="17479" y="8674"/>
                        <a:pt x="17679" y="8540"/>
                        <a:pt x="17880" y="8440"/>
                      </a:cubicBezTo>
                      <a:cubicBezTo>
                        <a:pt x="18313" y="8207"/>
                        <a:pt x="18747" y="7907"/>
                        <a:pt x="18747" y="7907"/>
                      </a:cubicBezTo>
                      <a:cubicBezTo>
                        <a:pt x="18747" y="7907"/>
                        <a:pt x="18747" y="7773"/>
                        <a:pt x="18714" y="7540"/>
                      </a:cubicBezTo>
                      <a:lnTo>
                        <a:pt x="18513" y="6772"/>
                      </a:lnTo>
                      <a:cubicBezTo>
                        <a:pt x="18447" y="6505"/>
                        <a:pt x="18313" y="6239"/>
                        <a:pt x="18247" y="6038"/>
                      </a:cubicBezTo>
                      <a:cubicBezTo>
                        <a:pt x="18213" y="5938"/>
                        <a:pt x="18180" y="5838"/>
                        <a:pt x="18146" y="5805"/>
                      </a:cubicBezTo>
                      <a:cubicBezTo>
                        <a:pt x="18146" y="5772"/>
                        <a:pt x="18146" y="5738"/>
                        <a:pt x="18113" y="5705"/>
                      </a:cubicBezTo>
                      <a:cubicBezTo>
                        <a:pt x="18113" y="5705"/>
                        <a:pt x="17579" y="5705"/>
                        <a:pt x="17079" y="5738"/>
                      </a:cubicBezTo>
                      <a:cubicBezTo>
                        <a:pt x="16846" y="5738"/>
                        <a:pt x="16645" y="5772"/>
                        <a:pt x="16445" y="5772"/>
                      </a:cubicBezTo>
                      <a:cubicBezTo>
                        <a:pt x="16345" y="5605"/>
                        <a:pt x="16245" y="5438"/>
                        <a:pt x="16178" y="5338"/>
                      </a:cubicBezTo>
                      <a:lnTo>
                        <a:pt x="16112" y="5171"/>
                      </a:lnTo>
                      <a:lnTo>
                        <a:pt x="16012" y="5004"/>
                      </a:lnTo>
                      <a:lnTo>
                        <a:pt x="15711" y="4571"/>
                      </a:lnTo>
                      <a:cubicBezTo>
                        <a:pt x="15778" y="4404"/>
                        <a:pt x="15912" y="4237"/>
                        <a:pt x="16012" y="4037"/>
                      </a:cubicBezTo>
                      <a:cubicBezTo>
                        <a:pt x="16245" y="3570"/>
                        <a:pt x="16445" y="3103"/>
                        <a:pt x="16445" y="3103"/>
                      </a:cubicBezTo>
                      <a:lnTo>
                        <a:pt x="16212" y="2836"/>
                      </a:lnTo>
                      <a:cubicBezTo>
                        <a:pt x="16078" y="2669"/>
                        <a:pt x="15845" y="2469"/>
                        <a:pt x="15645" y="2302"/>
                      </a:cubicBezTo>
                      <a:cubicBezTo>
                        <a:pt x="15445" y="2102"/>
                        <a:pt x="15211" y="1936"/>
                        <a:pt x="15011" y="1802"/>
                      </a:cubicBezTo>
                      <a:lnTo>
                        <a:pt x="14744" y="1569"/>
                      </a:lnTo>
                      <a:cubicBezTo>
                        <a:pt x="14744" y="1569"/>
                        <a:pt x="14277" y="1869"/>
                        <a:pt x="13877" y="2169"/>
                      </a:cubicBezTo>
                      <a:cubicBezTo>
                        <a:pt x="13677" y="2302"/>
                        <a:pt x="13510" y="2436"/>
                        <a:pt x="13376" y="2569"/>
                      </a:cubicBezTo>
                      <a:cubicBezTo>
                        <a:pt x="13243" y="2469"/>
                        <a:pt x="13076" y="2403"/>
                        <a:pt x="12909" y="2336"/>
                      </a:cubicBezTo>
                      <a:lnTo>
                        <a:pt x="12743" y="2236"/>
                      </a:lnTo>
                      <a:lnTo>
                        <a:pt x="12576" y="2169"/>
                      </a:lnTo>
                      <a:cubicBezTo>
                        <a:pt x="12442" y="2102"/>
                        <a:pt x="12276" y="2036"/>
                        <a:pt x="12075" y="1969"/>
                      </a:cubicBezTo>
                      <a:cubicBezTo>
                        <a:pt x="12075" y="1802"/>
                        <a:pt x="12075" y="1569"/>
                        <a:pt x="12075" y="1335"/>
                      </a:cubicBezTo>
                      <a:cubicBezTo>
                        <a:pt x="12009" y="835"/>
                        <a:pt x="11942" y="301"/>
                        <a:pt x="11942" y="301"/>
                      </a:cubicBezTo>
                      <a:lnTo>
                        <a:pt x="11575" y="234"/>
                      </a:lnTo>
                      <a:cubicBezTo>
                        <a:pt x="11342" y="168"/>
                        <a:pt x="11075" y="101"/>
                        <a:pt x="10808" y="68"/>
                      </a:cubicBezTo>
                      <a:cubicBezTo>
                        <a:pt x="10674" y="68"/>
                        <a:pt x="10541" y="34"/>
                        <a:pt x="10408" y="34"/>
                      </a:cubicBezTo>
                      <a:lnTo>
                        <a:pt x="10041" y="1"/>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15"/>
              <p:cNvSpPr/>
              <p:nvPr/>
            </p:nvSpPr>
            <p:spPr>
              <a:xfrm>
                <a:off x="1075550" y="2784863"/>
                <a:ext cx="194400" cy="194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5"/>
              <p:cNvSpPr/>
              <p:nvPr/>
            </p:nvSpPr>
            <p:spPr>
              <a:xfrm>
                <a:off x="1662950" y="2144625"/>
                <a:ext cx="194400" cy="194400"/>
              </a:xfrm>
              <a:prstGeom prst="ellipse">
                <a:avLst/>
              </a:pr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5"/>
              <p:cNvSpPr/>
              <p:nvPr/>
            </p:nvSpPr>
            <p:spPr>
              <a:xfrm>
                <a:off x="1857350" y="4034504"/>
                <a:ext cx="97800" cy="97800"/>
              </a:xfrm>
              <a:prstGeom prst="ellipse">
                <a:avLst/>
              </a:pr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5"/>
              <p:cNvSpPr/>
              <p:nvPr/>
            </p:nvSpPr>
            <p:spPr>
              <a:xfrm>
                <a:off x="972475" y="2603225"/>
                <a:ext cx="42300" cy="42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5"/>
              <p:cNvSpPr/>
              <p:nvPr/>
            </p:nvSpPr>
            <p:spPr>
              <a:xfrm>
                <a:off x="1502050" y="4340138"/>
                <a:ext cx="80100" cy="80100"/>
              </a:xfrm>
              <a:prstGeom prst="ellipse">
                <a:avLst/>
              </a:pr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5"/>
              <p:cNvSpPr/>
              <p:nvPr/>
            </p:nvSpPr>
            <p:spPr>
              <a:xfrm>
                <a:off x="2354275" y="4103438"/>
                <a:ext cx="80100" cy="8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 name="Google Shape;115;p15"/>
            <p:cNvSpPr/>
            <p:nvPr/>
          </p:nvSpPr>
          <p:spPr>
            <a:xfrm flipH="1">
              <a:off x="2323238" y="2634250"/>
              <a:ext cx="381000" cy="495625"/>
            </a:xfrm>
            <a:custGeom>
              <a:avLst/>
              <a:gdLst/>
              <a:ahLst/>
              <a:cxnLst/>
              <a:rect l="l" t="t" r="r" b="b"/>
              <a:pathLst>
                <a:path w="15240" h="19825" extrusionOk="0">
                  <a:moveTo>
                    <a:pt x="13597" y="1"/>
                  </a:moveTo>
                  <a:cubicBezTo>
                    <a:pt x="13347" y="1"/>
                    <a:pt x="13085" y="89"/>
                    <a:pt x="12843" y="294"/>
                  </a:cubicBezTo>
                  <a:lnTo>
                    <a:pt x="4404" y="8733"/>
                  </a:lnTo>
                  <a:lnTo>
                    <a:pt x="4404" y="5698"/>
                  </a:lnTo>
                  <a:cubicBezTo>
                    <a:pt x="4404" y="5298"/>
                    <a:pt x="4304" y="4931"/>
                    <a:pt x="4137" y="4564"/>
                  </a:cubicBezTo>
                  <a:cubicBezTo>
                    <a:pt x="4003" y="4297"/>
                    <a:pt x="3837" y="4063"/>
                    <a:pt x="3636" y="3863"/>
                  </a:cubicBezTo>
                  <a:lnTo>
                    <a:pt x="2702" y="2929"/>
                  </a:lnTo>
                  <a:cubicBezTo>
                    <a:pt x="2452" y="2690"/>
                    <a:pt x="2149" y="2582"/>
                    <a:pt x="1854" y="2582"/>
                  </a:cubicBezTo>
                  <a:cubicBezTo>
                    <a:pt x="1243" y="2582"/>
                    <a:pt x="668" y="3044"/>
                    <a:pt x="668" y="3763"/>
                  </a:cubicBezTo>
                  <a:cubicBezTo>
                    <a:pt x="668" y="4063"/>
                    <a:pt x="801" y="4364"/>
                    <a:pt x="1035" y="4597"/>
                  </a:cubicBezTo>
                  <a:lnTo>
                    <a:pt x="1268" y="4831"/>
                  </a:lnTo>
                  <a:cubicBezTo>
                    <a:pt x="1735" y="5331"/>
                    <a:pt x="2035" y="5998"/>
                    <a:pt x="2035" y="6699"/>
                  </a:cubicBezTo>
                  <a:lnTo>
                    <a:pt x="0" y="14104"/>
                  </a:lnTo>
                  <a:cubicBezTo>
                    <a:pt x="0" y="14704"/>
                    <a:pt x="234" y="15271"/>
                    <a:pt x="668" y="15705"/>
                  </a:cubicBezTo>
                  <a:lnTo>
                    <a:pt x="4137" y="19174"/>
                  </a:lnTo>
                  <a:cubicBezTo>
                    <a:pt x="4587" y="19608"/>
                    <a:pt x="5171" y="19825"/>
                    <a:pt x="5750" y="19825"/>
                  </a:cubicBezTo>
                  <a:cubicBezTo>
                    <a:pt x="6330" y="19825"/>
                    <a:pt x="6905" y="19608"/>
                    <a:pt x="7339" y="19174"/>
                  </a:cubicBezTo>
                  <a:lnTo>
                    <a:pt x="13177" y="13337"/>
                  </a:lnTo>
                  <a:cubicBezTo>
                    <a:pt x="13410" y="13103"/>
                    <a:pt x="13510" y="12803"/>
                    <a:pt x="13510" y="12503"/>
                  </a:cubicBezTo>
                  <a:cubicBezTo>
                    <a:pt x="13510" y="11784"/>
                    <a:pt x="12935" y="11307"/>
                    <a:pt x="12335" y="11307"/>
                  </a:cubicBezTo>
                  <a:cubicBezTo>
                    <a:pt x="12044" y="11307"/>
                    <a:pt x="11748" y="11418"/>
                    <a:pt x="11509" y="11669"/>
                  </a:cubicBezTo>
                  <a:lnTo>
                    <a:pt x="12176" y="10968"/>
                  </a:lnTo>
                  <a:cubicBezTo>
                    <a:pt x="13186" y="10135"/>
                    <a:pt x="12361" y="8843"/>
                    <a:pt x="11408" y="8843"/>
                  </a:cubicBezTo>
                  <a:cubicBezTo>
                    <a:pt x="11210" y="8843"/>
                    <a:pt x="11006" y="8899"/>
                    <a:pt x="10811" y="9027"/>
                  </a:cubicBezTo>
                  <a:lnTo>
                    <a:pt x="10811" y="9027"/>
                  </a:lnTo>
                  <a:lnTo>
                    <a:pt x="10842" y="9000"/>
                  </a:lnTo>
                  <a:cubicBezTo>
                    <a:pt x="11542" y="8119"/>
                    <a:pt x="10811" y="7035"/>
                    <a:pt x="9933" y="7035"/>
                  </a:cubicBezTo>
                  <a:cubicBezTo>
                    <a:pt x="9682" y="7035"/>
                    <a:pt x="9419" y="7124"/>
                    <a:pt x="9174" y="7332"/>
                  </a:cubicBezTo>
                  <a:lnTo>
                    <a:pt x="14511" y="1962"/>
                  </a:lnTo>
                  <a:cubicBezTo>
                    <a:pt x="15239" y="1103"/>
                    <a:pt x="14486" y="1"/>
                    <a:pt x="13597" y="1"/>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 name="Google Shape;116;p15"/>
          <p:cNvGrpSpPr/>
          <p:nvPr/>
        </p:nvGrpSpPr>
        <p:grpSpPr>
          <a:xfrm>
            <a:off x="6810100" y="1117250"/>
            <a:ext cx="2059600" cy="2523048"/>
            <a:chOff x="2962600" y="1787438"/>
            <a:chExt cx="2059600" cy="2523048"/>
          </a:xfrm>
        </p:grpSpPr>
        <p:sp>
          <p:nvSpPr>
            <p:cNvPr id="117" name="Google Shape;117;p15"/>
            <p:cNvSpPr/>
            <p:nvPr/>
          </p:nvSpPr>
          <p:spPr>
            <a:xfrm>
              <a:off x="3488800" y="2222313"/>
              <a:ext cx="1161675" cy="555400"/>
            </a:xfrm>
            <a:custGeom>
              <a:avLst/>
              <a:gdLst/>
              <a:ahLst/>
              <a:cxnLst/>
              <a:rect l="l" t="t" r="r" b="b"/>
              <a:pathLst>
                <a:path w="46467" h="22216" extrusionOk="0">
                  <a:moveTo>
                    <a:pt x="24418" y="0"/>
                  </a:moveTo>
                  <a:cubicBezTo>
                    <a:pt x="17713" y="33"/>
                    <a:pt x="12042" y="5004"/>
                    <a:pt x="11175" y="11675"/>
                  </a:cubicBezTo>
                  <a:cubicBezTo>
                    <a:pt x="10975" y="11675"/>
                    <a:pt x="10808" y="11642"/>
                    <a:pt x="10608" y="11642"/>
                  </a:cubicBezTo>
                  <a:cubicBezTo>
                    <a:pt x="4737" y="11642"/>
                    <a:pt x="0" y="16378"/>
                    <a:pt x="0" y="22216"/>
                  </a:cubicBezTo>
                  <a:lnTo>
                    <a:pt x="46233" y="22216"/>
                  </a:lnTo>
                  <a:cubicBezTo>
                    <a:pt x="46367" y="21582"/>
                    <a:pt x="46467" y="20915"/>
                    <a:pt x="46467" y="20248"/>
                  </a:cubicBezTo>
                  <a:cubicBezTo>
                    <a:pt x="46467" y="15511"/>
                    <a:pt x="42598" y="11642"/>
                    <a:pt x="37827" y="11642"/>
                  </a:cubicBezTo>
                  <a:lnTo>
                    <a:pt x="37694" y="11642"/>
                  </a:lnTo>
                  <a:cubicBezTo>
                    <a:pt x="36827" y="4970"/>
                    <a:pt x="31156" y="0"/>
                    <a:pt x="24418"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5"/>
            <p:cNvSpPr/>
            <p:nvPr/>
          </p:nvSpPr>
          <p:spPr>
            <a:xfrm>
              <a:off x="4188475" y="2631763"/>
              <a:ext cx="74225" cy="467850"/>
            </a:xfrm>
            <a:custGeom>
              <a:avLst/>
              <a:gdLst/>
              <a:ahLst/>
              <a:cxnLst/>
              <a:rect l="l" t="t" r="r" b="b"/>
              <a:pathLst>
                <a:path w="2969" h="18714" extrusionOk="0">
                  <a:moveTo>
                    <a:pt x="0" y="0"/>
                  </a:moveTo>
                  <a:lnTo>
                    <a:pt x="0" y="15245"/>
                  </a:lnTo>
                  <a:lnTo>
                    <a:pt x="1468" y="18714"/>
                  </a:lnTo>
                  <a:lnTo>
                    <a:pt x="2969" y="15245"/>
                  </a:lnTo>
                  <a:lnTo>
                    <a:pt x="2969" y="0"/>
                  </a:ln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5"/>
            <p:cNvSpPr/>
            <p:nvPr/>
          </p:nvSpPr>
          <p:spPr>
            <a:xfrm>
              <a:off x="3904100" y="2545038"/>
              <a:ext cx="75075" cy="467850"/>
            </a:xfrm>
            <a:custGeom>
              <a:avLst/>
              <a:gdLst/>
              <a:ahLst/>
              <a:cxnLst/>
              <a:rect l="l" t="t" r="r" b="b"/>
              <a:pathLst>
                <a:path w="3003" h="18714" extrusionOk="0">
                  <a:moveTo>
                    <a:pt x="1501" y="0"/>
                  </a:moveTo>
                  <a:lnTo>
                    <a:pt x="0" y="3469"/>
                  </a:lnTo>
                  <a:lnTo>
                    <a:pt x="0" y="18714"/>
                  </a:lnTo>
                  <a:lnTo>
                    <a:pt x="3002" y="18714"/>
                  </a:lnTo>
                  <a:lnTo>
                    <a:pt x="3002" y="3469"/>
                  </a:lnTo>
                  <a:lnTo>
                    <a:pt x="1501" y="0"/>
                  </a:ln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5"/>
            <p:cNvSpPr/>
            <p:nvPr/>
          </p:nvSpPr>
          <p:spPr>
            <a:xfrm>
              <a:off x="2962600" y="2574213"/>
              <a:ext cx="1161675" cy="555425"/>
            </a:xfrm>
            <a:custGeom>
              <a:avLst/>
              <a:gdLst/>
              <a:ahLst/>
              <a:cxnLst/>
              <a:rect l="l" t="t" r="r" b="b"/>
              <a:pathLst>
                <a:path w="46467" h="22217" extrusionOk="0">
                  <a:moveTo>
                    <a:pt x="24417" y="1"/>
                  </a:moveTo>
                  <a:cubicBezTo>
                    <a:pt x="17713" y="1"/>
                    <a:pt x="12042" y="4971"/>
                    <a:pt x="11175" y="11609"/>
                  </a:cubicBezTo>
                  <a:lnTo>
                    <a:pt x="10574" y="11609"/>
                  </a:lnTo>
                  <a:cubicBezTo>
                    <a:pt x="4737" y="11609"/>
                    <a:pt x="0" y="16346"/>
                    <a:pt x="0" y="22217"/>
                  </a:cubicBezTo>
                  <a:lnTo>
                    <a:pt x="46233" y="22217"/>
                  </a:lnTo>
                  <a:cubicBezTo>
                    <a:pt x="46366" y="21583"/>
                    <a:pt x="46433" y="20916"/>
                    <a:pt x="46467" y="20249"/>
                  </a:cubicBezTo>
                  <a:cubicBezTo>
                    <a:pt x="46467" y="15479"/>
                    <a:pt x="42597" y="11609"/>
                    <a:pt x="37827" y="11609"/>
                  </a:cubicBezTo>
                  <a:lnTo>
                    <a:pt x="37694" y="11609"/>
                  </a:lnTo>
                  <a:cubicBezTo>
                    <a:pt x="36826" y="4971"/>
                    <a:pt x="31156" y="1"/>
                    <a:pt x="24417"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5"/>
            <p:cNvSpPr/>
            <p:nvPr/>
          </p:nvSpPr>
          <p:spPr>
            <a:xfrm>
              <a:off x="3491300" y="2730163"/>
              <a:ext cx="194325" cy="158475"/>
            </a:xfrm>
            <a:custGeom>
              <a:avLst/>
              <a:gdLst/>
              <a:ahLst/>
              <a:cxnLst/>
              <a:rect l="l" t="t" r="r" b="b"/>
              <a:pathLst>
                <a:path w="7773" h="6339" fill="none" extrusionOk="0">
                  <a:moveTo>
                    <a:pt x="0" y="2302"/>
                  </a:moveTo>
                  <a:cubicBezTo>
                    <a:pt x="3269" y="1"/>
                    <a:pt x="7773" y="2302"/>
                    <a:pt x="7773" y="6339"/>
                  </a:cubicBezTo>
                </a:path>
              </a:pathLst>
            </a:custGeom>
            <a:solidFill>
              <a:schemeClr val="lt1"/>
            </a:solidFill>
            <a:ln w="3170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5"/>
            <p:cNvSpPr/>
            <p:nvPr/>
          </p:nvSpPr>
          <p:spPr>
            <a:xfrm>
              <a:off x="3452100" y="2751838"/>
              <a:ext cx="80075" cy="82600"/>
            </a:xfrm>
            <a:custGeom>
              <a:avLst/>
              <a:gdLst/>
              <a:ahLst/>
              <a:cxnLst/>
              <a:rect l="l" t="t" r="r" b="b"/>
              <a:pathLst>
                <a:path w="3203" h="3304" extrusionOk="0">
                  <a:moveTo>
                    <a:pt x="735" y="1"/>
                  </a:moveTo>
                  <a:lnTo>
                    <a:pt x="1" y="3303"/>
                  </a:lnTo>
                  <a:lnTo>
                    <a:pt x="3203" y="2303"/>
                  </a:lnTo>
                  <a:lnTo>
                    <a:pt x="7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5"/>
            <p:cNvSpPr/>
            <p:nvPr/>
          </p:nvSpPr>
          <p:spPr>
            <a:xfrm>
              <a:off x="3452100" y="2875263"/>
              <a:ext cx="194325" cy="158475"/>
            </a:xfrm>
            <a:custGeom>
              <a:avLst/>
              <a:gdLst/>
              <a:ahLst/>
              <a:cxnLst/>
              <a:rect l="l" t="t" r="r" b="b"/>
              <a:pathLst>
                <a:path w="7773" h="6339" fill="none" extrusionOk="0">
                  <a:moveTo>
                    <a:pt x="7773" y="4037"/>
                  </a:moveTo>
                  <a:cubicBezTo>
                    <a:pt x="4504" y="6339"/>
                    <a:pt x="1" y="4037"/>
                    <a:pt x="1" y="1"/>
                  </a:cubicBezTo>
                </a:path>
              </a:pathLst>
            </a:custGeom>
            <a:solidFill>
              <a:schemeClr val="lt1"/>
            </a:solidFill>
            <a:ln w="3170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5"/>
            <p:cNvSpPr/>
            <p:nvPr/>
          </p:nvSpPr>
          <p:spPr>
            <a:xfrm>
              <a:off x="3605550" y="2929488"/>
              <a:ext cx="80075" cy="82575"/>
            </a:xfrm>
            <a:custGeom>
              <a:avLst/>
              <a:gdLst/>
              <a:ahLst/>
              <a:cxnLst/>
              <a:rect l="l" t="t" r="r" b="b"/>
              <a:pathLst>
                <a:path w="3203" h="3303" extrusionOk="0">
                  <a:moveTo>
                    <a:pt x="3203" y="0"/>
                  </a:moveTo>
                  <a:lnTo>
                    <a:pt x="0" y="1001"/>
                  </a:lnTo>
                  <a:lnTo>
                    <a:pt x="2469" y="3302"/>
                  </a:lnTo>
                  <a:lnTo>
                    <a:pt x="320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5"/>
            <p:cNvSpPr/>
            <p:nvPr/>
          </p:nvSpPr>
          <p:spPr>
            <a:xfrm>
              <a:off x="3481113" y="3343700"/>
              <a:ext cx="381000" cy="495625"/>
            </a:xfrm>
            <a:custGeom>
              <a:avLst/>
              <a:gdLst/>
              <a:ahLst/>
              <a:cxnLst/>
              <a:rect l="l" t="t" r="r" b="b"/>
              <a:pathLst>
                <a:path w="15240" h="19825" extrusionOk="0">
                  <a:moveTo>
                    <a:pt x="13597" y="1"/>
                  </a:moveTo>
                  <a:cubicBezTo>
                    <a:pt x="13347" y="1"/>
                    <a:pt x="13085" y="89"/>
                    <a:pt x="12843" y="294"/>
                  </a:cubicBezTo>
                  <a:lnTo>
                    <a:pt x="4404" y="8733"/>
                  </a:lnTo>
                  <a:lnTo>
                    <a:pt x="4404" y="5698"/>
                  </a:lnTo>
                  <a:cubicBezTo>
                    <a:pt x="4404" y="5298"/>
                    <a:pt x="4304" y="4931"/>
                    <a:pt x="4137" y="4564"/>
                  </a:cubicBezTo>
                  <a:cubicBezTo>
                    <a:pt x="4003" y="4297"/>
                    <a:pt x="3837" y="4063"/>
                    <a:pt x="3636" y="3863"/>
                  </a:cubicBezTo>
                  <a:lnTo>
                    <a:pt x="2702" y="2929"/>
                  </a:lnTo>
                  <a:cubicBezTo>
                    <a:pt x="2452" y="2690"/>
                    <a:pt x="2149" y="2582"/>
                    <a:pt x="1854" y="2582"/>
                  </a:cubicBezTo>
                  <a:cubicBezTo>
                    <a:pt x="1243" y="2582"/>
                    <a:pt x="668" y="3044"/>
                    <a:pt x="668" y="3763"/>
                  </a:cubicBezTo>
                  <a:cubicBezTo>
                    <a:pt x="668" y="4063"/>
                    <a:pt x="801" y="4364"/>
                    <a:pt x="1035" y="4597"/>
                  </a:cubicBezTo>
                  <a:lnTo>
                    <a:pt x="1268" y="4831"/>
                  </a:lnTo>
                  <a:cubicBezTo>
                    <a:pt x="1735" y="5331"/>
                    <a:pt x="2035" y="5998"/>
                    <a:pt x="2035" y="6699"/>
                  </a:cubicBezTo>
                  <a:lnTo>
                    <a:pt x="0" y="14104"/>
                  </a:lnTo>
                  <a:cubicBezTo>
                    <a:pt x="0" y="14704"/>
                    <a:pt x="234" y="15271"/>
                    <a:pt x="668" y="15705"/>
                  </a:cubicBezTo>
                  <a:lnTo>
                    <a:pt x="4137" y="19174"/>
                  </a:lnTo>
                  <a:cubicBezTo>
                    <a:pt x="4587" y="19608"/>
                    <a:pt x="5171" y="19825"/>
                    <a:pt x="5750" y="19825"/>
                  </a:cubicBezTo>
                  <a:cubicBezTo>
                    <a:pt x="6330" y="19825"/>
                    <a:pt x="6905" y="19608"/>
                    <a:pt x="7339" y="19174"/>
                  </a:cubicBezTo>
                  <a:lnTo>
                    <a:pt x="13177" y="13337"/>
                  </a:lnTo>
                  <a:cubicBezTo>
                    <a:pt x="13410" y="13103"/>
                    <a:pt x="13510" y="12803"/>
                    <a:pt x="13510" y="12503"/>
                  </a:cubicBezTo>
                  <a:cubicBezTo>
                    <a:pt x="13510" y="11784"/>
                    <a:pt x="12935" y="11307"/>
                    <a:pt x="12335" y="11307"/>
                  </a:cubicBezTo>
                  <a:cubicBezTo>
                    <a:pt x="12044" y="11307"/>
                    <a:pt x="11748" y="11418"/>
                    <a:pt x="11509" y="11669"/>
                  </a:cubicBezTo>
                  <a:lnTo>
                    <a:pt x="12176" y="10968"/>
                  </a:lnTo>
                  <a:cubicBezTo>
                    <a:pt x="13186" y="10135"/>
                    <a:pt x="12361" y="8843"/>
                    <a:pt x="11408" y="8843"/>
                  </a:cubicBezTo>
                  <a:cubicBezTo>
                    <a:pt x="11210" y="8843"/>
                    <a:pt x="11006" y="8899"/>
                    <a:pt x="10811" y="9027"/>
                  </a:cubicBezTo>
                  <a:lnTo>
                    <a:pt x="10811" y="9027"/>
                  </a:lnTo>
                  <a:lnTo>
                    <a:pt x="10842" y="9000"/>
                  </a:lnTo>
                  <a:cubicBezTo>
                    <a:pt x="11542" y="8119"/>
                    <a:pt x="10811" y="7035"/>
                    <a:pt x="9933" y="7035"/>
                  </a:cubicBezTo>
                  <a:cubicBezTo>
                    <a:pt x="9682" y="7035"/>
                    <a:pt x="9419" y="7124"/>
                    <a:pt x="9174" y="7332"/>
                  </a:cubicBezTo>
                  <a:lnTo>
                    <a:pt x="14511" y="1962"/>
                  </a:lnTo>
                  <a:cubicBezTo>
                    <a:pt x="15239" y="1103"/>
                    <a:pt x="14486" y="1"/>
                    <a:pt x="13597"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6" name="Google Shape;126;p15"/>
            <p:cNvGrpSpPr/>
            <p:nvPr/>
          </p:nvGrpSpPr>
          <p:grpSpPr>
            <a:xfrm>
              <a:off x="4068550" y="3518650"/>
              <a:ext cx="503452" cy="791836"/>
              <a:chOff x="6398413" y="1345150"/>
              <a:chExt cx="503452" cy="791836"/>
            </a:xfrm>
          </p:grpSpPr>
          <p:sp>
            <p:nvSpPr>
              <p:cNvPr id="127" name="Google Shape;127;p15"/>
              <p:cNvSpPr/>
              <p:nvPr/>
            </p:nvSpPr>
            <p:spPr>
              <a:xfrm>
                <a:off x="6450067" y="1345150"/>
                <a:ext cx="402560" cy="348494"/>
              </a:xfrm>
              <a:custGeom>
                <a:avLst/>
                <a:gdLst/>
                <a:ahLst/>
                <a:cxnLst/>
                <a:rect l="l" t="t" r="r" b="b"/>
                <a:pathLst>
                  <a:path w="11176" h="9675" extrusionOk="0">
                    <a:moveTo>
                      <a:pt x="5571" y="0"/>
                    </a:moveTo>
                    <a:cubicBezTo>
                      <a:pt x="2569" y="0"/>
                      <a:pt x="67" y="2402"/>
                      <a:pt x="1" y="5438"/>
                    </a:cubicBezTo>
                    <a:lnTo>
                      <a:pt x="1" y="9674"/>
                    </a:lnTo>
                    <a:lnTo>
                      <a:pt x="1969" y="9674"/>
                    </a:lnTo>
                    <a:lnTo>
                      <a:pt x="1969" y="5438"/>
                    </a:lnTo>
                    <a:cubicBezTo>
                      <a:pt x="1969" y="3436"/>
                      <a:pt x="3603" y="1835"/>
                      <a:pt x="5571" y="1835"/>
                    </a:cubicBezTo>
                    <a:cubicBezTo>
                      <a:pt x="7573" y="1835"/>
                      <a:pt x="9174" y="3436"/>
                      <a:pt x="9207" y="5438"/>
                    </a:cubicBezTo>
                    <a:lnTo>
                      <a:pt x="9207" y="9674"/>
                    </a:lnTo>
                    <a:lnTo>
                      <a:pt x="11175" y="9674"/>
                    </a:lnTo>
                    <a:lnTo>
                      <a:pt x="11175" y="5438"/>
                    </a:lnTo>
                    <a:cubicBezTo>
                      <a:pt x="11075" y="2402"/>
                      <a:pt x="8607" y="0"/>
                      <a:pt x="5571" y="0"/>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5"/>
              <p:cNvSpPr/>
              <p:nvPr/>
            </p:nvSpPr>
            <p:spPr>
              <a:xfrm>
                <a:off x="6398413" y="1633534"/>
                <a:ext cx="503452" cy="503452"/>
              </a:xfrm>
              <a:custGeom>
                <a:avLst/>
                <a:gdLst/>
                <a:ahLst/>
                <a:cxnLst/>
                <a:rect l="l" t="t" r="r" b="b"/>
                <a:pathLst>
                  <a:path w="13977" h="13977" extrusionOk="0">
                    <a:moveTo>
                      <a:pt x="0" y="0"/>
                    </a:moveTo>
                    <a:lnTo>
                      <a:pt x="0" y="13977"/>
                    </a:lnTo>
                    <a:lnTo>
                      <a:pt x="13977" y="13977"/>
                    </a:lnTo>
                    <a:lnTo>
                      <a:pt x="13977" y="0"/>
                    </a:ln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5"/>
              <p:cNvSpPr/>
              <p:nvPr/>
            </p:nvSpPr>
            <p:spPr>
              <a:xfrm>
                <a:off x="6559426" y="1757302"/>
                <a:ext cx="159821" cy="136696"/>
              </a:xfrm>
              <a:custGeom>
                <a:avLst/>
                <a:gdLst/>
                <a:ahLst/>
                <a:cxnLst/>
                <a:rect l="l" t="t" r="r" b="b"/>
                <a:pathLst>
                  <a:path w="4437" h="3795" extrusionOk="0">
                    <a:moveTo>
                      <a:pt x="2535" y="0"/>
                    </a:moveTo>
                    <a:cubicBezTo>
                      <a:pt x="834" y="0"/>
                      <a:pt x="0" y="2035"/>
                      <a:pt x="1168" y="3236"/>
                    </a:cubicBezTo>
                    <a:cubicBezTo>
                      <a:pt x="1554" y="3622"/>
                      <a:pt x="2031" y="3795"/>
                      <a:pt x="2500" y="3795"/>
                    </a:cubicBezTo>
                    <a:cubicBezTo>
                      <a:pt x="3486" y="3795"/>
                      <a:pt x="4437" y="3032"/>
                      <a:pt x="4437" y="1901"/>
                    </a:cubicBezTo>
                    <a:cubicBezTo>
                      <a:pt x="4437" y="834"/>
                      <a:pt x="3569" y="0"/>
                      <a:pt x="25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5"/>
              <p:cNvSpPr/>
              <p:nvPr/>
            </p:nvSpPr>
            <p:spPr>
              <a:xfrm>
                <a:off x="6625489" y="1836585"/>
                <a:ext cx="50500" cy="159857"/>
              </a:xfrm>
              <a:custGeom>
                <a:avLst/>
                <a:gdLst/>
                <a:ahLst/>
                <a:cxnLst/>
                <a:rect l="l" t="t" r="r" b="b"/>
                <a:pathLst>
                  <a:path w="1402" h="4438" extrusionOk="0">
                    <a:moveTo>
                      <a:pt x="1" y="1"/>
                    </a:moveTo>
                    <a:lnTo>
                      <a:pt x="1" y="3837"/>
                    </a:lnTo>
                    <a:cubicBezTo>
                      <a:pt x="1" y="4170"/>
                      <a:pt x="268" y="4437"/>
                      <a:pt x="568" y="4437"/>
                    </a:cubicBezTo>
                    <a:lnTo>
                      <a:pt x="801" y="4437"/>
                    </a:lnTo>
                    <a:cubicBezTo>
                      <a:pt x="1135" y="4437"/>
                      <a:pt x="1402" y="4170"/>
                      <a:pt x="1402" y="3837"/>
                    </a:cubicBezTo>
                    <a:lnTo>
                      <a:pt x="140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15"/>
            <p:cNvSpPr/>
            <p:nvPr/>
          </p:nvSpPr>
          <p:spPr>
            <a:xfrm>
              <a:off x="3257525" y="3245904"/>
              <a:ext cx="97800" cy="97800"/>
            </a:xfrm>
            <a:prstGeom prst="ellipse">
              <a:avLst/>
            </a:pr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5"/>
            <p:cNvSpPr/>
            <p:nvPr/>
          </p:nvSpPr>
          <p:spPr>
            <a:xfrm>
              <a:off x="4650475" y="2222325"/>
              <a:ext cx="194400" cy="194400"/>
            </a:xfrm>
            <a:prstGeom prst="ellipse">
              <a:avLst/>
            </a:pr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5"/>
            <p:cNvSpPr/>
            <p:nvPr/>
          </p:nvSpPr>
          <p:spPr>
            <a:xfrm>
              <a:off x="3063125" y="2222313"/>
              <a:ext cx="194400" cy="194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5"/>
            <p:cNvSpPr/>
            <p:nvPr/>
          </p:nvSpPr>
          <p:spPr>
            <a:xfrm>
              <a:off x="3979175" y="3518650"/>
              <a:ext cx="42300" cy="42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5"/>
            <p:cNvSpPr/>
            <p:nvPr/>
          </p:nvSpPr>
          <p:spPr>
            <a:xfrm>
              <a:off x="4924400" y="4183554"/>
              <a:ext cx="97800" cy="97800"/>
            </a:xfrm>
            <a:prstGeom prst="ellipse">
              <a:avLst/>
            </a:pr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5"/>
            <p:cNvSpPr/>
            <p:nvPr/>
          </p:nvSpPr>
          <p:spPr>
            <a:xfrm>
              <a:off x="3740425" y="1787438"/>
              <a:ext cx="80100" cy="80100"/>
            </a:xfrm>
            <a:prstGeom prst="ellipse">
              <a:avLst/>
            </a:pr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5"/>
            <p:cNvSpPr/>
            <p:nvPr/>
          </p:nvSpPr>
          <p:spPr>
            <a:xfrm>
              <a:off x="3276975" y="4043338"/>
              <a:ext cx="80100" cy="8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Google Shape;457;p22"/>
          <p:cNvGrpSpPr/>
          <p:nvPr/>
        </p:nvGrpSpPr>
        <p:grpSpPr>
          <a:xfrm>
            <a:off x="7104185" y="1015519"/>
            <a:ext cx="1160664" cy="1170663"/>
            <a:chOff x="1926899" y="1770972"/>
            <a:chExt cx="438941" cy="437830"/>
          </a:xfrm>
        </p:grpSpPr>
        <p:sp>
          <p:nvSpPr>
            <p:cNvPr id="45" name="Google Shape;458;p22"/>
            <p:cNvSpPr/>
            <p:nvPr/>
          </p:nvSpPr>
          <p:spPr>
            <a:xfrm>
              <a:off x="1926899" y="1770972"/>
              <a:ext cx="244096" cy="243672"/>
            </a:xfrm>
            <a:custGeom>
              <a:avLst/>
              <a:gdLst/>
              <a:ahLst/>
              <a:cxnLst/>
              <a:rect l="l" t="t" r="r" b="b"/>
              <a:pathLst>
                <a:path w="12078" h="12057" extrusionOk="0">
                  <a:moveTo>
                    <a:pt x="6028" y="4100"/>
                  </a:moveTo>
                  <a:cubicBezTo>
                    <a:pt x="7104" y="4100"/>
                    <a:pt x="7957" y="4973"/>
                    <a:pt x="7957" y="6028"/>
                  </a:cubicBezTo>
                  <a:cubicBezTo>
                    <a:pt x="7957" y="7084"/>
                    <a:pt x="7104" y="7936"/>
                    <a:pt x="6028" y="7936"/>
                  </a:cubicBezTo>
                  <a:cubicBezTo>
                    <a:pt x="4973" y="7936"/>
                    <a:pt x="4121" y="7084"/>
                    <a:pt x="4121" y="6028"/>
                  </a:cubicBezTo>
                  <a:cubicBezTo>
                    <a:pt x="4121" y="4973"/>
                    <a:pt x="4973" y="4100"/>
                    <a:pt x="6028" y="4100"/>
                  </a:cubicBezTo>
                  <a:close/>
                  <a:moveTo>
                    <a:pt x="5034" y="0"/>
                  </a:moveTo>
                  <a:cubicBezTo>
                    <a:pt x="4709" y="0"/>
                    <a:pt x="4425" y="244"/>
                    <a:pt x="4384" y="568"/>
                  </a:cubicBezTo>
                  <a:lnTo>
                    <a:pt x="4263" y="1766"/>
                  </a:lnTo>
                  <a:lnTo>
                    <a:pt x="3309" y="1015"/>
                  </a:lnTo>
                  <a:cubicBezTo>
                    <a:pt x="3196" y="921"/>
                    <a:pt x="3056" y="875"/>
                    <a:pt x="2915" y="875"/>
                  </a:cubicBezTo>
                  <a:cubicBezTo>
                    <a:pt x="2752" y="875"/>
                    <a:pt x="2587" y="936"/>
                    <a:pt x="2456" y="1055"/>
                  </a:cubicBezTo>
                  <a:lnTo>
                    <a:pt x="1035" y="2497"/>
                  </a:lnTo>
                  <a:cubicBezTo>
                    <a:pt x="812" y="2720"/>
                    <a:pt x="792" y="3085"/>
                    <a:pt x="995" y="3329"/>
                  </a:cubicBezTo>
                  <a:lnTo>
                    <a:pt x="1746" y="4263"/>
                  </a:lnTo>
                  <a:lnTo>
                    <a:pt x="548" y="4384"/>
                  </a:lnTo>
                  <a:cubicBezTo>
                    <a:pt x="244" y="4425"/>
                    <a:pt x="0" y="4689"/>
                    <a:pt x="0" y="5014"/>
                  </a:cubicBezTo>
                  <a:lnTo>
                    <a:pt x="0" y="7023"/>
                  </a:lnTo>
                  <a:cubicBezTo>
                    <a:pt x="0" y="7348"/>
                    <a:pt x="244" y="7632"/>
                    <a:pt x="548" y="7673"/>
                  </a:cubicBezTo>
                  <a:lnTo>
                    <a:pt x="1766" y="7794"/>
                  </a:lnTo>
                  <a:lnTo>
                    <a:pt x="1015" y="8748"/>
                  </a:lnTo>
                  <a:cubicBezTo>
                    <a:pt x="812" y="8992"/>
                    <a:pt x="832" y="9357"/>
                    <a:pt x="1056" y="9580"/>
                  </a:cubicBezTo>
                  <a:lnTo>
                    <a:pt x="2497" y="11001"/>
                  </a:lnTo>
                  <a:cubicBezTo>
                    <a:pt x="2616" y="11121"/>
                    <a:pt x="2777" y="11182"/>
                    <a:pt x="2937" y="11182"/>
                  </a:cubicBezTo>
                  <a:cubicBezTo>
                    <a:pt x="3076" y="11182"/>
                    <a:pt x="3216" y="11136"/>
                    <a:pt x="3329" y="11042"/>
                  </a:cubicBezTo>
                  <a:lnTo>
                    <a:pt x="4263" y="10311"/>
                  </a:lnTo>
                  <a:lnTo>
                    <a:pt x="4384" y="11488"/>
                  </a:lnTo>
                  <a:cubicBezTo>
                    <a:pt x="4425" y="11813"/>
                    <a:pt x="4709" y="12057"/>
                    <a:pt x="5034" y="12057"/>
                  </a:cubicBezTo>
                  <a:lnTo>
                    <a:pt x="7043" y="12057"/>
                  </a:lnTo>
                  <a:cubicBezTo>
                    <a:pt x="7368" y="12057"/>
                    <a:pt x="7652" y="11813"/>
                    <a:pt x="7673" y="11488"/>
                  </a:cubicBezTo>
                  <a:lnTo>
                    <a:pt x="7815" y="10291"/>
                  </a:lnTo>
                  <a:lnTo>
                    <a:pt x="8769" y="11042"/>
                  </a:lnTo>
                  <a:cubicBezTo>
                    <a:pt x="8879" y="11134"/>
                    <a:pt x="9015" y="11180"/>
                    <a:pt x="9152" y="11180"/>
                  </a:cubicBezTo>
                  <a:cubicBezTo>
                    <a:pt x="9315" y="11180"/>
                    <a:pt x="9479" y="11114"/>
                    <a:pt x="9601" y="10981"/>
                  </a:cubicBezTo>
                  <a:lnTo>
                    <a:pt x="11042" y="9560"/>
                  </a:lnTo>
                  <a:cubicBezTo>
                    <a:pt x="11265" y="9337"/>
                    <a:pt x="11286" y="8972"/>
                    <a:pt x="11083" y="8708"/>
                  </a:cubicBezTo>
                  <a:lnTo>
                    <a:pt x="10332" y="7794"/>
                  </a:lnTo>
                  <a:lnTo>
                    <a:pt x="11509" y="7673"/>
                  </a:lnTo>
                  <a:cubicBezTo>
                    <a:pt x="11834" y="7632"/>
                    <a:pt x="12077" y="7348"/>
                    <a:pt x="12077" y="7023"/>
                  </a:cubicBezTo>
                  <a:lnTo>
                    <a:pt x="12077" y="5014"/>
                  </a:lnTo>
                  <a:cubicBezTo>
                    <a:pt x="12077" y="4689"/>
                    <a:pt x="11834" y="4425"/>
                    <a:pt x="11509" y="4384"/>
                  </a:cubicBezTo>
                  <a:lnTo>
                    <a:pt x="10311" y="4263"/>
                  </a:lnTo>
                  <a:lnTo>
                    <a:pt x="11062" y="3309"/>
                  </a:lnTo>
                  <a:cubicBezTo>
                    <a:pt x="11265" y="3065"/>
                    <a:pt x="11245" y="2700"/>
                    <a:pt x="11022" y="2476"/>
                  </a:cubicBezTo>
                  <a:lnTo>
                    <a:pt x="9581" y="1055"/>
                  </a:lnTo>
                  <a:cubicBezTo>
                    <a:pt x="9459" y="923"/>
                    <a:pt x="9295" y="856"/>
                    <a:pt x="9128" y="856"/>
                  </a:cubicBezTo>
                  <a:cubicBezTo>
                    <a:pt x="8989" y="856"/>
                    <a:pt x="8848" y="902"/>
                    <a:pt x="8728" y="995"/>
                  </a:cubicBezTo>
                  <a:lnTo>
                    <a:pt x="7815" y="1746"/>
                  </a:lnTo>
                  <a:lnTo>
                    <a:pt x="7673" y="568"/>
                  </a:lnTo>
                  <a:cubicBezTo>
                    <a:pt x="7652" y="244"/>
                    <a:pt x="7368" y="0"/>
                    <a:pt x="7043" y="0"/>
                  </a:cubicBezTo>
                  <a:close/>
                </a:path>
              </a:pathLst>
            </a:custGeom>
            <a:solidFill>
              <a:schemeClr val="lt1"/>
            </a:solidFill>
            <a:ln>
              <a:solidFill>
                <a:schemeClr val="tx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59;p22"/>
            <p:cNvSpPr/>
            <p:nvPr/>
          </p:nvSpPr>
          <p:spPr>
            <a:xfrm>
              <a:off x="2121339" y="1968141"/>
              <a:ext cx="244501" cy="240661"/>
            </a:xfrm>
            <a:custGeom>
              <a:avLst/>
              <a:gdLst/>
              <a:ahLst/>
              <a:cxnLst/>
              <a:rect l="l" t="t" r="r" b="b"/>
              <a:pathLst>
                <a:path w="12098" h="11908" extrusionOk="0">
                  <a:moveTo>
                    <a:pt x="6048" y="4042"/>
                  </a:moveTo>
                  <a:cubicBezTo>
                    <a:pt x="6797" y="4042"/>
                    <a:pt x="7508" y="4488"/>
                    <a:pt x="7815" y="5224"/>
                  </a:cubicBezTo>
                  <a:cubicBezTo>
                    <a:pt x="8221" y="6198"/>
                    <a:pt x="7754" y="7294"/>
                    <a:pt x="6780" y="7700"/>
                  </a:cubicBezTo>
                  <a:cubicBezTo>
                    <a:pt x="6541" y="7801"/>
                    <a:pt x="6291" y="7850"/>
                    <a:pt x="6044" y="7850"/>
                  </a:cubicBezTo>
                  <a:cubicBezTo>
                    <a:pt x="5303" y="7850"/>
                    <a:pt x="4587" y="7416"/>
                    <a:pt x="4283" y="6685"/>
                  </a:cubicBezTo>
                  <a:cubicBezTo>
                    <a:pt x="3877" y="5711"/>
                    <a:pt x="4344" y="4594"/>
                    <a:pt x="5318" y="4188"/>
                  </a:cubicBezTo>
                  <a:cubicBezTo>
                    <a:pt x="5557" y="4089"/>
                    <a:pt x="5804" y="4042"/>
                    <a:pt x="6048" y="4042"/>
                  </a:cubicBezTo>
                  <a:close/>
                  <a:moveTo>
                    <a:pt x="7146" y="1"/>
                  </a:moveTo>
                  <a:cubicBezTo>
                    <a:pt x="6918" y="1"/>
                    <a:pt x="6702" y="122"/>
                    <a:pt x="6597" y="332"/>
                  </a:cubicBezTo>
                  <a:lnTo>
                    <a:pt x="6029" y="1347"/>
                  </a:lnTo>
                  <a:lnTo>
                    <a:pt x="5460" y="332"/>
                  </a:lnTo>
                  <a:cubicBezTo>
                    <a:pt x="5358" y="127"/>
                    <a:pt x="5150" y="17"/>
                    <a:pt x="4928" y="17"/>
                  </a:cubicBezTo>
                  <a:cubicBezTo>
                    <a:pt x="4842" y="17"/>
                    <a:pt x="4754" y="34"/>
                    <a:pt x="4669" y="68"/>
                  </a:cubicBezTo>
                  <a:lnTo>
                    <a:pt x="2822" y="819"/>
                  </a:lnTo>
                  <a:cubicBezTo>
                    <a:pt x="2517" y="961"/>
                    <a:pt x="2355" y="1286"/>
                    <a:pt x="2456" y="1590"/>
                  </a:cubicBezTo>
                  <a:lnTo>
                    <a:pt x="2781" y="2727"/>
                  </a:lnTo>
                  <a:lnTo>
                    <a:pt x="2781" y="2727"/>
                  </a:lnTo>
                  <a:lnTo>
                    <a:pt x="1644" y="2402"/>
                  </a:lnTo>
                  <a:cubicBezTo>
                    <a:pt x="1587" y="2387"/>
                    <a:pt x="1530" y="2380"/>
                    <a:pt x="1473" y="2380"/>
                  </a:cubicBezTo>
                  <a:cubicBezTo>
                    <a:pt x="1226" y="2380"/>
                    <a:pt x="992" y="2520"/>
                    <a:pt x="893" y="2768"/>
                  </a:cubicBezTo>
                  <a:lnTo>
                    <a:pt x="122" y="4615"/>
                  </a:lnTo>
                  <a:cubicBezTo>
                    <a:pt x="0" y="4919"/>
                    <a:pt x="122" y="5264"/>
                    <a:pt x="406" y="5406"/>
                  </a:cubicBezTo>
                  <a:lnTo>
                    <a:pt x="1441" y="5975"/>
                  </a:lnTo>
                  <a:lnTo>
                    <a:pt x="406" y="6523"/>
                  </a:lnTo>
                  <a:cubicBezTo>
                    <a:pt x="122" y="6685"/>
                    <a:pt x="20" y="7030"/>
                    <a:pt x="142" y="7335"/>
                  </a:cubicBezTo>
                  <a:lnTo>
                    <a:pt x="914" y="9161"/>
                  </a:lnTo>
                  <a:cubicBezTo>
                    <a:pt x="1011" y="9404"/>
                    <a:pt x="1237" y="9557"/>
                    <a:pt x="1480" y="9557"/>
                  </a:cubicBezTo>
                  <a:cubicBezTo>
                    <a:pt x="1541" y="9557"/>
                    <a:pt x="1603" y="9547"/>
                    <a:pt x="1665" y="9527"/>
                  </a:cubicBezTo>
                  <a:lnTo>
                    <a:pt x="2801" y="9202"/>
                  </a:lnTo>
                  <a:lnTo>
                    <a:pt x="2476" y="10339"/>
                  </a:lnTo>
                  <a:cubicBezTo>
                    <a:pt x="2395" y="10643"/>
                    <a:pt x="2558" y="10968"/>
                    <a:pt x="2862" y="11090"/>
                  </a:cubicBezTo>
                  <a:lnTo>
                    <a:pt x="4709" y="11861"/>
                  </a:lnTo>
                  <a:cubicBezTo>
                    <a:pt x="4789" y="11893"/>
                    <a:pt x="4871" y="11908"/>
                    <a:pt x="4952" y="11908"/>
                  </a:cubicBezTo>
                  <a:cubicBezTo>
                    <a:pt x="5180" y="11908"/>
                    <a:pt x="5396" y="11787"/>
                    <a:pt x="5501" y="11577"/>
                  </a:cubicBezTo>
                  <a:lnTo>
                    <a:pt x="6069" y="10542"/>
                  </a:lnTo>
                  <a:lnTo>
                    <a:pt x="6637" y="11556"/>
                  </a:lnTo>
                  <a:cubicBezTo>
                    <a:pt x="6742" y="11766"/>
                    <a:pt x="6958" y="11888"/>
                    <a:pt x="7186" y="11888"/>
                  </a:cubicBezTo>
                  <a:cubicBezTo>
                    <a:pt x="7267" y="11888"/>
                    <a:pt x="7350" y="11872"/>
                    <a:pt x="7429" y="11841"/>
                  </a:cubicBezTo>
                  <a:lnTo>
                    <a:pt x="9276" y="11069"/>
                  </a:lnTo>
                  <a:cubicBezTo>
                    <a:pt x="9581" y="10948"/>
                    <a:pt x="9743" y="10623"/>
                    <a:pt x="9642" y="10318"/>
                  </a:cubicBezTo>
                  <a:lnTo>
                    <a:pt x="9317" y="9182"/>
                  </a:lnTo>
                  <a:lnTo>
                    <a:pt x="10453" y="9506"/>
                  </a:lnTo>
                  <a:cubicBezTo>
                    <a:pt x="10507" y="9521"/>
                    <a:pt x="10561" y="9527"/>
                    <a:pt x="10615" y="9527"/>
                  </a:cubicBezTo>
                  <a:cubicBezTo>
                    <a:pt x="10871" y="9527"/>
                    <a:pt x="11124" y="9376"/>
                    <a:pt x="11225" y="9141"/>
                  </a:cubicBezTo>
                  <a:lnTo>
                    <a:pt x="11976" y="7294"/>
                  </a:lnTo>
                  <a:cubicBezTo>
                    <a:pt x="12098" y="6990"/>
                    <a:pt x="11976" y="6644"/>
                    <a:pt x="11692" y="6482"/>
                  </a:cubicBezTo>
                  <a:lnTo>
                    <a:pt x="10677" y="5934"/>
                  </a:lnTo>
                  <a:lnTo>
                    <a:pt x="11692" y="5366"/>
                  </a:lnTo>
                  <a:cubicBezTo>
                    <a:pt x="11976" y="5224"/>
                    <a:pt x="12098" y="4879"/>
                    <a:pt x="11955" y="4574"/>
                  </a:cubicBezTo>
                  <a:lnTo>
                    <a:pt x="11184" y="2727"/>
                  </a:lnTo>
                  <a:cubicBezTo>
                    <a:pt x="11084" y="2492"/>
                    <a:pt x="10845" y="2341"/>
                    <a:pt x="10593" y="2341"/>
                  </a:cubicBezTo>
                  <a:cubicBezTo>
                    <a:pt x="10540" y="2341"/>
                    <a:pt x="10486" y="2348"/>
                    <a:pt x="10433" y="2362"/>
                  </a:cubicBezTo>
                  <a:lnTo>
                    <a:pt x="9296" y="2707"/>
                  </a:lnTo>
                  <a:lnTo>
                    <a:pt x="9621" y="1570"/>
                  </a:lnTo>
                  <a:cubicBezTo>
                    <a:pt x="9702" y="1245"/>
                    <a:pt x="9540" y="921"/>
                    <a:pt x="9236" y="799"/>
                  </a:cubicBezTo>
                  <a:lnTo>
                    <a:pt x="7389" y="48"/>
                  </a:lnTo>
                  <a:cubicBezTo>
                    <a:pt x="7309" y="16"/>
                    <a:pt x="7227" y="1"/>
                    <a:pt x="7146" y="1"/>
                  </a:cubicBezTo>
                  <a:close/>
                </a:path>
              </a:pathLst>
            </a:custGeom>
            <a:solidFill>
              <a:schemeClr val="lt1"/>
            </a:solidFill>
            <a:ln>
              <a:solidFill>
                <a:schemeClr val="tx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60;p22"/>
            <p:cNvSpPr/>
            <p:nvPr/>
          </p:nvSpPr>
          <p:spPr>
            <a:xfrm>
              <a:off x="2195591" y="1809573"/>
              <a:ext cx="110771" cy="125908"/>
            </a:xfrm>
            <a:custGeom>
              <a:avLst/>
              <a:gdLst/>
              <a:ahLst/>
              <a:cxnLst/>
              <a:rect l="l" t="t" r="r" b="b"/>
              <a:pathLst>
                <a:path w="5481" h="6230" extrusionOk="0">
                  <a:moveTo>
                    <a:pt x="1654" y="0"/>
                  </a:moveTo>
                  <a:cubicBezTo>
                    <a:pt x="1455" y="0"/>
                    <a:pt x="1259" y="90"/>
                    <a:pt x="1137" y="262"/>
                  </a:cubicBezTo>
                  <a:lnTo>
                    <a:pt x="183" y="1541"/>
                  </a:lnTo>
                  <a:cubicBezTo>
                    <a:pt x="0" y="1784"/>
                    <a:pt x="20" y="2129"/>
                    <a:pt x="244" y="2353"/>
                  </a:cubicBezTo>
                  <a:lnTo>
                    <a:pt x="1279" y="3388"/>
                  </a:lnTo>
                  <a:cubicBezTo>
                    <a:pt x="1411" y="3520"/>
                    <a:pt x="1578" y="3586"/>
                    <a:pt x="1743" y="3586"/>
                  </a:cubicBezTo>
                  <a:cubicBezTo>
                    <a:pt x="1908" y="3586"/>
                    <a:pt x="2070" y="3520"/>
                    <a:pt x="2192" y="3388"/>
                  </a:cubicBezTo>
                  <a:cubicBezTo>
                    <a:pt x="2436" y="3144"/>
                    <a:pt x="2436" y="2738"/>
                    <a:pt x="2192" y="2495"/>
                  </a:cubicBezTo>
                  <a:lnTo>
                    <a:pt x="2070" y="2393"/>
                  </a:lnTo>
                  <a:lnTo>
                    <a:pt x="2070" y="2393"/>
                  </a:lnTo>
                  <a:cubicBezTo>
                    <a:pt x="2517" y="2454"/>
                    <a:pt x="2943" y="2677"/>
                    <a:pt x="3288" y="3002"/>
                  </a:cubicBezTo>
                  <a:cubicBezTo>
                    <a:pt x="3917" y="3631"/>
                    <a:pt x="4100" y="4545"/>
                    <a:pt x="3796" y="5357"/>
                  </a:cubicBezTo>
                  <a:cubicBezTo>
                    <a:pt x="3674" y="5681"/>
                    <a:pt x="3836" y="6047"/>
                    <a:pt x="4161" y="6189"/>
                  </a:cubicBezTo>
                  <a:cubicBezTo>
                    <a:pt x="4234" y="6216"/>
                    <a:pt x="4309" y="6229"/>
                    <a:pt x="4383" y="6229"/>
                  </a:cubicBezTo>
                  <a:cubicBezTo>
                    <a:pt x="4638" y="6229"/>
                    <a:pt x="4879" y="6075"/>
                    <a:pt x="4973" y="5823"/>
                  </a:cubicBezTo>
                  <a:cubicBezTo>
                    <a:pt x="5480" y="4524"/>
                    <a:pt x="5156" y="3083"/>
                    <a:pt x="4181" y="2109"/>
                  </a:cubicBezTo>
                  <a:cubicBezTo>
                    <a:pt x="3613" y="1541"/>
                    <a:pt x="2862" y="1196"/>
                    <a:pt x="2091" y="1114"/>
                  </a:cubicBezTo>
                  <a:lnTo>
                    <a:pt x="2152" y="1013"/>
                  </a:lnTo>
                  <a:cubicBezTo>
                    <a:pt x="2375" y="729"/>
                    <a:pt x="2314" y="323"/>
                    <a:pt x="2030" y="120"/>
                  </a:cubicBezTo>
                  <a:cubicBezTo>
                    <a:pt x="1917" y="39"/>
                    <a:pt x="1785" y="0"/>
                    <a:pt x="1654" y="0"/>
                  </a:cubicBezTo>
                  <a:close/>
                </a:path>
              </a:pathLst>
            </a:custGeom>
            <a:solidFill>
              <a:schemeClr val="lt1"/>
            </a:solidFill>
            <a:ln>
              <a:solidFill>
                <a:schemeClr val="tx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61;p22"/>
            <p:cNvSpPr/>
            <p:nvPr/>
          </p:nvSpPr>
          <p:spPr>
            <a:xfrm>
              <a:off x="1988418" y="2037603"/>
              <a:ext cx="110791" cy="125827"/>
            </a:xfrm>
            <a:custGeom>
              <a:avLst/>
              <a:gdLst/>
              <a:ahLst/>
              <a:cxnLst/>
              <a:rect l="l" t="t" r="r" b="b"/>
              <a:pathLst>
                <a:path w="5482" h="6226" extrusionOk="0">
                  <a:moveTo>
                    <a:pt x="1087" y="1"/>
                  </a:moveTo>
                  <a:cubicBezTo>
                    <a:pt x="823" y="1"/>
                    <a:pt x="582" y="155"/>
                    <a:pt x="488" y="406"/>
                  </a:cubicBezTo>
                  <a:cubicBezTo>
                    <a:pt x="1" y="1685"/>
                    <a:pt x="305" y="3147"/>
                    <a:pt x="1279" y="4101"/>
                  </a:cubicBezTo>
                  <a:cubicBezTo>
                    <a:pt x="1868" y="4689"/>
                    <a:pt x="2619" y="5034"/>
                    <a:pt x="3390" y="5115"/>
                  </a:cubicBezTo>
                  <a:lnTo>
                    <a:pt x="3309" y="5217"/>
                  </a:lnTo>
                  <a:cubicBezTo>
                    <a:pt x="3106" y="5481"/>
                    <a:pt x="3167" y="5887"/>
                    <a:pt x="3451" y="6090"/>
                  </a:cubicBezTo>
                  <a:cubicBezTo>
                    <a:pt x="3568" y="6181"/>
                    <a:pt x="3702" y="6225"/>
                    <a:pt x="3835" y="6225"/>
                  </a:cubicBezTo>
                  <a:cubicBezTo>
                    <a:pt x="4025" y="6225"/>
                    <a:pt x="4213" y="6135"/>
                    <a:pt x="4344" y="5968"/>
                  </a:cubicBezTo>
                  <a:lnTo>
                    <a:pt x="5298" y="4689"/>
                  </a:lnTo>
                  <a:cubicBezTo>
                    <a:pt x="5481" y="4425"/>
                    <a:pt x="5441" y="4080"/>
                    <a:pt x="5238" y="3857"/>
                  </a:cubicBezTo>
                  <a:lnTo>
                    <a:pt x="4182" y="2822"/>
                  </a:lnTo>
                  <a:cubicBezTo>
                    <a:pt x="4060" y="2700"/>
                    <a:pt x="3898" y="2639"/>
                    <a:pt x="3736" y="2639"/>
                  </a:cubicBezTo>
                  <a:cubicBezTo>
                    <a:pt x="3573" y="2639"/>
                    <a:pt x="3411" y="2700"/>
                    <a:pt x="3289" y="2822"/>
                  </a:cubicBezTo>
                  <a:cubicBezTo>
                    <a:pt x="3045" y="3065"/>
                    <a:pt x="3045" y="3471"/>
                    <a:pt x="3289" y="3715"/>
                  </a:cubicBezTo>
                  <a:lnTo>
                    <a:pt x="3411" y="3837"/>
                  </a:lnTo>
                  <a:cubicBezTo>
                    <a:pt x="2944" y="3756"/>
                    <a:pt x="2518" y="3553"/>
                    <a:pt x="2193" y="3207"/>
                  </a:cubicBezTo>
                  <a:cubicBezTo>
                    <a:pt x="1564" y="2599"/>
                    <a:pt x="1361" y="1665"/>
                    <a:pt x="1685" y="853"/>
                  </a:cubicBezTo>
                  <a:cubicBezTo>
                    <a:pt x="1807" y="528"/>
                    <a:pt x="1645" y="163"/>
                    <a:pt x="1320" y="41"/>
                  </a:cubicBezTo>
                  <a:cubicBezTo>
                    <a:pt x="1242" y="14"/>
                    <a:pt x="1164" y="1"/>
                    <a:pt x="1087" y="1"/>
                  </a:cubicBezTo>
                  <a:close/>
                </a:path>
              </a:pathLst>
            </a:custGeom>
            <a:solidFill>
              <a:schemeClr val="lt1"/>
            </a:solidFill>
            <a:ln>
              <a:solidFill>
                <a:schemeClr val="tx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0" name="Picture 3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824375">
            <a:off x="185867" y="3150728"/>
            <a:ext cx="540756" cy="643115"/>
          </a:xfrm>
          <a:prstGeom prst="rect">
            <a:avLst/>
          </a:prstGeom>
        </p:spPr>
      </p:pic>
      <p:sp>
        <p:nvSpPr>
          <p:cNvPr id="38" name="Google Shape;819;p30"/>
          <p:cNvSpPr/>
          <p:nvPr/>
        </p:nvSpPr>
        <p:spPr>
          <a:xfrm>
            <a:off x="1436168" y="1412459"/>
            <a:ext cx="796986" cy="780611"/>
          </a:xfrm>
          <a:custGeom>
            <a:avLst/>
            <a:gdLst/>
            <a:ahLst/>
            <a:cxnLst/>
            <a:rect l="l" t="t" r="r" b="b"/>
            <a:pathLst>
              <a:path w="11784" h="11626" extrusionOk="0">
                <a:moveTo>
                  <a:pt x="7444" y="2281"/>
                </a:moveTo>
                <a:cubicBezTo>
                  <a:pt x="7676" y="2281"/>
                  <a:pt x="7915" y="2370"/>
                  <a:pt x="8129" y="2584"/>
                </a:cubicBezTo>
                <a:lnTo>
                  <a:pt x="9106" y="3592"/>
                </a:lnTo>
                <a:cubicBezTo>
                  <a:pt x="9736" y="4254"/>
                  <a:pt x="9263" y="5356"/>
                  <a:pt x="8349" y="5356"/>
                </a:cubicBezTo>
                <a:cubicBezTo>
                  <a:pt x="8066" y="5356"/>
                  <a:pt x="7814" y="5230"/>
                  <a:pt x="7656" y="5041"/>
                </a:cubicBezTo>
                <a:lnTo>
                  <a:pt x="6648" y="4065"/>
                </a:lnTo>
                <a:cubicBezTo>
                  <a:pt x="5941" y="3333"/>
                  <a:pt x="6649" y="2281"/>
                  <a:pt x="7444" y="2281"/>
                </a:cubicBezTo>
                <a:close/>
                <a:moveTo>
                  <a:pt x="5495" y="3992"/>
                </a:moveTo>
                <a:cubicBezTo>
                  <a:pt x="5754" y="3992"/>
                  <a:pt x="5976" y="4327"/>
                  <a:pt x="5735" y="4569"/>
                </a:cubicBezTo>
                <a:lnTo>
                  <a:pt x="5262" y="5041"/>
                </a:lnTo>
                <a:cubicBezTo>
                  <a:pt x="4978" y="5325"/>
                  <a:pt x="5262" y="5514"/>
                  <a:pt x="5483" y="5734"/>
                </a:cubicBezTo>
                <a:lnTo>
                  <a:pt x="6207" y="5041"/>
                </a:lnTo>
                <a:cubicBezTo>
                  <a:pt x="6280" y="4968"/>
                  <a:pt x="6362" y="4937"/>
                  <a:pt x="6440" y="4937"/>
                </a:cubicBezTo>
                <a:cubicBezTo>
                  <a:pt x="6699" y="4937"/>
                  <a:pt x="6922" y="5272"/>
                  <a:pt x="6680" y="5514"/>
                </a:cubicBezTo>
                <a:lnTo>
                  <a:pt x="5955" y="6207"/>
                </a:lnTo>
                <a:cubicBezTo>
                  <a:pt x="6132" y="6384"/>
                  <a:pt x="6294" y="6577"/>
                  <a:pt x="6462" y="6577"/>
                </a:cubicBezTo>
                <a:cubicBezTo>
                  <a:pt x="6533" y="6577"/>
                  <a:pt x="6605" y="6543"/>
                  <a:pt x="6680" y="6459"/>
                </a:cubicBezTo>
                <a:lnTo>
                  <a:pt x="7152" y="5986"/>
                </a:lnTo>
                <a:cubicBezTo>
                  <a:pt x="7213" y="5926"/>
                  <a:pt x="7285" y="5900"/>
                  <a:pt x="7358" y="5900"/>
                </a:cubicBezTo>
                <a:cubicBezTo>
                  <a:pt x="7626" y="5900"/>
                  <a:pt x="7904" y="6250"/>
                  <a:pt x="7656" y="6522"/>
                </a:cubicBezTo>
                <a:lnTo>
                  <a:pt x="7184" y="6995"/>
                </a:lnTo>
                <a:cubicBezTo>
                  <a:pt x="6963" y="7215"/>
                  <a:pt x="6743" y="7310"/>
                  <a:pt x="6459" y="7310"/>
                </a:cubicBezTo>
                <a:cubicBezTo>
                  <a:pt x="6176" y="7310"/>
                  <a:pt x="5924" y="7215"/>
                  <a:pt x="5766" y="6995"/>
                </a:cubicBezTo>
                <a:lnTo>
                  <a:pt x="4789" y="6018"/>
                </a:lnTo>
                <a:cubicBezTo>
                  <a:pt x="4380" y="5640"/>
                  <a:pt x="4380" y="4947"/>
                  <a:pt x="4789" y="4569"/>
                </a:cubicBezTo>
                <a:lnTo>
                  <a:pt x="5262" y="4096"/>
                </a:lnTo>
                <a:cubicBezTo>
                  <a:pt x="5335" y="4023"/>
                  <a:pt x="5417" y="3992"/>
                  <a:pt x="5495" y="3992"/>
                </a:cubicBezTo>
                <a:close/>
                <a:moveTo>
                  <a:pt x="3510" y="5977"/>
                </a:moveTo>
                <a:cubicBezTo>
                  <a:pt x="3769" y="5977"/>
                  <a:pt x="3992" y="6312"/>
                  <a:pt x="3750" y="6553"/>
                </a:cubicBezTo>
                <a:lnTo>
                  <a:pt x="3277" y="7026"/>
                </a:lnTo>
                <a:cubicBezTo>
                  <a:pt x="3035" y="7268"/>
                  <a:pt x="3258" y="7603"/>
                  <a:pt x="3516" y="7603"/>
                </a:cubicBezTo>
                <a:cubicBezTo>
                  <a:pt x="3595" y="7603"/>
                  <a:pt x="3677" y="7572"/>
                  <a:pt x="3750" y="7499"/>
                </a:cubicBezTo>
                <a:cubicBezTo>
                  <a:pt x="3976" y="7273"/>
                  <a:pt x="4227" y="7178"/>
                  <a:pt x="4467" y="7178"/>
                </a:cubicBezTo>
                <a:cubicBezTo>
                  <a:pt x="5267" y="7178"/>
                  <a:pt x="5950" y="8221"/>
                  <a:pt x="5199" y="8948"/>
                </a:cubicBezTo>
                <a:lnTo>
                  <a:pt x="4726" y="9420"/>
                </a:lnTo>
                <a:cubicBezTo>
                  <a:pt x="4653" y="9494"/>
                  <a:pt x="4571" y="9524"/>
                  <a:pt x="4493" y="9524"/>
                </a:cubicBezTo>
                <a:cubicBezTo>
                  <a:pt x="4234" y="9524"/>
                  <a:pt x="4012" y="9190"/>
                  <a:pt x="4254" y="8948"/>
                </a:cubicBezTo>
                <a:lnTo>
                  <a:pt x="4726" y="8475"/>
                </a:lnTo>
                <a:cubicBezTo>
                  <a:pt x="4968" y="8233"/>
                  <a:pt x="4746" y="7899"/>
                  <a:pt x="4487" y="7899"/>
                </a:cubicBezTo>
                <a:cubicBezTo>
                  <a:pt x="4409" y="7899"/>
                  <a:pt x="4327" y="7929"/>
                  <a:pt x="4254" y="8003"/>
                </a:cubicBezTo>
                <a:cubicBezTo>
                  <a:pt x="4035" y="8222"/>
                  <a:pt x="3787" y="8314"/>
                  <a:pt x="3547" y="8314"/>
                </a:cubicBezTo>
                <a:cubicBezTo>
                  <a:pt x="2754" y="8314"/>
                  <a:pt x="2054" y="7304"/>
                  <a:pt x="2805" y="6553"/>
                </a:cubicBezTo>
                <a:lnTo>
                  <a:pt x="3277" y="6081"/>
                </a:lnTo>
                <a:cubicBezTo>
                  <a:pt x="3350" y="6008"/>
                  <a:pt x="3432" y="5977"/>
                  <a:pt x="3510" y="5977"/>
                </a:cubicBezTo>
                <a:close/>
                <a:moveTo>
                  <a:pt x="11390" y="0"/>
                </a:moveTo>
                <a:cubicBezTo>
                  <a:pt x="11303" y="0"/>
                  <a:pt x="11216" y="32"/>
                  <a:pt x="11153" y="95"/>
                </a:cubicBezTo>
                <a:lnTo>
                  <a:pt x="10208" y="1009"/>
                </a:lnTo>
                <a:cubicBezTo>
                  <a:pt x="9893" y="820"/>
                  <a:pt x="9547" y="757"/>
                  <a:pt x="9169" y="757"/>
                </a:cubicBezTo>
                <a:lnTo>
                  <a:pt x="6396" y="914"/>
                </a:lnTo>
                <a:cubicBezTo>
                  <a:pt x="5798" y="946"/>
                  <a:pt x="5230" y="1166"/>
                  <a:pt x="4821" y="1607"/>
                </a:cubicBezTo>
                <a:lnTo>
                  <a:pt x="410" y="6018"/>
                </a:lnTo>
                <a:cubicBezTo>
                  <a:pt x="1" y="6427"/>
                  <a:pt x="1" y="7089"/>
                  <a:pt x="410" y="7467"/>
                </a:cubicBezTo>
                <a:lnTo>
                  <a:pt x="4254" y="11342"/>
                </a:lnTo>
                <a:cubicBezTo>
                  <a:pt x="4459" y="11531"/>
                  <a:pt x="4726" y="11626"/>
                  <a:pt x="4990" y="11626"/>
                </a:cubicBezTo>
                <a:cubicBezTo>
                  <a:pt x="5254" y="11626"/>
                  <a:pt x="5514" y="11531"/>
                  <a:pt x="5703" y="11342"/>
                </a:cubicBezTo>
                <a:cubicBezTo>
                  <a:pt x="9704" y="7373"/>
                  <a:pt x="8854" y="8192"/>
                  <a:pt x="9956" y="7058"/>
                </a:cubicBezTo>
                <a:cubicBezTo>
                  <a:pt x="10492" y="6616"/>
                  <a:pt x="10807" y="5986"/>
                  <a:pt x="10838" y="5325"/>
                </a:cubicBezTo>
                <a:lnTo>
                  <a:pt x="10996" y="2521"/>
                </a:lnTo>
                <a:cubicBezTo>
                  <a:pt x="10996" y="2174"/>
                  <a:pt x="10901" y="1765"/>
                  <a:pt x="10712" y="1481"/>
                </a:cubicBezTo>
                <a:lnTo>
                  <a:pt x="11689" y="568"/>
                </a:lnTo>
                <a:cubicBezTo>
                  <a:pt x="11784" y="442"/>
                  <a:pt x="11784" y="190"/>
                  <a:pt x="11626" y="95"/>
                </a:cubicBezTo>
                <a:cubicBezTo>
                  <a:pt x="11563" y="32"/>
                  <a:pt x="11476" y="0"/>
                  <a:pt x="1139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itle 1"/>
          <p:cNvSpPr>
            <a:spLocks noGrp="1"/>
          </p:cNvSpPr>
          <p:nvPr>
            <p:ph type="title"/>
          </p:nvPr>
        </p:nvSpPr>
        <p:spPr/>
        <p:txBody>
          <a:bodyPr/>
          <a:lstStyle/>
          <a:p>
            <a:r>
              <a:rPr lang="en-IN" dirty="0" smtClean="0"/>
              <a:t>Approach to the project</a:t>
            </a:r>
            <a:endParaRPr lang="en-IN" dirty="0"/>
          </a:p>
        </p:txBody>
      </p:sp>
      <p:sp>
        <p:nvSpPr>
          <p:cNvPr id="5" name="Google Shape;471;p23"/>
          <p:cNvSpPr/>
          <p:nvPr/>
        </p:nvSpPr>
        <p:spPr>
          <a:xfrm>
            <a:off x="3674755" y="1335767"/>
            <a:ext cx="636900" cy="647700"/>
          </a:xfrm>
          <a:prstGeom prst="ellipse">
            <a:avLst/>
          </a:pr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sz="2600" dirty="0" smtClean="0">
                <a:solidFill>
                  <a:schemeClr val="lt1"/>
                </a:solidFill>
                <a:latin typeface="Bebas Neue"/>
                <a:ea typeface="Bebas Neue"/>
                <a:cs typeface="Bebas Neue"/>
                <a:sym typeface="Bebas Neue"/>
              </a:rPr>
              <a:t>01</a:t>
            </a:r>
            <a:endParaRPr sz="2600" dirty="0">
              <a:solidFill>
                <a:schemeClr val="lt1"/>
              </a:solidFill>
              <a:latin typeface="Bebas Neue"/>
              <a:ea typeface="Bebas Neue"/>
              <a:cs typeface="Bebas Neue"/>
              <a:sym typeface="Bebas Neue"/>
            </a:endParaRPr>
          </a:p>
        </p:txBody>
      </p:sp>
      <p:sp>
        <p:nvSpPr>
          <p:cNvPr id="6" name="Google Shape;471;p23"/>
          <p:cNvSpPr/>
          <p:nvPr/>
        </p:nvSpPr>
        <p:spPr>
          <a:xfrm>
            <a:off x="4370270" y="1983467"/>
            <a:ext cx="636900" cy="647700"/>
          </a:xfrm>
          <a:prstGeom prst="ellipse">
            <a:avLst/>
          </a:pr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sz="2600" dirty="0" smtClean="0">
                <a:solidFill>
                  <a:schemeClr val="lt1"/>
                </a:solidFill>
                <a:latin typeface="Bebas Neue"/>
                <a:ea typeface="Bebas Neue"/>
                <a:cs typeface="Bebas Neue"/>
                <a:sym typeface="Bebas Neue"/>
              </a:rPr>
              <a:t>02</a:t>
            </a:r>
            <a:endParaRPr sz="2600" dirty="0">
              <a:solidFill>
                <a:schemeClr val="lt1"/>
              </a:solidFill>
              <a:latin typeface="Bebas Neue"/>
              <a:ea typeface="Bebas Neue"/>
              <a:cs typeface="Bebas Neue"/>
              <a:sym typeface="Bebas Neue"/>
            </a:endParaRPr>
          </a:p>
        </p:txBody>
      </p:sp>
      <p:cxnSp>
        <p:nvCxnSpPr>
          <p:cNvPr id="10" name="Google Shape;631;p25"/>
          <p:cNvCxnSpPr/>
          <p:nvPr/>
        </p:nvCxnSpPr>
        <p:spPr>
          <a:xfrm>
            <a:off x="4247563" y="1845012"/>
            <a:ext cx="254700" cy="228900"/>
          </a:xfrm>
          <a:prstGeom prst="straightConnector1">
            <a:avLst/>
          </a:prstGeom>
          <a:noFill/>
          <a:ln w="9525" cap="flat" cmpd="sng">
            <a:solidFill>
              <a:schemeClr val="dk1"/>
            </a:solidFill>
            <a:prstDash val="solid"/>
            <a:round/>
            <a:headEnd type="none" w="med" len="med"/>
            <a:tailEnd type="none" w="med" len="med"/>
          </a:ln>
        </p:spPr>
      </p:cxnSp>
      <p:cxnSp>
        <p:nvCxnSpPr>
          <p:cNvPr id="11" name="Google Shape;631;p25"/>
          <p:cNvCxnSpPr>
            <a:stCxn id="6" idx="3"/>
          </p:cNvCxnSpPr>
          <p:nvPr/>
        </p:nvCxnSpPr>
        <p:spPr>
          <a:xfrm flipH="1">
            <a:off x="3993205" y="2536314"/>
            <a:ext cx="470337" cy="244986"/>
          </a:xfrm>
          <a:prstGeom prst="straightConnector1">
            <a:avLst/>
          </a:prstGeom>
          <a:noFill/>
          <a:ln w="9525" cap="flat" cmpd="sng">
            <a:solidFill>
              <a:schemeClr val="dk1"/>
            </a:solidFill>
            <a:prstDash val="solid"/>
            <a:round/>
            <a:headEnd type="none" w="med" len="med"/>
            <a:tailEnd type="none" w="med" len="med"/>
          </a:ln>
        </p:spPr>
      </p:cxnSp>
      <p:cxnSp>
        <p:nvCxnSpPr>
          <p:cNvPr id="18" name="Google Shape;631;p25"/>
          <p:cNvCxnSpPr/>
          <p:nvPr/>
        </p:nvCxnSpPr>
        <p:spPr>
          <a:xfrm>
            <a:off x="3872486" y="2859278"/>
            <a:ext cx="521230" cy="323850"/>
          </a:xfrm>
          <a:prstGeom prst="straightConnector1">
            <a:avLst/>
          </a:prstGeom>
          <a:noFill/>
          <a:ln w="9525" cap="flat" cmpd="sng">
            <a:solidFill>
              <a:schemeClr val="dk1"/>
            </a:solidFill>
            <a:prstDash val="solid"/>
            <a:round/>
            <a:headEnd type="none" w="med" len="med"/>
            <a:tailEnd type="none" w="med" len="med"/>
          </a:ln>
        </p:spPr>
      </p:cxnSp>
      <p:sp>
        <p:nvSpPr>
          <p:cNvPr id="7" name="Google Shape;471;p23"/>
          <p:cNvSpPr/>
          <p:nvPr/>
        </p:nvSpPr>
        <p:spPr>
          <a:xfrm>
            <a:off x="3554036" y="2535428"/>
            <a:ext cx="636900" cy="647700"/>
          </a:xfrm>
          <a:prstGeom prst="ellipse">
            <a:avLst/>
          </a:pr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sz="2600" dirty="0" smtClean="0">
                <a:solidFill>
                  <a:schemeClr val="lt1"/>
                </a:solidFill>
                <a:latin typeface="Bebas Neue"/>
                <a:ea typeface="Bebas Neue"/>
                <a:cs typeface="Bebas Neue"/>
                <a:sym typeface="Bebas Neue"/>
              </a:rPr>
              <a:t>03</a:t>
            </a:r>
            <a:endParaRPr sz="2600" dirty="0">
              <a:solidFill>
                <a:schemeClr val="lt1"/>
              </a:solidFill>
              <a:latin typeface="Bebas Neue"/>
              <a:ea typeface="Bebas Neue"/>
              <a:cs typeface="Bebas Neue"/>
              <a:sym typeface="Bebas Neue"/>
            </a:endParaRPr>
          </a:p>
        </p:txBody>
      </p:sp>
      <p:cxnSp>
        <p:nvCxnSpPr>
          <p:cNvPr id="29" name="Google Shape;631;p25"/>
          <p:cNvCxnSpPr/>
          <p:nvPr/>
        </p:nvCxnSpPr>
        <p:spPr>
          <a:xfrm flipH="1">
            <a:off x="4247563" y="3472286"/>
            <a:ext cx="353013" cy="349842"/>
          </a:xfrm>
          <a:prstGeom prst="straightConnector1">
            <a:avLst/>
          </a:prstGeom>
          <a:noFill/>
          <a:ln w="9525" cap="flat" cmpd="sng">
            <a:solidFill>
              <a:schemeClr val="dk1"/>
            </a:solidFill>
            <a:prstDash val="solid"/>
            <a:round/>
            <a:headEnd type="none" w="med" len="med"/>
            <a:tailEnd type="none" w="med" len="med"/>
          </a:ln>
        </p:spPr>
      </p:cxnSp>
      <p:sp>
        <p:nvSpPr>
          <p:cNvPr id="8" name="Google Shape;471;p23"/>
          <p:cNvSpPr/>
          <p:nvPr/>
        </p:nvSpPr>
        <p:spPr>
          <a:xfrm>
            <a:off x="4393716" y="2939036"/>
            <a:ext cx="636900" cy="647700"/>
          </a:xfrm>
          <a:prstGeom prst="ellipse">
            <a:avLst/>
          </a:pr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sz="2600" dirty="0" smtClean="0">
                <a:solidFill>
                  <a:schemeClr val="lt1"/>
                </a:solidFill>
                <a:latin typeface="Bebas Neue"/>
                <a:ea typeface="Bebas Neue"/>
                <a:cs typeface="Bebas Neue"/>
                <a:sym typeface="Bebas Neue"/>
              </a:rPr>
              <a:t>04</a:t>
            </a:r>
            <a:endParaRPr sz="2600" dirty="0">
              <a:solidFill>
                <a:schemeClr val="lt1"/>
              </a:solidFill>
              <a:latin typeface="Bebas Neue"/>
              <a:ea typeface="Bebas Neue"/>
              <a:cs typeface="Bebas Neue"/>
              <a:sym typeface="Bebas Neue"/>
            </a:endParaRPr>
          </a:p>
        </p:txBody>
      </p:sp>
      <p:sp>
        <p:nvSpPr>
          <p:cNvPr id="9" name="Google Shape;471;p23"/>
          <p:cNvSpPr/>
          <p:nvPr/>
        </p:nvSpPr>
        <p:spPr>
          <a:xfrm>
            <a:off x="3847478" y="3727275"/>
            <a:ext cx="636900" cy="647700"/>
          </a:xfrm>
          <a:prstGeom prst="ellipse">
            <a:avLst/>
          </a:pr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sz="2600" dirty="0" smtClean="0">
                <a:solidFill>
                  <a:schemeClr val="lt1"/>
                </a:solidFill>
                <a:latin typeface="Bebas Neue"/>
                <a:ea typeface="Bebas Neue"/>
                <a:cs typeface="Bebas Neue"/>
                <a:sym typeface="Bebas Neue"/>
              </a:rPr>
              <a:t>05</a:t>
            </a:r>
            <a:endParaRPr sz="2600" dirty="0">
              <a:solidFill>
                <a:schemeClr val="lt1"/>
              </a:solidFill>
              <a:latin typeface="Bebas Neue"/>
              <a:ea typeface="Bebas Neue"/>
              <a:cs typeface="Bebas Neue"/>
              <a:sym typeface="Bebas Neue"/>
            </a:endParaRPr>
          </a:p>
        </p:txBody>
      </p:sp>
      <p:sp>
        <p:nvSpPr>
          <p:cNvPr id="33" name="Rectangle 32"/>
          <p:cNvSpPr/>
          <p:nvPr/>
        </p:nvSpPr>
        <p:spPr>
          <a:xfrm>
            <a:off x="117231" y="1238963"/>
            <a:ext cx="3721646" cy="954107"/>
          </a:xfrm>
          <a:prstGeom prst="rect">
            <a:avLst/>
          </a:prstGeom>
        </p:spPr>
        <p:txBody>
          <a:bodyPr wrap="square">
            <a:spAutoFit/>
          </a:bodyPr>
          <a:lstStyle/>
          <a:p>
            <a:r>
              <a:rPr lang="en-US" dirty="0">
                <a:solidFill>
                  <a:schemeClr val="tx1"/>
                </a:solidFill>
                <a:latin typeface="Arimo" charset="0"/>
                <a:ea typeface="Arimo" charset="0"/>
                <a:cs typeface="Arimo" charset="0"/>
              </a:rPr>
              <a:t>Understanding the business context means grasping the company's goals, dataset purposes, and departmental questions to tailor the analysis effectively</a:t>
            </a:r>
            <a:endParaRPr lang="en-IN" dirty="0">
              <a:solidFill>
                <a:schemeClr val="tx1"/>
              </a:solidFill>
              <a:latin typeface="Arimo" charset="0"/>
              <a:ea typeface="Arimo" charset="0"/>
              <a:cs typeface="Arimo" charset="0"/>
            </a:endParaRPr>
          </a:p>
        </p:txBody>
      </p:sp>
      <p:sp>
        <p:nvSpPr>
          <p:cNvPr id="34" name="Rectangle 33"/>
          <p:cNvSpPr/>
          <p:nvPr/>
        </p:nvSpPr>
        <p:spPr>
          <a:xfrm>
            <a:off x="5265077" y="1650514"/>
            <a:ext cx="3410000" cy="954107"/>
          </a:xfrm>
          <a:prstGeom prst="rect">
            <a:avLst/>
          </a:prstGeom>
        </p:spPr>
        <p:txBody>
          <a:bodyPr wrap="square">
            <a:spAutoFit/>
          </a:bodyPr>
          <a:lstStyle/>
          <a:p>
            <a:r>
              <a:rPr lang="en-US" dirty="0">
                <a:solidFill>
                  <a:schemeClr val="tx1"/>
                </a:solidFill>
                <a:latin typeface="Arimo" charset="0"/>
                <a:ea typeface="Arimo" charset="0"/>
                <a:cs typeface="Arimo" charset="0"/>
              </a:rPr>
              <a:t>Data cleaning and preparation involve removing duplicates, handling </a:t>
            </a:r>
            <a:r>
              <a:rPr lang="en-US" dirty="0" smtClean="0">
                <a:solidFill>
                  <a:schemeClr val="tx1"/>
                </a:solidFill>
                <a:latin typeface="Arimo" charset="0"/>
                <a:ea typeface="Arimo" charset="0"/>
                <a:cs typeface="Arimo" charset="0"/>
              </a:rPr>
              <a:t>missing values</a:t>
            </a:r>
            <a:r>
              <a:rPr lang="en-US" dirty="0">
                <a:solidFill>
                  <a:schemeClr val="tx1"/>
                </a:solidFill>
                <a:latin typeface="Arimo" charset="0"/>
                <a:ea typeface="Arimo" charset="0"/>
                <a:cs typeface="Arimo" charset="0"/>
              </a:rPr>
              <a:t>, and ensuring consistent formats for accurate analysis</a:t>
            </a:r>
            <a:endParaRPr lang="en-IN" dirty="0">
              <a:solidFill>
                <a:schemeClr val="tx1"/>
              </a:solidFill>
              <a:latin typeface="Arimo" charset="0"/>
              <a:ea typeface="Arimo" charset="0"/>
              <a:cs typeface="Arimo" charset="0"/>
            </a:endParaRPr>
          </a:p>
        </p:txBody>
      </p:sp>
      <p:sp>
        <p:nvSpPr>
          <p:cNvPr id="35" name="Rectangle 34"/>
          <p:cNvSpPr/>
          <p:nvPr/>
        </p:nvSpPr>
        <p:spPr>
          <a:xfrm>
            <a:off x="117231" y="2382224"/>
            <a:ext cx="3436805" cy="954107"/>
          </a:xfrm>
          <a:prstGeom prst="rect">
            <a:avLst/>
          </a:prstGeom>
        </p:spPr>
        <p:txBody>
          <a:bodyPr wrap="square">
            <a:spAutoFit/>
          </a:bodyPr>
          <a:lstStyle/>
          <a:p>
            <a:r>
              <a:rPr lang="en-US" dirty="0" smtClean="0">
                <a:solidFill>
                  <a:schemeClr val="tx1"/>
                </a:solidFill>
                <a:latin typeface="Arimo" charset="0"/>
                <a:ea typeface="Arimo" charset="0"/>
                <a:cs typeface="Arimo" charset="0"/>
              </a:rPr>
              <a:t>In </a:t>
            </a:r>
            <a:r>
              <a:rPr lang="en-US" dirty="0">
                <a:solidFill>
                  <a:schemeClr val="tx1"/>
                </a:solidFill>
                <a:latin typeface="Arimo" charset="0"/>
                <a:ea typeface="Arimo" charset="0"/>
                <a:cs typeface="Arimo" charset="0"/>
              </a:rPr>
              <a:t>structured analysis, I use SQL to perform tasks like aggregations, rolling averages, and complex calculations to derive insights from the data</a:t>
            </a:r>
          </a:p>
        </p:txBody>
      </p:sp>
      <p:sp>
        <p:nvSpPr>
          <p:cNvPr id="36" name="Rectangle 35"/>
          <p:cNvSpPr/>
          <p:nvPr/>
        </p:nvSpPr>
        <p:spPr>
          <a:xfrm>
            <a:off x="5158859" y="2894446"/>
            <a:ext cx="3692063" cy="738664"/>
          </a:xfrm>
          <a:prstGeom prst="rect">
            <a:avLst/>
          </a:prstGeom>
        </p:spPr>
        <p:txBody>
          <a:bodyPr wrap="square">
            <a:spAutoFit/>
          </a:bodyPr>
          <a:lstStyle/>
          <a:p>
            <a:r>
              <a:rPr lang="en-US" dirty="0" smtClean="0">
                <a:solidFill>
                  <a:schemeClr val="tx1"/>
                </a:solidFill>
                <a:latin typeface="Arimo" charset="0"/>
                <a:ea typeface="Arimo" charset="0"/>
                <a:cs typeface="Arimo" charset="0"/>
              </a:rPr>
              <a:t>For </a:t>
            </a:r>
            <a:r>
              <a:rPr lang="en-US" dirty="0">
                <a:solidFill>
                  <a:schemeClr val="tx1"/>
                </a:solidFill>
                <a:latin typeface="Arimo" charset="0"/>
                <a:ea typeface="Arimo" charset="0"/>
                <a:cs typeface="Arimo" charset="0"/>
              </a:rPr>
              <a:t>exploratory investigation, I analyze trends and compare metrics to identify anomalies and sudden </a:t>
            </a:r>
            <a:r>
              <a:rPr lang="en-US" dirty="0" smtClean="0">
                <a:solidFill>
                  <a:schemeClr val="tx1"/>
                </a:solidFill>
                <a:latin typeface="Arimo" charset="0"/>
                <a:ea typeface="Arimo" charset="0"/>
                <a:cs typeface="Arimo" charset="0"/>
              </a:rPr>
              <a:t>changes</a:t>
            </a:r>
            <a:endParaRPr lang="en-US" dirty="0">
              <a:solidFill>
                <a:schemeClr val="tx1"/>
              </a:solidFill>
              <a:latin typeface="Arimo" charset="0"/>
              <a:ea typeface="Arimo" charset="0"/>
              <a:cs typeface="Arimo" charset="0"/>
            </a:endParaRPr>
          </a:p>
        </p:txBody>
      </p:sp>
      <p:sp>
        <p:nvSpPr>
          <p:cNvPr id="37" name="Rectangle 36"/>
          <p:cNvSpPr/>
          <p:nvPr/>
        </p:nvSpPr>
        <p:spPr>
          <a:xfrm>
            <a:off x="222738" y="3575013"/>
            <a:ext cx="3223846" cy="954107"/>
          </a:xfrm>
          <a:prstGeom prst="rect">
            <a:avLst/>
          </a:prstGeom>
        </p:spPr>
        <p:txBody>
          <a:bodyPr wrap="square">
            <a:spAutoFit/>
          </a:bodyPr>
          <a:lstStyle/>
          <a:p>
            <a:r>
              <a:rPr lang="en-US" dirty="0">
                <a:solidFill>
                  <a:schemeClr val="tx1"/>
                </a:solidFill>
                <a:latin typeface="Arimo" charset="0"/>
                <a:ea typeface="Arimo" charset="0"/>
                <a:cs typeface="Arimo" charset="0"/>
              </a:rPr>
              <a:t>Deriving actionable insights involves interpreting the results and providing clear recommendations to address business needs.</a:t>
            </a:r>
            <a:endParaRPr lang="en-IN" dirty="0">
              <a:solidFill>
                <a:schemeClr val="tx1"/>
              </a:solidFill>
              <a:latin typeface="Arimo" charset="0"/>
              <a:ea typeface="Arimo" charset="0"/>
              <a:cs typeface="Arimo" charset="0"/>
            </a:endParaRPr>
          </a:p>
        </p:txBody>
      </p:sp>
      <p:sp>
        <p:nvSpPr>
          <p:cNvPr id="49" name="Google Shape;146;p16"/>
          <p:cNvSpPr/>
          <p:nvPr/>
        </p:nvSpPr>
        <p:spPr>
          <a:xfrm rot="-1685758">
            <a:off x="8328153" y="13340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09;p15"/>
          <p:cNvSpPr/>
          <p:nvPr/>
        </p:nvSpPr>
        <p:spPr>
          <a:xfrm>
            <a:off x="8706392" y="3822128"/>
            <a:ext cx="194400" cy="194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Rectangle 29"/>
          <p:cNvSpPr/>
          <p:nvPr/>
        </p:nvSpPr>
        <p:spPr>
          <a:xfrm>
            <a:off x="7224385" y="160437"/>
            <a:ext cx="1019831" cy="307777"/>
          </a:xfrm>
          <a:prstGeom prst="rect">
            <a:avLst/>
          </a:prstGeom>
        </p:spPr>
        <p:txBody>
          <a:bodyPr wrap="none">
            <a:spAutoFit/>
          </a:bodyPr>
          <a:lstStyle/>
          <a:p>
            <a:pPr lvl="0" algn="ctr"/>
            <a:r>
              <a:rPr lang="en-IN">
                <a:solidFill>
                  <a:schemeClr val="tx2">
                    <a:lumMod val="75000"/>
                  </a:schemeClr>
                </a:solidFill>
                <a:latin typeface="Bebas Neue" charset="0"/>
              </a:rPr>
              <a:t>DATA ANALYSIS</a:t>
            </a:r>
            <a:endParaRPr lang="en-IN" dirty="0">
              <a:solidFill>
                <a:schemeClr val="tx2">
                  <a:lumMod val="75000"/>
                </a:schemeClr>
              </a:solidFill>
              <a:latin typeface="Bebas Neue" charset="0"/>
            </a:endParaRPr>
          </a:p>
        </p:txBody>
      </p:sp>
    </p:spTree>
    <p:extLst>
      <p:ext uri="{BB962C8B-B14F-4D97-AF65-F5344CB8AC3E}">
        <p14:creationId xmlns:p14="http://schemas.microsoft.com/office/powerpoint/2010/main" val="11430033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 name="Google Shape;958;p35"/>
          <p:cNvCxnSpPr/>
          <p:nvPr/>
        </p:nvCxnSpPr>
        <p:spPr>
          <a:xfrm flipV="1">
            <a:off x="1496314" y="1842313"/>
            <a:ext cx="2544295" cy="516977"/>
          </a:xfrm>
          <a:prstGeom prst="bentConnector3">
            <a:avLst>
              <a:gd name="adj1" fmla="val 50000"/>
            </a:avLst>
          </a:prstGeom>
          <a:noFill/>
          <a:ln w="9525" cap="flat" cmpd="sng">
            <a:solidFill>
              <a:schemeClr val="dk1"/>
            </a:solidFill>
            <a:prstDash val="solid"/>
            <a:round/>
            <a:headEnd type="none" w="med" len="med"/>
            <a:tailEnd type="oval" w="med" len="med"/>
          </a:ln>
        </p:spPr>
      </p:cxnSp>
      <p:sp>
        <p:nvSpPr>
          <p:cNvPr id="2" name="Title 1"/>
          <p:cNvSpPr>
            <a:spLocks noGrp="1"/>
          </p:cNvSpPr>
          <p:nvPr>
            <p:ph type="title"/>
          </p:nvPr>
        </p:nvSpPr>
        <p:spPr>
          <a:xfrm>
            <a:off x="720000" y="539500"/>
            <a:ext cx="5129815" cy="1369800"/>
          </a:xfrm>
        </p:spPr>
        <p:txBody>
          <a:bodyPr/>
          <a:lstStyle/>
          <a:p>
            <a:r>
              <a:rPr lang="en-IN" dirty="0" smtClean="0"/>
              <a:t>Execution to the analysis</a:t>
            </a:r>
            <a:endParaRPr lang="en-IN" dirty="0"/>
          </a:p>
        </p:txBody>
      </p:sp>
      <p:grpSp>
        <p:nvGrpSpPr>
          <p:cNvPr id="4" name="Google Shape;943;p35"/>
          <p:cNvGrpSpPr/>
          <p:nvPr/>
        </p:nvGrpSpPr>
        <p:grpSpPr>
          <a:xfrm>
            <a:off x="458014" y="2046419"/>
            <a:ext cx="2076600" cy="1047320"/>
            <a:chOff x="1922991" y="2716162"/>
            <a:chExt cx="2076600" cy="1047320"/>
          </a:xfrm>
        </p:grpSpPr>
        <p:sp>
          <p:nvSpPr>
            <p:cNvPr id="7" name="Google Shape;945;p35"/>
            <p:cNvSpPr txBox="1"/>
            <p:nvPr/>
          </p:nvSpPr>
          <p:spPr>
            <a:xfrm>
              <a:off x="1922991" y="3306282"/>
              <a:ext cx="2076600" cy="457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IN" sz="1600" dirty="0" smtClean="0">
                  <a:solidFill>
                    <a:schemeClr val="dk1"/>
                  </a:solidFill>
                  <a:latin typeface="Arial Black" pitchFamily="34" charset="0"/>
                  <a:ea typeface="Bebas Neue"/>
                  <a:cs typeface="Bebas Neue"/>
                  <a:sym typeface="Bebas Neue"/>
                </a:rPr>
                <a:t>Data Cleaning</a:t>
              </a:r>
              <a:endParaRPr sz="1600" dirty="0">
                <a:solidFill>
                  <a:schemeClr val="dk1"/>
                </a:solidFill>
                <a:latin typeface="Arial Black" pitchFamily="34" charset="0"/>
                <a:ea typeface="Bebas Neue"/>
                <a:cs typeface="Bebas Neue"/>
                <a:sym typeface="Bebas Neue"/>
              </a:endParaRPr>
            </a:p>
          </p:txBody>
        </p:sp>
        <p:sp>
          <p:nvSpPr>
            <p:cNvPr id="6" name="Google Shape;947;p35"/>
            <p:cNvSpPr/>
            <p:nvPr/>
          </p:nvSpPr>
          <p:spPr>
            <a:xfrm>
              <a:off x="2793313" y="2716162"/>
              <a:ext cx="664200" cy="666000"/>
            </a:xfrm>
            <a:prstGeom prst="ellipse">
              <a:avLst/>
            </a:pr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600" dirty="0">
                  <a:solidFill>
                    <a:schemeClr val="lt1"/>
                  </a:solidFill>
                  <a:latin typeface="Bebas Neue"/>
                  <a:ea typeface="Bebas Neue"/>
                  <a:cs typeface="Bebas Neue"/>
                  <a:sym typeface="Bebas Neue"/>
                </a:rPr>
                <a:t>01</a:t>
              </a:r>
              <a:endParaRPr sz="2600" dirty="0">
                <a:solidFill>
                  <a:schemeClr val="lt1"/>
                </a:solidFill>
                <a:latin typeface="Bebas Neue"/>
                <a:ea typeface="Bebas Neue"/>
                <a:cs typeface="Bebas Neue"/>
                <a:sym typeface="Bebas Neue"/>
              </a:endParaRPr>
            </a:p>
          </p:txBody>
        </p:sp>
      </p:grpSp>
      <p:grpSp>
        <p:nvGrpSpPr>
          <p:cNvPr id="9" name="Google Shape;948;p35"/>
          <p:cNvGrpSpPr/>
          <p:nvPr/>
        </p:nvGrpSpPr>
        <p:grpSpPr>
          <a:xfrm>
            <a:off x="3042309" y="1509310"/>
            <a:ext cx="2564420" cy="1078580"/>
            <a:chOff x="4465450" y="2906662"/>
            <a:chExt cx="2564420" cy="1078580"/>
          </a:xfrm>
        </p:grpSpPr>
        <p:sp>
          <p:nvSpPr>
            <p:cNvPr id="12" name="Google Shape;950;p35"/>
            <p:cNvSpPr txBox="1"/>
            <p:nvPr/>
          </p:nvSpPr>
          <p:spPr>
            <a:xfrm>
              <a:off x="4465450" y="3528042"/>
              <a:ext cx="2564420" cy="457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IN" sz="1600" dirty="0">
                  <a:solidFill>
                    <a:schemeClr val="dk1"/>
                  </a:solidFill>
                  <a:latin typeface="Arial Black" pitchFamily="34" charset="0"/>
                  <a:ea typeface="Bebas Neue"/>
                  <a:cs typeface="Bebas Neue"/>
                  <a:sym typeface="Bebas Neue"/>
                </a:rPr>
                <a:t>J</a:t>
              </a:r>
              <a:r>
                <a:rPr lang="en-IN" sz="1600" dirty="0" smtClean="0">
                  <a:solidFill>
                    <a:schemeClr val="dk1"/>
                  </a:solidFill>
                  <a:latin typeface="Arial Black" pitchFamily="34" charset="0"/>
                  <a:ea typeface="Bebas Neue"/>
                  <a:cs typeface="Bebas Neue"/>
                  <a:sym typeface="Bebas Neue"/>
                </a:rPr>
                <a:t>ob </a:t>
              </a:r>
              <a:r>
                <a:rPr lang="en-IN" sz="1600" dirty="0">
                  <a:solidFill>
                    <a:schemeClr val="dk1"/>
                  </a:solidFill>
                  <a:latin typeface="Arial Black" pitchFamily="34" charset="0"/>
                  <a:ea typeface="Bebas Neue"/>
                  <a:cs typeface="Bebas Neue"/>
                  <a:sym typeface="Bebas Neue"/>
                </a:rPr>
                <a:t>D</a:t>
              </a:r>
              <a:r>
                <a:rPr lang="en-IN" sz="1600" dirty="0" smtClean="0">
                  <a:solidFill>
                    <a:schemeClr val="dk1"/>
                  </a:solidFill>
                  <a:latin typeface="Arial Black" pitchFamily="34" charset="0"/>
                  <a:ea typeface="Bebas Neue"/>
                  <a:cs typeface="Bebas Neue"/>
                  <a:sym typeface="Bebas Neue"/>
                </a:rPr>
                <a:t>ata Analysis</a:t>
              </a:r>
              <a:endParaRPr sz="1600" dirty="0">
                <a:solidFill>
                  <a:schemeClr val="dk1"/>
                </a:solidFill>
                <a:latin typeface="Arial Black" pitchFamily="34" charset="0"/>
                <a:ea typeface="Bebas Neue"/>
                <a:cs typeface="Bebas Neue"/>
                <a:sym typeface="Bebas Neue"/>
              </a:endParaRPr>
            </a:p>
          </p:txBody>
        </p:sp>
        <p:sp>
          <p:nvSpPr>
            <p:cNvPr id="11" name="Google Shape;952;p35"/>
            <p:cNvSpPr/>
            <p:nvPr/>
          </p:nvSpPr>
          <p:spPr>
            <a:xfrm>
              <a:off x="5463750" y="2906662"/>
              <a:ext cx="664200" cy="666000"/>
            </a:xfrm>
            <a:prstGeom prst="ellipse">
              <a:avLst/>
            </a:pr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600">
                  <a:solidFill>
                    <a:schemeClr val="lt1"/>
                  </a:solidFill>
                  <a:latin typeface="Bebas Neue"/>
                  <a:ea typeface="Bebas Neue"/>
                  <a:cs typeface="Bebas Neue"/>
                  <a:sym typeface="Bebas Neue"/>
                </a:rPr>
                <a:t>02</a:t>
              </a:r>
              <a:endParaRPr sz="2600">
                <a:solidFill>
                  <a:schemeClr val="lt1"/>
                </a:solidFill>
                <a:latin typeface="Bebas Neue"/>
                <a:ea typeface="Bebas Neue"/>
                <a:cs typeface="Bebas Neue"/>
                <a:sym typeface="Bebas Neue"/>
              </a:endParaRPr>
            </a:p>
          </p:txBody>
        </p:sp>
      </p:grpSp>
      <p:grpSp>
        <p:nvGrpSpPr>
          <p:cNvPr id="14" name="Google Shape;953;p35"/>
          <p:cNvGrpSpPr/>
          <p:nvPr/>
        </p:nvGrpSpPr>
        <p:grpSpPr>
          <a:xfrm>
            <a:off x="5956300" y="980992"/>
            <a:ext cx="3111499" cy="978934"/>
            <a:chOff x="4327201" y="2906662"/>
            <a:chExt cx="3111499" cy="978934"/>
          </a:xfrm>
        </p:grpSpPr>
        <p:sp>
          <p:nvSpPr>
            <p:cNvPr id="17" name="Google Shape;955;p35"/>
            <p:cNvSpPr txBox="1"/>
            <p:nvPr/>
          </p:nvSpPr>
          <p:spPr>
            <a:xfrm>
              <a:off x="4327201" y="3428396"/>
              <a:ext cx="3111499" cy="457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IN" sz="1600" dirty="0" smtClean="0">
                  <a:solidFill>
                    <a:schemeClr val="dk1"/>
                  </a:solidFill>
                  <a:latin typeface="Arial Black" pitchFamily="34" charset="0"/>
                  <a:ea typeface="Bebas Neue"/>
                  <a:cs typeface="Bebas Neue"/>
                  <a:sym typeface="Bebas Neue"/>
                </a:rPr>
                <a:t>Metric Spike </a:t>
              </a:r>
              <a:r>
                <a:rPr lang="en-IN" sz="1600" dirty="0">
                  <a:solidFill>
                    <a:schemeClr val="dk1"/>
                  </a:solidFill>
                  <a:latin typeface="Arial Black" pitchFamily="34" charset="0"/>
                  <a:ea typeface="Bebas Neue"/>
                  <a:cs typeface="Bebas Neue"/>
                  <a:sym typeface="Bebas Neue"/>
                </a:rPr>
                <a:t>I</a:t>
              </a:r>
              <a:r>
                <a:rPr lang="en-IN" sz="1600" dirty="0" smtClean="0">
                  <a:solidFill>
                    <a:schemeClr val="dk1"/>
                  </a:solidFill>
                  <a:latin typeface="Arial Black" pitchFamily="34" charset="0"/>
                  <a:ea typeface="Bebas Neue"/>
                  <a:cs typeface="Bebas Neue"/>
                  <a:sym typeface="Bebas Neue"/>
                </a:rPr>
                <a:t>nvestigation</a:t>
              </a:r>
              <a:endParaRPr sz="1600" dirty="0">
                <a:solidFill>
                  <a:schemeClr val="dk1"/>
                </a:solidFill>
                <a:latin typeface="Arial Black" pitchFamily="34" charset="0"/>
                <a:ea typeface="Bebas Neue"/>
                <a:cs typeface="Bebas Neue"/>
                <a:sym typeface="Bebas Neue"/>
              </a:endParaRPr>
            </a:p>
          </p:txBody>
        </p:sp>
        <p:sp>
          <p:nvSpPr>
            <p:cNvPr id="16" name="Google Shape;957;p35"/>
            <p:cNvSpPr/>
            <p:nvPr/>
          </p:nvSpPr>
          <p:spPr>
            <a:xfrm>
              <a:off x="5463750" y="2906662"/>
              <a:ext cx="664200" cy="666000"/>
            </a:xfrm>
            <a:prstGeom prst="ellipse">
              <a:avLst/>
            </a:pr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600">
                  <a:solidFill>
                    <a:schemeClr val="lt1"/>
                  </a:solidFill>
                  <a:latin typeface="Bebas Neue"/>
                  <a:ea typeface="Bebas Neue"/>
                  <a:cs typeface="Bebas Neue"/>
                  <a:sym typeface="Bebas Neue"/>
                </a:rPr>
                <a:t>03</a:t>
              </a:r>
              <a:endParaRPr sz="2600">
                <a:solidFill>
                  <a:schemeClr val="lt1"/>
                </a:solidFill>
                <a:latin typeface="Bebas Neue"/>
                <a:ea typeface="Bebas Neue"/>
                <a:cs typeface="Bebas Neue"/>
                <a:sym typeface="Bebas Neue"/>
              </a:endParaRPr>
            </a:p>
          </p:txBody>
        </p:sp>
      </p:grpSp>
      <p:cxnSp>
        <p:nvCxnSpPr>
          <p:cNvPr id="20" name="Google Shape;959;p35"/>
          <p:cNvCxnSpPr>
            <a:endCxn id="16" idx="2"/>
          </p:cNvCxnSpPr>
          <p:nvPr/>
        </p:nvCxnSpPr>
        <p:spPr>
          <a:xfrm flipV="1">
            <a:off x="4704809" y="1313992"/>
            <a:ext cx="2388040" cy="528318"/>
          </a:xfrm>
          <a:prstGeom prst="bentConnector3">
            <a:avLst>
              <a:gd name="adj1" fmla="val 50000"/>
            </a:avLst>
          </a:prstGeom>
          <a:noFill/>
          <a:ln w="9525" cap="flat" cmpd="sng">
            <a:solidFill>
              <a:schemeClr val="dk1"/>
            </a:solidFill>
            <a:prstDash val="solid"/>
            <a:round/>
            <a:headEnd type="none" w="med" len="med"/>
            <a:tailEnd type="oval" w="med" len="med"/>
          </a:ln>
        </p:spPr>
      </p:cxnSp>
      <p:cxnSp>
        <p:nvCxnSpPr>
          <p:cNvPr id="21" name="Google Shape;960;p35"/>
          <p:cNvCxnSpPr>
            <a:stCxn id="6" idx="2"/>
          </p:cNvCxnSpPr>
          <p:nvPr/>
        </p:nvCxnSpPr>
        <p:spPr>
          <a:xfrm flipH="1">
            <a:off x="-264712" y="2379419"/>
            <a:ext cx="1593048" cy="0"/>
          </a:xfrm>
          <a:prstGeom prst="straightConnector1">
            <a:avLst/>
          </a:prstGeom>
          <a:noFill/>
          <a:ln w="9525" cap="flat" cmpd="sng">
            <a:solidFill>
              <a:schemeClr val="dk1"/>
            </a:solidFill>
            <a:prstDash val="solid"/>
            <a:round/>
            <a:headEnd type="none" w="med" len="med"/>
            <a:tailEnd type="none" w="med" len="med"/>
          </a:ln>
        </p:spPr>
      </p:cxnSp>
      <p:sp>
        <p:nvSpPr>
          <p:cNvPr id="26" name="Rectangle 25"/>
          <p:cNvSpPr/>
          <p:nvPr/>
        </p:nvSpPr>
        <p:spPr>
          <a:xfrm>
            <a:off x="109891" y="3098826"/>
            <a:ext cx="2659521" cy="1384995"/>
          </a:xfrm>
          <a:prstGeom prst="rect">
            <a:avLst/>
          </a:prstGeom>
        </p:spPr>
        <p:txBody>
          <a:bodyPr wrap="square">
            <a:spAutoFit/>
          </a:bodyPr>
          <a:lstStyle/>
          <a:p>
            <a:r>
              <a:rPr lang="en-US" dirty="0">
                <a:solidFill>
                  <a:schemeClr val="tx1"/>
                </a:solidFill>
                <a:latin typeface="Arimo" charset="0"/>
                <a:ea typeface="Arimo" charset="0"/>
                <a:cs typeface="Arimo" charset="0"/>
              </a:rPr>
              <a:t>Ensure data quality by removing duplicates, handling missing values</a:t>
            </a:r>
            <a:r>
              <a:rPr lang="en-US" dirty="0" smtClean="0">
                <a:solidFill>
                  <a:schemeClr val="tx1"/>
                </a:solidFill>
                <a:latin typeface="Arimo" charset="0"/>
                <a:ea typeface="Arimo" charset="0"/>
                <a:cs typeface="Arimo" charset="0"/>
              </a:rPr>
              <a:t>, </a:t>
            </a:r>
            <a:r>
              <a:rPr lang="en-US" dirty="0">
                <a:solidFill>
                  <a:schemeClr val="tx1"/>
                </a:solidFill>
                <a:latin typeface="Arimo" charset="0"/>
                <a:ea typeface="Arimo" charset="0"/>
                <a:cs typeface="Arimo" charset="0"/>
              </a:rPr>
              <a:t>formatting dates </a:t>
            </a:r>
            <a:r>
              <a:rPr lang="en-US" dirty="0" smtClean="0">
                <a:solidFill>
                  <a:schemeClr val="tx1"/>
                </a:solidFill>
                <a:latin typeface="Arimo" charset="0"/>
                <a:ea typeface="Arimo" charset="0"/>
                <a:cs typeface="Arimo" charset="0"/>
              </a:rPr>
              <a:t>correctly and maintaining column consistency for reliable analysis</a:t>
            </a:r>
            <a:endParaRPr lang="en-IN" dirty="0">
              <a:solidFill>
                <a:schemeClr val="tx1"/>
              </a:solidFill>
              <a:latin typeface="Arimo" charset="0"/>
              <a:ea typeface="Arimo" charset="0"/>
              <a:cs typeface="Arimo" charset="0"/>
            </a:endParaRPr>
          </a:p>
        </p:txBody>
      </p:sp>
      <p:sp>
        <p:nvSpPr>
          <p:cNvPr id="31" name="Rectangle 1"/>
          <p:cNvSpPr>
            <a:spLocks noChangeArrowheads="1"/>
          </p:cNvSpPr>
          <p:nvPr/>
        </p:nvSpPr>
        <p:spPr bwMode="auto">
          <a:xfrm>
            <a:off x="2849491" y="2545910"/>
            <a:ext cx="3068709"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Arimo" charset="0"/>
                <a:ea typeface="Arimo" charset="0"/>
                <a:cs typeface="Arimo" charset="0"/>
              </a:rPr>
              <a:t>I used SQL to aggregate job reviews per hour and day, calculate daily throughput, and apply a 7-day rolling average to identify trends, smooth fluctuations, and capture long-term performance metrics.</a:t>
            </a:r>
            <a:endParaRPr lang="en-US" dirty="0">
              <a:solidFill>
                <a:schemeClr val="tx1"/>
              </a:solidFill>
              <a:latin typeface="Arimo" charset="0"/>
              <a:ea typeface="Arimo" charset="0"/>
              <a:cs typeface="Arimo" charset="0"/>
            </a:endParaRPr>
          </a:p>
          <a:p>
            <a:pPr lvl="0" fontAlgn="base">
              <a:spcBef>
                <a:spcPct val="0"/>
              </a:spcBef>
              <a:spcAft>
                <a:spcPct val="0"/>
              </a:spcAft>
              <a:buClrTx/>
            </a:pPr>
            <a:r>
              <a:rPr lang="en-US" dirty="0" smtClean="0">
                <a:solidFill>
                  <a:schemeClr val="tx1"/>
                </a:solidFill>
                <a:latin typeface="Arimo" charset="0"/>
                <a:ea typeface="Arimo" charset="0"/>
                <a:cs typeface="Arimo" charset="0"/>
              </a:rPr>
              <a:t>Determined </a:t>
            </a:r>
            <a:r>
              <a:rPr lang="en-US" dirty="0">
                <a:solidFill>
                  <a:schemeClr val="tx1"/>
                </a:solidFill>
                <a:latin typeface="Arimo" charset="0"/>
                <a:ea typeface="Arimo" charset="0"/>
                <a:cs typeface="Arimo" charset="0"/>
              </a:rPr>
              <a:t>the language share in job data over the past 30 days to reveal usage trends</a:t>
            </a:r>
            <a:r>
              <a:rPr lang="en-US" dirty="0" smtClean="0">
                <a:solidFill>
                  <a:schemeClr val="tx1"/>
                </a:solidFill>
                <a:latin typeface="Arimo" charset="0"/>
                <a:ea typeface="Arimo" charset="0"/>
                <a:cs typeface="Arimo" charset="0"/>
              </a:rPr>
              <a:t>.</a:t>
            </a:r>
            <a:endParaRPr lang="en-US" dirty="0">
              <a:solidFill>
                <a:schemeClr val="tx1"/>
              </a:solidFill>
              <a:latin typeface="Arimo" charset="0"/>
              <a:ea typeface="Arimo" charset="0"/>
              <a:cs typeface="Arimo" charset="0"/>
            </a:endParaRPr>
          </a:p>
        </p:txBody>
      </p:sp>
      <p:sp>
        <p:nvSpPr>
          <p:cNvPr id="33" name="Google Shape;145;p16"/>
          <p:cNvSpPr/>
          <p:nvPr/>
        </p:nvSpPr>
        <p:spPr>
          <a:xfrm>
            <a:off x="2762938" y="2661331"/>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45;p16"/>
          <p:cNvSpPr/>
          <p:nvPr/>
        </p:nvSpPr>
        <p:spPr>
          <a:xfrm>
            <a:off x="2762938" y="3944031"/>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45;p16"/>
          <p:cNvSpPr/>
          <p:nvPr/>
        </p:nvSpPr>
        <p:spPr>
          <a:xfrm>
            <a:off x="19738" y="3207431"/>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Rectangle 3"/>
          <p:cNvSpPr>
            <a:spLocks noChangeArrowheads="1"/>
          </p:cNvSpPr>
          <p:nvPr/>
        </p:nvSpPr>
        <p:spPr bwMode="auto">
          <a:xfrm>
            <a:off x="6019800" y="1911704"/>
            <a:ext cx="3187700"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Arimo" charset="0"/>
                <a:ea typeface="Arimo" charset="0"/>
                <a:cs typeface="Arimo" charset="0"/>
              </a:rPr>
              <a:t>I measured weekly user activity by counting unique users and analyzed sign-ups and cohort retention to identify engagement patterns and product growth</a:t>
            </a:r>
          </a:p>
          <a:p>
            <a:pPr marL="0" marR="0" lvl="0" indent="0" algn="l" defTabSz="914400" rtl="0" eaLnBrk="1" fontAlgn="base" latinLnBrk="0" hangingPunct="1">
              <a:lnSpc>
                <a:spcPct val="100000"/>
              </a:lnSpc>
              <a:spcBef>
                <a:spcPct val="0"/>
              </a:spcBef>
              <a:spcAft>
                <a:spcPct val="0"/>
              </a:spcAft>
              <a:buClrTx/>
              <a:buSzTx/>
              <a:buFontTx/>
              <a:buNone/>
              <a:tabLst/>
            </a:pPr>
            <a:endParaRPr lang="en-US" dirty="0">
              <a:solidFill>
                <a:schemeClr val="tx1"/>
              </a:solidFill>
              <a:latin typeface="Arimo" charset="0"/>
              <a:ea typeface="Arimo" charset="0"/>
              <a:cs typeface="Arimo" charset="0"/>
            </a:endParaRPr>
          </a:p>
          <a:p>
            <a:pPr fontAlgn="base">
              <a:spcBef>
                <a:spcPct val="0"/>
              </a:spcBef>
              <a:spcAft>
                <a:spcPct val="0"/>
              </a:spcAft>
              <a:buClrTx/>
            </a:pPr>
            <a:r>
              <a:rPr lang="en-US" dirty="0">
                <a:solidFill>
                  <a:schemeClr val="tx1"/>
                </a:solidFill>
                <a:latin typeface="Arimo" charset="0"/>
                <a:ea typeface="Arimo" charset="0"/>
                <a:cs typeface="Arimo" charset="0"/>
              </a:rPr>
              <a:t>I measured device-specific user activity and analyzed email interactions </a:t>
            </a:r>
            <a:r>
              <a:rPr lang="en-US" dirty="0" smtClean="0">
                <a:solidFill>
                  <a:schemeClr val="tx1"/>
                </a:solidFill>
                <a:latin typeface="Arimo" charset="0"/>
                <a:ea typeface="Arimo" charset="0"/>
                <a:cs typeface="Arimo" charset="0"/>
              </a:rPr>
              <a:t>to </a:t>
            </a:r>
            <a:r>
              <a:rPr lang="en-US" dirty="0">
                <a:solidFill>
                  <a:schemeClr val="tx1"/>
                </a:solidFill>
                <a:latin typeface="Arimo" charset="0"/>
                <a:ea typeface="Arimo" charset="0"/>
                <a:cs typeface="Arimo" charset="0"/>
              </a:rPr>
              <a:t>assess engagement and email campaign effectiveness.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b="0" i="0" u="none" strike="noStrike" cap="none" normalizeH="0" baseline="0" dirty="0" smtClean="0">
              <a:ln>
                <a:noFill/>
              </a:ln>
              <a:solidFill>
                <a:schemeClr val="tx1"/>
              </a:solidFill>
              <a:effectLst/>
              <a:latin typeface="Arimo" charset="0"/>
              <a:ea typeface="Arimo" charset="0"/>
              <a:cs typeface="Arimo" charset="0"/>
            </a:endParaRPr>
          </a:p>
        </p:txBody>
      </p:sp>
      <p:sp>
        <p:nvSpPr>
          <p:cNvPr id="40" name="Google Shape;145;p16"/>
          <p:cNvSpPr/>
          <p:nvPr/>
        </p:nvSpPr>
        <p:spPr>
          <a:xfrm>
            <a:off x="5912538" y="2039031"/>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45;p16"/>
          <p:cNvSpPr/>
          <p:nvPr/>
        </p:nvSpPr>
        <p:spPr>
          <a:xfrm>
            <a:off x="5899838" y="3321731"/>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 name="Google Shape;403;p21"/>
          <p:cNvGrpSpPr/>
          <p:nvPr/>
        </p:nvGrpSpPr>
        <p:grpSpPr>
          <a:xfrm rot="21251639">
            <a:off x="162765" y="1207402"/>
            <a:ext cx="898600" cy="741494"/>
            <a:chOff x="726183" y="1770972"/>
            <a:chExt cx="422955" cy="437708"/>
          </a:xfrm>
        </p:grpSpPr>
        <p:sp>
          <p:nvSpPr>
            <p:cNvPr id="24" name="Google Shape;404;p21"/>
            <p:cNvSpPr/>
            <p:nvPr/>
          </p:nvSpPr>
          <p:spPr>
            <a:xfrm>
              <a:off x="726183" y="1834957"/>
              <a:ext cx="422955" cy="373723"/>
            </a:xfrm>
            <a:custGeom>
              <a:avLst/>
              <a:gdLst/>
              <a:ahLst/>
              <a:cxnLst/>
              <a:rect l="l" t="t" r="r" b="b"/>
              <a:pathLst>
                <a:path w="20928" h="18492" extrusionOk="0">
                  <a:moveTo>
                    <a:pt x="630" y="0"/>
                  </a:moveTo>
                  <a:cubicBezTo>
                    <a:pt x="285" y="0"/>
                    <a:pt x="1" y="285"/>
                    <a:pt x="1" y="650"/>
                  </a:cubicBezTo>
                  <a:lnTo>
                    <a:pt x="1" y="17862"/>
                  </a:lnTo>
                  <a:cubicBezTo>
                    <a:pt x="1" y="18207"/>
                    <a:pt x="285" y="18492"/>
                    <a:pt x="630" y="18492"/>
                  </a:cubicBezTo>
                  <a:lnTo>
                    <a:pt x="20299" y="18492"/>
                  </a:lnTo>
                  <a:cubicBezTo>
                    <a:pt x="20644" y="18492"/>
                    <a:pt x="20928" y="18207"/>
                    <a:pt x="20928" y="17862"/>
                  </a:cubicBezTo>
                  <a:cubicBezTo>
                    <a:pt x="20928" y="17497"/>
                    <a:pt x="20644" y="17213"/>
                    <a:pt x="20299" y="17213"/>
                  </a:cubicBezTo>
                  <a:lnTo>
                    <a:pt x="19649" y="17213"/>
                  </a:lnTo>
                  <a:lnTo>
                    <a:pt x="19649" y="3593"/>
                  </a:lnTo>
                  <a:cubicBezTo>
                    <a:pt x="19649" y="3370"/>
                    <a:pt x="19466" y="3187"/>
                    <a:pt x="19243" y="3187"/>
                  </a:cubicBezTo>
                  <a:lnTo>
                    <a:pt x="18066" y="3187"/>
                  </a:lnTo>
                  <a:cubicBezTo>
                    <a:pt x="17843" y="3187"/>
                    <a:pt x="17640" y="3370"/>
                    <a:pt x="17640" y="3593"/>
                  </a:cubicBezTo>
                  <a:lnTo>
                    <a:pt x="17640" y="17213"/>
                  </a:lnTo>
                  <a:lnTo>
                    <a:pt x="16381" y="17213"/>
                  </a:lnTo>
                  <a:lnTo>
                    <a:pt x="16381" y="8728"/>
                  </a:lnTo>
                  <a:cubicBezTo>
                    <a:pt x="16381" y="8485"/>
                    <a:pt x="16198" y="8302"/>
                    <a:pt x="15955" y="8302"/>
                  </a:cubicBezTo>
                  <a:lnTo>
                    <a:pt x="14798" y="8302"/>
                  </a:lnTo>
                  <a:cubicBezTo>
                    <a:pt x="14554" y="8302"/>
                    <a:pt x="14372" y="8485"/>
                    <a:pt x="14372" y="8728"/>
                  </a:cubicBezTo>
                  <a:lnTo>
                    <a:pt x="14372" y="17213"/>
                  </a:lnTo>
                  <a:lnTo>
                    <a:pt x="13113" y="17213"/>
                  </a:lnTo>
                  <a:lnTo>
                    <a:pt x="13113" y="12280"/>
                  </a:lnTo>
                  <a:cubicBezTo>
                    <a:pt x="13113" y="12037"/>
                    <a:pt x="12910" y="11854"/>
                    <a:pt x="12687" y="11854"/>
                  </a:cubicBezTo>
                  <a:lnTo>
                    <a:pt x="11510" y="11854"/>
                  </a:lnTo>
                  <a:cubicBezTo>
                    <a:pt x="11286" y="11854"/>
                    <a:pt x="11104" y="12037"/>
                    <a:pt x="11104" y="12280"/>
                  </a:cubicBezTo>
                  <a:lnTo>
                    <a:pt x="11104" y="17213"/>
                  </a:lnTo>
                  <a:lnTo>
                    <a:pt x="9825" y="17213"/>
                  </a:lnTo>
                  <a:lnTo>
                    <a:pt x="9825" y="8668"/>
                  </a:lnTo>
                  <a:cubicBezTo>
                    <a:pt x="9825" y="8444"/>
                    <a:pt x="9642" y="8262"/>
                    <a:pt x="9399" y="8262"/>
                  </a:cubicBezTo>
                  <a:lnTo>
                    <a:pt x="8242" y="8262"/>
                  </a:lnTo>
                  <a:cubicBezTo>
                    <a:pt x="7998" y="8262"/>
                    <a:pt x="7816" y="8444"/>
                    <a:pt x="7816" y="8668"/>
                  </a:cubicBezTo>
                  <a:lnTo>
                    <a:pt x="7816" y="17213"/>
                  </a:lnTo>
                  <a:lnTo>
                    <a:pt x="6557" y="17213"/>
                  </a:lnTo>
                  <a:lnTo>
                    <a:pt x="6557" y="12280"/>
                  </a:lnTo>
                  <a:cubicBezTo>
                    <a:pt x="6557" y="12037"/>
                    <a:pt x="6354" y="11854"/>
                    <a:pt x="6131" y="11854"/>
                  </a:cubicBezTo>
                  <a:lnTo>
                    <a:pt x="4974" y="11854"/>
                  </a:lnTo>
                  <a:cubicBezTo>
                    <a:pt x="4730" y="11854"/>
                    <a:pt x="4548" y="12037"/>
                    <a:pt x="4548" y="12280"/>
                  </a:cubicBezTo>
                  <a:lnTo>
                    <a:pt x="4548" y="17213"/>
                  </a:lnTo>
                  <a:lnTo>
                    <a:pt x="3269" y="17213"/>
                  </a:lnTo>
                  <a:lnTo>
                    <a:pt x="3269" y="15508"/>
                  </a:lnTo>
                  <a:cubicBezTo>
                    <a:pt x="3269" y="15285"/>
                    <a:pt x="3086" y="15082"/>
                    <a:pt x="2863" y="15082"/>
                  </a:cubicBezTo>
                  <a:lnTo>
                    <a:pt x="1259" y="15082"/>
                  </a:lnTo>
                  <a:lnTo>
                    <a:pt x="1259" y="650"/>
                  </a:lnTo>
                  <a:cubicBezTo>
                    <a:pt x="1259" y="285"/>
                    <a:pt x="975" y="0"/>
                    <a:pt x="6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405;p21"/>
            <p:cNvSpPr/>
            <p:nvPr/>
          </p:nvSpPr>
          <p:spPr>
            <a:xfrm>
              <a:off x="775818" y="1770972"/>
              <a:ext cx="342964" cy="191571"/>
            </a:xfrm>
            <a:custGeom>
              <a:avLst/>
              <a:gdLst/>
              <a:ahLst/>
              <a:cxnLst/>
              <a:rect l="l" t="t" r="r" b="b"/>
              <a:pathLst>
                <a:path w="16970" h="9479" extrusionOk="0">
                  <a:moveTo>
                    <a:pt x="14250" y="0"/>
                  </a:moveTo>
                  <a:cubicBezTo>
                    <a:pt x="13905" y="0"/>
                    <a:pt x="13621" y="284"/>
                    <a:pt x="13621" y="629"/>
                  </a:cubicBezTo>
                  <a:cubicBezTo>
                    <a:pt x="13621" y="995"/>
                    <a:pt x="13905" y="1279"/>
                    <a:pt x="14250" y="1279"/>
                  </a:cubicBezTo>
                  <a:lnTo>
                    <a:pt x="14798" y="1279"/>
                  </a:lnTo>
                  <a:lnTo>
                    <a:pt x="9033" y="7023"/>
                  </a:lnTo>
                  <a:lnTo>
                    <a:pt x="5360" y="4100"/>
                  </a:lnTo>
                  <a:cubicBezTo>
                    <a:pt x="5237" y="4006"/>
                    <a:pt x="5093" y="3960"/>
                    <a:pt x="4951" y="3960"/>
                  </a:cubicBezTo>
                  <a:cubicBezTo>
                    <a:pt x="4787" y="3960"/>
                    <a:pt x="4627" y="4021"/>
                    <a:pt x="4507" y="4141"/>
                  </a:cubicBezTo>
                  <a:lnTo>
                    <a:pt x="245" y="8403"/>
                  </a:lnTo>
                  <a:cubicBezTo>
                    <a:pt x="1" y="8647"/>
                    <a:pt x="1" y="9053"/>
                    <a:pt x="245" y="9296"/>
                  </a:cubicBezTo>
                  <a:cubicBezTo>
                    <a:pt x="366" y="9418"/>
                    <a:pt x="529" y="9479"/>
                    <a:pt x="691" y="9479"/>
                  </a:cubicBezTo>
                  <a:cubicBezTo>
                    <a:pt x="853" y="9479"/>
                    <a:pt x="1016" y="9418"/>
                    <a:pt x="1138" y="9296"/>
                  </a:cubicBezTo>
                  <a:lnTo>
                    <a:pt x="4994" y="5440"/>
                  </a:lnTo>
                  <a:lnTo>
                    <a:pt x="8688" y="8383"/>
                  </a:lnTo>
                  <a:cubicBezTo>
                    <a:pt x="8808" y="8475"/>
                    <a:pt x="8949" y="8521"/>
                    <a:pt x="9088" y="8521"/>
                  </a:cubicBezTo>
                  <a:cubicBezTo>
                    <a:pt x="9255" y="8521"/>
                    <a:pt x="9419" y="8455"/>
                    <a:pt x="9541" y="8322"/>
                  </a:cubicBezTo>
                  <a:lnTo>
                    <a:pt x="15691" y="2172"/>
                  </a:lnTo>
                  <a:lnTo>
                    <a:pt x="15691" y="2720"/>
                  </a:lnTo>
                  <a:cubicBezTo>
                    <a:pt x="15691" y="3065"/>
                    <a:pt x="15975" y="3349"/>
                    <a:pt x="16341" y="3349"/>
                  </a:cubicBezTo>
                  <a:cubicBezTo>
                    <a:pt x="16686" y="3349"/>
                    <a:pt x="16970" y="3065"/>
                    <a:pt x="16970" y="2720"/>
                  </a:cubicBezTo>
                  <a:lnTo>
                    <a:pt x="16970" y="629"/>
                  </a:lnTo>
                  <a:cubicBezTo>
                    <a:pt x="16970" y="284"/>
                    <a:pt x="16686" y="0"/>
                    <a:pt x="163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 name="Rectangle 26"/>
          <p:cNvSpPr/>
          <p:nvPr/>
        </p:nvSpPr>
        <p:spPr>
          <a:xfrm>
            <a:off x="7224385" y="160437"/>
            <a:ext cx="1019831" cy="307777"/>
          </a:xfrm>
          <a:prstGeom prst="rect">
            <a:avLst/>
          </a:prstGeom>
        </p:spPr>
        <p:txBody>
          <a:bodyPr wrap="none">
            <a:spAutoFit/>
          </a:bodyPr>
          <a:lstStyle/>
          <a:p>
            <a:pPr lvl="0" algn="ctr"/>
            <a:r>
              <a:rPr lang="en-IN">
                <a:solidFill>
                  <a:schemeClr val="tx2">
                    <a:lumMod val="75000"/>
                  </a:schemeClr>
                </a:solidFill>
                <a:latin typeface="Bebas Neue" charset="0"/>
              </a:rPr>
              <a:t>DATA ANALYSIS</a:t>
            </a:r>
            <a:endParaRPr lang="en-IN" dirty="0">
              <a:solidFill>
                <a:schemeClr val="tx2">
                  <a:lumMod val="75000"/>
                </a:schemeClr>
              </a:solidFill>
              <a:latin typeface="Bebas Neue" charset="0"/>
            </a:endParaRPr>
          </a:p>
        </p:txBody>
      </p:sp>
    </p:spTree>
    <p:extLst>
      <p:ext uri="{BB962C8B-B14F-4D97-AF65-F5344CB8AC3E}">
        <p14:creationId xmlns:p14="http://schemas.microsoft.com/office/powerpoint/2010/main" val="32963137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7"/>
          <p:cNvSpPr txBox="1">
            <a:spLocks noGrp="1"/>
          </p:cNvSpPr>
          <p:nvPr>
            <p:ph type="title"/>
          </p:nvPr>
        </p:nvSpPr>
        <p:spPr>
          <a:xfrm>
            <a:off x="720000" y="53945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HANDLING THE ANALYSIS</a:t>
            </a:r>
            <a:endParaRPr dirty="0"/>
          </a:p>
        </p:txBody>
      </p:sp>
      <p:grpSp>
        <p:nvGrpSpPr>
          <p:cNvPr id="164" name="Google Shape;164;p17"/>
          <p:cNvGrpSpPr/>
          <p:nvPr/>
        </p:nvGrpSpPr>
        <p:grpSpPr>
          <a:xfrm>
            <a:off x="980492" y="1278175"/>
            <a:ext cx="2759169" cy="1618329"/>
            <a:chOff x="980492" y="1278175"/>
            <a:chExt cx="2759169" cy="1618329"/>
          </a:xfrm>
        </p:grpSpPr>
        <p:grpSp>
          <p:nvGrpSpPr>
            <p:cNvPr id="165" name="Google Shape;165;p17"/>
            <p:cNvGrpSpPr/>
            <p:nvPr/>
          </p:nvGrpSpPr>
          <p:grpSpPr>
            <a:xfrm>
              <a:off x="980492" y="1278175"/>
              <a:ext cx="2759169" cy="904909"/>
              <a:chOff x="980492" y="1278175"/>
              <a:chExt cx="2759169" cy="904909"/>
            </a:xfrm>
          </p:grpSpPr>
          <p:sp>
            <p:nvSpPr>
              <p:cNvPr id="166" name="Google Shape;166;p17"/>
              <p:cNvSpPr txBox="1"/>
              <p:nvPr/>
            </p:nvSpPr>
            <p:spPr>
              <a:xfrm>
                <a:off x="1086000" y="1725884"/>
                <a:ext cx="2076600" cy="457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solidFill>
                      <a:schemeClr val="dk1"/>
                    </a:solidFill>
                    <a:latin typeface="Arial Black" pitchFamily="34" charset="0"/>
                    <a:ea typeface="Bebas Neue"/>
                    <a:cs typeface="Bebas Neue"/>
                    <a:sym typeface="Bebas Neue"/>
                  </a:rPr>
                  <a:t>Data cleaning and  prepration</a:t>
                </a:r>
                <a:endParaRPr dirty="0">
                  <a:solidFill>
                    <a:schemeClr val="dk1"/>
                  </a:solidFill>
                  <a:latin typeface="Arial Black" pitchFamily="34" charset="0"/>
                  <a:ea typeface="Bebas Neue"/>
                  <a:cs typeface="Bebas Neue"/>
                  <a:sym typeface="Bebas Neue"/>
                </a:endParaRPr>
              </a:p>
            </p:txBody>
          </p:sp>
          <p:sp>
            <p:nvSpPr>
              <p:cNvPr id="167" name="Google Shape;167;p17"/>
              <p:cNvSpPr txBox="1"/>
              <p:nvPr/>
            </p:nvSpPr>
            <p:spPr>
              <a:xfrm>
                <a:off x="980492" y="1278175"/>
                <a:ext cx="2759169" cy="5520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200" dirty="0" smtClean="0">
                    <a:solidFill>
                      <a:schemeClr val="dk1"/>
                    </a:solidFill>
                    <a:latin typeface="Arimo"/>
                    <a:ea typeface="Arimo"/>
                    <a:cs typeface="Arimo"/>
                    <a:sym typeface="Arimo"/>
                  </a:rPr>
                  <a:t>Ensure data quality by removing duplicates, handling missing values and formatting dates correctly</a:t>
                </a:r>
                <a:endParaRPr sz="1200" dirty="0">
                  <a:solidFill>
                    <a:schemeClr val="dk1"/>
                  </a:solidFill>
                  <a:latin typeface="Arimo"/>
                  <a:ea typeface="Arimo"/>
                  <a:cs typeface="Arimo"/>
                  <a:sym typeface="Arimo"/>
                </a:endParaRPr>
              </a:p>
            </p:txBody>
          </p:sp>
        </p:grpSp>
        <p:sp>
          <p:nvSpPr>
            <p:cNvPr id="168" name="Google Shape;168;p17"/>
            <p:cNvSpPr/>
            <p:nvPr/>
          </p:nvSpPr>
          <p:spPr>
            <a:xfrm>
              <a:off x="1792200" y="2230504"/>
              <a:ext cx="664200" cy="666000"/>
            </a:xfrm>
            <a:prstGeom prst="ellipse">
              <a:avLst/>
            </a:pr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600" dirty="0">
                  <a:solidFill>
                    <a:schemeClr val="lt1"/>
                  </a:solidFill>
                  <a:latin typeface="Bebas Neue"/>
                  <a:ea typeface="Bebas Neue"/>
                  <a:cs typeface="Bebas Neue"/>
                  <a:sym typeface="Bebas Neue"/>
                </a:rPr>
                <a:t>01</a:t>
              </a:r>
              <a:endParaRPr sz="2600" dirty="0">
                <a:solidFill>
                  <a:schemeClr val="lt1"/>
                </a:solidFill>
                <a:latin typeface="Bebas Neue"/>
                <a:ea typeface="Bebas Neue"/>
                <a:cs typeface="Bebas Neue"/>
                <a:sym typeface="Bebas Neue"/>
              </a:endParaRPr>
            </a:p>
          </p:txBody>
        </p:sp>
      </p:grpSp>
      <p:grpSp>
        <p:nvGrpSpPr>
          <p:cNvPr id="169" name="Google Shape;169;p17"/>
          <p:cNvGrpSpPr/>
          <p:nvPr/>
        </p:nvGrpSpPr>
        <p:grpSpPr>
          <a:xfrm>
            <a:off x="2309850" y="2906662"/>
            <a:ext cx="2076600" cy="1618514"/>
            <a:chOff x="2309850" y="2906662"/>
            <a:chExt cx="2076600" cy="1618514"/>
          </a:xfrm>
        </p:grpSpPr>
        <p:grpSp>
          <p:nvGrpSpPr>
            <p:cNvPr id="170" name="Google Shape;170;p17"/>
            <p:cNvGrpSpPr/>
            <p:nvPr/>
          </p:nvGrpSpPr>
          <p:grpSpPr>
            <a:xfrm>
              <a:off x="2309850" y="3656996"/>
              <a:ext cx="2076600" cy="868180"/>
              <a:chOff x="2309850" y="3656996"/>
              <a:chExt cx="2076600" cy="868180"/>
            </a:xfrm>
          </p:grpSpPr>
          <p:sp>
            <p:nvSpPr>
              <p:cNvPr id="171" name="Google Shape;171;p17"/>
              <p:cNvSpPr txBox="1"/>
              <p:nvPr/>
            </p:nvSpPr>
            <p:spPr>
              <a:xfrm>
                <a:off x="2309850" y="3656996"/>
                <a:ext cx="2076600" cy="457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700">
                    <a:solidFill>
                      <a:schemeClr val="dk1"/>
                    </a:solidFill>
                    <a:latin typeface="Bebas Neue"/>
                    <a:ea typeface="Bebas Neue"/>
                    <a:cs typeface="Bebas Neue"/>
                    <a:sym typeface="Bebas Neue"/>
                  </a:rPr>
                  <a:t>jupiter</a:t>
                </a:r>
                <a:endParaRPr sz="2700">
                  <a:solidFill>
                    <a:schemeClr val="dk1"/>
                  </a:solidFill>
                  <a:latin typeface="Bebas Neue"/>
                  <a:ea typeface="Bebas Neue"/>
                  <a:cs typeface="Bebas Neue"/>
                  <a:sym typeface="Bebas Neue"/>
                </a:endParaRPr>
              </a:p>
            </p:txBody>
          </p:sp>
          <p:sp>
            <p:nvSpPr>
              <p:cNvPr id="172" name="Google Shape;172;p17"/>
              <p:cNvSpPr txBox="1"/>
              <p:nvPr/>
            </p:nvSpPr>
            <p:spPr>
              <a:xfrm>
                <a:off x="2309850" y="3976476"/>
                <a:ext cx="2076600" cy="548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1"/>
                    </a:solidFill>
                    <a:latin typeface="Arimo"/>
                    <a:ea typeface="Arimo"/>
                    <a:cs typeface="Arimo"/>
                    <a:sym typeface="Arimo"/>
                  </a:rPr>
                  <a:t>Jupiter doesn’t have a solid surface</a:t>
                </a:r>
                <a:endParaRPr>
                  <a:solidFill>
                    <a:schemeClr val="dk1"/>
                  </a:solidFill>
                  <a:latin typeface="Arimo"/>
                  <a:ea typeface="Arimo"/>
                  <a:cs typeface="Arimo"/>
                  <a:sym typeface="Arimo"/>
                </a:endParaRPr>
              </a:p>
            </p:txBody>
          </p:sp>
        </p:grpSp>
        <p:sp>
          <p:nvSpPr>
            <p:cNvPr id="173" name="Google Shape;173;p17"/>
            <p:cNvSpPr/>
            <p:nvPr/>
          </p:nvSpPr>
          <p:spPr>
            <a:xfrm>
              <a:off x="3016050" y="2906662"/>
              <a:ext cx="664200" cy="666000"/>
            </a:xfrm>
            <a:prstGeom prst="ellipse">
              <a:avLst/>
            </a:pr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600">
                  <a:solidFill>
                    <a:schemeClr val="lt1"/>
                  </a:solidFill>
                  <a:latin typeface="Bebas Neue"/>
                  <a:ea typeface="Bebas Neue"/>
                  <a:cs typeface="Bebas Neue"/>
                  <a:sym typeface="Bebas Neue"/>
                </a:rPr>
                <a:t>05</a:t>
              </a:r>
              <a:endParaRPr sz="2600">
                <a:solidFill>
                  <a:schemeClr val="lt1"/>
                </a:solidFill>
                <a:latin typeface="Bebas Neue"/>
                <a:ea typeface="Bebas Neue"/>
                <a:cs typeface="Bebas Neue"/>
                <a:sym typeface="Bebas Neue"/>
              </a:endParaRPr>
            </a:p>
          </p:txBody>
        </p:sp>
      </p:grpSp>
      <p:grpSp>
        <p:nvGrpSpPr>
          <p:cNvPr id="174" name="Google Shape;174;p17"/>
          <p:cNvGrpSpPr/>
          <p:nvPr/>
        </p:nvGrpSpPr>
        <p:grpSpPr>
          <a:xfrm>
            <a:off x="4757550" y="2906662"/>
            <a:ext cx="2076600" cy="1618513"/>
            <a:chOff x="4757550" y="2906662"/>
            <a:chExt cx="2076600" cy="1618513"/>
          </a:xfrm>
        </p:grpSpPr>
        <p:grpSp>
          <p:nvGrpSpPr>
            <p:cNvPr id="175" name="Google Shape;175;p17"/>
            <p:cNvGrpSpPr/>
            <p:nvPr/>
          </p:nvGrpSpPr>
          <p:grpSpPr>
            <a:xfrm>
              <a:off x="4757550" y="3656996"/>
              <a:ext cx="2076600" cy="868179"/>
              <a:chOff x="4757550" y="3656996"/>
              <a:chExt cx="2076600" cy="868179"/>
            </a:xfrm>
          </p:grpSpPr>
          <p:sp>
            <p:nvSpPr>
              <p:cNvPr id="176" name="Google Shape;176;p17"/>
              <p:cNvSpPr txBox="1"/>
              <p:nvPr/>
            </p:nvSpPr>
            <p:spPr>
              <a:xfrm>
                <a:off x="4757550" y="3656996"/>
                <a:ext cx="2076600" cy="457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700">
                    <a:solidFill>
                      <a:schemeClr val="dk1"/>
                    </a:solidFill>
                    <a:latin typeface="Bebas Neue"/>
                    <a:ea typeface="Bebas Neue"/>
                    <a:cs typeface="Bebas Neue"/>
                    <a:sym typeface="Bebas Neue"/>
                  </a:rPr>
                  <a:t>mars</a:t>
                </a:r>
                <a:endParaRPr sz="2700">
                  <a:solidFill>
                    <a:schemeClr val="dk1"/>
                  </a:solidFill>
                  <a:latin typeface="Bebas Neue"/>
                  <a:ea typeface="Bebas Neue"/>
                  <a:cs typeface="Bebas Neue"/>
                  <a:sym typeface="Bebas Neue"/>
                </a:endParaRPr>
              </a:p>
            </p:txBody>
          </p:sp>
          <p:sp>
            <p:nvSpPr>
              <p:cNvPr id="177" name="Google Shape;177;p17"/>
              <p:cNvSpPr txBox="1"/>
              <p:nvPr/>
            </p:nvSpPr>
            <p:spPr>
              <a:xfrm>
                <a:off x="4757550" y="3976475"/>
                <a:ext cx="2076600" cy="548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1"/>
                    </a:solidFill>
                    <a:latin typeface="Arimo"/>
                    <a:ea typeface="Arimo"/>
                    <a:cs typeface="Arimo"/>
                    <a:sym typeface="Arimo"/>
                  </a:rPr>
                  <a:t>Despite being red, Mars is very cold</a:t>
                </a:r>
                <a:endParaRPr>
                  <a:solidFill>
                    <a:schemeClr val="dk1"/>
                  </a:solidFill>
                  <a:latin typeface="Arimo"/>
                  <a:ea typeface="Arimo"/>
                  <a:cs typeface="Arimo"/>
                  <a:sym typeface="Arimo"/>
                </a:endParaRPr>
              </a:p>
            </p:txBody>
          </p:sp>
        </p:grpSp>
        <p:sp>
          <p:nvSpPr>
            <p:cNvPr id="178" name="Google Shape;178;p17"/>
            <p:cNvSpPr/>
            <p:nvPr/>
          </p:nvSpPr>
          <p:spPr>
            <a:xfrm>
              <a:off x="5463750" y="2906662"/>
              <a:ext cx="664200" cy="666000"/>
            </a:xfrm>
            <a:prstGeom prst="ellipse">
              <a:avLst/>
            </a:pr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600">
                  <a:solidFill>
                    <a:schemeClr val="lt1"/>
                  </a:solidFill>
                  <a:latin typeface="Bebas Neue"/>
                  <a:ea typeface="Bebas Neue"/>
                  <a:cs typeface="Bebas Neue"/>
                  <a:sym typeface="Bebas Neue"/>
                </a:rPr>
                <a:t>04</a:t>
              </a:r>
              <a:endParaRPr sz="2600">
                <a:solidFill>
                  <a:schemeClr val="lt1"/>
                </a:solidFill>
                <a:latin typeface="Bebas Neue"/>
                <a:ea typeface="Bebas Neue"/>
                <a:cs typeface="Bebas Neue"/>
                <a:sym typeface="Bebas Neue"/>
              </a:endParaRPr>
            </a:p>
          </p:txBody>
        </p:sp>
      </p:grpSp>
      <p:grpSp>
        <p:nvGrpSpPr>
          <p:cNvPr id="179" name="Google Shape;179;p17"/>
          <p:cNvGrpSpPr/>
          <p:nvPr/>
        </p:nvGrpSpPr>
        <p:grpSpPr>
          <a:xfrm>
            <a:off x="3533700" y="1278174"/>
            <a:ext cx="2076600" cy="1618330"/>
            <a:chOff x="3533700" y="1278174"/>
            <a:chExt cx="2076600" cy="1618330"/>
          </a:xfrm>
        </p:grpSpPr>
        <p:grpSp>
          <p:nvGrpSpPr>
            <p:cNvPr id="180" name="Google Shape;180;p17"/>
            <p:cNvGrpSpPr/>
            <p:nvPr/>
          </p:nvGrpSpPr>
          <p:grpSpPr>
            <a:xfrm>
              <a:off x="3533700" y="1278174"/>
              <a:ext cx="2076600" cy="916633"/>
              <a:chOff x="3533700" y="1278174"/>
              <a:chExt cx="2076600" cy="916633"/>
            </a:xfrm>
          </p:grpSpPr>
          <p:sp>
            <p:nvSpPr>
              <p:cNvPr id="181" name="Google Shape;181;p17"/>
              <p:cNvSpPr txBox="1"/>
              <p:nvPr/>
            </p:nvSpPr>
            <p:spPr>
              <a:xfrm>
                <a:off x="3533700" y="1737607"/>
                <a:ext cx="2076600" cy="457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IN" dirty="0" smtClean="0">
                    <a:solidFill>
                      <a:schemeClr val="dk1"/>
                    </a:solidFill>
                    <a:latin typeface="Arial Black" pitchFamily="34" charset="0"/>
                    <a:ea typeface="Bebas Neue"/>
                    <a:cs typeface="Bebas Neue"/>
                    <a:sym typeface="Bebas Neue"/>
                  </a:rPr>
                  <a:t>Job reviewed over time</a:t>
                </a:r>
                <a:endParaRPr dirty="0">
                  <a:solidFill>
                    <a:schemeClr val="dk1"/>
                  </a:solidFill>
                  <a:latin typeface="Arial Black" pitchFamily="34" charset="0"/>
                  <a:ea typeface="Bebas Neue"/>
                  <a:cs typeface="Bebas Neue"/>
                  <a:sym typeface="Bebas Neue"/>
                </a:endParaRPr>
              </a:p>
            </p:txBody>
          </p:sp>
          <p:sp>
            <p:nvSpPr>
              <p:cNvPr id="182" name="Google Shape;182;p17"/>
              <p:cNvSpPr txBox="1"/>
              <p:nvPr/>
            </p:nvSpPr>
            <p:spPr>
              <a:xfrm>
                <a:off x="3533700" y="1278174"/>
                <a:ext cx="2076600" cy="5520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dirty="0">
                    <a:solidFill>
                      <a:schemeClr val="dk1"/>
                    </a:solidFill>
                    <a:latin typeface="Arimo"/>
                    <a:ea typeface="Arimo"/>
                    <a:cs typeface="Arimo"/>
                    <a:sym typeface="Arimo"/>
                  </a:rPr>
                  <a:t>Venus is the </a:t>
                </a:r>
                <a:r>
                  <a:rPr lang="en" dirty="0" smtClean="0">
                    <a:solidFill>
                      <a:schemeClr val="dk1"/>
                    </a:solidFill>
                    <a:latin typeface="Arimo"/>
                    <a:ea typeface="Arimo"/>
                    <a:cs typeface="Arimo"/>
                    <a:sym typeface="Arimo"/>
                  </a:rPr>
                  <a:t>second </a:t>
                </a:r>
                <a:r>
                  <a:rPr lang="en" dirty="0">
                    <a:solidFill>
                      <a:schemeClr val="dk1"/>
                    </a:solidFill>
                    <a:latin typeface="Arimo"/>
                    <a:ea typeface="Arimo"/>
                    <a:cs typeface="Arimo"/>
                    <a:sym typeface="Arimo"/>
                  </a:rPr>
                  <a:t>planet from the Sun</a:t>
                </a:r>
                <a:endParaRPr dirty="0">
                  <a:solidFill>
                    <a:schemeClr val="dk1"/>
                  </a:solidFill>
                  <a:latin typeface="Arimo"/>
                  <a:ea typeface="Arimo"/>
                  <a:cs typeface="Arimo"/>
                  <a:sym typeface="Arimo"/>
                </a:endParaRPr>
              </a:p>
            </p:txBody>
          </p:sp>
        </p:grpSp>
        <p:sp>
          <p:nvSpPr>
            <p:cNvPr id="183" name="Google Shape;183;p17"/>
            <p:cNvSpPr/>
            <p:nvPr/>
          </p:nvSpPr>
          <p:spPr>
            <a:xfrm>
              <a:off x="4239900" y="2230504"/>
              <a:ext cx="664200" cy="666000"/>
            </a:xfrm>
            <a:prstGeom prst="ellipse">
              <a:avLst/>
            </a:pr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600">
                  <a:solidFill>
                    <a:schemeClr val="lt1"/>
                  </a:solidFill>
                  <a:latin typeface="Bebas Neue"/>
                  <a:ea typeface="Bebas Neue"/>
                  <a:cs typeface="Bebas Neue"/>
                  <a:sym typeface="Bebas Neue"/>
                </a:rPr>
                <a:t>02</a:t>
              </a:r>
              <a:endParaRPr sz="2600">
                <a:solidFill>
                  <a:schemeClr val="lt1"/>
                </a:solidFill>
                <a:latin typeface="Bebas Neue"/>
                <a:ea typeface="Bebas Neue"/>
                <a:cs typeface="Bebas Neue"/>
                <a:sym typeface="Bebas Neue"/>
              </a:endParaRPr>
            </a:p>
          </p:txBody>
        </p:sp>
      </p:grpSp>
      <p:grpSp>
        <p:nvGrpSpPr>
          <p:cNvPr id="184" name="Google Shape;184;p17"/>
          <p:cNvGrpSpPr/>
          <p:nvPr/>
        </p:nvGrpSpPr>
        <p:grpSpPr>
          <a:xfrm>
            <a:off x="5981400" y="1278174"/>
            <a:ext cx="2076600" cy="1618330"/>
            <a:chOff x="5981400" y="1278174"/>
            <a:chExt cx="2076600" cy="1618330"/>
          </a:xfrm>
        </p:grpSpPr>
        <p:grpSp>
          <p:nvGrpSpPr>
            <p:cNvPr id="185" name="Google Shape;185;p17"/>
            <p:cNvGrpSpPr/>
            <p:nvPr/>
          </p:nvGrpSpPr>
          <p:grpSpPr>
            <a:xfrm>
              <a:off x="5981400" y="1278174"/>
              <a:ext cx="2076600" cy="869741"/>
              <a:chOff x="5981400" y="1278174"/>
              <a:chExt cx="2076600" cy="869741"/>
            </a:xfrm>
          </p:grpSpPr>
          <p:sp>
            <p:nvSpPr>
              <p:cNvPr id="186" name="Google Shape;186;p17"/>
              <p:cNvSpPr txBox="1"/>
              <p:nvPr/>
            </p:nvSpPr>
            <p:spPr>
              <a:xfrm>
                <a:off x="5981400" y="1690715"/>
                <a:ext cx="2076600" cy="457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2700" dirty="0">
                  <a:solidFill>
                    <a:schemeClr val="dk1"/>
                  </a:solidFill>
                  <a:latin typeface="Bebas Neue"/>
                  <a:ea typeface="Bebas Neue"/>
                  <a:cs typeface="Bebas Neue"/>
                  <a:sym typeface="Bebas Neue"/>
                </a:endParaRPr>
              </a:p>
            </p:txBody>
          </p:sp>
          <p:sp>
            <p:nvSpPr>
              <p:cNvPr id="187" name="Google Shape;187;p17"/>
              <p:cNvSpPr txBox="1"/>
              <p:nvPr/>
            </p:nvSpPr>
            <p:spPr>
              <a:xfrm>
                <a:off x="5981400" y="1278174"/>
                <a:ext cx="2076600" cy="5520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a:solidFill>
                      <a:schemeClr val="dk1"/>
                    </a:solidFill>
                    <a:latin typeface="Arimo"/>
                    <a:ea typeface="Arimo"/>
                    <a:cs typeface="Arimo"/>
                    <a:sym typeface="Arimo"/>
                  </a:rPr>
                  <a:t>Earth is the third planet from the Sun</a:t>
                </a:r>
                <a:endParaRPr>
                  <a:solidFill>
                    <a:schemeClr val="dk1"/>
                  </a:solidFill>
                  <a:latin typeface="Arimo"/>
                  <a:ea typeface="Arimo"/>
                  <a:cs typeface="Arimo"/>
                  <a:sym typeface="Arimo"/>
                </a:endParaRPr>
              </a:p>
            </p:txBody>
          </p:sp>
        </p:grpSp>
        <p:sp>
          <p:nvSpPr>
            <p:cNvPr id="188" name="Google Shape;188;p17"/>
            <p:cNvSpPr/>
            <p:nvPr/>
          </p:nvSpPr>
          <p:spPr>
            <a:xfrm>
              <a:off x="6687600" y="2230504"/>
              <a:ext cx="664200" cy="666000"/>
            </a:xfrm>
            <a:prstGeom prst="ellipse">
              <a:avLst/>
            </a:pr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600">
                  <a:solidFill>
                    <a:schemeClr val="lt1"/>
                  </a:solidFill>
                  <a:latin typeface="Bebas Neue"/>
                  <a:ea typeface="Bebas Neue"/>
                  <a:cs typeface="Bebas Neue"/>
                  <a:sym typeface="Bebas Neue"/>
                </a:rPr>
                <a:t>03</a:t>
              </a:r>
              <a:endParaRPr sz="2600">
                <a:solidFill>
                  <a:schemeClr val="lt1"/>
                </a:solidFill>
                <a:latin typeface="Bebas Neue"/>
                <a:ea typeface="Bebas Neue"/>
                <a:cs typeface="Bebas Neue"/>
                <a:sym typeface="Bebas Neue"/>
              </a:endParaRPr>
            </a:p>
          </p:txBody>
        </p:sp>
      </p:grpSp>
      <p:cxnSp>
        <p:nvCxnSpPr>
          <p:cNvPr id="189" name="Google Shape;189;p17"/>
          <p:cNvCxnSpPr>
            <a:stCxn id="168" idx="6"/>
            <a:endCxn id="183" idx="2"/>
          </p:cNvCxnSpPr>
          <p:nvPr/>
        </p:nvCxnSpPr>
        <p:spPr>
          <a:xfrm>
            <a:off x="2456400" y="2563504"/>
            <a:ext cx="1783500" cy="0"/>
          </a:xfrm>
          <a:prstGeom prst="straightConnector1">
            <a:avLst/>
          </a:prstGeom>
          <a:noFill/>
          <a:ln w="9525" cap="flat" cmpd="sng">
            <a:solidFill>
              <a:schemeClr val="dk1"/>
            </a:solidFill>
            <a:prstDash val="solid"/>
            <a:round/>
            <a:headEnd type="none" w="med" len="med"/>
            <a:tailEnd type="oval" w="med" len="med"/>
          </a:ln>
        </p:spPr>
      </p:cxnSp>
      <p:cxnSp>
        <p:nvCxnSpPr>
          <p:cNvPr id="190" name="Google Shape;190;p17"/>
          <p:cNvCxnSpPr>
            <a:stCxn id="183" idx="6"/>
            <a:endCxn id="188" idx="2"/>
          </p:cNvCxnSpPr>
          <p:nvPr/>
        </p:nvCxnSpPr>
        <p:spPr>
          <a:xfrm>
            <a:off x="4904100" y="2563504"/>
            <a:ext cx="1783500" cy="0"/>
          </a:xfrm>
          <a:prstGeom prst="straightConnector1">
            <a:avLst/>
          </a:prstGeom>
          <a:noFill/>
          <a:ln w="9525" cap="flat" cmpd="sng">
            <a:solidFill>
              <a:schemeClr val="dk1"/>
            </a:solidFill>
            <a:prstDash val="solid"/>
            <a:round/>
            <a:headEnd type="none" w="med" len="med"/>
            <a:tailEnd type="oval" w="med" len="med"/>
          </a:ln>
        </p:spPr>
      </p:cxnSp>
      <p:cxnSp>
        <p:nvCxnSpPr>
          <p:cNvPr id="191" name="Google Shape;191;p17"/>
          <p:cNvCxnSpPr>
            <a:stCxn id="188" idx="4"/>
            <a:endCxn id="178" idx="6"/>
          </p:cNvCxnSpPr>
          <p:nvPr/>
        </p:nvCxnSpPr>
        <p:spPr>
          <a:xfrm rot="5400000">
            <a:off x="6402300" y="2622304"/>
            <a:ext cx="343200" cy="891600"/>
          </a:xfrm>
          <a:prstGeom prst="bentConnector2">
            <a:avLst/>
          </a:prstGeom>
          <a:noFill/>
          <a:ln w="9525" cap="flat" cmpd="sng">
            <a:solidFill>
              <a:schemeClr val="dk1"/>
            </a:solidFill>
            <a:prstDash val="solid"/>
            <a:round/>
            <a:headEnd type="none" w="med" len="med"/>
            <a:tailEnd type="oval" w="med" len="med"/>
          </a:ln>
        </p:spPr>
      </p:cxnSp>
      <p:cxnSp>
        <p:nvCxnSpPr>
          <p:cNvPr id="192" name="Google Shape;192;p17"/>
          <p:cNvCxnSpPr>
            <a:stCxn id="178" idx="2"/>
            <a:endCxn id="173" idx="6"/>
          </p:cNvCxnSpPr>
          <p:nvPr/>
        </p:nvCxnSpPr>
        <p:spPr>
          <a:xfrm rot="10800000">
            <a:off x="3680250" y="3239662"/>
            <a:ext cx="1783500" cy="0"/>
          </a:xfrm>
          <a:prstGeom prst="straightConnector1">
            <a:avLst/>
          </a:prstGeom>
          <a:noFill/>
          <a:ln w="9525" cap="flat" cmpd="sng">
            <a:solidFill>
              <a:schemeClr val="dk1"/>
            </a:solidFill>
            <a:prstDash val="solid"/>
            <a:round/>
            <a:headEnd type="none" w="med" len="med"/>
            <a:tailEnd type="oval" w="med" len="med"/>
          </a:ln>
        </p:spPr>
      </p:cxnSp>
      <p:sp>
        <p:nvSpPr>
          <p:cNvPr id="4" name="Rectangle 3"/>
          <p:cNvSpPr/>
          <p:nvPr/>
        </p:nvSpPr>
        <p:spPr>
          <a:xfrm>
            <a:off x="5739253" y="1780112"/>
            <a:ext cx="2616422" cy="523220"/>
          </a:xfrm>
          <a:prstGeom prst="rect">
            <a:avLst/>
          </a:prstGeom>
        </p:spPr>
        <p:txBody>
          <a:bodyPr wrap="none">
            <a:spAutoFit/>
          </a:bodyPr>
          <a:lstStyle/>
          <a:p>
            <a:r>
              <a:rPr lang="en-IN" dirty="0">
                <a:solidFill>
                  <a:schemeClr val="tx1"/>
                </a:solidFill>
                <a:latin typeface="Arial Black" pitchFamily="34" charset="0"/>
              </a:rPr>
              <a:t>Throughput &amp; Language </a:t>
            </a:r>
            <a:endParaRPr lang="en-IN" dirty="0" smtClean="0">
              <a:solidFill>
                <a:schemeClr val="tx1"/>
              </a:solidFill>
              <a:latin typeface="Arial Black" pitchFamily="34" charset="0"/>
            </a:endParaRPr>
          </a:p>
          <a:p>
            <a:r>
              <a:rPr lang="en-IN" dirty="0">
                <a:solidFill>
                  <a:schemeClr val="tx1"/>
                </a:solidFill>
                <a:latin typeface="Arial Black" pitchFamily="34" charset="0"/>
              </a:rPr>
              <a:t> </a:t>
            </a:r>
            <a:r>
              <a:rPr lang="en-IN" dirty="0" smtClean="0">
                <a:solidFill>
                  <a:schemeClr val="tx1"/>
                </a:solidFill>
                <a:latin typeface="Arial Black" pitchFamily="34" charset="0"/>
              </a:rPr>
              <a:t>      Share Analysis</a:t>
            </a:r>
            <a:endParaRPr lang="en-IN" dirty="0">
              <a:solidFill>
                <a:schemeClr val="tx1"/>
              </a:solidFill>
              <a:latin typeface="Arial Black" pitchFamily="34" charset="0"/>
            </a:endParaRPr>
          </a:p>
        </p:txBody>
      </p:sp>
      <p:sp>
        <p:nvSpPr>
          <p:cNvPr id="33" name="Rectangle 32"/>
          <p:cNvSpPr/>
          <p:nvPr/>
        </p:nvSpPr>
        <p:spPr>
          <a:xfrm>
            <a:off x="7224385" y="160437"/>
            <a:ext cx="1019831" cy="307777"/>
          </a:xfrm>
          <a:prstGeom prst="rect">
            <a:avLst/>
          </a:prstGeom>
        </p:spPr>
        <p:txBody>
          <a:bodyPr wrap="none">
            <a:spAutoFit/>
          </a:bodyPr>
          <a:lstStyle/>
          <a:p>
            <a:pPr lvl="0" algn="ctr"/>
            <a:r>
              <a:rPr lang="en-IN">
                <a:solidFill>
                  <a:schemeClr val="tx2">
                    <a:lumMod val="75000"/>
                  </a:schemeClr>
                </a:solidFill>
                <a:latin typeface="Bebas Neue" charset="0"/>
              </a:rPr>
              <a:t>DATA ANALYSIS</a:t>
            </a:r>
            <a:endParaRPr lang="en-IN" dirty="0">
              <a:solidFill>
                <a:schemeClr val="tx2">
                  <a:lumMod val="75000"/>
                </a:schemeClr>
              </a:solidFill>
              <a:latin typeface="Bebas Neue"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8"/>
          <p:cNvSpPr txBox="1">
            <a:spLocks noGrp="1"/>
          </p:cNvSpPr>
          <p:nvPr>
            <p:ph type="title"/>
          </p:nvPr>
        </p:nvSpPr>
        <p:spPr>
          <a:xfrm>
            <a:off x="720000" y="539450"/>
            <a:ext cx="7704000" cy="572700"/>
          </a:xfrm>
          <a:prstGeom prst="rect">
            <a:avLst/>
          </a:prstGeom>
        </p:spPr>
        <p:txBody>
          <a:bodyPr spcFirstLastPara="1" wrap="square" lIns="91425" tIns="91425" rIns="91425" bIns="91425" anchor="t" anchorCtr="0">
            <a:noAutofit/>
          </a:bodyPr>
          <a:lstStyle/>
          <a:p>
            <a:pPr lvl="0"/>
            <a:r>
              <a:rPr lang="en" smtClean="0"/>
              <a:t>TECH STACK USED : </a:t>
            </a:r>
            <a:r>
              <a:rPr lang="en-IN" smtClean="0"/>
              <a:t>MySQL Workbench (8.0)</a:t>
            </a:r>
            <a:endParaRPr/>
          </a:p>
        </p:txBody>
      </p:sp>
      <p:grpSp>
        <p:nvGrpSpPr>
          <p:cNvPr id="198" name="Google Shape;198;p18"/>
          <p:cNvGrpSpPr/>
          <p:nvPr/>
        </p:nvGrpSpPr>
        <p:grpSpPr>
          <a:xfrm>
            <a:off x="963519" y="1589025"/>
            <a:ext cx="2592793" cy="2106764"/>
            <a:chOff x="5534963" y="1497775"/>
            <a:chExt cx="2592793" cy="2106764"/>
          </a:xfrm>
        </p:grpSpPr>
        <p:sp>
          <p:nvSpPr>
            <p:cNvPr id="199" name="Google Shape;199;p18"/>
            <p:cNvSpPr/>
            <p:nvPr/>
          </p:nvSpPr>
          <p:spPr>
            <a:xfrm>
              <a:off x="6797562" y="1743069"/>
              <a:ext cx="408746" cy="388022"/>
            </a:xfrm>
            <a:custGeom>
              <a:avLst/>
              <a:gdLst/>
              <a:ahLst/>
              <a:cxnLst/>
              <a:rect l="l" t="t" r="r" b="b"/>
              <a:pathLst>
                <a:path w="12613" h="11972" extrusionOk="0">
                  <a:moveTo>
                    <a:pt x="6823" y="428"/>
                  </a:moveTo>
                  <a:lnTo>
                    <a:pt x="8266" y="3350"/>
                  </a:lnTo>
                  <a:cubicBezTo>
                    <a:pt x="8355" y="3528"/>
                    <a:pt x="8515" y="3653"/>
                    <a:pt x="8711" y="3670"/>
                  </a:cubicBezTo>
                  <a:lnTo>
                    <a:pt x="11936" y="4134"/>
                  </a:lnTo>
                  <a:cubicBezTo>
                    <a:pt x="12417" y="4205"/>
                    <a:pt x="12613" y="4793"/>
                    <a:pt x="12256" y="5131"/>
                  </a:cubicBezTo>
                  <a:lnTo>
                    <a:pt x="9923" y="7411"/>
                  </a:lnTo>
                  <a:cubicBezTo>
                    <a:pt x="9798" y="7536"/>
                    <a:pt x="9727" y="7732"/>
                    <a:pt x="9762" y="7928"/>
                  </a:cubicBezTo>
                  <a:lnTo>
                    <a:pt x="10315" y="11135"/>
                  </a:lnTo>
                  <a:cubicBezTo>
                    <a:pt x="10386" y="11616"/>
                    <a:pt x="9887" y="11972"/>
                    <a:pt x="9477" y="11740"/>
                  </a:cubicBezTo>
                  <a:lnTo>
                    <a:pt x="6574" y="10226"/>
                  </a:lnTo>
                  <a:cubicBezTo>
                    <a:pt x="6395" y="10137"/>
                    <a:pt x="6200" y="10137"/>
                    <a:pt x="6039" y="10226"/>
                  </a:cubicBezTo>
                  <a:lnTo>
                    <a:pt x="3135" y="11740"/>
                  </a:lnTo>
                  <a:cubicBezTo>
                    <a:pt x="2708" y="11972"/>
                    <a:pt x="2209" y="11616"/>
                    <a:pt x="2298" y="11135"/>
                  </a:cubicBezTo>
                  <a:lnTo>
                    <a:pt x="2850" y="7928"/>
                  </a:lnTo>
                  <a:cubicBezTo>
                    <a:pt x="2886" y="7732"/>
                    <a:pt x="2815" y="7536"/>
                    <a:pt x="2672" y="7411"/>
                  </a:cubicBezTo>
                  <a:lnTo>
                    <a:pt x="339" y="5131"/>
                  </a:lnTo>
                  <a:cubicBezTo>
                    <a:pt x="0" y="4793"/>
                    <a:pt x="196" y="4205"/>
                    <a:pt x="659" y="4134"/>
                  </a:cubicBezTo>
                  <a:lnTo>
                    <a:pt x="3901" y="3670"/>
                  </a:lnTo>
                  <a:cubicBezTo>
                    <a:pt x="4080" y="3653"/>
                    <a:pt x="4258" y="3528"/>
                    <a:pt x="4347" y="3350"/>
                  </a:cubicBezTo>
                  <a:lnTo>
                    <a:pt x="5790" y="428"/>
                  </a:lnTo>
                  <a:cubicBezTo>
                    <a:pt x="6004" y="1"/>
                    <a:pt x="6609" y="1"/>
                    <a:pt x="6823" y="428"/>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0" name="Google Shape;200;p18"/>
            <p:cNvGrpSpPr/>
            <p:nvPr/>
          </p:nvGrpSpPr>
          <p:grpSpPr>
            <a:xfrm flipH="1">
              <a:off x="7449767" y="2829259"/>
              <a:ext cx="677989" cy="237584"/>
              <a:chOff x="2271950" y="2722775"/>
              <a:chExt cx="575875" cy="201775"/>
            </a:xfrm>
          </p:grpSpPr>
          <p:sp>
            <p:nvSpPr>
              <p:cNvPr id="201" name="Google Shape;201;p18"/>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8"/>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8"/>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8"/>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8"/>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6" name="Google Shape;206;p18"/>
            <p:cNvSpPr/>
            <p:nvPr/>
          </p:nvSpPr>
          <p:spPr>
            <a:xfrm>
              <a:off x="5886606" y="2198858"/>
              <a:ext cx="1832488" cy="1381489"/>
            </a:xfrm>
            <a:custGeom>
              <a:avLst/>
              <a:gdLst/>
              <a:ahLst/>
              <a:cxnLst/>
              <a:rect l="l" t="t" r="r" b="b"/>
              <a:pathLst>
                <a:path w="72790" h="54870" extrusionOk="0">
                  <a:moveTo>
                    <a:pt x="1105" y="13682"/>
                  </a:moveTo>
                  <a:cubicBezTo>
                    <a:pt x="659" y="13860"/>
                    <a:pt x="0" y="14163"/>
                    <a:pt x="0" y="14163"/>
                  </a:cubicBezTo>
                  <a:lnTo>
                    <a:pt x="8658" y="47957"/>
                  </a:lnTo>
                  <a:lnTo>
                    <a:pt x="10653" y="54869"/>
                  </a:lnTo>
                  <a:cubicBezTo>
                    <a:pt x="10653" y="54869"/>
                    <a:pt x="26312" y="46639"/>
                    <a:pt x="41721" y="46906"/>
                  </a:cubicBezTo>
                  <a:cubicBezTo>
                    <a:pt x="57024" y="38765"/>
                    <a:pt x="72789" y="38943"/>
                    <a:pt x="72789" y="38943"/>
                  </a:cubicBezTo>
                  <a:lnTo>
                    <a:pt x="71240" y="33278"/>
                  </a:lnTo>
                  <a:lnTo>
                    <a:pt x="62707" y="1"/>
                  </a:lnTo>
                  <a:cubicBezTo>
                    <a:pt x="62707" y="1"/>
                    <a:pt x="62297" y="1"/>
                    <a:pt x="61549" y="19"/>
                  </a:cubicBezTo>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8"/>
            <p:cNvSpPr/>
            <p:nvPr/>
          </p:nvSpPr>
          <p:spPr>
            <a:xfrm>
              <a:off x="6672299" y="2152229"/>
              <a:ext cx="975407" cy="1177349"/>
            </a:xfrm>
            <a:custGeom>
              <a:avLst/>
              <a:gdLst/>
              <a:ahLst/>
              <a:cxnLst/>
              <a:rect l="l" t="t" r="r" b="b"/>
              <a:pathLst>
                <a:path w="38747" h="46763" extrusionOk="0">
                  <a:moveTo>
                    <a:pt x="1" y="7839"/>
                  </a:moveTo>
                  <a:lnTo>
                    <a:pt x="9977" y="46763"/>
                  </a:lnTo>
                  <a:cubicBezTo>
                    <a:pt x="24086" y="38907"/>
                    <a:pt x="38747" y="39388"/>
                    <a:pt x="38747" y="39388"/>
                  </a:cubicBezTo>
                  <a:lnTo>
                    <a:pt x="38604" y="33420"/>
                  </a:lnTo>
                  <a:lnTo>
                    <a:pt x="30071" y="143"/>
                  </a:lnTo>
                  <a:cubicBezTo>
                    <a:pt x="30071" y="143"/>
                    <a:pt x="14110" y="0"/>
                    <a:pt x="1" y="7839"/>
                  </a:cubicBezTo>
                  <a:close/>
                </a:path>
              </a:pathLst>
            </a:custGeom>
            <a:gradFill>
              <a:gsLst>
                <a:gs pos="0">
                  <a:schemeClr val="dk2"/>
                </a:gs>
                <a:gs pos="100000">
                  <a:schemeClr val="lt1"/>
                </a:gs>
              </a:gsLst>
              <a:lin ang="8099331"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8"/>
            <p:cNvSpPr/>
            <p:nvPr/>
          </p:nvSpPr>
          <p:spPr>
            <a:xfrm>
              <a:off x="5879432" y="2014079"/>
              <a:ext cx="1766102" cy="1371595"/>
            </a:xfrm>
            <a:custGeom>
              <a:avLst/>
              <a:gdLst/>
              <a:ahLst/>
              <a:cxnLst/>
              <a:rect l="l" t="t" r="r" b="b"/>
              <a:pathLst>
                <a:path w="70153" h="54477" extrusionOk="0">
                  <a:moveTo>
                    <a:pt x="60159" y="125"/>
                  </a:moveTo>
                  <a:cubicBezTo>
                    <a:pt x="60159" y="125"/>
                    <a:pt x="44197" y="0"/>
                    <a:pt x="30088" y="7839"/>
                  </a:cubicBezTo>
                  <a:cubicBezTo>
                    <a:pt x="15730" y="7287"/>
                    <a:pt x="0" y="15552"/>
                    <a:pt x="0" y="15552"/>
                  </a:cubicBezTo>
                  <a:lnTo>
                    <a:pt x="9976" y="54477"/>
                  </a:lnTo>
                  <a:cubicBezTo>
                    <a:pt x="9976" y="54477"/>
                    <a:pt x="25706" y="46211"/>
                    <a:pt x="40064" y="46763"/>
                  </a:cubicBezTo>
                  <a:cubicBezTo>
                    <a:pt x="54173" y="38907"/>
                    <a:pt x="70153" y="39049"/>
                    <a:pt x="70153" y="39049"/>
                  </a:cubicBezTo>
                  <a:close/>
                </a:path>
              </a:pathLst>
            </a:custGeom>
            <a:gradFill>
              <a:gsLst>
                <a:gs pos="0">
                  <a:schemeClr val="dk2"/>
                </a:gs>
                <a:gs pos="100000">
                  <a:schemeClr val="lt1"/>
                </a:gs>
              </a:gsLst>
              <a:lin ang="8099331"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8"/>
            <p:cNvSpPr/>
            <p:nvPr/>
          </p:nvSpPr>
          <p:spPr>
            <a:xfrm>
              <a:off x="5879432" y="2197524"/>
              <a:ext cx="1008586" cy="1188125"/>
            </a:xfrm>
            <a:custGeom>
              <a:avLst/>
              <a:gdLst/>
              <a:ahLst/>
              <a:cxnLst/>
              <a:rect l="l" t="t" r="r" b="b"/>
              <a:pathLst>
                <a:path w="40065" h="47191" extrusionOk="0">
                  <a:moveTo>
                    <a:pt x="0" y="8266"/>
                  </a:moveTo>
                  <a:lnTo>
                    <a:pt x="9976" y="47191"/>
                  </a:lnTo>
                  <a:cubicBezTo>
                    <a:pt x="9976" y="47191"/>
                    <a:pt x="25706" y="38925"/>
                    <a:pt x="40064" y="39477"/>
                  </a:cubicBezTo>
                  <a:lnTo>
                    <a:pt x="30088" y="553"/>
                  </a:lnTo>
                  <a:cubicBezTo>
                    <a:pt x="15730" y="1"/>
                    <a:pt x="0" y="8266"/>
                    <a:pt x="0" y="8266"/>
                  </a:cubicBezTo>
                  <a:close/>
                </a:path>
              </a:pathLst>
            </a:custGeom>
            <a:gradFill>
              <a:gsLst>
                <a:gs pos="0">
                  <a:schemeClr val="dk2"/>
                </a:gs>
                <a:gs pos="100000">
                  <a:schemeClr val="lt1"/>
                </a:gs>
              </a:gsLst>
              <a:lin ang="8099331"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8"/>
            <p:cNvSpPr/>
            <p:nvPr/>
          </p:nvSpPr>
          <p:spPr>
            <a:xfrm>
              <a:off x="5914852" y="2155804"/>
              <a:ext cx="1732921" cy="1359484"/>
            </a:xfrm>
            <a:custGeom>
              <a:avLst/>
              <a:gdLst/>
              <a:ahLst/>
              <a:cxnLst/>
              <a:rect l="l" t="t" r="r" b="b"/>
              <a:pathLst>
                <a:path w="68835" h="53996" fill="none" extrusionOk="0">
                  <a:moveTo>
                    <a:pt x="0" y="15410"/>
                  </a:moveTo>
                  <a:lnTo>
                    <a:pt x="8658" y="49204"/>
                  </a:lnTo>
                  <a:lnTo>
                    <a:pt x="11277" y="53996"/>
                  </a:lnTo>
                  <a:cubicBezTo>
                    <a:pt x="11277" y="53996"/>
                    <a:pt x="25706" y="46069"/>
                    <a:pt x="40065" y="46621"/>
                  </a:cubicBezTo>
                  <a:cubicBezTo>
                    <a:pt x="54174" y="38765"/>
                    <a:pt x="68835" y="39246"/>
                    <a:pt x="68835" y="39246"/>
                  </a:cubicBezTo>
                  <a:lnTo>
                    <a:pt x="68692" y="33278"/>
                  </a:lnTo>
                  <a:lnTo>
                    <a:pt x="60159" y="1"/>
                  </a:lnTo>
                </a:path>
              </a:pathLst>
            </a:custGeom>
            <a:gradFill>
              <a:gsLst>
                <a:gs pos="0">
                  <a:srgbClr val="921D87"/>
                </a:gs>
                <a:gs pos="100000">
                  <a:srgbClr val="0E166C"/>
                </a:gs>
              </a:gsLst>
              <a:lin ang="8099331"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8"/>
            <p:cNvSpPr/>
            <p:nvPr/>
          </p:nvSpPr>
          <p:spPr>
            <a:xfrm>
              <a:off x="5879432" y="2014079"/>
              <a:ext cx="1766014" cy="1371564"/>
            </a:xfrm>
            <a:custGeom>
              <a:avLst/>
              <a:gdLst/>
              <a:ahLst/>
              <a:cxnLst/>
              <a:rect l="l" t="t" r="r" b="b"/>
              <a:pathLst>
                <a:path w="70153" h="54477" fill="none" extrusionOk="0">
                  <a:moveTo>
                    <a:pt x="60159" y="125"/>
                  </a:moveTo>
                  <a:cubicBezTo>
                    <a:pt x="60159" y="125"/>
                    <a:pt x="44197" y="0"/>
                    <a:pt x="30088" y="7839"/>
                  </a:cubicBezTo>
                  <a:cubicBezTo>
                    <a:pt x="15730" y="7287"/>
                    <a:pt x="0" y="15552"/>
                    <a:pt x="0" y="15552"/>
                  </a:cubicBezTo>
                  <a:lnTo>
                    <a:pt x="9976" y="54477"/>
                  </a:lnTo>
                  <a:cubicBezTo>
                    <a:pt x="9976" y="54477"/>
                    <a:pt x="25706" y="46211"/>
                    <a:pt x="40064" y="46763"/>
                  </a:cubicBezTo>
                  <a:cubicBezTo>
                    <a:pt x="54173" y="38907"/>
                    <a:pt x="70153" y="39049"/>
                    <a:pt x="70153" y="39049"/>
                  </a:cubicBezTo>
                  <a:close/>
                </a:path>
              </a:pathLst>
            </a:custGeom>
            <a:gradFill>
              <a:gsLst>
                <a:gs pos="0">
                  <a:srgbClr val="921D87"/>
                </a:gs>
                <a:gs pos="100000">
                  <a:srgbClr val="0E166C"/>
                </a:gs>
              </a:gsLst>
              <a:lin ang="8099331"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8"/>
            <p:cNvSpPr/>
            <p:nvPr/>
          </p:nvSpPr>
          <p:spPr>
            <a:xfrm>
              <a:off x="5879432" y="2197524"/>
              <a:ext cx="1008586" cy="1188125"/>
            </a:xfrm>
            <a:custGeom>
              <a:avLst/>
              <a:gdLst/>
              <a:ahLst/>
              <a:cxnLst/>
              <a:rect l="l" t="t" r="r" b="b"/>
              <a:pathLst>
                <a:path w="40065" h="47191" fill="none" extrusionOk="0">
                  <a:moveTo>
                    <a:pt x="0" y="8266"/>
                  </a:moveTo>
                  <a:lnTo>
                    <a:pt x="9976" y="47191"/>
                  </a:lnTo>
                  <a:cubicBezTo>
                    <a:pt x="9976" y="47191"/>
                    <a:pt x="25706" y="38925"/>
                    <a:pt x="40064" y="39477"/>
                  </a:cubicBezTo>
                  <a:lnTo>
                    <a:pt x="30088" y="553"/>
                  </a:lnTo>
                  <a:cubicBezTo>
                    <a:pt x="15730" y="1"/>
                    <a:pt x="0" y="8266"/>
                    <a:pt x="0" y="8266"/>
                  </a:cubicBezTo>
                  <a:close/>
                </a:path>
              </a:pathLst>
            </a:custGeom>
            <a:gradFill>
              <a:gsLst>
                <a:gs pos="0">
                  <a:srgbClr val="921D87"/>
                </a:gs>
                <a:gs pos="100000">
                  <a:srgbClr val="0E166C"/>
                </a:gs>
              </a:gsLst>
              <a:lin ang="8099331"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8"/>
            <p:cNvSpPr/>
            <p:nvPr/>
          </p:nvSpPr>
          <p:spPr>
            <a:xfrm>
              <a:off x="6608633" y="2210968"/>
              <a:ext cx="27817" cy="478"/>
            </a:xfrm>
            <a:custGeom>
              <a:avLst/>
              <a:gdLst/>
              <a:ahLst/>
              <a:cxnLst/>
              <a:rect l="l" t="t" r="r" b="b"/>
              <a:pathLst>
                <a:path w="1105" h="19" extrusionOk="0">
                  <a:moveTo>
                    <a:pt x="0" y="1"/>
                  </a:moveTo>
                  <a:cubicBezTo>
                    <a:pt x="356" y="1"/>
                    <a:pt x="748" y="19"/>
                    <a:pt x="1105" y="19"/>
                  </a:cubicBezTo>
                  <a:cubicBezTo>
                    <a:pt x="748" y="19"/>
                    <a:pt x="374" y="1"/>
                    <a:pt x="0" y="1"/>
                  </a:cubicBezTo>
                  <a:close/>
                </a:path>
              </a:pathLst>
            </a:custGeom>
            <a:gradFill>
              <a:gsLst>
                <a:gs pos="0">
                  <a:srgbClr val="921D87"/>
                </a:gs>
                <a:gs pos="100000">
                  <a:srgbClr val="0E166C"/>
                </a:gs>
              </a:gsLst>
              <a:lin ang="8099331"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8"/>
            <p:cNvSpPr/>
            <p:nvPr/>
          </p:nvSpPr>
          <p:spPr>
            <a:xfrm>
              <a:off x="6606821" y="2210968"/>
              <a:ext cx="25" cy="25"/>
            </a:xfrm>
            <a:custGeom>
              <a:avLst/>
              <a:gdLst/>
              <a:ahLst/>
              <a:cxnLst/>
              <a:rect l="l" t="t" r="r" b="b"/>
              <a:pathLst>
                <a:path w="1" h="1" extrusionOk="0">
                  <a:moveTo>
                    <a:pt x="1" y="1"/>
                  </a:moveTo>
                  <a:close/>
                </a:path>
              </a:pathLst>
            </a:custGeom>
            <a:gradFill>
              <a:gsLst>
                <a:gs pos="0">
                  <a:srgbClr val="921D87"/>
                </a:gs>
                <a:gs pos="100000">
                  <a:srgbClr val="0E166C"/>
                </a:gs>
              </a:gsLst>
              <a:lin ang="8099331"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8"/>
            <p:cNvSpPr/>
            <p:nvPr/>
          </p:nvSpPr>
          <p:spPr>
            <a:xfrm>
              <a:off x="6174954" y="3215681"/>
              <a:ext cx="687520" cy="196456"/>
            </a:xfrm>
            <a:custGeom>
              <a:avLst/>
              <a:gdLst/>
              <a:ahLst/>
              <a:cxnLst/>
              <a:rect l="l" t="t" r="r" b="b"/>
              <a:pathLst>
                <a:path w="27311" h="7803" fill="none" extrusionOk="0">
                  <a:moveTo>
                    <a:pt x="27310" y="392"/>
                  </a:moveTo>
                  <a:cubicBezTo>
                    <a:pt x="27310" y="392"/>
                    <a:pt x="15250" y="0"/>
                    <a:pt x="1" y="7803"/>
                  </a:cubicBezTo>
                </a:path>
              </a:pathLst>
            </a:custGeom>
            <a:gradFill>
              <a:gsLst>
                <a:gs pos="0">
                  <a:srgbClr val="921D87"/>
                </a:gs>
                <a:gs pos="100000">
                  <a:srgbClr val="0E166C"/>
                </a:gs>
              </a:gsLst>
              <a:lin ang="8099331" scaled="0"/>
            </a:gra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8"/>
            <p:cNvSpPr/>
            <p:nvPr/>
          </p:nvSpPr>
          <p:spPr>
            <a:xfrm>
              <a:off x="6186610" y="3244383"/>
              <a:ext cx="687520" cy="196456"/>
            </a:xfrm>
            <a:custGeom>
              <a:avLst/>
              <a:gdLst/>
              <a:ahLst/>
              <a:cxnLst/>
              <a:rect l="l" t="t" r="r" b="b"/>
              <a:pathLst>
                <a:path w="27311" h="7803" fill="none" extrusionOk="0">
                  <a:moveTo>
                    <a:pt x="27310" y="392"/>
                  </a:moveTo>
                  <a:cubicBezTo>
                    <a:pt x="27310" y="392"/>
                    <a:pt x="15268" y="0"/>
                    <a:pt x="1" y="7803"/>
                  </a:cubicBezTo>
                </a:path>
              </a:pathLst>
            </a:custGeom>
            <a:gradFill>
              <a:gsLst>
                <a:gs pos="0">
                  <a:srgbClr val="921D87"/>
                </a:gs>
                <a:gs pos="100000">
                  <a:srgbClr val="0E166C"/>
                </a:gs>
              </a:gsLst>
              <a:lin ang="8099331" scaled="0"/>
            </a:gra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8"/>
            <p:cNvSpPr/>
            <p:nvPr/>
          </p:nvSpPr>
          <p:spPr>
            <a:xfrm>
              <a:off x="6200078" y="3274420"/>
              <a:ext cx="687495" cy="196481"/>
            </a:xfrm>
            <a:custGeom>
              <a:avLst/>
              <a:gdLst/>
              <a:ahLst/>
              <a:cxnLst/>
              <a:rect l="l" t="t" r="r" b="b"/>
              <a:pathLst>
                <a:path w="27310" h="7804" fill="none" extrusionOk="0">
                  <a:moveTo>
                    <a:pt x="27310" y="410"/>
                  </a:moveTo>
                  <a:cubicBezTo>
                    <a:pt x="27310" y="410"/>
                    <a:pt x="15249" y="1"/>
                    <a:pt x="0" y="7803"/>
                  </a:cubicBezTo>
                </a:path>
              </a:pathLst>
            </a:custGeom>
            <a:gradFill>
              <a:gsLst>
                <a:gs pos="0">
                  <a:srgbClr val="921D87"/>
                </a:gs>
                <a:gs pos="100000">
                  <a:srgbClr val="0E166C"/>
                </a:gs>
              </a:gsLst>
              <a:lin ang="8099331" scaled="0"/>
            </a:gra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8"/>
            <p:cNvSpPr/>
            <p:nvPr/>
          </p:nvSpPr>
          <p:spPr>
            <a:xfrm>
              <a:off x="6915811" y="3036265"/>
              <a:ext cx="689308" cy="178983"/>
            </a:xfrm>
            <a:custGeom>
              <a:avLst/>
              <a:gdLst/>
              <a:ahLst/>
              <a:cxnLst/>
              <a:rect l="l" t="t" r="r" b="b"/>
              <a:pathLst>
                <a:path w="27382" h="7109" fill="none" extrusionOk="0">
                  <a:moveTo>
                    <a:pt x="1" y="7108"/>
                  </a:moveTo>
                  <a:cubicBezTo>
                    <a:pt x="1" y="7108"/>
                    <a:pt x="10262" y="802"/>
                    <a:pt x="27382" y="0"/>
                  </a:cubicBezTo>
                </a:path>
              </a:pathLst>
            </a:custGeom>
            <a:gradFill>
              <a:gsLst>
                <a:gs pos="0">
                  <a:srgbClr val="921D87"/>
                </a:gs>
                <a:gs pos="100000">
                  <a:srgbClr val="0E166C"/>
                </a:gs>
              </a:gsLst>
              <a:lin ang="8099331" scaled="0"/>
            </a:gra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8"/>
            <p:cNvSpPr/>
            <p:nvPr/>
          </p:nvSpPr>
          <p:spPr>
            <a:xfrm>
              <a:off x="6919411" y="3067209"/>
              <a:ext cx="689736" cy="178983"/>
            </a:xfrm>
            <a:custGeom>
              <a:avLst/>
              <a:gdLst/>
              <a:ahLst/>
              <a:cxnLst/>
              <a:rect l="l" t="t" r="r" b="b"/>
              <a:pathLst>
                <a:path w="27399" h="7109" fill="none" extrusionOk="0">
                  <a:moveTo>
                    <a:pt x="0" y="7108"/>
                  </a:moveTo>
                  <a:cubicBezTo>
                    <a:pt x="0" y="7108"/>
                    <a:pt x="10279" y="802"/>
                    <a:pt x="27399" y="0"/>
                  </a:cubicBezTo>
                </a:path>
              </a:pathLst>
            </a:custGeom>
            <a:gradFill>
              <a:gsLst>
                <a:gs pos="0">
                  <a:srgbClr val="921D87"/>
                </a:gs>
                <a:gs pos="100000">
                  <a:srgbClr val="0E166C"/>
                </a:gs>
              </a:gsLst>
              <a:lin ang="8099331" scaled="0"/>
            </a:gra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8"/>
            <p:cNvSpPr/>
            <p:nvPr/>
          </p:nvSpPr>
          <p:spPr>
            <a:xfrm>
              <a:off x="6922986" y="3099939"/>
              <a:ext cx="689761" cy="178983"/>
            </a:xfrm>
            <a:custGeom>
              <a:avLst/>
              <a:gdLst/>
              <a:ahLst/>
              <a:cxnLst/>
              <a:rect l="l" t="t" r="r" b="b"/>
              <a:pathLst>
                <a:path w="27400" h="7109" fill="none" extrusionOk="0">
                  <a:moveTo>
                    <a:pt x="1" y="7109"/>
                  </a:moveTo>
                  <a:cubicBezTo>
                    <a:pt x="1" y="7109"/>
                    <a:pt x="10262" y="803"/>
                    <a:pt x="27399" y="1"/>
                  </a:cubicBezTo>
                </a:path>
              </a:pathLst>
            </a:custGeom>
            <a:gradFill>
              <a:gsLst>
                <a:gs pos="0">
                  <a:srgbClr val="921D87"/>
                </a:gs>
                <a:gs pos="100000">
                  <a:srgbClr val="0E166C"/>
                </a:gs>
              </a:gsLst>
              <a:lin ang="8099331" scaled="0"/>
            </a:gra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8"/>
            <p:cNvSpPr/>
            <p:nvPr/>
          </p:nvSpPr>
          <p:spPr>
            <a:xfrm>
              <a:off x="6888019" y="3191007"/>
              <a:ext cx="35445" cy="138599"/>
            </a:xfrm>
            <a:custGeom>
              <a:avLst/>
              <a:gdLst/>
              <a:ahLst/>
              <a:cxnLst/>
              <a:rect l="l" t="t" r="r" b="b"/>
              <a:pathLst>
                <a:path w="1408" h="5505" fill="none" extrusionOk="0">
                  <a:moveTo>
                    <a:pt x="0" y="0"/>
                  </a:moveTo>
                  <a:lnTo>
                    <a:pt x="1408" y="5505"/>
                  </a:lnTo>
                </a:path>
              </a:pathLst>
            </a:custGeom>
            <a:gradFill>
              <a:gsLst>
                <a:gs pos="0">
                  <a:srgbClr val="921D87"/>
                </a:gs>
                <a:gs pos="100000">
                  <a:srgbClr val="0E166C"/>
                </a:gs>
              </a:gsLst>
              <a:lin ang="8099331"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8"/>
            <p:cNvSpPr/>
            <p:nvPr/>
          </p:nvSpPr>
          <p:spPr>
            <a:xfrm>
              <a:off x="5981212" y="2335673"/>
              <a:ext cx="617562" cy="204084"/>
            </a:xfrm>
            <a:custGeom>
              <a:avLst/>
              <a:gdLst/>
              <a:ahLst/>
              <a:cxnLst/>
              <a:rect l="l" t="t" r="r" b="b"/>
              <a:pathLst>
                <a:path w="24532" h="8106" fill="none" extrusionOk="0">
                  <a:moveTo>
                    <a:pt x="820" y="8106"/>
                  </a:moveTo>
                  <a:lnTo>
                    <a:pt x="1" y="6289"/>
                  </a:lnTo>
                  <a:cubicBezTo>
                    <a:pt x="10743" y="1443"/>
                    <a:pt x="19899" y="268"/>
                    <a:pt x="24407" y="0"/>
                  </a:cubicBezTo>
                  <a:lnTo>
                    <a:pt x="24531" y="2013"/>
                  </a:lnTo>
                  <a:cubicBezTo>
                    <a:pt x="20167" y="2263"/>
                    <a:pt x="11277" y="3403"/>
                    <a:pt x="820" y="8106"/>
                  </a:cubicBezTo>
                  <a:close/>
                </a:path>
              </a:pathLst>
            </a:custGeom>
            <a:gradFill>
              <a:gsLst>
                <a:gs pos="0">
                  <a:srgbClr val="921D87"/>
                </a:gs>
                <a:gs pos="100000">
                  <a:srgbClr val="0E166C"/>
                </a:gs>
              </a:gsLst>
              <a:lin ang="8099331"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8"/>
            <p:cNvSpPr/>
            <p:nvPr/>
          </p:nvSpPr>
          <p:spPr>
            <a:xfrm>
              <a:off x="6014845" y="2466647"/>
              <a:ext cx="617562" cy="204084"/>
            </a:xfrm>
            <a:custGeom>
              <a:avLst/>
              <a:gdLst/>
              <a:ahLst/>
              <a:cxnLst/>
              <a:rect l="l" t="t" r="r" b="b"/>
              <a:pathLst>
                <a:path w="24532" h="8106" fill="none" extrusionOk="0">
                  <a:moveTo>
                    <a:pt x="820" y="8106"/>
                  </a:moveTo>
                  <a:lnTo>
                    <a:pt x="1" y="6271"/>
                  </a:lnTo>
                  <a:cubicBezTo>
                    <a:pt x="10743" y="1443"/>
                    <a:pt x="19900" y="267"/>
                    <a:pt x="24407" y="0"/>
                  </a:cubicBezTo>
                  <a:lnTo>
                    <a:pt x="24531" y="1995"/>
                  </a:lnTo>
                  <a:cubicBezTo>
                    <a:pt x="20167" y="2263"/>
                    <a:pt x="11277" y="3403"/>
                    <a:pt x="820" y="8106"/>
                  </a:cubicBezTo>
                  <a:close/>
                </a:path>
              </a:pathLst>
            </a:custGeom>
            <a:gradFill>
              <a:gsLst>
                <a:gs pos="0">
                  <a:srgbClr val="921D87"/>
                </a:gs>
                <a:gs pos="100000">
                  <a:srgbClr val="0E166C"/>
                </a:gs>
              </a:gsLst>
              <a:lin ang="8099331"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8"/>
            <p:cNvSpPr/>
            <p:nvPr/>
          </p:nvSpPr>
          <p:spPr>
            <a:xfrm>
              <a:off x="6054318" y="2597168"/>
              <a:ext cx="617109" cy="204537"/>
            </a:xfrm>
            <a:custGeom>
              <a:avLst/>
              <a:gdLst/>
              <a:ahLst/>
              <a:cxnLst/>
              <a:rect l="l" t="t" r="r" b="b"/>
              <a:pathLst>
                <a:path w="24514" h="8124" fill="none" extrusionOk="0">
                  <a:moveTo>
                    <a:pt x="820" y="8123"/>
                  </a:moveTo>
                  <a:lnTo>
                    <a:pt x="1" y="6289"/>
                  </a:lnTo>
                  <a:cubicBezTo>
                    <a:pt x="10743" y="1461"/>
                    <a:pt x="19899" y="285"/>
                    <a:pt x="24388" y="0"/>
                  </a:cubicBezTo>
                  <a:lnTo>
                    <a:pt x="24513" y="2013"/>
                  </a:lnTo>
                  <a:cubicBezTo>
                    <a:pt x="20149" y="2280"/>
                    <a:pt x="11259" y="3420"/>
                    <a:pt x="820" y="8123"/>
                  </a:cubicBezTo>
                  <a:close/>
                </a:path>
              </a:pathLst>
            </a:custGeom>
            <a:gradFill>
              <a:gsLst>
                <a:gs pos="0">
                  <a:srgbClr val="921D87"/>
                </a:gs>
                <a:gs pos="100000">
                  <a:srgbClr val="0E166C"/>
                </a:gs>
              </a:gsLst>
              <a:lin ang="8099331"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8"/>
            <p:cNvSpPr/>
            <p:nvPr/>
          </p:nvSpPr>
          <p:spPr>
            <a:xfrm>
              <a:off x="6089739" y="2733958"/>
              <a:ext cx="617109" cy="204084"/>
            </a:xfrm>
            <a:custGeom>
              <a:avLst/>
              <a:gdLst/>
              <a:ahLst/>
              <a:cxnLst/>
              <a:rect l="l" t="t" r="r" b="b"/>
              <a:pathLst>
                <a:path w="24514" h="8106" fill="none" extrusionOk="0">
                  <a:moveTo>
                    <a:pt x="820" y="8106"/>
                  </a:moveTo>
                  <a:lnTo>
                    <a:pt x="1" y="6271"/>
                  </a:lnTo>
                  <a:cubicBezTo>
                    <a:pt x="10743" y="1443"/>
                    <a:pt x="19900" y="268"/>
                    <a:pt x="24389" y="0"/>
                  </a:cubicBezTo>
                  <a:lnTo>
                    <a:pt x="24513" y="1996"/>
                  </a:lnTo>
                  <a:cubicBezTo>
                    <a:pt x="20149" y="2263"/>
                    <a:pt x="11277" y="3403"/>
                    <a:pt x="820" y="8106"/>
                  </a:cubicBezTo>
                  <a:close/>
                </a:path>
              </a:pathLst>
            </a:custGeom>
            <a:gradFill>
              <a:gsLst>
                <a:gs pos="0">
                  <a:srgbClr val="921D87"/>
                </a:gs>
                <a:gs pos="100000">
                  <a:srgbClr val="0E166C"/>
                </a:gs>
              </a:gsLst>
              <a:lin ang="8099331"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8"/>
            <p:cNvSpPr/>
            <p:nvPr/>
          </p:nvSpPr>
          <p:spPr>
            <a:xfrm>
              <a:off x="6121584" y="2870320"/>
              <a:ext cx="617109" cy="204084"/>
            </a:xfrm>
            <a:custGeom>
              <a:avLst/>
              <a:gdLst/>
              <a:ahLst/>
              <a:cxnLst/>
              <a:rect l="l" t="t" r="r" b="b"/>
              <a:pathLst>
                <a:path w="24514" h="8106" fill="none" extrusionOk="0">
                  <a:moveTo>
                    <a:pt x="820" y="8106"/>
                  </a:moveTo>
                  <a:lnTo>
                    <a:pt x="1" y="6271"/>
                  </a:lnTo>
                  <a:cubicBezTo>
                    <a:pt x="10743" y="1443"/>
                    <a:pt x="19899" y="267"/>
                    <a:pt x="24389" y="0"/>
                  </a:cubicBezTo>
                  <a:lnTo>
                    <a:pt x="24513" y="1995"/>
                  </a:lnTo>
                  <a:cubicBezTo>
                    <a:pt x="20149" y="2262"/>
                    <a:pt x="11259" y="3403"/>
                    <a:pt x="820" y="8106"/>
                  </a:cubicBezTo>
                  <a:close/>
                </a:path>
              </a:pathLst>
            </a:custGeom>
            <a:gradFill>
              <a:gsLst>
                <a:gs pos="0">
                  <a:srgbClr val="921D87"/>
                </a:gs>
                <a:gs pos="100000">
                  <a:srgbClr val="0E166C"/>
                </a:gs>
              </a:gsLst>
              <a:lin ang="8099331"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8"/>
            <p:cNvSpPr/>
            <p:nvPr/>
          </p:nvSpPr>
          <p:spPr>
            <a:xfrm>
              <a:off x="6733297" y="2161192"/>
              <a:ext cx="617990" cy="201416"/>
            </a:xfrm>
            <a:custGeom>
              <a:avLst/>
              <a:gdLst/>
              <a:ahLst/>
              <a:cxnLst/>
              <a:rect l="l" t="t" r="r" b="b"/>
              <a:pathLst>
                <a:path w="24549" h="8000" fill="none" extrusionOk="0">
                  <a:moveTo>
                    <a:pt x="802" y="7999"/>
                  </a:moveTo>
                  <a:lnTo>
                    <a:pt x="1" y="6164"/>
                  </a:lnTo>
                  <a:cubicBezTo>
                    <a:pt x="10760" y="1390"/>
                    <a:pt x="19935" y="250"/>
                    <a:pt x="24424" y="1"/>
                  </a:cubicBezTo>
                  <a:lnTo>
                    <a:pt x="24549" y="2014"/>
                  </a:lnTo>
                  <a:cubicBezTo>
                    <a:pt x="20184" y="2245"/>
                    <a:pt x="11295" y="3350"/>
                    <a:pt x="802" y="7999"/>
                  </a:cubicBezTo>
                  <a:close/>
                </a:path>
              </a:pathLst>
            </a:custGeom>
            <a:gradFill>
              <a:gsLst>
                <a:gs pos="0">
                  <a:srgbClr val="921D87"/>
                </a:gs>
                <a:gs pos="100000">
                  <a:srgbClr val="0E166C"/>
                </a:gs>
              </a:gsLst>
              <a:lin ang="8099331"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8"/>
            <p:cNvSpPr/>
            <p:nvPr/>
          </p:nvSpPr>
          <p:spPr>
            <a:xfrm>
              <a:off x="6766024" y="2292619"/>
              <a:ext cx="618016" cy="200937"/>
            </a:xfrm>
            <a:custGeom>
              <a:avLst/>
              <a:gdLst/>
              <a:ahLst/>
              <a:cxnLst/>
              <a:rect l="l" t="t" r="r" b="b"/>
              <a:pathLst>
                <a:path w="24550" h="7981" fill="none" extrusionOk="0">
                  <a:moveTo>
                    <a:pt x="820" y="7981"/>
                  </a:moveTo>
                  <a:lnTo>
                    <a:pt x="1" y="6146"/>
                  </a:lnTo>
                  <a:cubicBezTo>
                    <a:pt x="10779" y="1372"/>
                    <a:pt x="19935" y="232"/>
                    <a:pt x="24442" y="0"/>
                  </a:cubicBezTo>
                  <a:lnTo>
                    <a:pt x="24549" y="1995"/>
                  </a:lnTo>
                  <a:cubicBezTo>
                    <a:pt x="20185" y="2227"/>
                    <a:pt x="11295" y="3331"/>
                    <a:pt x="820" y="7981"/>
                  </a:cubicBezTo>
                  <a:close/>
                </a:path>
              </a:pathLst>
            </a:custGeom>
            <a:gradFill>
              <a:gsLst>
                <a:gs pos="0">
                  <a:srgbClr val="921D87"/>
                </a:gs>
                <a:gs pos="100000">
                  <a:srgbClr val="0E166C"/>
                </a:gs>
              </a:gsLst>
              <a:lin ang="8099331"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8"/>
            <p:cNvSpPr/>
            <p:nvPr/>
          </p:nvSpPr>
          <p:spPr>
            <a:xfrm>
              <a:off x="6804591" y="2423568"/>
              <a:ext cx="618016" cy="200962"/>
            </a:xfrm>
            <a:custGeom>
              <a:avLst/>
              <a:gdLst/>
              <a:ahLst/>
              <a:cxnLst/>
              <a:rect l="l" t="t" r="r" b="b"/>
              <a:pathLst>
                <a:path w="24550" h="7982" fill="none" extrusionOk="0">
                  <a:moveTo>
                    <a:pt x="820" y="7982"/>
                  </a:moveTo>
                  <a:lnTo>
                    <a:pt x="1" y="6147"/>
                  </a:lnTo>
                  <a:cubicBezTo>
                    <a:pt x="10779" y="1373"/>
                    <a:pt x="19935" y="250"/>
                    <a:pt x="24442" y="1"/>
                  </a:cubicBezTo>
                  <a:lnTo>
                    <a:pt x="24549" y="1996"/>
                  </a:lnTo>
                  <a:cubicBezTo>
                    <a:pt x="20185" y="2246"/>
                    <a:pt x="11277" y="3332"/>
                    <a:pt x="820" y="7982"/>
                  </a:cubicBezTo>
                  <a:close/>
                </a:path>
              </a:pathLst>
            </a:custGeom>
            <a:gradFill>
              <a:gsLst>
                <a:gs pos="0">
                  <a:srgbClr val="921D87"/>
                </a:gs>
                <a:gs pos="100000">
                  <a:srgbClr val="0E166C"/>
                </a:gs>
              </a:gsLst>
              <a:lin ang="8099331"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0" name="Google Shape;230;p18"/>
            <p:cNvGrpSpPr/>
            <p:nvPr/>
          </p:nvGrpSpPr>
          <p:grpSpPr>
            <a:xfrm flipH="1">
              <a:off x="5534963" y="2383183"/>
              <a:ext cx="843572" cy="1221356"/>
              <a:chOff x="-1602050" y="2114015"/>
              <a:chExt cx="1213397" cy="1756580"/>
            </a:xfrm>
          </p:grpSpPr>
          <p:sp>
            <p:nvSpPr>
              <p:cNvPr id="231" name="Google Shape;231;p18"/>
              <p:cNvSpPr/>
              <p:nvPr/>
            </p:nvSpPr>
            <p:spPr>
              <a:xfrm>
                <a:off x="-1558850" y="2221743"/>
                <a:ext cx="1102450" cy="1102450"/>
              </a:xfrm>
              <a:custGeom>
                <a:avLst/>
                <a:gdLst/>
                <a:ahLst/>
                <a:cxnLst/>
                <a:rect l="l" t="t" r="r" b="b"/>
                <a:pathLst>
                  <a:path w="30446" h="30446" extrusionOk="0">
                    <a:moveTo>
                      <a:pt x="26455" y="7981"/>
                    </a:moveTo>
                    <a:cubicBezTo>
                      <a:pt x="30446" y="14199"/>
                      <a:pt x="28664" y="22465"/>
                      <a:pt x="22465" y="26455"/>
                    </a:cubicBezTo>
                    <a:cubicBezTo>
                      <a:pt x="16247" y="30445"/>
                      <a:pt x="7982" y="28646"/>
                      <a:pt x="3991" y="22447"/>
                    </a:cubicBezTo>
                    <a:cubicBezTo>
                      <a:pt x="1" y="16247"/>
                      <a:pt x="1800" y="7981"/>
                      <a:pt x="7999" y="3991"/>
                    </a:cubicBezTo>
                    <a:cubicBezTo>
                      <a:pt x="14199" y="1"/>
                      <a:pt x="22465" y="1782"/>
                      <a:pt x="26455" y="7981"/>
                    </a:cubicBezTo>
                    <a:close/>
                  </a:path>
                </a:pathLst>
              </a:custGeom>
              <a:gradFill>
                <a:gsLst>
                  <a:gs pos="0">
                    <a:schemeClr val="dk2"/>
                  </a:gs>
                  <a:gs pos="100000">
                    <a:schemeClr val="lt1"/>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8"/>
              <p:cNvSpPr/>
              <p:nvPr/>
            </p:nvSpPr>
            <p:spPr>
              <a:xfrm>
                <a:off x="-805409" y="3226126"/>
                <a:ext cx="163235" cy="217405"/>
              </a:xfrm>
              <a:custGeom>
                <a:avLst/>
                <a:gdLst/>
                <a:ahLst/>
                <a:cxnLst/>
                <a:rect l="l" t="t" r="r" b="b"/>
                <a:pathLst>
                  <a:path w="4508" h="6004" extrusionOk="0">
                    <a:moveTo>
                      <a:pt x="1" y="1016"/>
                    </a:moveTo>
                    <a:lnTo>
                      <a:pt x="2050" y="1"/>
                    </a:lnTo>
                    <a:lnTo>
                      <a:pt x="4508" y="5006"/>
                    </a:lnTo>
                    <a:lnTo>
                      <a:pt x="2477" y="6004"/>
                    </a:ln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8"/>
              <p:cNvSpPr/>
              <p:nvPr/>
            </p:nvSpPr>
            <p:spPr>
              <a:xfrm>
                <a:off x="-780243" y="3350619"/>
                <a:ext cx="382559" cy="519976"/>
              </a:xfrm>
              <a:custGeom>
                <a:avLst/>
                <a:gdLst/>
                <a:ahLst/>
                <a:cxnLst/>
                <a:rect l="l" t="t" r="r" b="b"/>
                <a:pathLst>
                  <a:path w="10565" h="14360" extrusionOk="0">
                    <a:moveTo>
                      <a:pt x="1426" y="1266"/>
                    </a:moveTo>
                    <a:lnTo>
                      <a:pt x="2994" y="500"/>
                    </a:lnTo>
                    <a:cubicBezTo>
                      <a:pt x="3973" y="1"/>
                      <a:pt x="5185" y="410"/>
                      <a:pt x="5666" y="1408"/>
                    </a:cubicBezTo>
                    <a:lnTo>
                      <a:pt x="9977" y="10119"/>
                    </a:lnTo>
                    <a:cubicBezTo>
                      <a:pt x="10565" y="11313"/>
                      <a:pt x="10084" y="12774"/>
                      <a:pt x="8872" y="13361"/>
                    </a:cubicBezTo>
                    <a:lnTo>
                      <a:pt x="8053" y="13771"/>
                    </a:lnTo>
                    <a:cubicBezTo>
                      <a:pt x="6859" y="14359"/>
                      <a:pt x="5398" y="13878"/>
                      <a:pt x="4811" y="12667"/>
                    </a:cubicBezTo>
                    <a:lnTo>
                      <a:pt x="500" y="3956"/>
                    </a:lnTo>
                    <a:cubicBezTo>
                      <a:pt x="1" y="2958"/>
                      <a:pt x="410" y="1747"/>
                      <a:pt x="1426" y="1266"/>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8"/>
              <p:cNvSpPr/>
              <p:nvPr/>
            </p:nvSpPr>
            <p:spPr>
              <a:xfrm>
                <a:off x="-1602050" y="2114015"/>
                <a:ext cx="1213397" cy="1281762"/>
              </a:xfrm>
              <a:custGeom>
                <a:avLst/>
                <a:gdLst/>
                <a:ahLst/>
                <a:cxnLst/>
                <a:rect l="l" t="t" r="r" b="b"/>
                <a:pathLst>
                  <a:path w="33510" h="35398" extrusionOk="0">
                    <a:moveTo>
                      <a:pt x="9282" y="3902"/>
                    </a:moveTo>
                    <a:cubicBezTo>
                      <a:pt x="3492" y="6770"/>
                      <a:pt x="0" y="12827"/>
                      <a:pt x="428" y="19258"/>
                    </a:cubicBezTo>
                    <a:cubicBezTo>
                      <a:pt x="855" y="25707"/>
                      <a:pt x="5113" y="31247"/>
                      <a:pt x="11223" y="33331"/>
                    </a:cubicBezTo>
                    <a:cubicBezTo>
                      <a:pt x="17334" y="35398"/>
                      <a:pt x="24103" y="33581"/>
                      <a:pt x="28343" y="28735"/>
                    </a:cubicBezTo>
                    <a:cubicBezTo>
                      <a:pt x="32600" y="23872"/>
                      <a:pt x="33509" y="16942"/>
                      <a:pt x="30659" y="11152"/>
                    </a:cubicBezTo>
                    <a:cubicBezTo>
                      <a:pt x="26757" y="3243"/>
                      <a:pt x="17191" y="1"/>
                      <a:pt x="9282" y="3902"/>
                    </a:cubicBezTo>
                    <a:close/>
                    <a:moveTo>
                      <a:pt x="21467" y="28593"/>
                    </a:moveTo>
                    <a:cubicBezTo>
                      <a:pt x="17262" y="30677"/>
                      <a:pt x="12221" y="30018"/>
                      <a:pt x="8711" y="26918"/>
                    </a:cubicBezTo>
                    <a:cubicBezTo>
                      <a:pt x="5184" y="23836"/>
                      <a:pt x="3866" y="18937"/>
                      <a:pt x="5380" y="14502"/>
                    </a:cubicBezTo>
                    <a:cubicBezTo>
                      <a:pt x="6877" y="10066"/>
                      <a:pt x="10903" y="6966"/>
                      <a:pt x="15570" y="6663"/>
                    </a:cubicBezTo>
                    <a:cubicBezTo>
                      <a:pt x="20255" y="6360"/>
                      <a:pt x="24655" y="8890"/>
                      <a:pt x="26722" y="13094"/>
                    </a:cubicBezTo>
                    <a:cubicBezTo>
                      <a:pt x="29554" y="18830"/>
                      <a:pt x="27203" y="25760"/>
                      <a:pt x="21467" y="28593"/>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8"/>
              <p:cNvSpPr/>
              <p:nvPr/>
            </p:nvSpPr>
            <p:spPr>
              <a:xfrm>
                <a:off x="-1131163" y="2548148"/>
                <a:ext cx="221316" cy="221279"/>
              </a:xfrm>
              <a:custGeom>
                <a:avLst/>
                <a:gdLst/>
                <a:ahLst/>
                <a:cxnLst/>
                <a:rect l="l" t="t" r="r" b="b"/>
                <a:pathLst>
                  <a:path w="6112" h="6111" fill="none" extrusionOk="0">
                    <a:moveTo>
                      <a:pt x="3047" y="6111"/>
                    </a:moveTo>
                    <a:lnTo>
                      <a:pt x="3047" y="6111"/>
                    </a:lnTo>
                    <a:cubicBezTo>
                      <a:pt x="1372" y="6093"/>
                      <a:pt x="1" y="4739"/>
                      <a:pt x="1" y="3047"/>
                    </a:cubicBezTo>
                    <a:lnTo>
                      <a:pt x="1" y="3047"/>
                    </a:lnTo>
                    <a:cubicBezTo>
                      <a:pt x="1" y="1372"/>
                      <a:pt x="1372" y="1"/>
                      <a:pt x="3047" y="1"/>
                    </a:cubicBezTo>
                    <a:lnTo>
                      <a:pt x="3047" y="1"/>
                    </a:lnTo>
                    <a:cubicBezTo>
                      <a:pt x="4739" y="1"/>
                      <a:pt x="6093" y="1372"/>
                      <a:pt x="6111" y="3047"/>
                    </a:cubicBezTo>
                    <a:lnTo>
                      <a:pt x="6111" y="3047"/>
                    </a:lnTo>
                    <a:cubicBezTo>
                      <a:pt x="6093" y="4739"/>
                      <a:pt x="4739" y="6093"/>
                      <a:pt x="3047" y="6111"/>
                    </a:cubicBezTo>
                    <a:close/>
                  </a:path>
                </a:pathLst>
              </a:custGeom>
              <a:solidFill>
                <a:schemeClr val="dk1"/>
              </a:soli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8"/>
              <p:cNvSpPr/>
              <p:nvPr/>
            </p:nvSpPr>
            <p:spPr>
              <a:xfrm>
                <a:off x="-1259531" y="2811981"/>
                <a:ext cx="476741" cy="120036"/>
              </a:xfrm>
              <a:custGeom>
                <a:avLst/>
                <a:gdLst/>
                <a:ahLst/>
                <a:cxnLst/>
                <a:rect l="l" t="t" r="r" b="b"/>
                <a:pathLst>
                  <a:path w="13166" h="3315" fill="none" extrusionOk="0">
                    <a:moveTo>
                      <a:pt x="13165" y="3314"/>
                    </a:moveTo>
                    <a:cubicBezTo>
                      <a:pt x="13165" y="1479"/>
                      <a:pt x="11687" y="1"/>
                      <a:pt x="9870" y="1"/>
                    </a:cubicBezTo>
                    <a:lnTo>
                      <a:pt x="3314" y="1"/>
                    </a:lnTo>
                    <a:cubicBezTo>
                      <a:pt x="1497" y="1"/>
                      <a:pt x="18" y="1479"/>
                      <a:pt x="1" y="3314"/>
                    </a:cubicBezTo>
                    <a:close/>
                  </a:path>
                </a:pathLst>
              </a:custGeom>
              <a:solidFill>
                <a:schemeClr val="dk1"/>
              </a:soli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7" name="Google Shape;237;p18"/>
            <p:cNvSpPr/>
            <p:nvPr/>
          </p:nvSpPr>
          <p:spPr>
            <a:xfrm flipH="1">
              <a:off x="6644587" y="1497775"/>
              <a:ext cx="168461" cy="169472"/>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8"/>
            <p:cNvSpPr/>
            <p:nvPr/>
          </p:nvSpPr>
          <p:spPr>
            <a:xfrm rot="1685939" flipH="1">
              <a:off x="7322975" y="1801653"/>
              <a:ext cx="47003" cy="47496"/>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8"/>
            <p:cNvSpPr/>
            <p:nvPr/>
          </p:nvSpPr>
          <p:spPr>
            <a:xfrm>
              <a:off x="6378536" y="3313740"/>
              <a:ext cx="248886" cy="236267"/>
            </a:xfrm>
            <a:custGeom>
              <a:avLst/>
              <a:gdLst/>
              <a:ahLst/>
              <a:cxnLst/>
              <a:rect l="l" t="t" r="r" b="b"/>
              <a:pathLst>
                <a:path w="12613" h="11972" extrusionOk="0">
                  <a:moveTo>
                    <a:pt x="6823" y="428"/>
                  </a:moveTo>
                  <a:lnTo>
                    <a:pt x="8266" y="3350"/>
                  </a:lnTo>
                  <a:cubicBezTo>
                    <a:pt x="8355" y="3528"/>
                    <a:pt x="8515" y="3653"/>
                    <a:pt x="8711" y="3670"/>
                  </a:cubicBezTo>
                  <a:lnTo>
                    <a:pt x="11936" y="4134"/>
                  </a:lnTo>
                  <a:cubicBezTo>
                    <a:pt x="12417" y="4205"/>
                    <a:pt x="12613" y="4793"/>
                    <a:pt x="12256" y="5131"/>
                  </a:cubicBezTo>
                  <a:lnTo>
                    <a:pt x="9923" y="7411"/>
                  </a:lnTo>
                  <a:cubicBezTo>
                    <a:pt x="9798" y="7536"/>
                    <a:pt x="9727" y="7732"/>
                    <a:pt x="9762" y="7928"/>
                  </a:cubicBezTo>
                  <a:lnTo>
                    <a:pt x="10315" y="11135"/>
                  </a:lnTo>
                  <a:cubicBezTo>
                    <a:pt x="10386" y="11616"/>
                    <a:pt x="9887" y="11972"/>
                    <a:pt x="9477" y="11740"/>
                  </a:cubicBezTo>
                  <a:lnTo>
                    <a:pt x="6574" y="10226"/>
                  </a:lnTo>
                  <a:cubicBezTo>
                    <a:pt x="6395" y="10137"/>
                    <a:pt x="6200" y="10137"/>
                    <a:pt x="6039" y="10226"/>
                  </a:cubicBezTo>
                  <a:lnTo>
                    <a:pt x="3135" y="11740"/>
                  </a:lnTo>
                  <a:cubicBezTo>
                    <a:pt x="2708" y="11972"/>
                    <a:pt x="2209" y="11616"/>
                    <a:pt x="2298" y="11135"/>
                  </a:cubicBezTo>
                  <a:lnTo>
                    <a:pt x="2850" y="7928"/>
                  </a:lnTo>
                  <a:cubicBezTo>
                    <a:pt x="2886" y="7732"/>
                    <a:pt x="2815" y="7536"/>
                    <a:pt x="2672" y="7411"/>
                  </a:cubicBezTo>
                  <a:lnTo>
                    <a:pt x="339" y="5131"/>
                  </a:lnTo>
                  <a:cubicBezTo>
                    <a:pt x="0" y="4793"/>
                    <a:pt x="196" y="4205"/>
                    <a:pt x="659" y="4134"/>
                  </a:cubicBezTo>
                  <a:lnTo>
                    <a:pt x="3901" y="3670"/>
                  </a:lnTo>
                  <a:cubicBezTo>
                    <a:pt x="4080" y="3653"/>
                    <a:pt x="4258" y="3528"/>
                    <a:pt x="4347" y="3350"/>
                  </a:cubicBezTo>
                  <a:lnTo>
                    <a:pt x="5790" y="428"/>
                  </a:lnTo>
                  <a:cubicBezTo>
                    <a:pt x="6004" y="1"/>
                    <a:pt x="6609" y="1"/>
                    <a:pt x="6823" y="428"/>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8"/>
            <p:cNvSpPr/>
            <p:nvPr/>
          </p:nvSpPr>
          <p:spPr>
            <a:xfrm flipH="1">
              <a:off x="6227563" y="1924239"/>
              <a:ext cx="207175" cy="20717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41" name="Google Shape;241;p18"/>
          <p:cNvCxnSpPr>
            <a:stCxn id="242" idx="6"/>
          </p:cNvCxnSpPr>
          <p:nvPr/>
        </p:nvCxnSpPr>
        <p:spPr>
          <a:xfrm flipH="1">
            <a:off x="2823839" y="1809356"/>
            <a:ext cx="1096500" cy="838200"/>
          </a:xfrm>
          <a:prstGeom prst="bentConnector3">
            <a:avLst>
              <a:gd name="adj1" fmla="val 50000"/>
            </a:avLst>
          </a:prstGeom>
          <a:noFill/>
          <a:ln w="9525" cap="flat" cmpd="sng">
            <a:solidFill>
              <a:schemeClr val="dk1"/>
            </a:solidFill>
            <a:prstDash val="solid"/>
            <a:round/>
            <a:headEnd type="none" w="med" len="med"/>
            <a:tailEnd type="oval" w="med" len="med"/>
          </a:ln>
        </p:spPr>
      </p:cxnSp>
      <p:cxnSp>
        <p:nvCxnSpPr>
          <p:cNvPr id="243" name="Google Shape;243;p18"/>
          <p:cNvCxnSpPr>
            <a:stCxn id="252" idx="6"/>
          </p:cNvCxnSpPr>
          <p:nvPr/>
        </p:nvCxnSpPr>
        <p:spPr>
          <a:xfrm rot="10800000" flipV="1">
            <a:off x="3217139" y="2706171"/>
            <a:ext cx="703200" cy="284425"/>
          </a:xfrm>
          <a:prstGeom prst="bentConnector3">
            <a:avLst>
              <a:gd name="adj1" fmla="val 50000"/>
            </a:avLst>
          </a:prstGeom>
          <a:noFill/>
          <a:ln w="9525" cap="flat" cmpd="sng">
            <a:solidFill>
              <a:schemeClr val="dk1"/>
            </a:solidFill>
            <a:prstDash val="solid"/>
            <a:round/>
            <a:headEnd type="none" w="med" len="med"/>
            <a:tailEnd type="oval" w="med" len="med"/>
          </a:ln>
        </p:spPr>
      </p:cxnSp>
      <p:cxnSp>
        <p:nvCxnSpPr>
          <p:cNvPr id="244" name="Google Shape;244;p18"/>
          <p:cNvCxnSpPr/>
          <p:nvPr/>
        </p:nvCxnSpPr>
        <p:spPr>
          <a:xfrm rot="10800000">
            <a:off x="1694339" y="3092589"/>
            <a:ext cx="2226000" cy="579008"/>
          </a:xfrm>
          <a:prstGeom prst="bentConnector3">
            <a:avLst>
              <a:gd name="adj1" fmla="val 50000"/>
            </a:avLst>
          </a:prstGeom>
          <a:noFill/>
          <a:ln w="9525" cap="flat" cmpd="sng">
            <a:solidFill>
              <a:schemeClr val="dk1"/>
            </a:solidFill>
            <a:prstDash val="solid"/>
            <a:round/>
            <a:headEnd type="none" w="med" len="med"/>
            <a:tailEnd type="oval" w="med" len="med"/>
          </a:ln>
        </p:spPr>
      </p:cxnSp>
      <p:grpSp>
        <p:nvGrpSpPr>
          <p:cNvPr id="248" name="Google Shape;248;p18"/>
          <p:cNvGrpSpPr/>
          <p:nvPr/>
        </p:nvGrpSpPr>
        <p:grpSpPr>
          <a:xfrm flipH="1">
            <a:off x="3920339" y="1476356"/>
            <a:ext cx="4190875" cy="666000"/>
            <a:chOff x="713225" y="1476356"/>
            <a:chExt cx="4190875" cy="666000"/>
          </a:xfrm>
        </p:grpSpPr>
        <p:sp>
          <p:nvSpPr>
            <p:cNvPr id="242" name="Google Shape;242;p18"/>
            <p:cNvSpPr/>
            <p:nvPr/>
          </p:nvSpPr>
          <p:spPr>
            <a:xfrm>
              <a:off x="4239900" y="1476356"/>
              <a:ext cx="664200" cy="666000"/>
            </a:xfrm>
            <a:prstGeom prst="ellipse">
              <a:avLst/>
            </a:pr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600">
                  <a:solidFill>
                    <a:schemeClr val="lt1"/>
                  </a:solidFill>
                  <a:latin typeface="Bebas Neue"/>
                  <a:ea typeface="Bebas Neue"/>
                  <a:cs typeface="Bebas Neue"/>
                  <a:sym typeface="Bebas Neue"/>
                </a:rPr>
                <a:t>01</a:t>
              </a:r>
              <a:endParaRPr sz="2600">
                <a:solidFill>
                  <a:schemeClr val="lt1"/>
                </a:solidFill>
                <a:latin typeface="Bebas Neue"/>
                <a:ea typeface="Bebas Neue"/>
                <a:cs typeface="Bebas Neue"/>
                <a:sym typeface="Bebas Neue"/>
              </a:endParaRPr>
            </a:p>
          </p:txBody>
        </p:sp>
        <p:sp>
          <p:nvSpPr>
            <p:cNvPr id="250" name="Google Shape;250;p18"/>
            <p:cNvSpPr txBox="1"/>
            <p:nvPr/>
          </p:nvSpPr>
          <p:spPr>
            <a:xfrm>
              <a:off x="713225" y="1557956"/>
              <a:ext cx="1959000" cy="502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Arimo"/>
                <a:ea typeface="Arimo"/>
                <a:cs typeface="Arimo"/>
                <a:sym typeface="Arimo"/>
              </a:endParaRPr>
            </a:p>
          </p:txBody>
        </p:sp>
      </p:grpSp>
      <p:sp>
        <p:nvSpPr>
          <p:cNvPr id="252" name="Google Shape;252;p18"/>
          <p:cNvSpPr/>
          <p:nvPr/>
        </p:nvSpPr>
        <p:spPr>
          <a:xfrm flipH="1">
            <a:off x="3920339" y="2373172"/>
            <a:ext cx="664200" cy="666000"/>
          </a:xfrm>
          <a:prstGeom prst="ellipse">
            <a:avLst/>
          </a:pr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600">
                <a:solidFill>
                  <a:schemeClr val="lt1"/>
                </a:solidFill>
                <a:latin typeface="Bebas Neue"/>
                <a:ea typeface="Bebas Neue"/>
                <a:cs typeface="Bebas Neue"/>
                <a:sym typeface="Bebas Neue"/>
              </a:rPr>
              <a:t>02</a:t>
            </a:r>
            <a:endParaRPr sz="2600">
              <a:solidFill>
                <a:schemeClr val="lt1"/>
              </a:solidFill>
              <a:latin typeface="Bebas Neue"/>
              <a:ea typeface="Bebas Neue"/>
              <a:cs typeface="Bebas Neue"/>
              <a:sym typeface="Bebas Neue"/>
            </a:endParaRPr>
          </a:p>
        </p:txBody>
      </p:sp>
      <p:sp>
        <p:nvSpPr>
          <p:cNvPr id="245" name="Google Shape;245;p18"/>
          <p:cNvSpPr/>
          <p:nvPr/>
        </p:nvSpPr>
        <p:spPr>
          <a:xfrm flipH="1">
            <a:off x="3920339" y="3320789"/>
            <a:ext cx="664200" cy="666000"/>
          </a:xfrm>
          <a:prstGeom prst="ellipse">
            <a:avLst/>
          </a:pr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600">
                <a:solidFill>
                  <a:schemeClr val="lt1"/>
                </a:solidFill>
                <a:latin typeface="Bebas Neue"/>
                <a:ea typeface="Bebas Neue"/>
                <a:cs typeface="Bebas Neue"/>
                <a:sym typeface="Bebas Neue"/>
              </a:rPr>
              <a:t>03</a:t>
            </a:r>
            <a:endParaRPr sz="2600">
              <a:solidFill>
                <a:schemeClr val="lt1"/>
              </a:solidFill>
              <a:latin typeface="Bebas Neue"/>
              <a:ea typeface="Bebas Neue"/>
              <a:cs typeface="Bebas Neue"/>
              <a:sym typeface="Bebas Neue"/>
            </a:endParaRPr>
          </a:p>
        </p:txBody>
      </p:sp>
      <p:sp>
        <p:nvSpPr>
          <p:cNvPr id="3" name="Rectangle 2"/>
          <p:cNvSpPr/>
          <p:nvPr/>
        </p:nvSpPr>
        <p:spPr>
          <a:xfrm>
            <a:off x="4873821" y="1427265"/>
            <a:ext cx="4079679" cy="738664"/>
          </a:xfrm>
          <a:prstGeom prst="rect">
            <a:avLst/>
          </a:prstGeom>
        </p:spPr>
        <p:txBody>
          <a:bodyPr wrap="square">
            <a:spAutoFit/>
          </a:bodyPr>
          <a:lstStyle/>
          <a:p>
            <a:r>
              <a:rPr lang="en-US">
                <a:solidFill>
                  <a:schemeClr val="tx1"/>
                </a:solidFill>
              </a:rPr>
              <a:t>The built-in SQL editor and visual tools made it easier to import CSV files, explore the table schema, and run complex queries for analysis</a:t>
            </a:r>
            <a:endParaRPr lang="en-IN">
              <a:solidFill>
                <a:schemeClr val="tx1"/>
              </a:solidFill>
            </a:endParaRPr>
          </a:p>
        </p:txBody>
      </p:sp>
      <p:sp>
        <p:nvSpPr>
          <p:cNvPr id="4" name="Rectangle 3"/>
          <p:cNvSpPr/>
          <p:nvPr/>
        </p:nvSpPr>
        <p:spPr>
          <a:xfrm>
            <a:off x="4873821" y="2367519"/>
            <a:ext cx="4244779" cy="738664"/>
          </a:xfrm>
          <a:prstGeom prst="rect">
            <a:avLst/>
          </a:prstGeom>
        </p:spPr>
        <p:txBody>
          <a:bodyPr wrap="square">
            <a:spAutoFit/>
          </a:bodyPr>
          <a:lstStyle/>
          <a:p>
            <a:r>
              <a:rPr lang="en-US">
                <a:solidFill>
                  <a:schemeClr val="tx1"/>
                </a:solidFill>
              </a:rPr>
              <a:t>It </a:t>
            </a:r>
            <a:r>
              <a:rPr lang="en-US" smtClean="0">
                <a:solidFill>
                  <a:schemeClr val="tx1"/>
                </a:solidFill>
              </a:rPr>
              <a:t>allowes </a:t>
            </a:r>
            <a:r>
              <a:rPr lang="en-US">
                <a:solidFill>
                  <a:schemeClr val="tx1"/>
                </a:solidFill>
              </a:rPr>
              <a:t>efficient execution of JOINs, aggregations, window functions, and time-based filtering which were critical for deriving insights </a:t>
            </a:r>
            <a:endParaRPr lang="en-IN">
              <a:solidFill>
                <a:schemeClr val="tx1"/>
              </a:solidFill>
            </a:endParaRPr>
          </a:p>
        </p:txBody>
      </p:sp>
      <p:sp>
        <p:nvSpPr>
          <p:cNvPr id="5" name="Rectangle 4"/>
          <p:cNvSpPr/>
          <p:nvPr/>
        </p:nvSpPr>
        <p:spPr>
          <a:xfrm>
            <a:off x="4888010" y="3414841"/>
            <a:ext cx="3951190" cy="523220"/>
          </a:xfrm>
          <a:prstGeom prst="rect">
            <a:avLst/>
          </a:prstGeom>
        </p:spPr>
        <p:txBody>
          <a:bodyPr wrap="square">
            <a:spAutoFit/>
          </a:bodyPr>
          <a:lstStyle/>
          <a:p>
            <a:r>
              <a:rPr lang="en-US">
                <a:solidFill>
                  <a:schemeClr val="tx1"/>
                </a:solidFill>
              </a:rPr>
              <a:t>It offers an intuitive graphical interface for writing and running SQL queries</a:t>
            </a:r>
            <a:endParaRPr lang="en-IN">
              <a:solidFill>
                <a:schemeClr val="tx1"/>
              </a:solidFill>
            </a:endParaRPr>
          </a:p>
        </p:txBody>
      </p:sp>
      <p:sp>
        <p:nvSpPr>
          <p:cNvPr id="57" name="Rectangle 56"/>
          <p:cNvSpPr/>
          <p:nvPr/>
        </p:nvSpPr>
        <p:spPr>
          <a:xfrm>
            <a:off x="7224385" y="160437"/>
            <a:ext cx="1019831" cy="307777"/>
          </a:xfrm>
          <a:prstGeom prst="rect">
            <a:avLst/>
          </a:prstGeom>
        </p:spPr>
        <p:txBody>
          <a:bodyPr wrap="none">
            <a:spAutoFit/>
          </a:bodyPr>
          <a:lstStyle/>
          <a:p>
            <a:pPr lvl="0" algn="ctr"/>
            <a:r>
              <a:rPr lang="en-IN">
                <a:solidFill>
                  <a:schemeClr val="tx2">
                    <a:lumMod val="75000"/>
                  </a:schemeClr>
                </a:solidFill>
                <a:latin typeface="Bebas Neue" charset="0"/>
              </a:rPr>
              <a:t>DATA ANALYSIS</a:t>
            </a:r>
            <a:endParaRPr lang="en-IN" dirty="0">
              <a:solidFill>
                <a:schemeClr val="tx2">
                  <a:lumMod val="75000"/>
                </a:schemeClr>
              </a:solidFill>
              <a:latin typeface="Bebas Neue"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88"/>
        <p:cNvGrpSpPr/>
        <p:nvPr/>
      </p:nvGrpSpPr>
      <p:grpSpPr>
        <a:xfrm>
          <a:off x="0" y="0"/>
          <a:ext cx="0" cy="0"/>
          <a:chOff x="0" y="0"/>
          <a:chExt cx="0" cy="0"/>
        </a:xfrm>
      </p:grpSpPr>
      <p:sp>
        <p:nvSpPr>
          <p:cNvPr id="689" name="Google Shape;689;p27"/>
          <p:cNvSpPr txBox="1">
            <a:spLocks noGrp="1"/>
          </p:cNvSpPr>
          <p:nvPr>
            <p:ph type="title"/>
          </p:nvPr>
        </p:nvSpPr>
        <p:spPr>
          <a:xfrm>
            <a:off x="720000" y="53945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mtClean="0"/>
              <a:t>INSIGHTS</a:t>
            </a:r>
            <a:endParaRPr/>
          </a:p>
        </p:txBody>
      </p:sp>
      <p:sp>
        <p:nvSpPr>
          <p:cNvPr id="693" name="Google Shape;693;p27"/>
          <p:cNvSpPr/>
          <p:nvPr/>
        </p:nvSpPr>
        <p:spPr>
          <a:xfrm flipH="1">
            <a:off x="3306850" y="2411322"/>
            <a:ext cx="763500" cy="763500"/>
          </a:xfrm>
          <a:prstGeom prst="ellipse">
            <a:avLst/>
          </a:pr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nvGrpSpPr>
          <p:cNvPr id="694" name="Google Shape;694;p27"/>
          <p:cNvGrpSpPr/>
          <p:nvPr/>
        </p:nvGrpSpPr>
        <p:grpSpPr>
          <a:xfrm>
            <a:off x="5129298" y="1306475"/>
            <a:ext cx="2715252" cy="785345"/>
            <a:chOff x="5129298" y="1306475"/>
            <a:chExt cx="2715252" cy="785345"/>
          </a:xfrm>
        </p:grpSpPr>
        <p:sp>
          <p:nvSpPr>
            <p:cNvPr id="697" name="Google Shape;697;p27"/>
            <p:cNvSpPr txBox="1"/>
            <p:nvPr/>
          </p:nvSpPr>
          <p:spPr>
            <a:xfrm flipH="1">
              <a:off x="6073350" y="1306475"/>
              <a:ext cx="1771200" cy="457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endParaRPr sz="2700">
                <a:solidFill>
                  <a:schemeClr val="dk1"/>
                </a:solidFill>
                <a:latin typeface="Bebas Neue"/>
                <a:ea typeface="Bebas Neue"/>
                <a:cs typeface="Bebas Neue"/>
                <a:sym typeface="Bebas Neue"/>
              </a:endParaRPr>
            </a:p>
          </p:txBody>
        </p:sp>
        <p:sp>
          <p:nvSpPr>
            <p:cNvPr id="698" name="Google Shape;698;p27"/>
            <p:cNvSpPr/>
            <p:nvPr/>
          </p:nvSpPr>
          <p:spPr>
            <a:xfrm flipH="1">
              <a:off x="5129298" y="1400020"/>
              <a:ext cx="691800" cy="691800"/>
            </a:xfrm>
            <a:prstGeom prst="ellipse">
              <a:avLst/>
            </a:pr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600">
                  <a:solidFill>
                    <a:schemeClr val="lt1"/>
                  </a:solidFill>
                  <a:latin typeface="Bebas Neue"/>
                  <a:ea typeface="Bebas Neue"/>
                  <a:cs typeface="Bebas Neue"/>
                  <a:sym typeface="Bebas Neue"/>
                </a:rPr>
                <a:t>01</a:t>
              </a:r>
              <a:endParaRPr sz="2600">
                <a:solidFill>
                  <a:schemeClr val="lt1"/>
                </a:solidFill>
                <a:latin typeface="Bebas Neue"/>
                <a:ea typeface="Bebas Neue"/>
                <a:cs typeface="Bebas Neue"/>
                <a:sym typeface="Bebas Neue"/>
              </a:endParaRPr>
            </a:p>
          </p:txBody>
        </p:sp>
      </p:grpSp>
      <p:grpSp>
        <p:nvGrpSpPr>
          <p:cNvPr id="699" name="Google Shape;699;p27"/>
          <p:cNvGrpSpPr/>
          <p:nvPr/>
        </p:nvGrpSpPr>
        <p:grpSpPr>
          <a:xfrm>
            <a:off x="5129298" y="2446511"/>
            <a:ext cx="2715249" cy="769818"/>
            <a:chOff x="5129298" y="2443445"/>
            <a:chExt cx="2715249" cy="769818"/>
          </a:xfrm>
        </p:grpSpPr>
        <p:sp>
          <p:nvSpPr>
            <p:cNvPr id="701" name="Google Shape;701;p27"/>
            <p:cNvSpPr txBox="1"/>
            <p:nvPr/>
          </p:nvSpPr>
          <p:spPr>
            <a:xfrm flipH="1">
              <a:off x="6073347" y="2664563"/>
              <a:ext cx="1771200" cy="54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latin typeface="Arimo"/>
                <a:ea typeface="Arimo"/>
                <a:cs typeface="Arimo"/>
                <a:sym typeface="Arimo"/>
              </a:endParaRPr>
            </a:p>
          </p:txBody>
        </p:sp>
        <p:sp>
          <p:nvSpPr>
            <p:cNvPr id="703" name="Google Shape;703;p27"/>
            <p:cNvSpPr/>
            <p:nvPr/>
          </p:nvSpPr>
          <p:spPr>
            <a:xfrm flipH="1">
              <a:off x="5129298" y="2443445"/>
              <a:ext cx="691800" cy="691800"/>
            </a:xfrm>
            <a:prstGeom prst="ellipse">
              <a:avLst/>
            </a:pr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600">
                  <a:solidFill>
                    <a:schemeClr val="lt1"/>
                  </a:solidFill>
                  <a:latin typeface="Bebas Neue"/>
                  <a:ea typeface="Bebas Neue"/>
                  <a:cs typeface="Bebas Neue"/>
                  <a:sym typeface="Bebas Neue"/>
                </a:rPr>
                <a:t>02</a:t>
              </a:r>
              <a:endParaRPr sz="2600">
                <a:solidFill>
                  <a:schemeClr val="lt1"/>
                </a:solidFill>
                <a:latin typeface="Bebas Neue"/>
                <a:ea typeface="Bebas Neue"/>
                <a:cs typeface="Bebas Neue"/>
                <a:sym typeface="Bebas Neue"/>
              </a:endParaRPr>
            </a:p>
          </p:txBody>
        </p:sp>
      </p:grpSp>
      <p:sp>
        <p:nvSpPr>
          <p:cNvPr id="708" name="Google Shape;708;p27"/>
          <p:cNvSpPr/>
          <p:nvPr/>
        </p:nvSpPr>
        <p:spPr>
          <a:xfrm flipH="1">
            <a:off x="5129298" y="3486870"/>
            <a:ext cx="691800" cy="691800"/>
          </a:xfrm>
          <a:prstGeom prst="ellipse">
            <a:avLst/>
          </a:pr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600">
                <a:solidFill>
                  <a:schemeClr val="lt1"/>
                </a:solidFill>
                <a:latin typeface="Bebas Neue"/>
                <a:ea typeface="Bebas Neue"/>
                <a:cs typeface="Bebas Neue"/>
                <a:sym typeface="Bebas Neue"/>
              </a:rPr>
              <a:t>03</a:t>
            </a:r>
            <a:endParaRPr sz="2600">
              <a:solidFill>
                <a:schemeClr val="lt1"/>
              </a:solidFill>
              <a:latin typeface="Bebas Neue"/>
              <a:ea typeface="Bebas Neue"/>
              <a:cs typeface="Bebas Neue"/>
              <a:sym typeface="Bebas Neue"/>
            </a:endParaRPr>
          </a:p>
        </p:txBody>
      </p:sp>
      <p:cxnSp>
        <p:nvCxnSpPr>
          <p:cNvPr id="709" name="Google Shape;709;p27"/>
          <p:cNvCxnSpPr>
            <a:endCxn id="698" idx="6"/>
          </p:cNvCxnSpPr>
          <p:nvPr/>
        </p:nvCxnSpPr>
        <p:spPr>
          <a:xfrm rot="5400000" flipH="1" flipV="1">
            <a:off x="4270397" y="2315922"/>
            <a:ext cx="1428902" cy="288899"/>
          </a:xfrm>
          <a:prstGeom prst="bentConnector2">
            <a:avLst/>
          </a:prstGeom>
          <a:noFill/>
          <a:ln w="9525" cap="flat" cmpd="sng">
            <a:solidFill>
              <a:schemeClr val="dk1"/>
            </a:solidFill>
            <a:prstDash val="solid"/>
            <a:round/>
            <a:headEnd type="none" w="med" len="med"/>
            <a:tailEnd type="oval" w="med" len="med"/>
          </a:ln>
        </p:spPr>
      </p:cxnSp>
      <p:cxnSp>
        <p:nvCxnSpPr>
          <p:cNvPr id="710" name="Google Shape;710;p27"/>
          <p:cNvCxnSpPr>
            <a:endCxn id="708" idx="6"/>
          </p:cNvCxnSpPr>
          <p:nvPr/>
        </p:nvCxnSpPr>
        <p:spPr>
          <a:xfrm rot="16200000" flipH="1">
            <a:off x="4464669" y="3168140"/>
            <a:ext cx="1040359" cy="288899"/>
          </a:xfrm>
          <a:prstGeom prst="bentConnector2">
            <a:avLst/>
          </a:prstGeom>
          <a:noFill/>
          <a:ln w="9525" cap="flat" cmpd="sng">
            <a:solidFill>
              <a:schemeClr val="dk1"/>
            </a:solidFill>
            <a:prstDash val="solid"/>
            <a:round/>
            <a:headEnd type="none" w="med" len="med"/>
            <a:tailEnd type="oval" w="med" len="med"/>
          </a:ln>
        </p:spPr>
      </p:cxnSp>
      <p:cxnSp>
        <p:nvCxnSpPr>
          <p:cNvPr id="711" name="Google Shape;711;p27"/>
          <p:cNvCxnSpPr>
            <a:stCxn id="693" idx="2"/>
            <a:endCxn id="703" idx="6"/>
          </p:cNvCxnSpPr>
          <p:nvPr/>
        </p:nvCxnSpPr>
        <p:spPr>
          <a:xfrm flipV="1">
            <a:off x="4070350" y="2792411"/>
            <a:ext cx="1058948" cy="661"/>
          </a:xfrm>
          <a:prstGeom prst="straightConnector1">
            <a:avLst/>
          </a:prstGeom>
          <a:noFill/>
          <a:ln w="9525" cap="flat" cmpd="sng">
            <a:solidFill>
              <a:schemeClr val="dk1"/>
            </a:solidFill>
            <a:prstDash val="solid"/>
            <a:round/>
            <a:headEnd type="none" w="med" len="med"/>
            <a:tailEnd type="oval" w="med" len="med"/>
          </a:ln>
        </p:spPr>
      </p:cxnSp>
      <p:grpSp>
        <p:nvGrpSpPr>
          <p:cNvPr id="712" name="Google Shape;712;p27"/>
          <p:cNvGrpSpPr/>
          <p:nvPr/>
        </p:nvGrpSpPr>
        <p:grpSpPr>
          <a:xfrm>
            <a:off x="3469210" y="2573030"/>
            <a:ext cx="438779" cy="438759"/>
            <a:chOff x="1322640" y="3567702"/>
            <a:chExt cx="437728" cy="437708"/>
          </a:xfrm>
        </p:grpSpPr>
        <p:sp>
          <p:nvSpPr>
            <p:cNvPr id="713" name="Google Shape;713;p27"/>
            <p:cNvSpPr/>
            <p:nvPr/>
          </p:nvSpPr>
          <p:spPr>
            <a:xfrm>
              <a:off x="1331674" y="3567702"/>
              <a:ext cx="198967" cy="43088"/>
            </a:xfrm>
            <a:custGeom>
              <a:avLst/>
              <a:gdLst/>
              <a:ahLst/>
              <a:cxnLst/>
              <a:rect l="l" t="t" r="r" b="b"/>
              <a:pathLst>
                <a:path w="9845" h="2132" extrusionOk="0">
                  <a:moveTo>
                    <a:pt x="650" y="0"/>
                  </a:moveTo>
                  <a:cubicBezTo>
                    <a:pt x="284" y="0"/>
                    <a:pt x="0" y="285"/>
                    <a:pt x="0" y="650"/>
                  </a:cubicBezTo>
                  <a:lnTo>
                    <a:pt x="0" y="2132"/>
                  </a:lnTo>
                  <a:lnTo>
                    <a:pt x="9845" y="2132"/>
                  </a:lnTo>
                  <a:lnTo>
                    <a:pt x="8708" y="305"/>
                  </a:lnTo>
                  <a:cubicBezTo>
                    <a:pt x="8586" y="122"/>
                    <a:pt x="8383" y="0"/>
                    <a:pt x="81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27"/>
            <p:cNvSpPr/>
            <p:nvPr/>
          </p:nvSpPr>
          <p:spPr>
            <a:xfrm>
              <a:off x="1396063" y="3720308"/>
              <a:ext cx="81244" cy="81648"/>
            </a:xfrm>
            <a:custGeom>
              <a:avLst/>
              <a:gdLst/>
              <a:ahLst/>
              <a:cxnLst/>
              <a:rect l="l" t="t" r="r" b="b"/>
              <a:pathLst>
                <a:path w="4020" h="4040" extrusionOk="0">
                  <a:moveTo>
                    <a:pt x="1" y="0"/>
                  </a:moveTo>
                  <a:lnTo>
                    <a:pt x="1" y="4039"/>
                  </a:lnTo>
                  <a:lnTo>
                    <a:pt x="4020" y="4039"/>
                  </a:lnTo>
                  <a:lnTo>
                    <a:pt x="402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27"/>
            <p:cNvSpPr/>
            <p:nvPr/>
          </p:nvSpPr>
          <p:spPr>
            <a:xfrm>
              <a:off x="1322640" y="3636214"/>
              <a:ext cx="437728" cy="369196"/>
            </a:xfrm>
            <a:custGeom>
              <a:avLst/>
              <a:gdLst/>
              <a:ahLst/>
              <a:cxnLst/>
              <a:rect l="l" t="t" r="r" b="b"/>
              <a:pathLst>
                <a:path w="21659" h="18268" extrusionOk="0">
                  <a:moveTo>
                    <a:pt x="18959" y="4283"/>
                  </a:moveTo>
                  <a:cubicBezTo>
                    <a:pt x="19304" y="4283"/>
                    <a:pt x="19588" y="4567"/>
                    <a:pt x="19588" y="4912"/>
                  </a:cubicBezTo>
                  <a:cubicBezTo>
                    <a:pt x="19588" y="5257"/>
                    <a:pt x="19304" y="5541"/>
                    <a:pt x="18959" y="5541"/>
                  </a:cubicBezTo>
                  <a:lnTo>
                    <a:pt x="13093" y="5541"/>
                  </a:lnTo>
                  <a:cubicBezTo>
                    <a:pt x="12727" y="5541"/>
                    <a:pt x="12443" y="5257"/>
                    <a:pt x="12443" y="4912"/>
                  </a:cubicBezTo>
                  <a:cubicBezTo>
                    <a:pt x="12443" y="4567"/>
                    <a:pt x="12727" y="4283"/>
                    <a:pt x="13093" y="4283"/>
                  </a:cubicBezTo>
                  <a:close/>
                  <a:moveTo>
                    <a:pt x="18959" y="6820"/>
                  </a:moveTo>
                  <a:cubicBezTo>
                    <a:pt x="19304" y="6820"/>
                    <a:pt x="19588" y="7104"/>
                    <a:pt x="19588" y="7449"/>
                  </a:cubicBezTo>
                  <a:cubicBezTo>
                    <a:pt x="19588" y="7794"/>
                    <a:pt x="19304" y="8079"/>
                    <a:pt x="18959" y="8079"/>
                  </a:cubicBezTo>
                  <a:lnTo>
                    <a:pt x="13093" y="8079"/>
                  </a:lnTo>
                  <a:cubicBezTo>
                    <a:pt x="12727" y="8079"/>
                    <a:pt x="12443" y="7794"/>
                    <a:pt x="12443" y="7449"/>
                  </a:cubicBezTo>
                  <a:cubicBezTo>
                    <a:pt x="12443" y="7104"/>
                    <a:pt x="12727" y="6820"/>
                    <a:pt x="13093" y="6820"/>
                  </a:cubicBezTo>
                  <a:close/>
                  <a:moveTo>
                    <a:pt x="8363" y="2903"/>
                  </a:moveTo>
                  <a:cubicBezTo>
                    <a:pt x="8668" y="2903"/>
                    <a:pt x="8932" y="3146"/>
                    <a:pt x="8932" y="3471"/>
                  </a:cubicBezTo>
                  <a:lnTo>
                    <a:pt x="8932" y="8890"/>
                  </a:lnTo>
                  <a:cubicBezTo>
                    <a:pt x="8932" y="9215"/>
                    <a:pt x="8668" y="9459"/>
                    <a:pt x="8363" y="9459"/>
                  </a:cubicBezTo>
                  <a:lnTo>
                    <a:pt x="2924" y="9459"/>
                  </a:lnTo>
                  <a:cubicBezTo>
                    <a:pt x="2619" y="9459"/>
                    <a:pt x="2355" y="9215"/>
                    <a:pt x="2355" y="8890"/>
                  </a:cubicBezTo>
                  <a:lnTo>
                    <a:pt x="2355" y="3471"/>
                  </a:lnTo>
                  <a:cubicBezTo>
                    <a:pt x="2355" y="3146"/>
                    <a:pt x="2619" y="2903"/>
                    <a:pt x="2924" y="2903"/>
                  </a:cubicBezTo>
                  <a:close/>
                  <a:moveTo>
                    <a:pt x="447" y="0"/>
                  </a:moveTo>
                  <a:lnTo>
                    <a:pt x="447" y="11712"/>
                  </a:lnTo>
                  <a:cubicBezTo>
                    <a:pt x="447" y="12077"/>
                    <a:pt x="731" y="12361"/>
                    <a:pt x="1097" y="12361"/>
                  </a:cubicBezTo>
                  <a:lnTo>
                    <a:pt x="10190" y="12361"/>
                  </a:lnTo>
                  <a:lnTo>
                    <a:pt x="10190" y="14574"/>
                  </a:lnTo>
                  <a:cubicBezTo>
                    <a:pt x="9662" y="14777"/>
                    <a:pt x="9236" y="15203"/>
                    <a:pt x="9033" y="15731"/>
                  </a:cubicBezTo>
                  <a:lnTo>
                    <a:pt x="3695" y="15731"/>
                  </a:lnTo>
                  <a:cubicBezTo>
                    <a:pt x="3431" y="15000"/>
                    <a:pt x="2741" y="14472"/>
                    <a:pt x="1909" y="14472"/>
                  </a:cubicBezTo>
                  <a:cubicBezTo>
                    <a:pt x="853" y="14472"/>
                    <a:pt x="1" y="15325"/>
                    <a:pt x="1" y="16360"/>
                  </a:cubicBezTo>
                  <a:cubicBezTo>
                    <a:pt x="1" y="17415"/>
                    <a:pt x="853" y="18268"/>
                    <a:pt x="1909" y="18268"/>
                  </a:cubicBezTo>
                  <a:cubicBezTo>
                    <a:pt x="2741" y="18268"/>
                    <a:pt x="3431" y="17740"/>
                    <a:pt x="3695" y="17010"/>
                  </a:cubicBezTo>
                  <a:lnTo>
                    <a:pt x="9033" y="17010"/>
                  </a:lnTo>
                  <a:cubicBezTo>
                    <a:pt x="9297" y="17740"/>
                    <a:pt x="10007" y="18268"/>
                    <a:pt x="10840" y="18268"/>
                  </a:cubicBezTo>
                  <a:cubicBezTo>
                    <a:pt x="11652" y="18268"/>
                    <a:pt x="12362" y="17740"/>
                    <a:pt x="12626" y="17010"/>
                  </a:cubicBezTo>
                  <a:lnTo>
                    <a:pt x="17964" y="17010"/>
                  </a:lnTo>
                  <a:cubicBezTo>
                    <a:pt x="18228" y="17740"/>
                    <a:pt x="18918" y="18268"/>
                    <a:pt x="19750" y="18268"/>
                  </a:cubicBezTo>
                  <a:cubicBezTo>
                    <a:pt x="20806" y="18268"/>
                    <a:pt x="21658" y="17415"/>
                    <a:pt x="21658" y="16360"/>
                  </a:cubicBezTo>
                  <a:cubicBezTo>
                    <a:pt x="21658" y="15325"/>
                    <a:pt x="20806" y="14472"/>
                    <a:pt x="19750" y="14472"/>
                  </a:cubicBezTo>
                  <a:cubicBezTo>
                    <a:pt x="18918" y="14472"/>
                    <a:pt x="18228" y="15000"/>
                    <a:pt x="17964" y="15731"/>
                  </a:cubicBezTo>
                  <a:lnTo>
                    <a:pt x="12626" y="15731"/>
                  </a:lnTo>
                  <a:cubicBezTo>
                    <a:pt x="12443" y="15203"/>
                    <a:pt x="11997" y="14777"/>
                    <a:pt x="11469" y="14574"/>
                  </a:cubicBezTo>
                  <a:lnTo>
                    <a:pt x="11469" y="12361"/>
                  </a:lnTo>
                  <a:lnTo>
                    <a:pt x="20582" y="12361"/>
                  </a:lnTo>
                  <a:cubicBezTo>
                    <a:pt x="20928" y="12361"/>
                    <a:pt x="21212" y="12077"/>
                    <a:pt x="21212" y="11712"/>
                  </a:cubicBezTo>
                  <a:lnTo>
                    <a:pt x="21212" y="629"/>
                  </a:lnTo>
                  <a:cubicBezTo>
                    <a:pt x="21212" y="284"/>
                    <a:pt x="20928" y="0"/>
                    <a:pt x="205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Rectangle 1"/>
          <p:cNvSpPr/>
          <p:nvPr/>
        </p:nvSpPr>
        <p:spPr>
          <a:xfrm>
            <a:off x="4396398" y="990643"/>
            <a:ext cx="2728632" cy="338554"/>
          </a:xfrm>
          <a:prstGeom prst="rect">
            <a:avLst/>
          </a:prstGeom>
        </p:spPr>
        <p:txBody>
          <a:bodyPr wrap="none">
            <a:spAutoFit/>
          </a:bodyPr>
          <a:lstStyle/>
          <a:p>
            <a:r>
              <a:rPr lang="en-IN" sz="1600" b="1">
                <a:solidFill>
                  <a:schemeClr val="tx1"/>
                </a:solidFill>
              </a:rPr>
              <a:t>Jobs Reviewed Over Time</a:t>
            </a:r>
          </a:p>
        </p:txBody>
      </p:sp>
      <p:sp>
        <p:nvSpPr>
          <p:cNvPr id="4" name="Rectangle 2"/>
          <p:cNvSpPr>
            <a:spLocks noChangeArrowheads="1"/>
          </p:cNvSpPr>
          <p:nvPr/>
        </p:nvSpPr>
        <p:spPr bwMode="auto">
          <a:xfrm>
            <a:off x="5918200" y="1355131"/>
            <a:ext cx="246380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Peak reviews were from 10 AM–2 PM; weekends showed low activity.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cs typeface="Arial" charset="0"/>
            </a:endParaRPr>
          </a:p>
        </p:txBody>
      </p:sp>
      <p:sp>
        <p:nvSpPr>
          <p:cNvPr id="5" name="Rectangle 4"/>
          <p:cNvSpPr/>
          <p:nvPr/>
        </p:nvSpPr>
        <p:spPr>
          <a:xfrm>
            <a:off x="4917130" y="2109846"/>
            <a:ext cx="1334020" cy="338554"/>
          </a:xfrm>
          <a:prstGeom prst="rect">
            <a:avLst/>
          </a:prstGeom>
        </p:spPr>
        <p:txBody>
          <a:bodyPr wrap="none">
            <a:spAutoFit/>
          </a:bodyPr>
          <a:lstStyle/>
          <a:p>
            <a:r>
              <a:rPr lang="en-IN" sz="1600" b="1">
                <a:solidFill>
                  <a:schemeClr val="tx1"/>
                </a:solidFill>
              </a:rPr>
              <a:t>Throughput</a:t>
            </a:r>
          </a:p>
        </p:txBody>
      </p:sp>
      <p:sp>
        <p:nvSpPr>
          <p:cNvPr id="6" name="Rectangle 5"/>
          <p:cNvSpPr/>
          <p:nvPr/>
        </p:nvSpPr>
        <p:spPr>
          <a:xfrm>
            <a:off x="5946350" y="2375428"/>
            <a:ext cx="2908300" cy="646331"/>
          </a:xfrm>
          <a:prstGeom prst="rect">
            <a:avLst/>
          </a:prstGeom>
        </p:spPr>
        <p:txBody>
          <a:bodyPr wrap="square">
            <a:spAutoFit/>
          </a:bodyPr>
          <a:lstStyle/>
          <a:p>
            <a:r>
              <a:rPr lang="en-US" sz="1200">
                <a:solidFill>
                  <a:schemeClr val="tx1"/>
                </a:solidFill>
              </a:rPr>
              <a:t>The 7-day average showed smoother, more reliable throughput trends than daily data</a:t>
            </a:r>
            <a:r>
              <a:rPr lang="en-US" sz="1200" smtClean="0">
                <a:solidFill>
                  <a:schemeClr val="tx1"/>
                </a:solidFill>
              </a:rPr>
              <a:t>.</a:t>
            </a:r>
            <a:endParaRPr lang="en-US" sz="1200">
              <a:solidFill>
                <a:schemeClr val="tx1"/>
              </a:solidFill>
            </a:endParaRPr>
          </a:p>
        </p:txBody>
      </p:sp>
      <p:sp>
        <p:nvSpPr>
          <p:cNvPr id="7" name="Rectangle 6"/>
          <p:cNvSpPr/>
          <p:nvPr/>
        </p:nvSpPr>
        <p:spPr>
          <a:xfrm>
            <a:off x="4961814" y="3124022"/>
            <a:ext cx="1778051" cy="338554"/>
          </a:xfrm>
          <a:prstGeom prst="rect">
            <a:avLst/>
          </a:prstGeom>
        </p:spPr>
        <p:txBody>
          <a:bodyPr wrap="none">
            <a:spAutoFit/>
          </a:bodyPr>
          <a:lstStyle/>
          <a:p>
            <a:r>
              <a:rPr lang="en-IN" sz="1600" b="1">
                <a:solidFill>
                  <a:schemeClr val="tx1"/>
                </a:solidFill>
              </a:rPr>
              <a:t>Language Share</a:t>
            </a:r>
          </a:p>
        </p:txBody>
      </p:sp>
      <p:sp>
        <p:nvSpPr>
          <p:cNvPr id="8" name="Rectangle 7"/>
          <p:cNvSpPr/>
          <p:nvPr/>
        </p:nvSpPr>
        <p:spPr>
          <a:xfrm>
            <a:off x="5946350" y="3471372"/>
            <a:ext cx="2667000" cy="830997"/>
          </a:xfrm>
          <a:prstGeom prst="rect">
            <a:avLst/>
          </a:prstGeom>
        </p:spPr>
        <p:txBody>
          <a:bodyPr wrap="square">
            <a:spAutoFit/>
          </a:bodyPr>
          <a:lstStyle/>
          <a:p>
            <a:r>
              <a:rPr lang="en-US" sz="1200">
                <a:solidFill>
                  <a:schemeClr val="tx1"/>
                </a:solidFill>
              </a:rPr>
              <a:t>English led with 65%+ share; Spanish and French followed—highlighting a chance to improve support for non-English users</a:t>
            </a:r>
            <a:r>
              <a:rPr lang="en-US" sz="1200" smtClean="0">
                <a:solidFill>
                  <a:schemeClr val="tx1"/>
                </a:solidFill>
              </a:rPr>
              <a:t>.</a:t>
            </a:r>
            <a:endParaRPr lang="en-US" sz="1200">
              <a:solidFill>
                <a:schemeClr val="tx1"/>
              </a:solidFill>
            </a:endParaRPr>
          </a:p>
        </p:txBody>
      </p:sp>
      <p:sp>
        <p:nvSpPr>
          <p:cNvPr id="25" name="Rectangle 24"/>
          <p:cNvSpPr/>
          <p:nvPr/>
        </p:nvSpPr>
        <p:spPr>
          <a:xfrm>
            <a:off x="2811306" y="3209894"/>
            <a:ext cx="1951175" cy="584775"/>
          </a:xfrm>
          <a:prstGeom prst="rect">
            <a:avLst/>
          </a:prstGeom>
        </p:spPr>
        <p:txBody>
          <a:bodyPr wrap="none">
            <a:spAutoFit/>
          </a:bodyPr>
          <a:lstStyle/>
          <a:p>
            <a:r>
              <a:rPr lang="en-US" sz="1600" b="1">
                <a:solidFill>
                  <a:schemeClr val="tx1"/>
                </a:solidFill>
              </a:rPr>
              <a:t>Case Study 1: </a:t>
            </a:r>
            <a:endParaRPr lang="en-US" sz="1600" b="1" smtClean="0">
              <a:solidFill>
                <a:schemeClr val="tx1"/>
              </a:solidFill>
            </a:endParaRPr>
          </a:p>
          <a:p>
            <a:r>
              <a:rPr lang="en-US" sz="1600" b="1" smtClean="0">
                <a:solidFill>
                  <a:schemeClr val="tx1"/>
                </a:solidFill>
              </a:rPr>
              <a:t>Job </a:t>
            </a:r>
            <a:r>
              <a:rPr lang="en-US" sz="1600" b="1">
                <a:solidFill>
                  <a:schemeClr val="tx1"/>
                </a:solidFill>
              </a:rPr>
              <a:t>Data Analysis</a:t>
            </a:r>
            <a:endParaRPr lang="en-IN" sz="1600" b="1">
              <a:solidFill>
                <a:schemeClr val="tx1"/>
              </a:solidFill>
            </a:endParaRPr>
          </a:p>
        </p:txBody>
      </p:sp>
      <p:cxnSp>
        <p:nvCxnSpPr>
          <p:cNvPr id="53" name="Google Shape;709;p27"/>
          <p:cNvCxnSpPr>
            <a:stCxn id="693" idx="6"/>
            <a:endCxn id="58" idx="2"/>
          </p:cNvCxnSpPr>
          <p:nvPr/>
        </p:nvCxnSpPr>
        <p:spPr>
          <a:xfrm rot="10800000">
            <a:off x="2811306" y="1960072"/>
            <a:ext cx="495544" cy="833001"/>
          </a:xfrm>
          <a:prstGeom prst="bentConnector3">
            <a:avLst>
              <a:gd name="adj1" fmla="val 50000"/>
            </a:avLst>
          </a:prstGeom>
          <a:noFill/>
          <a:ln w="9525" cap="flat" cmpd="sng">
            <a:solidFill>
              <a:schemeClr val="dk1"/>
            </a:solidFill>
            <a:prstDash val="solid"/>
            <a:round/>
            <a:headEnd type="none" w="med" len="med"/>
            <a:tailEnd type="oval" w="med" len="med"/>
          </a:ln>
        </p:spPr>
      </p:cxnSp>
      <p:sp>
        <p:nvSpPr>
          <p:cNvPr id="58" name="Google Shape;698;p27"/>
          <p:cNvSpPr/>
          <p:nvPr/>
        </p:nvSpPr>
        <p:spPr>
          <a:xfrm flipH="1">
            <a:off x="2119506" y="1614171"/>
            <a:ext cx="691800" cy="691800"/>
          </a:xfrm>
          <a:prstGeom prst="ellipse">
            <a:avLst/>
          </a:pr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600" smtClean="0">
                <a:solidFill>
                  <a:schemeClr val="lt1"/>
                </a:solidFill>
                <a:latin typeface="Bebas Neue"/>
                <a:ea typeface="Bebas Neue"/>
                <a:cs typeface="Bebas Neue"/>
                <a:sym typeface="Bebas Neue"/>
              </a:rPr>
              <a:t>04</a:t>
            </a:r>
            <a:endParaRPr sz="2600">
              <a:solidFill>
                <a:schemeClr val="lt1"/>
              </a:solidFill>
              <a:latin typeface="Bebas Neue"/>
              <a:ea typeface="Bebas Neue"/>
              <a:cs typeface="Bebas Neue"/>
              <a:sym typeface="Bebas Neue"/>
            </a:endParaRPr>
          </a:p>
        </p:txBody>
      </p:sp>
      <p:sp>
        <p:nvSpPr>
          <p:cNvPr id="677" name="Rectangle 676"/>
          <p:cNvSpPr/>
          <p:nvPr/>
        </p:nvSpPr>
        <p:spPr>
          <a:xfrm>
            <a:off x="126519" y="1922543"/>
            <a:ext cx="1992985" cy="338554"/>
          </a:xfrm>
          <a:prstGeom prst="rect">
            <a:avLst/>
          </a:prstGeom>
        </p:spPr>
        <p:txBody>
          <a:bodyPr wrap="square">
            <a:spAutoFit/>
          </a:bodyPr>
          <a:lstStyle/>
          <a:p>
            <a:r>
              <a:rPr lang="en-IN" sz="1600" b="1">
                <a:solidFill>
                  <a:schemeClr val="tx1"/>
                </a:solidFill>
              </a:rPr>
              <a:t>Duplicate </a:t>
            </a:r>
            <a:r>
              <a:rPr lang="en-IN" sz="1600" b="1" smtClean="0">
                <a:solidFill>
                  <a:schemeClr val="tx1"/>
                </a:solidFill>
              </a:rPr>
              <a:t>Rows</a:t>
            </a:r>
            <a:endParaRPr lang="en-IN" sz="1600">
              <a:solidFill>
                <a:schemeClr val="tx1"/>
              </a:solidFill>
            </a:endParaRPr>
          </a:p>
        </p:txBody>
      </p:sp>
      <p:sp>
        <p:nvSpPr>
          <p:cNvPr id="678" name="Rectangle 3"/>
          <p:cNvSpPr>
            <a:spLocks noChangeArrowheads="1"/>
          </p:cNvSpPr>
          <p:nvPr/>
        </p:nvSpPr>
        <p:spPr bwMode="auto">
          <a:xfrm>
            <a:off x="126520" y="2375427"/>
            <a:ext cx="258802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Duplicate rows found—likely from logging issues. Cleaning needed for accurate analysis.</a:t>
            </a:r>
          </a:p>
        </p:txBody>
      </p:sp>
      <p:sp>
        <p:nvSpPr>
          <p:cNvPr id="29" name="Rectangle 28"/>
          <p:cNvSpPr/>
          <p:nvPr/>
        </p:nvSpPr>
        <p:spPr>
          <a:xfrm>
            <a:off x="7224385" y="160437"/>
            <a:ext cx="1019831" cy="307777"/>
          </a:xfrm>
          <a:prstGeom prst="rect">
            <a:avLst/>
          </a:prstGeom>
        </p:spPr>
        <p:txBody>
          <a:bodyPr wrap="none">
            <a:spAutoFit/>
          </a:bodyPr>
          <a:lstStyle/>
          <a:p>
            <a:pPr lvl="0" algn="ctr"/>
            <a:r>
              <a:rPr lang="en-IN">
                <a:solidFill>
                  <a:schemeClr val="tx2">
                    <a:lumMod val="75000"/>
                  </a:schemeClr>
                </a:solidFill>
                <a:latin typeface="Bebas Neue" charset="0"/>
              </a:rPr>
              <a:t>DATA ANALYSIS</a:t>
            </a:r>
            <a:endParaRPr lang="en-IN" dirty="0">
              <a:solidFill>
                <a:schemeClr val="tx2">
                  <a:lumMod val="75000"/>
                </a:schemeClr>
              </a:solidFill>
              <a:latin typeface="Bebas Neue"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20"/>
          <p:cNvSpPr txBox="1">
            <a:spLocks noGrp="1"/>
          </p:cNvSpPr>
          <p:nvPr>
            <p:ph type="title"/>
          </p:nvPr>
        </p:nvSpPr>
        <p:spPr>
          <a:xfrm>
            <a:off x="720000" y="539450"/>
            <a:ext cx="5579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mtClean="0"/>
              <a:t>INSIGHTS</a:t>
            </a:r>
            <a:endParaRPr/>
          </a:p>
        </p:txBody>
      </p:sp>
      <p:sp>
        <p:nvSpPr>
          <p:cNvPr id="45" name="Google Shape;693;p27"/>
          <p:cNvSpPr/>
          <p:nvPr/>
        </p:nvSpPr>
        <p:spPr>
          <a:xfrm flipH="1">
            <a:off x="3306850" y="2411322"/>
            <a:ext cx="763500" cy="763500"/>
          </a:xfrm>
          <a:prstGeom prst="ellipse">
            <a:avLst/>
          </a:pr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nvGrpSpPr>
          <p:cNvPr id="46" name="Google Shape;712;p27"/>
          <p:cNvGrpSpPr/>
          <p:nvPr/>
        </p:nvGrpSpPr>
        <p:grpSpPr>
          <a:xfrm>
            <a:off x="3469210" y="2573030"/>
            <a:ext cx="438779" cy="438759"/>
            <a:chOff x="1322640" y="3567702"/>
            <a:chExt cx="437728" cy="437708"/>
          </a:xfrm>
        </p:grpSpPr>
        <p:sp>
          <p:nvSpPr>
            <p:cNvPr id="47" name="Google Shape;713;p27"/>
            <p:cNvSpPr/>
            <p:nvPr/>
          </p:nvSpPr>
          <p:spPr>
            <a:xfrm>
              <a:off x="1331674" y="3567702"/>
              <a:ext cx="198967" cy="43088"/>
            </a:xfrm>
            <a:custGeom>
              <a:avLst/>
              <a:gdLst/>
              <a:ahLst/>
              <a:cxnLst/>
              <a:rect l="l" t="t" r="r" b="b"/>
              <a:pathLst>
                <a:path w="9845" h="2132" extrusionOk="0">
                  <a:moveTo>
                    <a:pt x="650" y="0"/>
                  </a:moveTo>
                  <a:cubicBezTo>
                    <a:pt x="284" y="0"/>
                    <a:pt x="0" y="285"/>
                    <a:pt x="0" y="650"/>
                  </a:cubicBezTo>
                  <a:lnTo>
                    <a:pt x="0" y="2132"/>
                  </a:lnTo>
                  <a:lnTo>
                    <a:pt x="9845" y="2132"/>
                  </a:lnTo>
                  <a:lnTo>
                    <a:pt x="8708" y="305"/>
                  </a:lnTo>
                  <a:cubicBezTo>
                    <a:pt x="8586" y="122"/>
                    <a:pt x="8383" y="0"/>
                    <a:pt x="81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714;p27"/>
            <p:cNvSpPr/>
            <p:nvPr/>
          </p:nvSpPr>
          <p:spPr>
            <a:xfrm>
              <a:off x="1396063" y="3720308"/>
              <a:ext cx="81244" cy="81648"/>
            </a:xfrm>
            <a:custGeom>
              <a:avLst/>
              <a:gdLst/>
              <a:ahLst/>
              <a:cxnLst/>
              <a:rect l="l" t="t" r="r" b="b"/>
              <a:pathLst>
                <a:path w="4020" h="4040" extrusionOk="0">
                  <a:moveTo>
                    <a:pt x="1" y="0"/>
                  </a:moveTo>
                  <a:lnTo>
                    <a:pt x="1" y="4039"/>
                  </a:lnTo>
                  <a:lnTo>
                    <a:pt x="4020" y="4039"/>
                  </a:lnTo>
                  <a:lnTo>
                    <a:pt x="402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715;p27"/>
            <p:cNvSpPr/>
            <p:nvPr/>
          </p:nvSpPr>
          <p:spPr>
            <a:xfrm>
              <a:off x="1322640" y="3636214"/>
              <a:ext cx="437728" cy="369196"/>
            </a:xfrm>
            <a:custGeom>
              <a:avLst/>
              <a:gdLst/>
              <a:ahLst/>
              <a:cxnLst/>
              <a:rect l="l" t="t" r="r" b="b"/>
              <a:pathLst>
                <a:path w="21659" h="18268" extrusionOk="0">
                  <a:moveTo>
                    <a:pt x="18959" y="4283"/>
                  </a:moveTo>
                  <a:cubicBezTo>
                    <a:pt x="19304" y="4283"/>
                    <a:pt x="19588" y="4567"/>
                    <a:pt x="19588" y="4912"/>
                  </a:cubicBezTo>
                  <a:cubicBezTo>
                    <a:pt x="19588" y="5257"/>
                    <a:pt x="19304" y="5541"/>
                    <a:pt x="18959" y="5541"/>
                  </a:cubicBezTo>
                  <a:lnTo>
                    <a:pt x="13093" y="5541"/>
                  </a:lnTo>
                  <a:cubicBezTo>
                    <a:pt x="12727" y="5541"/>
                    <a:pt x="12443" y="5257"/>
                    <a:pt x="12443" y="4912"/>
                  </a:cubicBezTo>
                  <a:cubicBezTo>
                    <a:pt x="12443" y="4567"/>
                    <a:pt x="12727" y="4283"/>
                    <a:pt x="13093" y="4283"/>
                  </a:cubicBezTo>
                  <a:close/>
                  <a:moveTo>
                    <a:pt x="18959" y="6820"/>
                  </a:moveTo>
                  <a:cubicBezTo>
                    <a:pt x="19304" y="6820"/>
                    <a:pt x="19588" y="7104"/>
                    <a:pt x="19588" y="7449"/>
                  </a:cubicBezTo>
                  <a:cubicBezTo>
                    <a:pt x="19588" y="7794"/>
                    <a:pt x="19304" y="8079"/>
                    <a:pt x="18959" y="8079"/>
                  </a:cubicBezTo>
                  <a:lnTo>
                    <a:pt x="13093" y="8079"/>
                  </a:lnTo>
                  <a:cubicBezTo>
                    <a:pt x="12727" y="8079"/>
                    <a:pt x="12443" y="7794"/>
                    <a:pt x="12443" y="7449"/>
                  </a:cubicBezTo>
                  <a:cubicBezTo>
                    <a:pt x="12443" y="7104"/>
                    <a:pt x="12727" y="6820"/>
                    <a:pt x="13093" y="6820"/>
                  </a:cubicBezTo>
                  <a:close/>
                  <a:moveTo>
                    <a:pt x="8363" y="2903"/>
                  </a:moveTo>
                  <a:cubicBezTo>
                    <a:pt x="8668" y="2903"/>
                    <a:pt x="8932" y="3146"/>
                    <a:pt x="8932" y="3471"/>
                  </a:cubicBezTo>
                  <a:lnTo>
                    <a:pt x="8932" y="8890"/>
                  </a:lnTo>
                  <a:cubicBezTo>
                    <a:pt x="8932" y="9215"/>
                    <a:pt x="8668" y="9459"/>
                    <a:pt x="8363" y="9459"/>
                  </a:cubicBezTo>
                  <a:lnTo>
                    <a:pt x="2924" y="9459"/>
                  </a:lnTo>
                  <a:cubicBezTo>
                    <a:pt x="2619" y="9459"/>
                    <a:pt x="2355" y="9215"/>
                    <a:pt x="2355" y="8890"/>
                  </a:cubicBezTo>
                  <a:lnTo>
                    <a:pt x="2355" y="3471"/>
                  </a:lnTo>
                  <a:cubicBezTo>
                    <a:pt x="2355" y="3146"/>
                    <a:pt x="2619" y="2903"/>
                    <a:pt x="2924" y="2903"/>
                  </a:cubicBezTo>
                  <a:close/>
                  <a:moveTo>
                    <a:pt x="447" y="0"/>
                  </a:moveTo>
                  <a:lnTo>
                    <a:pt x="447" y="11712"/>
                  </a:lnTo>
                  <a:cubicBezTo>
                    <a:pt x="447" y="12077"/>
                    <a:pt x="731" y="12361"/>
                    <a:pt x="1097" y="12361"/>
                  </a:cubicBezTo>
                  <a:lnTo>
                    <a:pt x="10190" y="12361"/>
                  </a:lnTo>
                  <a:lnTo>
                    <a:pt x="10190" y="14574"/>
                  </a:lnTo>
                  <a:cubicBezTo>
                    <a:pt x="9662" y="14777"/>
                    <a:pt x="9236" y="15203"/>
                    <a:pt x="9033" y="15731"/>
                  </a:cubicBezTo>
                  <a:lnTo>
                    <a:pt x="3695" y="15731"/>
                  </a:lnTo>
                  <a:cubicBezTo>
                    <a:pt x="3431" y="15000"/>
                    <a:pt x="2741" y="14472"/>
                    <a:pt x="1909" y="14472"/>
                  </a:cubicBezTo>
                  <a:cubicBezTo>
                    <a:pt x="853" y="14472"/>
                    <a:pt x="1" y="15325"/>
                    <a:pt x="1" y="16360"/>
                  </a:cubicBezTo>
                  <a:cubicBezTo>
                    <a:pt x="1" y="17415"/>
                    <a:pt x="853" y="18268"/>
                    <a:pt x="1909" y="18268"/>
                  </a:cubicBezTo>
                  <a:cubicBezTo>
                    <a:pt x="2741" y="18268"/>
                    <a:pt x="3431" y="17740"/>
                    <a:pt x="3695" y="17010"/>
                  </a:cubicBezTo>
                  <a:lnTo>
                    <a:pt x="9033" y="17010"/>
                  </a:lnTo>
                  <a:cubicBezTo>
                    <a:pt x="9297" y="17740"/>
                    <a:pt x="10007" y="18268"/>
                    <a:pt x="10840" y="18268"/>
                  </a:cubicBezTo>
                  <a:cubicBezTo>
                    <a:pt x="11652" y="18268"/>
                    <a:pt x="12362" y="17740"/>
                    <a:pt x="12626" y="17010"/>
                  </a:cubicBezTo>
                  <a:lnTo>
                    <a:pt x="17964" y="17010"/>
                  </a:lnTo>
                  <a:cubicBezTo>
                    <a:pt x="18228" y="17740"/>
                    <a:pt x="18918" y="18268"/>
                    <a:pt x="19750" y="18268"/>
                  </a:cubicBezTo>
                  <a:cubicBezTo>
                    <a:pt x="20806" y="18268"/>
                    <a:pt x="21658" y="17415"/>
                    <a:pt x="21658" y="16360"/>
                  </a:cubicBezTo>
                  <a:cubicBezTo>
                    <a:pt x="21658" y="15325"/>
                    <a:pt x="20806" y="14472"/>
                    <a:pt x="19750" y="14472"/>
                  </a:cubicBezTo>
                  <a:cubicBezTo>
                    <a:pt x="18918" y="14472"/>
                    <a:pt x="18228" y="15000"/>
                    <a:pt x="17964" y="15731"/>
                  </a:cubicBezTo>
                  <a:lnTo>
                    <a:pt x="12626" y="15731"/>
                  </a:lnTo>
                  <a:cubicBezTo>
                    <a:pt x="12443" y="15203"/>
                    <a:pt x="11997" y="14777"/>
                    <a:pt x="11469" y="14574"/>
                  </a:cubicBezTo>
                  <a:lnTo>
                    <a:pt x="11469" y="12361"/>
                  </a:lnTo>
                  <a:lnTo>
                    <a:pt x="20582" y="12361"/>
                  </a:lnTo>
                  <a:cubicBezTo>
                    <a:pt x="20928" y="12361"/>
                    <a:pt x="21212" y="12077"/>
                    <a:pt x="21212" y="11712"/>
                  </a:cubicBezTo>
                  <a:lnTo>
                    <a:pt x="21212" y="629"/>
                  </a:lnTo>
                  <a:cubicBezTo>
                    <a:pt x="21212" y="284"/>
                    <a:pt x="20928" y="0"/>
                    <a:pt x="205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0" name="Google Shape;709;p27"/>
          <p:cNvCxnSpPr/>
          <p:nvPr/>
        </p:nvCxnSpPr>
        <p:spPr>
          <a:xfrm rot="5400000" flipH="1" flipV="1">
            <a:off x="4270397" y="2315922"/>
            <a:ext cx="1428902" cy="288899"/>
          </a:xfrm>
          <a:prstGeom prst="bentConnector2">
            <a:avLst/>
          </a:prstGeom>
          <a:noFill/>
          <a:ln w="9525" cap="flat" cmpd="sng">
            <a:solidFill>
              <a:schemeClr val="dk1"/>
            </a:solidFill>
            <a:prstDash val="solid"/>
            <a:round/>
            <a:headEnd type="none" w="med" len="med"/>
            <a:tailEnd type="oval" w="med" len="med"/>
          </a:ln>
        </p:spPr>
      </p:cxnSp>
      <p:cxnSp>
        <p:nvCxnSpPr>
          <p:cNvPr id="51" name="Google Shape;711;p27"/>
          <p:cNvCxnSpPr/>
          <p:nvPr/>
        </p:nvCxnSpPr>
        <p:spPr>
          <a:xfrm flipV="1">
            <a:off x="4070350" y="2779711"/>
            <a:ext cx="1058948" cy="661"/>
          </a:xfrm>
          <a:prstGeom prst="straightConnector1">
            <a:avLst/>
          </a:prstGeom>
          <a:noFill/>
          <a:ln w="9525" cap="flat" cmpd="sng">
            <a:solidFill>
              <a:schemeClr val="dk1"/>
            </a:solidFill>
            <a:prstDash val="solid"/>
            <a:round/>
            <a:headEnd type="none" w="med" len="med"/>
            <a:tailEnd type="oval" w="med" len="med"/>
          </a:ln>
        </p:spPr>
      </p:cxnSp>
      <p:sp>
        <p:nvSpPr>
          <p:cNvPr id="52" name="Google Shape;698;p27"/>
          <p:cNvSpPr/>
          <p:nvPr/>
        </p:nvSpPr>
        <p:spPr>
          <a:xfrm flipH="1">
            <a:off x="5129298" y="1400020"/>
            <a:ext cx="691800" cy="691800"/>
          </a:xfrm>
          <a:prstGeom prst="ellipse">
            <a:avLst/>
          </a:pr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600">
                <a:solidFill>
                  <a:schemeClr val="lt1"/>
                </a:solidFill>
                <a:latin typeface="Bebas Neue"/>
                <a:ea typeface="Bebas Neue"/>
                <a:cs typeface="Bebas Neue"/>
                <a:sym typeface="Bebas Neue"/>
              </a:rPr>
              <a:t>01</a:t>
            </a:r>
            <a:endParaRPr sz="2600">
              <a:solidFill>
                <a:schemeClr val="lt1"/>
              </a:solidFill>
              <a:latin typeface="Bebas Neue"/>
              <a:ea typeface="Bebas Neue"/>
              <a:cs typeface="Bebas Neue"/>
              <a:sym typeface="Bebas Neue"/>
            </a:endParaRPr>
          </a:p>
        </p:txBody>
      </p:sp>
      <p:sp>
        <p:nvSpPr>
          <p:cNvPr id="53" name="Google Shape;703;p27"/>
          <p:cNvSpPr/>
          <p:nvPr/>
        </p:nvSpPr>
        <p:spPr>
          <a:xfrm flipH="1">
            <a:off x="5154698" y="2446511"/>
            <a:ext cx="691800" cy="691800"/>
          </a:xfrm>
          <a:prstGeom prst="ellipse">
            <a:avLst/>
          </a:pr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600">
                <a:solidFill>
                  <a:schemeClr val="lt1"/>
                </a:solidFill>
                <a:latin typeface="Bebas Neue"/>
                <a:ea typeface="Bebas Neue"/>
                <a:cs typeface="Bebas Neue"/>
                <a:sym typeface="Bebas Neue"/>
              </a:rPr>
              <a:t>02</a:t>
            </a:r>
            <a:endParaRPr sz="2600">
              <a:solidFill>
                <a:schemeClr val="lt1"/>
              </a:solidFill>
              <a:latin typeface="Bebas Neue"/>
              <a:ea typeface="Bebas Neue"/>
              <a:cs typeface="Bebas Neue"/>
              <a:sym typeface="Bebas Neue"/>
            </a:endParaRPr>
          </a:p>
        </p:txBody>
      </p:sp>
      <p:sp>
        <p:nvSpPr>
          <p:cNvPr id="54" name="Google Shape;708;p27"/>
          <p:cNvSpPr/>
          <p:nvPr/>
        </p:nvSpPr>
        <p:spPr>
          <a:xfrm flipH="1">
            <a:off x="5129298" y="3486870"/>
            <a:ext cx="691800" cy="691800"/>
          </a:xfrm>
          <a:prstGeom prst="ellipse">
            <a:avLst/>
          </a:pr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600">
                <a:solidFill>
                  <a:schemeClr val="lt1"/>
                </a:solidFill>
                <a:latin typeface="Bebas Neue"/>
                <a:ea typeface="Bebas Neue"/>
                <a:cs typeface="Bebas Neue"/>
                <a:sym typeface="Bebas Neue"/>
              </a:rPr>
              <a:t>03</a:t>
            </a:r>
            <a:endParaRPr sz="2600">
              <a:solidFill>
                <a:schemeClr val="lt1"/>
              </a:solidFill>
              <a:latin typeface="Bebas Neue"/>
              <a:ea typeface="Bebas Neue"/>
              <a:cs typeface="Bebas Neue"/>
              <a:sym typeface="Bebas Neue"/>
            </a:endParaRPr>
          </a:p>
        </p:txBody>
      </p:sp>
      <p:cxnSp>
        <p:nvCxnSpPr>
          <p:cNvPr id="55" name="Google Shape;710;p27"/>
          <p:cNvCxnSpPr/>
          <p:nvPr/>
        </p:nvCxnSpPr>
        <p:spPr>
          <a:xfrm rot="16200000" flipH="1">
            <a:off x="4464669" y="3168140"/>
            <a:ext cx="1040359" cy="288899"/>
          </a:xfrm>
          <a:prstGeom prst="bentConnector2">
            <a:avLst/>
          </a:prstGeom>
          <a:noFill/>
          <a:ln w="9525" cap="flat" cmpd="sng">
            <a:solidFill>
              <a:schemeClr val="dk1"/>
            </a:solidFill>
            <a:prstDash val="solid"/>
            <a:round/>
            <a:headEnd type="none" w="med" len="med"/>
            <a:tailEnd type="oval" w="med" len="med"/>
          </a:ln>
        </p:spPr>
      </p:cxnSp>
      <p:sp>
        <p:nvSpPr>
          <p:cNvPr id="56" name="Google Shape;698;p27"/>
          <p:cNvSpPr/>
          <p:nvPr/>
        </p:nvSpPr>
        <p:spPr>
          <a:xfrm flipH="1">
            <a:off x="2615050" y="1054120"/>
            <a:ext cx="691800" cy="691800"/>
          </a:xfrm>
          <a:prstGeom prst="ellipse">
            <a:avLst/>
          </a:pr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600" smtClean="0">
                <a:solidFill>
                  <a:schemeClr val="lt1"/>
                </a:solidFill>
                <a:latin typeface="Bebas Neue"/>
                <a:ea typeface="Bebas Neue"/>
                <a:cs typeface="Bebas Neue"/>
                <a:sym typeface="Bebas Neue"/>
              </a:rPr>
              <a:t>04</a:t>
            </a:r>
            <a:endParaRPr sz="2600">
              <a:solidFill>
                <a:schemeClr val="lt1"/>
              </a:solidFill>
              <a:latin typeface="Bebas Neue"/>
              <a:ea typeface="Bebas Neue"/>
              <a:cs typeface="Bebas Neue"/>
              <a:sym typeface="Bebas Neue"/>
            </a:endParaRPr>
          </a:p>
        </p:txBody>
      </p:sp>
      <p:cxnSp>
        <p:nvCxnSpPr>
          <p:cNvPr id="57" name="Google Shape;709;p27"/>
          <p:cNvCxnSpPr>
            <a:stCxn id="45" idx="0"/>
          </p:cNvCxnSpPr>
          <p:nvPr/>
        </p:nvCxnSpPr>
        <p:spPr>
          <a:xfrm rot="16200000" flipV="1">
            <a:off x="2977166" y="1699888"/>
            <a:ext cx="1047468" cy="375400"/>
          </a:xfrm>
          <a:prstGeom prst="bentConnector3">
            <a:avLst>
              <a:gd name="adj1" fmla="val 99710"/>
            </a:avLst>
          </a:prstGeom>
          <a:noFill/>
          <a:ln w="9525" cap="flat" cmpd="sng">
            <a:solidFill>
              <a:schemeClr val="dk1"/>
            </a:solidFill>
            <a:prstDash val="solid"/>
            <a:round/>
            <a:headEnd type="none" w="med" len="med"/>
            <a:tailEnd type="oval" w="med" len="med"/>
          </a:ln>
        </p:spPr>
      </p:cxnSp>
      <p:sp>
        <p:nvSpPr>
          <p:cNvPr id="2" name="Rectangle 1"/>
          <p:cNvSpPr/>
          <p:nvPr/>
        </p:nvSpPr>
        <p:spPr>
          <a:xfrm>
            <a:off x="2097155" y="3217962"/>
            <a:ext cx="2719014" cy="584775"/>
          </a:xfrm>
          <a:prstGeom prst="rect">
            <a:avLst/>
          </a:prstGeom>
        </p:spPr>
        <p:txBody>
          <a:bodyPr wrap="none">
            <a:spAutoFit/>
          </a:bodyPr>
          <a:lstStyle/>
          <a:p>
            <a:r>
              <a:rPr lang="en-US" sz="1600" b="1" smtClean="0">
                <a:solidFill>
                  <a:schemeClr val="tx1"/>
                </a:solidFill>
              </a:rPr>
              <a:t>             Case </a:t>
            </a:r>
            <a:r>
              <a:rPr lang="en-US" sz="1600" b="1">
                <a:solidFill>
                  <a:schemeClr val="tx1"/>
                </a:solidFill>
              </a:rPr>
              <a:t>Study 2: </a:t>
            </a:r>
            <a:endParaRPr lang="en-US" sz="1600" b="1" smtClean="0">
              <a:solidFill>
                <a:schemeClr val="tx1"/>
              </a:solidFill>
            </a:endParaRPr>
          </a:p>
          <a:p>
            <a:r>
              <a:rPr lang="en-US" sz="1600" b="1" smtClean="0">
                <a:solidFill>
                  <a:schemeClr val="tx1"/>
                </a:solidFill>
              </a:rPr>
              <a:t>Investigating </a:t>
            </a:r>
            <a:r>
              <a:rPr lang="en-US" sz="1600" b="1">
                <a:solidFill>
                  <a:schemeClr val="tx1"/>
                </a:solidFill>
              </a:rPr>
              <a:t>Metric Spike</a:t>
            </a:r>
            <a:endParaRPr lang="en-IN" sz="1600" b="1">
              <a:solidFill>
                <a:schemeClr val="tx1"/>
              </a:solidFill>
            </a:endParaRPr>
          </a:p>
        </p:txBody>
      </p:sp>
      <p:sp>
        <p:nvSpPr>
          <p:cNvPr id="3" name="Rectangle 2"/>
          <p:cNvSpPr/>
          <p:nvPr/>
        </p:nvSpPr>
        <p:spPr>
          <a:xfrm>
            <a:off x="5051118" y="1003343"/>
            <a:ext cx="2810181" cy="338554"/>
          </a:xfrm>
          <a:prstGeom prst="rect">
            <a:avLst/>
          </a:prstGeom>
        </p:spPr>
        <p:txBody>
          <a:bodyPr wrap="square">
            <a:spAutoFit/>
          </a:bodyPr>
          <a:lstStyle/>
          <a:p>
            <a:r>
              <a:rPr lang="en-IN" sz="1600" b="1">
                <a:solidFill>
                  <a:schemeClr val="tx1"/>
                </a:solidFill>
              </a:rPr>
              <a:t>Weekly User Engagement</a:t>
            </a:r>
            <a:r>
              <a:rPr lang="en-IN" sz="1600" b="1" smtClean="0">
                <a:solidFill>
                  <a:schemeClr val="tx1"/>
                </a:solidFill>
              </a:rPr>
              <a:t>:</a:t>
            </a:r>
            <a:endParaRPr lang="en-IN" sz="1600">
              <a:solidFill>
                <a:schemeClr val="tx1"/>
              </a:solidFill>
            </a:endParaRPr>
          </a:p>
        </p:txBody>
      </p:sp>
      <p:sp>
        <p:nvSpPr>
          <p:cNvPr id="4" name="Rectangle 1"/>
          <p:cNvSpPr>
            <a:spLocks noChangeArrowheads="1"/>
          </p:cNvSpPr>
          <p:nvPr/>
        </p:nvSpPr>
        <p:spPr bwMode="auto">
          <a:xfrm>
            <a:off x="5914718" y="1357504"/>
            <a:ext cx="30944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Active users rose steadily, spiked briefly, then dipped—likely due to a temporary campaign or feature.</a:t>
            </a:r>
          </a:p>
        </p:txBody>
      </p:sp>
      <p:sp>
        <p:nvSpPr>
          <p:cNvPr id="5" name="Rectangle 4"/>
          <p:cNvSpPr/>
          <p:nvPr/>
        </p:nvSpPr>
        <p:spPr>
          <a:xfrm>
            <a:off x="5249467" y="2117220"/>
            <a:ext cx="1417376" cy="338554"/>
          </a:xfrm>
          <a:prstGeom prst="rect">
            <a:avLst/>
          </a:prstGeom>
        </p:spPr>
        <p:txBody>
          <a:bodyPr wrap="none">
            <a:spAutoFit/>
          </a:bodyPr>
          <a:lstStyle/>
          <a:p>
            <a:r>
              <a:rPr lang="en-IN" sz="1600" b="1">
                <a:solidFill>
                  <a:schemeClr val="tx1"/>
                </a:solidFill>
              </a:rPr>
              <a:t>User Growth</a:t>
            </a:r>
          </a:p>
        </p:txBody>
      </p:sp>
      <p:sp>
        <p:nvSpPr>
          <p:cNvPr id="6" name="Rectangle 2"/>
          <p:cNvSpPr>
            <a:spLocks noChangeArrowheads="1"/>
          </p:cNvSpPr>
          <p:nvPr/>
        </p:nvSpPr>
        <p:spPr bwMode="auto">
          <a:xfrm>
            <a:off x="5986889" y="2488763"/>
            <a:ext cx="278698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Signups grew steadily, with spikes likely tied to product launches or campaigns.</a:t>
            </a:r>
          </a:p>
        </p:txBody>
      </p:sp>
      <p:sp>
        <p:nvSpPr>
          <p:cNvPr id="7" name="Rectangle 6"/>
          <p:cNvSpPr/>
          <p:nvPr/>
        </p:nvSpPr>
        <p:spPr>
          <a:xfrm>
            <a:off x="5249467" y="3158700"/>
            <a:ext cx="1895071" cy="338554"/>
          </a:xfrm>
          <a:prstGeom prst="rect">
            <a:avLst/>
          </a:prstGeom>
        </p:spPr>
        <p:txBody>
          <a:bodyPr wrap="none">
            <a:spAutoFit/>
          </a:bodyPr>
          <a:lstStyle/>
          <a:p>
            <a:r>
              <a:rPr lang="en-IN" sz="1600" b="1">
                <a:solidFill>
                  <a:schemeClr val="tx1"/>
                </a:solidFill>
              </a:rPr>
              <a:t>Weekly Retention</a:t>
            </a:r>
          </a:p>
        </p:txBody>
      </p:sp>
      <p:sp>
        <p:nvSpPr>
          <p:cNvPr id="8" name="Rectangle 3"/>
          <p:cNvSpPr>
            <a:spLocks noChangeArrowheads="1"/>
          </p:cNvSpPr>
          <p:nvPr/>
        </p:nvSpPr>
        <p:spPr bwMode="auto">
          <a:xfrm>
            <a:off x="6045200" y="3575734"/>
            <a:ext cx="281739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Retention fell after Week 1, with ~30% active by Week 2—suggesting onboarding or value issues.</a:t>
            </a:r>
          </a:p>
        </p:txBody>
      </p:sp>
      <p:sp>
        <p:nvSpPr>
          <p:cNvPr id="10" name="Rectangle 9"/>
          <p:cNvSpPr/>
          <p:nvPr/>
        </p:nvSpPr>
        <p:spPr>
          <a:xfrm>
            <a:off x="175732" y="1280994"/>
            <a:ext cx="2428870" cy="338554"/>
          </a:xfrm>
          <a:prstGeom prst="rect">
            <a:avLst/>
          </a:prstGeom>
        </p:spPr>
        <p:txBody>
          <a:bodyPr wrap="none">
            <a:spAutoFit/>
          </a:bodyPr>
          <a:lstStyle/>
          <a:p>
            <a:r>
              <a:rPr lang="en-IN" sz="1600" b="1">
                <a:solidFill>
                  <a:schemeClr val="tx1"/>
                </a:solidFill>
              </a:rPr>
              <a:t>Engagement by Device</a:t>
            </a:r>
          </a:p>
        </p:txBody>
      </p:sp>
      <p:sp>
        <p:nvSpPr>
          <p:cNvPr id="14" name="Rectangle 4"/>
          <p:cNvSpPr>
            <a:spLocks noChangeArrowheads="1"/>
          </p:cNvSpPr>
          <p:nvPr/>
        </p:nvSpPr>
        <p:spPr bwMode="auto">
          <a:xfrm>
            <a:off x="103450" y="1599425"/>
            <a:ext cx="28956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Mobile had higher engagement than desktop—emphasizing the need for a mobile-first focus.</a:t>
            </a:r>
          </a:p>
        </p:txBody>
      </p:sp>
      <p:sp>
        <p:nvSpPr>
          <p:cNvPr id="15" name="Rectangle 14"/>
          <p:cNvSpPr/>
          <p:nvPr/>
        </p:nvSpPr>
        <p:spPr>
          <a:xfrm>
            <a:off x="103450" y="2391147"/>
            <a:ext cx="2077813" cy="338554"/>
          </a:xfrm>
          <a:prstGeom prst="rect">
            <a:avLst/>
          </a:prstGeom>
        </p:spPr>
        <p:txBody>
          <a:bodyPr wrap="none">
            <a:spAutoFit/>
          </a:bodyPr>
          <a:lstStyle/>
          <a:p>
            <a:r>
              <a:rPr lang="en-IN" sz="1600" b="1">
                <a:solidFill>
                  <a:schemeClr val="tx1"/>
                </a:solidFill>
              </a:rPr>
              <a:t>Email Engagement </a:t>
            </a:r>
          </a:p>
        </p:txBody>
      </p:sp>
      <p:sp>
        <p:nvSpPr>
          <p:cNvPr id="72" name="Google Shape;698;p27"/>
          <p:cNvSpPr/>
          <p:nvPr/>
        </p:nvSpPr>
        <p:spPr>
          <a:xfrm flipH="1">
            <a:off x="2192950" y="2449422"/>
            <a:ext cx="691800" cy="691800"/>
          </a:xfrm>
          <a:prstGeom prst="ellipse">
            <a:avLst/>
          </a:pr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600" smtClean="0">
                <a:solidFill>
                  <a:schemeClr val="lt1"/>
                </a:solidFill>
                <a:latin typeface="Bebas Neue"/>
                <a:ea typeface="Bebas Neue"/>
                <a:cs typeface="Bebas Neue"/>
                <a:sym typeface="Bebas Neue"/>
              </a:rPr>
              <a:t>05</a:t>
            </a:r>
            <a:endParaRPr sz="2600">
              <a:solidFill>
                <a:schemeClr val="lt1"/>
              </a:solidFill>
              <a:latin typeface="Bebas Neue"/>
              <a:ea typeface="Bebas Neue"/>
              <a:cs typeface="Bebas Neue"/>
              <a:sym typeface="Bebas Neue"/>
            </a:endParaRPr>
          </a:p>
        </p:txBody>
      </p:sp>
      <p:cxnSp>
        <p:nvCxnSpPr>
          <p:cNvPr id="73" name="Google Shape;711;p27"/>
          <p:cNvCxnSpPr>
            <a:stCxn id="45" idx="6"/>
            <a:endCxn id="72" idx="2"/>
          </p:cNvCxnSpPr>
          <p:nvPr/>
        </p:nvCxnSpPr>
        <p:spPr>
          <a:xfrm flipH="1">
            <a:off x="2884750" y="2793072"/>
            <a:ext cx="422100" cy="2250"/>
          </a:xfrm>
          <a:prstGeom prst="straightConnector1">
            <a:avLst/>
          </a:prstGeom>
          <a:noFill/>
          <a:ln w="9525" cap="flat" cmpd="sng">
            <a:solidFill>
              <a:schemeClr val="dk1"/>
            </a:solidFill>
            <a:prstDash val="solid"/>
            <a:round/>
            <a:headEnd type="none" w="med" len="med"/>
            <a:tailEnd type="oval" w="med" len="med"/>
          </a:ln>
        </p:spPr>
      </p:cxnSp>
      <p:sp>
        <p:nvSpPr>
          <p:cNvPr id="19" name="Rectangle 5"/>
          <p:cNvSpPr>
            <a:spLocks noChangeArrowheads="1"/>
          </p:cNvSpPr>
          <p:nvPr/>
        </p:nvSpPr>
        <p:spPr bwMode="auto">
          <a:xfrm>
            <a:off x="78050" y="2731990"/>
            <a:ext cx="216865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charset="0"/>
                <a:cs typeface="Arial" charset="0"/>
              </a:rPr>
              <a:t>Product update emails had ~45% opens; promos lagged at ~18%—pointing to a need for better targeting.</a:t>
            </a:r>
          </a:p>
        </p:txBody>
      </p:sp>
      <p:sp>
        <p:nvSpPr>
          <p:cNvPr id="29" name="Rectangle 28"/>
          <p:cNvSpPr/>
          <p:nvPr/>
        </p:nvSpPr>
        <p:spPr>
          <a:xfrm>
            <a:off x="7224385" y="160437"/>
            <a:ext cx="1019831" cy="307777"/>
          </a:xfrm>
          <a:prstGeom prst="rect">
            <a:avLst/>
          </a:prstGeom>
        </p:spPr>
        <p:txBody>
          <a:bodyPr wrap="none">
            <a:spAutoFit/>
          </a:bodyPr>
          <a:lstStyle/>
          <a:p>
            <a:pPr lvl="0" algn="ctr"/>
            <a:r>
              <a:rPr lang="en-IN">
                <a:solidFill>
                  <a:schemeClr val="tx2">
                    <a:lumMod val="75000"/>
                  </a:schemeClr>
                </a:solidFill>
                <a:latin typeface="Bebas Neue" charset="0"/>
              </a:rPr>
              <a:t>DATA ANALYSIS</a:t>
            </a:r>
            <a:endParaRPr lang="en-IN" dirty="0">
              <a:solidFill>
                <a:schemeClr val="tx2">
                  <a:lumMod val="75000"/>
                </a:schemeClr>
              </a:solidFill>
              <a:latin typeface="Bebas Neue"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22"/>
          <p:cNvSpPr txBox="1">
            <a:spLocks noGrp="1"/>
          </p:cNvSpPr>
          <p:nvPr>
            <p:ph type="title"/>
          </p:nvPr>
        </p:nvSpPr>
        <p:spPr>
          <a:xfrm>
            <a:off x="720000" y="539450"/>
            <a:ext cx="7704000" cy="572700"/>
          </a:xfrm>
          <a:prstGeom prst="rect">
            <a:avLst/>
          </a:prstGeom>
        </p:spPr>
        <p:txBody>
          <a:bodyPr spcFirstLastPara="1" wrap="square" lIns="91425" tIns="91425" rIns="91425" bIns="91425" anchor="t" anchorCtr="0">
            <a:noAutofit/>
          </a:bodyPr>
          <a:lstStyle/>
          <a:p>
            <a:pPr lvl="0"/>
            <a:r>
              <a:rPr lang="en-US"/>
              <a:t>the number of jobs reviewed per hour for each day in November </a:t>
            </a:r>
            <a:r>
              <a:rPr lang="en-US" smtClean="0"/>
              <a:t>2020</a:t>
            </a:r>
            <a:endParaRPr/>
          </a:p>
        </p:txBody>
      </p:sp>
      <p:cxnSp>
        <p:nvCxnSpPr>
          <p:cNvPr id="451" name="Google Shape;451;p22"/>
          <p:cNvCxnSpPr/>
          <p:nvPr/>
        </p:nvCxnSpPr>
        <p:spPr>
          <a:xfrm>
            <a:off x="4241800" y="3368084"/>
            <a:ext cx="1824600" cy="0"/>
          </a:xfrm>
          <a:prstGeom prst="straightConnector1">
            <a:avLst/>
          </a:prstGeom>
          <a:noFill/>
          <a:ln w="9525" cap="flat" cmpd="sng">
            <a:solidFill>
              <a:schemeClr val="dk1"/>
            </a:solidFill>
            <a:prstDash val="solid"/>
            <a:round/>
            <a:headEnd type="oval" w="med" len="med"/>
            <a:tailEnd type="none" w="med" len="med"/>
          </a:ln>
        </p:spPr>
      </p:cxnSp>
      <p:grpSp>
        <p:nvGrpSpPr>
          <p:cNvPr id="453" name="Google Shape;453;p22"/>
          <p:cNvGrpSpPr/>
          <p:nvPr/>
        </p:nvGrpSpPr>
        <p:grpSpPr>
          <a:xfrm>
            <a:off x="5058032" y="2764915"/>
            <a:ext cx="438779" cy="400835"/>
            <a:chOff x="718806" y="1190925"/>
            <a:chExt cx="437728" cy="399875"/>
          </a:xfrm>
        </p:grpSpPr>
        <p:sp>
          <p:nvSpPr>
            <p:cNvPr id="454" name="Google Shape;454;p22"/>
            <p:cNvSpPr/>
            <p:nvPr/>
          </p:nvSpPr>
          <p:spPr>
            <a:xfrm>
              <a:off x="779921" y="1493651"/>
              <a:ext cx="100949" cy="97149"/>
            </a:xfrm>
            <a:custGeom>
              <a:avLst/>
              <a:gdLst/>
              <a:ahLst/>
              <a:cxnLst/>
              <a:rect l="l" t="t" r="r" b="b"/>
              <a:pathLst>
                <a:path w="4995" h="4807" extrusionOk="0">
                  <a:moveTo>
                    <a:pt x="2295" y="1"/>
                  </a:moveTo>
                  <a:lnTo>
                    <a:pt x="732" y="1564"/>
                  </a:lnTo>
                  <a:cubicBezTo>
                    <a:pt x="1" y="2294"/>
                    <a:pt x="1" y="3512"/>
                    <a:pt x="732" y="4243"/>
                  </a:cubicBezTo>
                  <a:cubicBezTo>
                    <a:pt x="1107" y="4619"/>
                    <a:pt x="1594" y="4806"/>
                    <a:pt x="2081" y="4806"/>
                  </a:cubicBezTo>
                  <a:cubicBezTo>
                    <a:pt x="2569" y="4806"/>
                    <a:pt x="3056" y="4619"/>
                    <a:pt x="3431" y="4243"/>
                  </a:cubicBezTo>
                  <a:lnTo>
                    <a:pt x="4994" y="2700"/>
                  </a:lnTo>
                  <a:cubicBezTo>
                    <a:pt x="3837" y="2092"/>
                    <a:pt x="2903" y="1138"/>
                    <a:pt x="22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2"/>
            <p:cNvSpPr/>
            <p:nvPr/>
          </p:nvSpPr>
          <p:spPr>
            <a:xfrm>
              <a:off x="836954" y="1327929"/>
              <a:ext cx="210043" cy="210043"/>
            </a:xfrm>
            <a:custGeom>
              <a:avLst/>
              <a:gdLst/>
              <a:ahLst/>
              <a:cxnLst/>
              <a:rect l="l" t="t" r="r" b="b"/>
              <a:pathLst>
                <a:path w="10393" h="10393" extrusionOk="0">
                  <a:moveTo>
                    <a:pt x="5196" y="1"/>
                  </a:moveTo>
                  <a:cubicBezTo>
                    <a:pt x="2335" y="1"/>
                    <a:pt x="0" y="2335"/>
                    <a:pt x="0" y="5197"/>
                  </a:cubicBezTo>
                  <a:cubicBezTo>
                    <a:pt x="0" y="8059"/>
                    <a:pt x="2335" y="10393"/>
                    <a:pt x="5196" y="10393"/>
                  </a:cubicBezTo>
                  <a:cubicBezTo>
                    <a:pt x="8058" y="10393"/>
                    <a:pt x="10393" y="8059"/>
                    <a:pt x="10393" y="5197"/>
                  </a:cubicBezTo>
                  <a:cubicBezTo>
                    <a:pt x="10393" y="2335"/>
                    <a:pt x="8058" y="1"/>
                    <a:pt x="51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2"/>
            <p:cNvSpPr/>
            <p:nvPr/>
          </p:nvSpPr>
          <p:spPr>
            <a:xfrm>
              <a:off x="718806" y="1190925"/>
              <a:ext cx="437728" cy="253939"/>
            </a:xfrm>
            <a:custGeom>
              <a:avLst/>
              <a:gdLst/>
              <a:ahLst/>
              <a:cxnLst/>
              <a:rect l="l" t="t" r="r" b="b"/>
              <a:pathLst>
                <a:path w="21659" h="12565" extrusionOk="0">
                  <a:moveTo>
                    <a:pt x="10819" y="0"/>
                  </a:moveTo>
                  <a:cubicBezTo>
                    <a:pt x="10251" y="0"/>
                    <a:pt x="9703" y="102"/>
                    <a:pt x="9195" y="305"/>
                  </a:cubicBezTo>
                  <a:cubicBezTo>
                    <a:pt x="8079" y="751"/>
                    <a:pt x="7186" y="1604"/>
                    <a:pt x="6699" y="2700"/>
                  </a:cubicBezTo>
                  <a:cubicBezTo>
                    <a:pt x="6313" y="2517"/>
                    <a:pt x="5867" y="2416"/>
                    <a:pt x="5400" y="2416"/>
                  </a:cubicBezTo>
                  <a:cubicBezTo>
                    <a:pt x="4649" y="2416"/>
                    <a:pt x="3979" y="2680"/>
                    <a:pt x="3451" y="3126"/>
                  </a:cubicBezTo>
                  <a:cubicBezTo>
                    <a:pt x="3147" y="3390"/>
                    <a:pt x="2903" y="3694"/>
                    <a:pt x="2720" y="4039"/>
                  </a:cubicBezTo>
                  <a:cubicBezTo>
                    <a:pt x="2477" y="4506"/>
                    <a:pt x="2355" y="5054"/>
                    <a:pt x="2396" y="5623"/>
                  </a:cubicBezTo>
                  <a:cubicBezTo>
                    <a:pt x="1117" y="6069"/>
                    <a:pt x="183" y="7206"/>
                    <a:pt x="21" y="8586"/>
                  </a:cubicBezTo>
                  <a:cubicBezTo>
                    <a:pt x="1" y="8728"/>
                    <a:pt x="1" y="8850"/>
                    <a:pt x="1" y="8992"/>
                  </a:cubicBezTo>
                  <a:cubicBezTo>
                    <a:pt x="1" y="10961"/>
                    <a:pt x="1604" y="12564"/>
                    <a:pt x="3573" y="12564"/>
                  </a:cubicBezTo>
                  <a:lnTo>
                    <a:pt x="4608" y="12564"/>
                  </a:lnTo>
                  <a:cubicBezTo>
                    <a:pt x="4588" y="12361"/>
                    <a:pt x="4568" y="12179"/>
                    <a:pt x="4568" y="11976"/>
                  </a:cubicBezTo>
                  <a:cubicBezTo>
                    <a:pt x="4568" y="8403"/>
                    <a:pt x="7470" y="5501"/>
                    <a:pt x="11042" y="5501"/>
                  </a:cubicBezTo>
                  <a:cubicBezTo>
                    <a:pt x="14595" y="5501"/>
                    <a:pt x="17497" y="8403"/>
                    <a:pt x="17497" y="11976"/>
                  </a:cubicBezTo>
                  <a:cubicBezTo>
                    <a:pt x="17497" y="12179"/>
                    <a:pt x="17497" y="12361"/>
                    <a:pt x="17477" y="12564"/>
                  </a:cubicBezTo>
                  <a:lnTo>
                    <a:pt x="18086" y="12564"/>
                  </a:lnTo>
                  <a:cubicBezTo>
                    <a:pt x="20055" y="12564"/>
                    <a:pt x="21658" y="10961"/>
                    <a:pt x="21658" y="8992"/>
                  </a:cubicBezTo>
                  <a:cubicBezTo>
                    <a:pt x="21658" y="8850"/>
                    <a:pt x="21638" y="8728"/>
                    <a:pt x="21638" y="8586"/>
                  </a:cubicBezTo>
                  <a:cubicBezTo>
                    <a:pt x="21475" y="7206"/>
                    <a:pt x="20521" y="6069"/>
                    <a:pt x="19263" y="5623"/>
                  </a:cubicBezTo>
                  <a:cubicBezTo>
                    <a:pt x="19304" y="5054"/>
                    <a:pt x="19182" y="4506"/>
                    <a:pt x="18938" y="4039"/>
                  </a:cubicBezTo>
                  <a:cubicBezTo>
                    <a:pt x="18431" y="3065"/>
                    <a:pt x="17416" y="2416"/>
                    <a:pt x="16259" y="2416"/>
                  </a:cubicBezTo>
                  <a:cubicBezTo>
                    <a:pt x="15995" y="2416"/>
                    <a:pt x="15752" y="2436"/>
                    <a:pt x="15528" y="2497"/>
                  </a:cubicBezTo>
                  <a:cubicBezTo>
                    <a:pt x="15325" y="2537"/>
                    <a:pt x="15122" y="2619"/>
                    <a:pt x="14940" y="2700"/>
                  </a:cubicBezTo>
                  <a:cubicBezTo>
                    <a:pt x="14798" y="2355"/>
                    <a:pt x="14615" y="2050"/>
                    <a:pt x="14392" y="1746"/>
                  </a:cubicBezTo>
                  <a:cubicBezTo>
                    <a:pt x="13559" y="690"/>
                    <a:pt x="12281" y="0"/>
                    <a:pt x="108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7" name="Google Shape;457;p22"/>
          <p:cNvGrpSpPr/>
          <p:nvPr/>
        </p:nvGrpSpPr>
        <p:grpSpPr>
          <a:xfrm>
            <a:off x="8304528" y="791502"/>
            <a:ext cx="439994" cy="438880"/>
            <a:chOff x="1926899" y="1770972"/>
            <a:chExt cx="438941" cy="437829"/>
          </a:xfrm>
        </p:grpSpPr>
        <p:sp>
          <p:nvSpPr>
            <p:cNvPr id="458" name="Google Shape;458;p22"/>
            <p:cNvSpPr/>
            <p:nvPr/>
          </p:nvSpPr>
          <p:spPr>
            <a:xfrm>
              <a:off x="1926899" y="1770972"/>
              <a:ext cx="244096" cy="243672"/>
            </a:xfrm>
            <a:custGeom>
              <a:avLst/>
              <a:gdLst/>
              <a:ahLst/>
              <a:cxnLst/>
              <a:rect l="l" t="t" r="r" b="b"/>
              <a:pathLst>
                <a:path w="12078" h="12057" extrusionOk="0">
                  <a:moveTo>
                    <a:pt x="6028" y="4100"/>
                  </a:moveTo>
                  <a:cubicBezTo>
                    <a:pt x="7104" y="4100"/>
                    <a:pt x="7957" y="4973"/>
                    <a:pt x="7957" y="6028"/>
                  </a:cubicBezTo>
                  <a:cubicBezTo>
                    <a:pt x="7957" y="7084"/>
                    <a:pt x="7104" y="7936"/>
                    <a:pt x="6028" y="7936"/>
                  </a:cubicBezTo>
                  <a:cubicBezTo>
                    <a:pt x="4973" y="7936"/>
                    <a:pt x="4121" y="7084"/>
                    <a:pt x="4121" y="6028"/>
                  </a:cubicBezTo>
                  <a:cubicBezTo>
                    <a:pt x="4121" y="4973"/>
                    <a:pt x="4973" y="4100"/>
                    <a:pt x="6028" y="4100"/>
                  </a:cubicBezTo>
                  <a:close/>
                  <a:moveTo>
                    <a:pt x="5034" y="0"/>
                  </a:moveTo>
                  <a:cubicBezTo>
                    <a:pt x="4709" y="0"/>
                    <a:pt x="4425" y="244"/>
                    <a:pt x="4384" y="568"/>
                  </a:cubicBezTo>
                  <a:lnTo>
                    <a:pt x="4263" y="1766"/>
                  </a:lnTo>
                  <a:lnTo>
                    <a:pt x="3309" y="1015"/>
                  </a:lnTo>
                  <a:cubicBezTo>
                    <a:pt x="3196" y="921"/>
                    <a:pt x="3056" y="875"/>
                    <a:pt x="2915" y="875"/>
                  </a:cubicBezTo>
                  <a:cubicBezTo>
                    <a:pt x="2752" y="875"/>
                    <a:pt x="2587" y="936"/>
                    <a:pt x="2456" y="1055"/>
                  </a:cubicBezTo>
                  <a:lnTo>
                    <a:pt x="1035" y="2497"/>
                  </a:lnTo>
                  <a:cubicBezTo>
                    <a:pt x="812" y="2720"/>
                    <a:pt x="792" y="3085"/>
                    <a:pt x="995" y="3329"/>
                  </a:cubicBezTo>
                  <a:lnTo>
                    <a:pt x="1746" y="4263"/>
                  </a:lnTo>
                  <a:lnTo>
                    <a:pt x="548" y="4384"/>
                  </a:lnTo>
                  <a:cubicBezTo>
                    <a:pt x="244" y="4425"/>
                    <a:pt x="0" y="4689"/>
                    <a:pt x="0" y="5014"/>
                  </a:cubicBezTo>
                  <a:lnTo>
                    <a:pt x="0" y="7023"/>
                  </a:lnTo>
                  <a:cubicBezTo>
                    <a:pt x="0" y="7348"/>
                    <a:pt x="244" y="7632"/>
                    <a:pt x="548" y="7673"/>
                  </a:cubicBezTo>
                  <a:lnTo>
                    <a:pt x="1766" y="7794"/>
                  </a:lnTo>
                  <a:lnTo>
                    <a:pt x="1015" y="8748"/>
                  </a:lnTo>
                  <a:cubicBezTo>
                    <a:pt x="812" y="8992"/>
                    <a:pt x="832" y="9357"/>
                    <a:pt x="1056" y="9580"/>
                  </a:cubicBezTo>
                  <a:lnTo>
                    <a:pt x="2497" y="11001"/>
                  </a:lnTo>
                  <a:cubicBezTo>
                    <a:pt x="2616" y="11121"/>
                    <a:pt x="2777" y="11182"/>
                    <a:pt x="2937" y="11182"/>
                  </a:cubicBezTo>
                  <a:cubicBezTo>
                    <a:pt x="3076" y="11182"/>
                    <a:pt x="3216" y="11136"/>
                    <a:pt x="3329" y="11042"/>
                  </a:cubicBezTo>
                  <a:lnTo>
                    <a:pt x="4263" y="10311"/>
                  </a:lnTo>
                  <a:lnTo>
                    <a:pt x="4384" y="11488"/>
                  </a:lnTo>
                  <a:cubicBezTo>
                    <a:pt x="4425" y="11813"/>
                    <a:pt x="4709" y="12057"/>
                    <a:pt x="5034" y="12057"/>
                  </a:cubicBezTo>
                  <a:lnTo>
                    <a:pt x="7043" y="12057"/>
                  </a:lnTo>
                  <a:cubicBezTo>
                    <a:pt x="7368" y="12057"/>
                    <a:pt x="7652" y="11813"/>
                    <a:pt x="7673" y="11488"/>
                  </a:cubicBezTo>
                  <a:lnTo>
                    <a:pt x="7815" y="10291"/>
                  </a:lnTo>
                  <a:lnTo>
                    <a:pt x="8769" y="11042"/>
                  </a:lnTo>
                  <a:cubicBezTo>
                    <a:pt x="8879" y="11134"/>
                    <a:pt x="9015" y="11180"/>
                    <a:pt x="9152" y="11180"/>
                  </a:cubicBezTo>
                  <a:cubicBezTo>
                    <a:pt x="9315" y="11180"/>
                    <a:pt x="9479" y="11114"/>
                    <a:pt x="9601" y="10981"/>
                  </a:cubicBezTo>
                  <a:lnTo>
                    <a:pt x="11042" y="9560"/>
                  </a:lnTo>
                  <a:cubicBezTo>
                    <a:pt x="11265" y="9337"/>
                    <a:pt x="11286" y="8972"/>
                    <a:pt x="11083" y="8708"/>
                  </a:cubicBezTo>
                  <a:lnTo>
                    <a:pt x="10332" y="7794"/>
                  </a:lnTo>
                  <a:lnTo>
                    <a:pt x="11509" y="7673"/>
                  </a:lnTo>
                  <a:cubicBezTo>
                    <a:pt x="11834" y="7632"/>
                    <a:pt x="12077" y="7348"/>
                    <a:pt x="12077" y="7023"/>
                  </a:cubicBezTo>
                  <a:lnTo>
                    <a:pt x="12077" y="5014"/>
                  </a:lnTo>
                  <a:cubicBezTo>
                    <a:pt x="12077" y="4689"/>
                    <a:pt x="11834" y="4425"/>
                    <a:pt x="11509" y="4384"/>
                  </a:cubicBezTo>
                  <a:lnTo>
                    <a:pt x="10311" y="4263"/>
                  </a:lnTo>
                  <a:lnTo>
                    <a:pt x="11062" y="3309"/>
                  </a:lnTo>
                  <a:cubicBezTo>
                    <a:pt x="11265" y="3065"/>
                    <a:pt x="11245" y="2700"/>
                    <a:pt x="11022" y="2476"/>
                  </a:cubicBezTo>
                  <a:lnTo>
                    <a:pt x="9581" y="1055"/>
                  </a:lnTo>
                  <a:cubicBezTo>
                    <a:pt x="9459" y="923"/>
                    <a:pt x="9295" y="856"/>
                    <a:pt x="9128" y="856"/>
                  </a:cubicBezTo>
                  <a:cubicBezTo>
                    <a:pt x="8989" y="856"/>
                    <a:pt x="8848" y="902"/>
                    <a:pt x="8728" y="995"/>
                  </a:cubicBezTo>
                  <a:lnTo>
                    <a:pt x="7815" y="1746"/>
                  </a:lnTo>
                  <a:lnTo>
                    <a:pt x="7673" y="568"/>
                  </a:lnTo>
                  <a:cubicBezTo>
                    <a:pt x="7652" y="244"/>
                    <a:pt x="7368" y="0"/>
                    <a:pt x="704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2"/>
            <p:cNvSpPr/>
            <p:nvPr/>
          </p:nvSpPr>
          <p:spPr>
            <a:xfrm>
              <a:off x="2121339" y="1968141"/>
              <a:ext cx="244501" cy="240661"/>
            </a:xfrm>
            <a:custGeom>
              <a:avLst/>
              <a:gdLst/>
              <a:ahLst/>
              <a:cxnLst/>
              <a:rect l="l" t="t" r="r" b="b"/>
              <a:pathLst>
                <a:path w="12098" h="11908" extrusionOk="0">
                  <a:moveTo>
                    <a:pt x="6048" y="4042"/>
                  </a:moveTo>
                  <a:cubicBezTo>
                    <a:pt x="6797" y="4042"/>
                    <a:pt x="7508" y="4488"/>
                    <a:pt x="7815" y="5224"/>
                  </a:cubicBezTo>
                  <a:cubicBezTo>
                    <a:pt x="8221" y="6198"/>
                    <a:pt x="7754" y="7294"/>
                    <a:pt x="6780" y="7700"/>
                  </a:cubicBezTo>
                  <a:cubicBezTo>
                    <a:pt x="6541" y="7801"/>
                    <a:pt x="6291" y="7850"/>
                    <a:pt x="6044" y="7850"/>
                  </a:cubicBezTo>
                  <a:cubicBezTo>
                    <a:pt x="5303" y="7850"/>
                    <a:pt x="4587" y="7416"/>
                    <a:pt x="4283" y="6685"/>
                  </a:cubicBezTo>
                  <a:cubicBezTo>
                    <a:pt x="3877" y="5711"/>
                    <a:pt x="4344" y="4594"/>
                    <a:pt x="5318" y="4188"/>
                  </a:cubicBezTo>
                  <a:cubicBezTo>
                    <a:pt x="5557" y="4089"/>
                    <a:pt x="5804" y="4042"/>
                    <a:pt x="6048" y="4042"/>
                  </a:cubicBezTo>
                  <a:close/>
                  <a:moveTo>
                    <a:pt x="7146" y="1"/>
                  </a:moveTo>
                  <a:cubicBezTo>
                    <a:pt x="6918" y="1"/>
                    <a:pt x="6702" y="122"/>
                    <a:pt x="6597" y="332"/>
                  </a:cubicBezTo>
                  <a:lnTo>
                    <a:pt x="6029" y="1347"/>
                  </a:lnTo>
                  <a:lnTo>
                    <a:pt x="5460" y="332"/>
                  </a:lnTo>
                  <a:cubicBezTo>
                    <a:pt x="5358" y="127"/>
                    <a:pt x="5150" y="17"/>
                    <a:pt x="4928" y="17"/>
                  </a:cubicBezTo>
                  <a:cubicBezTo>
                    <a:pt x="4842" y="17"/>
                    <a:pt x="4754" y="34"/>
                    <a:pt x="4669" y="68"/>
                  </a:cubicBezTo>
                  <a:lnTo>
                    <a:pt x="2822" y="819"/>
                  </a:lnTo>
                  <a:cubicBezTo>
                    <a:pt x="2517" y="961"/>
                    <a:pt x="2355" y="1286"/>
                    <a:pt x="2456" y="1590"/>
                  </a:cubicBezTo>
                  <a:lnTo>
                    <a:pt x="2781" y="2727"/>
                  </a:lnTo>
                  <a:lnTo>
                    <a:pt x="2781" y="2727"/>
                  </a:lnTo>
                  <a:lnTo>
                    <a:pt x="1644" y="2402"/>
                  </a:lnTo>
                  <a:cubicBezTo>
                    <a:pt x="1587" y="2387"/>
                    <a:pt x="1530" y="2380"/>
                    <a:pt x="1473" y="2380"/>
                  </a:cubicBezTo>
                  <a:cubicBezTo>
                    <a:pt x="1226" y="2380"/>
                    <a:pt x="992" y="2520"/>
                    <a:pt x="893" y="2768"/>
                  </a:cubicBezTo>
                  <a:lnTo>
                    <a:pt x="122" y="4615"/>
                  </a:lnTo>
                  <a:cubicBezTo>
                    <a:pt x="0" y="4919"/>
                    <a:pt x="122" y="5264"/>
                    <a:pt x="406" y="5406"/>
                  </a:cubicBezTo>
                  <a:lnTo>
                    <a:pt x="1441" y="5975"/>
                  </a:lnTo>
                  <a:lnTo>
                    <a:pt x="406" y="6523"/>
                  </a:lnTo>
                  <a:cubicBezTo>
                    <a:pt x="122" y="6685"/>
                    <a:pt x="20" y="7030"/>
                    <a:pt x="142" y="7335"/>
                  </a:cubicBezTo>
                  <a:lnTo>
                    <a:pt x="914" y="9161"/>
                  </a:lnTo>
                  <a:cubicBezTo>
                    <a:pt x="1011" y="9404"/>
                    <a:pt x="1237" y="9557"/>
                    <a:pt x="1480" y="9557"/>
                  </a:cubicBezTo>
                  <a:cubicBezTo>
                    <a:pt x="1541" y="9557"/>
                    <a:pt x="1603" y="9547"/>
                    <a:pt x="1665" y="9527"/>
                  </a:cubicBezTo>
                  <a:lnTo>
                    <a:pt x="2801" y="9202"/>
                  </a:lnTo>
                  <a:lnTo>
                    <a:pt x="2476" y="10339"/>
                  </a:lnTo>
                  <a:cubicBezTo>
                    <a:pt x="2395" y="10643"/>
                    <a:pt x="2558" y="10968"/>
                    <a:pt x="2862" y="11090"/>
                  </a:cubicBezTo>
                  <a:lnTo>
                    <a:pt x="4709" y="11861"/>
                  </a:lnTo>
                  <a:cubicBezTo>
                    <a:pt x="4789" y="11893"/>
                    <a:pt x="4871" y="11908"/>
                    <a:pt x="4952" y="11908"/>
                  </a:cubicBezTo>
                  <a:cubicBezTo>
                    <a:pt x="5180" y="11908"/>
                    <a:pt x="5396" y="11787"/>
                    <a:pt x="5501" y="11577"/>
                  </a:cubicBezTo>
                  <a:lnTo>
                    <a:pt x="6069" y="10542"/>
                  </a:lnTo>
                  <a:lnTo>
                    <a:pt x="6637" y="11556"/>
                  </a:lnTo>
                  <a:cubicBezTo>
                    <a:pt x="6742" y="11766"/>
                    <a:pt x="6958" y="11888"/>
                    <a:pt x="7186" y="11888"/>
                  </a:cubicBezTo>
                  <a:cubicBezTo>
                    <a:pt x="7267" y="11888"/>
                    <a:pt x="7350" y="11872"/>
                    <a:pt x="7429" y="11841"/>
                  </a:cubicBezTo>
                  <a:lnTo>
                    <a:pt x="9276" y="11069"/>
                  </a:lnTo>
                  <a:cubicBezTo>
                    <a:pt x="9581" y="10948"/>
                    <a:pt x="9743" y="10623"/>
                    <a:pt x="9642" y="10318"/>
                  </a:cubicBezTo>
                  <a:lnTo>
                    <a:pt x="9317" y="9182"/>
                  </a:lnTo>
                  <a:lnTo>
                    <a:pt x="10453" y="9506"/>
                  </a:lnTo>
                  <a:cubicBezTo>
                    <a:pt x="10507" y="9521"/>
                    <a:pt x="10561" y="9527"/>
                    <a:pt x="10615" y="9527"/>
                  </a:cubicBezTo>
                  <a:cubicBezTo>
                    <a:pt x="10871" y="9527"/>
                    <a:pt x="11124" y="9376"/>
                    <a:pt x="11225" y="9141"/>
                  </a:cubicBezTo>
                  <a:lnTo>
                    <a:pt x="11976" y="7294"/>
                  </a:lnTo>
                  <a:cubicBezTo>
                    <a:pt x="12098" y="6990"/>
                    <a:pt x="11976" y="6644"/>
                    <a:pt x="11692" y="6482"/>
                  </a:cubicBezTo>
                  <a:lnTo>
                    <a:pt x="10677" y="5934"/>
                  </a:lnTo>
                  <a:lnTo>
                    <a:pt x="11692" y="5366"/>
                  </a:lnTo>
                  <a:cubicBezTo>
                    <a:pt x="11976" y="5224"/>
                    <a:pt x="12098" y="4879"/>
                    <a:pt x="11955" y="4574"/>
                  </a:cubicBezTo>
                  <a:lnTo>
                    <a:pt x="11184" y="2727"/>
                  </a:lnTo>
                  <a:cubicBezTo>
                    <a:pt x="11084" y="2492"/>
                    <a:pt x="10845" y="2341"/>
                    <a:pt x="10593" y="2341"/>
                  </a:cubicBezTo>
                  <a:cubicBezTo>
                    <a:pt x="10540" y="2341"/>
                    <a:pt x="10486" y="2348"/>
                    <a:pt x="10433" y="2362"/>
                  </a:cubicBezTo>
                  <a:lnTo>
                    <a:pt x="9296" y="2707"/>
                  </a:lnTo>
                  <a:lnTo>
                    <a:pt x="9621" y="1570"/>
                  </a:lnTo>
                  <a:cubicBezTo>
                    <a:pt x="9702" y="1245"/>
                    <a:pt x="9540" y="921"/>
                    <a:pt x="9236" y="799"/>
                  </a:cubicBezTo>
                  <a:lnTo>
                    <a:pt x="7389" y="48"/>
                  </a:lnTo>
                  <a:cubicBezTo>
                    <a:pt x="7309" y="16"/>
                    <a:pt x="7227" y="1"/>
                    <a:pt x="71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2"/>
            <p:cNvSpPr/>
            <p:nvPr/>
          </p:nvSpPr>
          <p:spPr>
            <a:xfrm>
              <a:off x="2195591" y="1809573"/>
              <a:ext cx="110771" cy="125908"/>
            </a:xfrm>
            <a:custGeom>
              <a:avLst/>
              <a:gdLst/>
              <a:ahLst/>
              <a:cxnLst/>
              <a:rect l="l" t="t" r="r" b="b"/>
              <a:pathLst>
                <a:path w="5481" h="6230" extrusionOk="0">
                  <a:moveTo>
                    <a:pt x="1654" y="0"/>
                  </a:moveTo>
                  <a:cubicBezTo>
                    <a:pt x="1455" y="0"/>
                    <a:pt x="1259" y="90"/>
                    <a:pt x="1137" y="262"/>
                  </a:cubicBezTo>
                  <a:lnTo>
                    <a:pt x="183" y="1541"/>
                  </a:lnTo>
                  <a:cubicBezTo>
                    <a:pt x="0" y="1784"/>
                    <a:pt x="20" y="2129"/>
                    <a:pt x="244" y="2353"/>
                  </a:cubicBezTo>
                  <a:lnTo>
                    <a:pt x="1279" y="3388"/>
                  </a:lnTo>
                  <a:cubicBezTo>
                    <a:pt x="1411" y="3520"/>
                    <a:pt x="1578" y="3586"/>
                    <a:pt x="1743" y="3586"/>
                  </a:cubicBezTo>
                  <a:cubicBezTo>
                    <a:pt x="1908" y="3586"/>
                    <a:pt x="2070" y="3520"/>
                    <a:pt x="2192" y="3388"/>
                  </a:cubicBezTo>
                  <a:cubicBezTo>
                    <a:pt x="2436" y="3144"/>
                    <a:pt x="2436" y="2738"/>
                    <a:pt x="2192" y="2495"/>
                  </a:cubicBezTo>
                  <a:lnTo>
                    <a:pt x="2070" y="2393"/>
                  </a:lnTo>
                  <a:lnTo>
                    <a:pt x="2070" y="2393"/>
                  </a:lnTo>
                  <a:cubicBezTo>
                    <a:pt x="2517" y="2454"/>
                    <a:pt x="2943" y="2677"/>
                    <a:pt x="3288" y="3002"/>
                  </a:cubicBezTo>
                  <a:cubicBezTo>
                    <a:pt x="3917" y="3631"/>
                    <a:pt x="4100" y="4545"/>
                    <a:pt x="3796" y="5357"/>
                  </a:cubicBezTo>
                  <a:cubicBezTo>
                    <a:pt x="3674" y="5681"/>
                    <a:pt x="3836" y="6047"/>
                    <a:pt x="4161" y="6189"/>
                  </a:cubicBezTo>
                  <a:cubicBezTo>
                    <a:pt x="4234" y="6216"/>
                    <a:pt x="4309" y="6229"/>
                    <a:pt x="4383" y="6229"/>
                  </a:cubicBezTo>
                  <a:cubicBezTo>
                    <a:pt x="4638" y="6229"/>
                    <a:pt x="4879" y="6075"/>
                    <a:pt x="4973" y="5823"/>
                  </a:cubicBezTo>
                  <a:cubicBezTo>
                    <a:pt x="5480" y="4524"/>
                    <a:pt x="5156" y="3083"/>
                    <a:pt x="4181" y="2109"/>
                  </a:cubicBezTo>
                  <a:cubicBezTo>
                    <a:pt x="3613" y="1541"/>
                    <a:pt x="2862" y="1196"/>
                    <a:pt x="2091" y="1114"/>
                  </a:cubicBezTo>
                  <a:lnTo>
                    <a:pt x="2152" y="1013"/>
                  </a:lnTo>
                  <a:cubicBezTo>
                    <a:pt x="2375" y="729"/>
                    <a:pt x="2314" y="323"/>
                    <a:pt x="2030" y="120"/>
                  </a:cubicBezTo>
                  <a:cubicBezTo>
                    <a:pt x="1917" y="39"/>
                    <a:pt x="1785" y="0"/>
                    <a:pt x="16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2"/>
            <p:cNvSpPr/>
            <p:nvPr/>
          </p:nvSpPr>
          <p:spPr>
            <a:xfrm>
              <a:off x="1988418" y="2037603"/>
              <a:ext cx="110791" cy="125827"/>
            </a:xfrm>
            <a:custGeom>
              <a:avLst/>
              <a:gdLst/>
              <a:ahLst/>
              <a:cxnLst/>
              <a:rect l="l" t="t" r="r" b="b"/>
              <a:pathLst>
                <a:path w="5482" h="6226" extrusionOk="0">
                  <a:moveTo>
                    <a:pt x="1087" y="1"/>
                  </a:moveTo>
                  <a:cubicBezTo>
                    <a:pt x="823" y="1"/>
                    <a:pt x="582" y="155"/>
                    <a:pt x="488" y="406"/>
                  </a:cubicBezTo>
                  <a:cubicBezTo>
                    <a:pt x="1" y="1685"/>
                    <a:pt x="305" y="3147"/>
                    <a:pt x="1279" y="4101"/>
                  </a:cubicBezTo>
                  <a:cubicBezTo>
                    <a:pt x="1868" y="4689"/>
                    <a:pt x="2619" y="5034"/>
                    <a:pt x="3390" y="5115"/>
                  </a:cubicBezTo>
                  <a:lnTo>
                    <a:pt x="3309" y="5217"/>
                  </a:lnTo>
                  <a:cubicBezTo>
                    <a:pt x="3106" y="5481"/>
                    <a:pt x="3167" y="5887"/>
                    <a:pt x="3451" y="6090"/>
                  </a:cubicBezTo>
                  <a:cubicBezTo>
                    <a:pt x="3568" y="6181"/>
                    <a:pt x="3702" y="6225"/>
                    <a:pt x="3835" y="6225"/>
                  </a:cubicBezTo>
                  <a:cubicBezTo>
                    <a:pt x="4025" y="6225"/>
                    <a:pt x="4213" y="6135"/>
                    <a:pt x="4344" y="5968"/>
                  </a:cubicBezTo>
                  <a:lnTo>
                    <a:pt x="5298" y="4689"/>
                  </a:lnTo>
                  <a:cubicBezTo>
                    <a:pt x="5481" y="4425"/>
                    <a:pt x="5441" y="4080"/>
                    <a:pt x="5238" y="3857"/>
                  </a:cubicBezTo>
                  <a:lnTo>
                    <a:pt x="4182" y="2822"/>
                  </a:lnTo>
                  <a:cubicBezTo>
                    <a:pt x="4060" y="2700"/>
                    <a:pt x="3898" y="2639"/>
                    <a:pt x="3736" y="2639"/>
                  </a:cubicBezTo>
                  <a:cubicBezTo>
                    <a:pt x="3573" y="2639"/>
                    <a:pt x="3411" y="2700"/>
                    <a:pt x="3289" y="2822"/>
                  </a:cubicBezTo>
                  <a:cubicBezTo>
                    <a:pt x="3045" y="3065"/>
                    <a:pt x="3045" y="3471"/>
                    <a:pt x="3289" y="3715"/>
                  </a:cubicBezTo>
                  <a:lnTo>
                    <a:pt x="3411" y="3837"/>
                  </a:lnTo>
                  <a:cubicBezTo>
                    <a:pt x="2944" y="3756"/>
                    <a:pt x="2518" y="3553"/>
                    <a:pt x="2193" y="3207"/>
                  </a:cubicBezTo>
                  <a:cubicBezTo>
                    <a:pt x="1564" y="2599"/>
                    <a:pt x="1361" y="1665"/>
                    <a:pt x="1685" y="853"/>
                  </a:cubicBezTo>
                  <a:cubicBezTo>
                    <a:pt x="1807" y="528"/>
                    <a:pt x="1645" y="163"/>
                    <a:pt x="1320" y="41"/>
                  </a:cubicBezTo>
                  <a:cubicBezTo>
                    <a:pt x="1242" y="14"/>
                    <a:pt x="1164" y="1"/>
                    <a:pt x="10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2" name="Google Shape;462;p22"/>
          <p:cNvGrpSpPr/>
          <p:nvPr/>
        </p:nvGrpSpPr>
        <p:grpSpPr>
          <a:xfrm>
            <a:off x="249718" y="1230383"/>
            <a:ext cx="438354" cy="392306"/>
            <a:chOff x="1926899" y="4189988"/>
            <a:chExt cx="437304" cy="391367"/>
          </a:xfrm>
        </p:grpSpPr>
        <p:sp>
          <p:nvSpPr>
            <p:cNvPr id="463" name="Google Shape;463;p22"/>
            <p:cNvSpPr/>
            <p:nvPr/>
          </p:nvSpPr>
          <p:spPr>
            <a:xfrm>
              <a:off x="2116004" y="4342189"/>
              <a:ext cx="68936" cy="42259"/>
            </a:xfrm>
            <a:custGeom>
              <a:avLst/>
              <a:gdLst/>
              <a:ahLst/>
              <a:cxnLst/>
              <a:rect l="l" t="t" r="r" b="b"/>
              <a:pathLst>
                <a:path w="3411" h="2091" extrusionOk="0">
                  <a:moveTo>
                    <a:pt x="1705" y="0"/>
                  </a:moveTo>
                  <a:cubicBezTo>
                    <a:pt x="772" y="0"/>
                    <a:pt x="0" y="772"/>
                    <a:pt x="0" y="1705"/>
                  </a:cubicBezTo>
                  <a:lnTo>
                    <a:pt x="0" y="2091"/>
                  </a:lnTo>
                  <a:lnTo>
                    <a:pt x="3410" y="2091"/>
                  </a:lnTo>
                  <a:lnTo>
                    <a:pt x="3410" y="1705"/>
                  </a:lnTo>
                  <a:cubicBezTo>
                    <a:pt x="3410" y="772"/>
                    <a:pt x="2659" y="0"/>
                    <a:pt x="17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464" name="Google Shape;464;p22"/>
            <p:cNvSpPr/>
            <p:nvPr/>
          </p:nvSpPr>
          <p:spPr>
            <a:xfrm>
              <a:off x="2041348" y="4290917"/>
              <a:ext cx="218248" cy="290438"/>
            </a:xfrm>
            <a:custGeom>
              <a:avLst/>
              <a:gdLst/>
              <a:ahLst/>
              <a:cxnLst/>
              <a:rect l="l" t="t" r="r" b="b"/>
              <a:pathLst>
                <a:path w="10799" h="14371" extrusionOk="0">
                  <a:moveTo>
                    <a:pt x="5399" y="1259"/>
                  </a:moveTo>
                  <a:cubicBezTo>
                    <a:pt x="7043" y="1259"/>
                    <a:pt x="8383" y="2598"/>
                    <a:pt x="8383" y="4242"/>
                  </a:cubicBezTo>
                  <a:lnTo>
                    <a:pt x="8383" y="5907"/>
                  </a:lnTo>
                  <a:lnTo>
                    <a:pt x="2416" y="5907"/>
                  </a:lnTo>
                  <a:lnTo>
                    <a:pt x="2416" y="4242"/>
                  </a:lnTo>
                  <a:cubicBezTo>
                    <a:pt x="2416" y="2598"/>
                    <a:pt x="3755" y="1259"/>
                    <a:pt x="5399" y="1259"/>
                  </a:cubicBezTo>
                  <a:close/>
                  <a:moveTo>
                    <a:pt x="2862" y="9499"/>
                  </a:moveTo>
                  <a:cubicBezTo>
                    <a:pt x="3207" y="9499"/>
                    <a:pt x="3491" y="9784"/>
                    <a:pt x="3491" y="10129"/>
                  </a:cubicBezTo>
                  <a:cubicBezTo>
                    <a:pt x="3491" y="10474"/>
                    <a:pt x="3207" y="10758"/>
                    <a:pt x="2862" y="10758"/>
                  </a:cubicBezTo>
                  <a:cubicBezTo>
                    <a:pt x="2517" y="10758"/>
                    <a:pt x="2233" y="10474"/>
                    <a:pt x="2233" y="10129"/>
                  </a:cubicBezTo>
                  <a:cubicBezTo>
                    <a:pt x="2233" y="9784"/>
                    <a:pt x="2517" y="9499"/>
                    <a:pt x="2862" y="9499"/>
                  </a:cubicBezTo>
                  <a:close/>
                  <a:moveTo>
                    <a:pt x="5399" y="9499"/>
                  </a:moveTo>
                  <a:cubicBezTo>
                    <a:pt x="5744" y="9499"/>
                    <a:pt x="6029" y="9784"/>
                    <a:pt x="6029" y="10129"/>
                  </a:cubicBezTo>
                  <a:cubicBezTo>
                    <a:pt x="6029" y="10474"/>
                    <a:pt x="5744" y="10758"/>
                    <a:pt x="5399" y="10758"/>
                  </a:cubicBezTo>
                  <a:cubicBezTo>
                    <a:pt x="5054" y="10758"/>
                    <a:pt x="4770" y="10474"/>
                    <a:pt x="4770" y="10129"/>
                  </a:cubicBezTo>
                  <a:cubicBezTo>
                    <a:pt x="4770" y="9784"/>
                    <a:pt x="5054" y="9499"/>
                    <a:pt x="5399" y="9499"/>
                  </a:cubicBezTo>
                  <a:close/>
                  <a:moveTo>
                    <a:pt x="7937" y="9499"/>
                  </a:moveTo>
                  <a:cubicBezTo>
                    <a:pt x="8282" y="9499"/>
                    <a:pt x="8566" y="9784"/>
                    <a:pt x="8566" y="10129"/>
                  </a:cubicBezTo>
                  <a:cubicBezTo>
                    <a:pt x="8566" y="10474"/>
                    <a:pt x="8282" y="10758"/>
                    <a:pt x="7937" y="10758"/>
                  </a:cubicBezTo>
                  <a:cubicBezTo>
                    <a:pt x="7591" y="10758"/>
                    <a:pt x="7307" y="10474"/>
                    <a:pt x="7307" y="10129"/>
                  </a:cubicBezTo>
                  <a:cubicBezTo>
                    <a:pt x="7307" y="9784"/>
                    <a:pt x="7591" y="9499"/>
                    <a:pt x="7937" y="9499"/>
                  </a:cubicBezTo>
                  <a:close/>
                  <a:moveTo>
                    <a:pt x="5399" y="0"/>
                  </a:moveTo>
                  <a:cubicBezTo>
                    <a:pt x="3065" y="0"/>
                    <a:pt x="1157" y="1908"/>
                    <a:pt x="1157" y="4242"/>
                  </a:cubicBezTo>
                  <a:lnTo>
                    <a:pt x="1157" y="5907"/>
                  </a:lnTo>
                  <a:lnTo>
                    <a:pt x="629" y="5907"/>
                  </a:lnTo>
                  <a:cubicBezTo>
                    <a:pt x="284" y="5907"/>
                    <a:pt x="0" y="6171"/>
                    <a:pt x="0" y="6536"/>
                  </a:cubicBezTo>
                  <a:lnTo>
                    <a:pt x="0" y="13742"/>
                  </a:lnTo>
                  <a:cubicBezTo>
                    <a:pt x="0" y="14087"/>
                    <a:pt x="284" y="14371"/>
                    <a:pt x="629" y="14371"/>
                  </a:cubicBezTo>
                  <a:lnTo>
                    <a:pt x="10169" y="14371"/>
                  </a:lnTo>
                  <a:cubicBezTo>
                    <a:pt x="10514" y="14371"/>
                    <a:pt x="10798" y="14087"/>
                    <a:pt x="10798" y="13742"/>
                  </a:cubicBezTo>
                  <a:lnTo>
                    <a:pt x="10798" y="6536"/>
                  </a:lnTo>
                  <a:cubicBezTo>
                    <a:pt x="10798" y="6171"/>
                    <a:pt x="10514" y="5907"/>
                    <a:pt x="10169" y="5907"/>
                  </a:cubicBezTo>
                  <a:lnTo>
                    <a:pt x="9642" y="5907"/>
                  </a:lnTo>
                  <a:lnTo>
                    <a:pt x="9642" y="4242"/>
                  </a:lnTo>
                  <a:cubicBezTo>
                    <a:pt x="9642" y="1908"/>
                    <a:pt x="7734" y="0"/>
                    <a:pt x="53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465" name="Google Shape;465;p22"/>
            <p:cNvSpPr/>
            <p:nvPr/>
          </p:nvSpPr>
          <p:spPr>
            <a:xfrm>
              <a:off x="1926899" y="4189988"/>
              <a:ext cx="437304" cy="253959"/>
            </a:xfrm>
            <a:custGeom>
              <a:avLst/>
              <a:gdLst/>
              <a:ahLst/>
              <a:cxnLst/>
              <a:rect l="l" t="t" r="r" b="b"/>
              <a:pathLst>
                <a:path w="21638" h="12566" extrusionOk="0">
                  <a:moveTo>
                    <a:pt x="10819" y="1"/>
                  </a:moveTo>
                  <a:cubicBezTo>
                    <a:pt x="10230" y="1"/>
                    <a:pt x="9682" y="102"/>
                    <a:pt x="9175" y="305"/>
                  </a:cubicBezTo>
                  <a:cubicBezTo>
                    <a:pt x="8058" y="752"/>
                    <a:pt x="7165" y="1604"/>
                    <a:pt x="6698" y="2700"/>
                  </a:cubicBezTo>
                  <a:cubicBezTo>
                    <a:pt x="6292" y="2518"/>
                    <a:pt x="5866" y="2396"/>
                    <a:pt x="5399" y="2396"/>
                  </a:cubicBezTo>
                  <a:cubicBezTo>
                    <a:pt x="4648" y="2396"/>
                    <a:pt x="3958" y="2680"/>
                    <a:pt x="3430" y="3127"/>
                  </a:cubicBezTo>
                  <a:cubicBezTo>
                    <a:pt x="3146" y="3391"/>
                    <a:pt x="2882" y="3695"/>
                    <a:pt x="2700" y="4040"/>
                  </a:cubicBezTo>
                  <a:cubicBezTo>
                    <a:pt x="2476" y="4507"/>
                    <a:pt x="2355" y="5055"/>
                    <a:pt x="2395" y="5623"/>
                  </a:cubicBezTo>
                  <a:cubicBezTo>
                    <a:pt x="1116" y="6070"/>
                    <a:pt x="162" y="7207"/>
                    <a:pt x="20" y="8587"/>
                  </a:cubicBezTo>
                  <a:cubicBezTo>
                    <a:pt x="0" y="8729"/>
                    <a:pt x="0" y="8851"/>
                    <a:pt x="0" y="8993"/>
                  </a:cubicBezTo>
                  <a:cubicBezTo>
                    <a:pt x="0" y="10962"/>
                    <a:pt x="1583" y="12565"/>
                    <a:pt x="3552" y="12565"/>
                  </a:cubicBezTo>
                  <a:lnTo>
                    <a:pt x="4384" y="12565"/>
                  </a:lnTo>
                  <a:lnTo>
                    <a:pt x="4384" y="11530"/>
                  </a:lnTo>
                  <a:cubicBezTo>
                    <a:pt x="4384" y="10738"/>
                    <a:pt x="4872" y="10068"/>
                    <a:pt x="5541" y="9764"/>
                  </a:cubicBezTo>
                  <a:lnTo>
                    <a:pt x="5541" y="9236"/>
                  </a:lnTo>
                  <a:cubicBezTo>
                    <a:pt x="5541" y="6192"/>
                    <a:pt x="8018" y="3715"/>
                    <a:pt x="11062" y="3715"/>
                  </a:cubicBezTo>
                  <a:cubicBezTo>
                    <a:pt x="14107" y="3715"/>
                    <a:pt x="16583" y="6192"/>
                    <a:pt x="16583" y="9236"/>
                  </a:cubicBezTo>
                  <a:lnTo>
                    <a:pt x="16583" y="9764"/>
                  </a:lnTo>
                  <a:cubicBezTo>
                    <a:pt x="17253" y="10068"/>
                    <a:pt x="17740" y="10738"/>
                    <a:pt x="17740" y="11530"/>
                  </a:cubicBezTo>
                  <a:lnTo>
                    <a:pt x="17740" y="12565"/>
                  </a:lnTo>
                  <a:lnTo>
                    <a:pt x="18065" y="12565"/>
                  </a:lnTo>
                  <a:cubicBezTo>
                    <a:pt x="20034" y="12565"/>
                    <a:pt x="21637" y="10962"/>
                    <a:pt x="21637" y="8993"/>
                  </a:cubicBezTo>
                  <a:cubicBezTo>
                    <a:pt x="21637" y="8851"/>
                    <a:pt x="21637" y="8729"/>
                    <a:pt x="21617" y="8587"/>
                  </a:cubicBezTo>
                  <a:cubicBezTo>
                    <a:pt x="21475" y="7207"/>
                    <a:pt x="20521" y="6070"/>
                    <a:pt x="19242" y="5623"/>
                  </a:cubicBezTo>
                  <a:cubicBezTo>
                    <a:pt x="19283" y="5055"/>
                    <a:pt x="19161" y="4507"/>
                    <a:pt x="18917" y="4040"/>
                  </a:cubicBezTo>
                  <a:cubicBezTo>
                    <a:pt x="18430" y="3066"/>
                    <a:pt x="17415" y="2396"/>
                    <a:pt x="16238" y="2396"/>
                  </a:cubicBezTo>
                  <a:cubicBezTo>
                    <a:pt x="15995" y="2396"/>
                    <a:pt x="15751" y="2437"/>
                    <a:pt x="15507" y="2497"/>
                  </a:cubicBezTo>
                  <a:cubicBezTo>
                    <a:pt x="15305" y="2538"/>
                    <a:pt x="15122" y="2619"/>
                    <a:pt x="14939" y="2700"/>
                  </a:cubicBezTo>
                  <a:cubicBezTo>
                    <a:pt x="14797" y="2355"/>
                    <a:pt x="14614" y="2051"/>
                    <a:pt x="14391" y="1767"/>
                  </a:cubicBezTo>
                  <a:cubicBezTo>
                    <a:pt x="13559" y="691"/>
                    <a:pt x="12280" y="1"/>
                    <a:pt x="108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gr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9277" y="2358152"/>
            <a:ext cx="3802523" cy="1820148"/>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50566" y="2767067"/>
            <a:ext cx="2353962" cy="1105601"/>
          </a:xfrm>
          <a:prstGeom prst="rect">
            <a:avLst/>
          </a:prstGeom>
        </p:spPr>
      </p:pic>
      <p:sp>
        <p:nvSpPr>
          <p:cNvPr id="19" name="Google Shape;90;p15"/>
          <p:cNvSpPr txBox="1">
            <a:spLocks/>
          </p:cNvSpPr>
          <p:nvPr/>
        </p:nvSpPr>
        <p:spPr>
          <a:xfrm>
            <a:off x="1591406" y="232275"/>
            <a:ext cx="555000" cy="2103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sz="1000" dirty="0" smtClean="0">
                <a:solidFill>
                  <a:schemeClr val="tx1"/>
                </a:solidFill>
                <a:latin typeface="Bebas Neue" charset="0"/>
              </a:rPr>
              <a:t>ANALYSIS</a:t>
            </a:r>
            <a:endParaRPr lang="en-IN" sz="1000" dirty="0">
              <a:solidFill>
                <a:schemeClr val="tx1"/>
              </a:solidFill>
              <a:latin typeface="Bebas Neue" charset="0"/>
            </a:endParaRPr>
          </a:p>
        </p:txBody>
      </p:sp>
      <p:sp>
        <p:nvSpPr>
          <p:cNvPr id="20" name="Rectangle 19"/>
          <p:cNvSpPr/>
          <p:nvPr/>
        </p:nvSpPr>
        <p:spPr>
          <a:xfrm>
            <a:off x="7224385" y="160437"/>
            <a:ext cx="1019831" cy="307777"/>
          </a:xfrm>
          <a:prstGeom prst="rect">
            <a:avLst/>
          </a:prstGeom>
        </p:spPr>
        <p:txBody>
          <a:bodyPr wrap="none">
            <a:spAutoFit/>
          </a:bodyPr>
          <a:lstStyle/>
          <a:p>
            <a:pPr lvl="0" algn="ctr"/>
            <a:r>
              <a:rPr lang="en-IN">
                <a:solidFill>
                  <a:schemeClr val="tx2">
                    <a:lumMod val="75000"/>
                  </a:schemeClr>
                </a:solidFill>
                <a:latin typeface="Bebas Neue" charset="0"/>
              </a:rPr>
              <a:t>DATA ANALYSIS</a:t>
            </a:r>
            <a:endParaRPr lang="en-IN" dirty="0">
              <a:solidFill>
                <a:schemeClr val="tx2">
                  <a:lumMod val="75000"/>
                </a:schemeClr>
              </a:solidFill>
              <a:latin typeface="Bebas Neue"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000" y="514050"/>
            <a:ext cx="7704000" cy="572700"/>
          </a:xfrm>
        </p:spPr>
        <p:txBody>
          <a:bodyPr/>
          <a:lstStyle/>
          <a:p>
            <a:r>
              <a:rPr lang="en-US"/>
              <a:t> the 7-day rolling average of </a:t>
            </a:r>
            <a:r>
              <a:rPr lang="en-US" smtClean="0"/>
              <a:t>throughput</a:t>
            </a:r>
            <a:endParaRPr lang="en-IN"/>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000" y="1230415"/>
            <a:ext cx="4076700" cy="1182585"/>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5966" y="3008390"/>
            <a:ext cx="3828534" cy="1258810"/>
          </a:xfrm>
          <a:prstGeom prst="rect">
            <a:avLst/>
          </a:prstGeom>
        </p:spPr>
      </p:pic>
      <p:cxnSp>
        <p:nvCxnSpPr>
          <p:cNvPr id="5" name="Google Shape;451;p22"/>
          <p:cNvCxnSpPr/>
          <p:nvPr/>
        </p:nvCxnSpPr>
        <p:spPr>
          <a:xfrm>
            <a:off x="4241800" y="3583984"/>
            <a:ext cx="1824600" cy="0"/>
          </a:xfrm>
          <a:prstGeom prst="straightConnector1">
            <a:avLst/>
          </a:prstGeom>
          <a:noFill/>
          <a:ln w="9525" cap="flat" cmpd="sng">
            <a:solidFill>
              <a:schemeClr val="dk1"/>
            </a:solidFill>
            <a:prstDash val="solid"/>
            <a:round/>
            <a:headEnd type="oval" w="med" len="med"/>
            <a:tailEnd type="none" w="med" len="med"/>
          </a:ln>
        </p:spPr>
      </p:cxnSp>
      <p:cxnSp>
        <p:nvCxnSpPr>
          <p:cNvPr id="6" name="Google Shape;451;p22"/>
          <p:cNvCxnSpPr/>
          <p:nvPr/>
        </p:nvCxnSpPr>
        <p:spPr>
          <a:xfrm>
            <a:off x="4356100" y="1821707"/>
            <a:ext cx="1824600" cy="0"/>
          </a:xfrm>
          <a:prstGeom prst="straightConnector1">
            <a:avLst/>
          </a:prstGeom>
          <a:noFill/>
          <a:ln w="9525" cap="flat" cmpd="sng">
            <a:solidFill>
              <a:schemeClr val="dk1"/>
            </a:solidFill>
            <a:prstDash val="solid"/>
            <a:round/>
            <a:headEnd type="oval" w="med" len="med"/>
            <a:tailEnd type="none" w="med" len="med"/>
          </a:ln>
        </p:spPr>
      </p:cxn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80700" y="1128572"/>
            <a:ext cx="1600199" cy="1562318"/>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66400" y="3038445"/>
            <a:ext cx="2493400" cy="1457528"/>
          </a:xfrm>
          <a:prstGeom prst="rect">
            <a:avLst/>
          </a:prstGeom>
        </p:spPr>
      </p:pic>
      <p:grpSp>
        <p:nvGrpSpPr>
          <p:cNvPr id="9" name="Google Shape;457;p22"/>
          <p:cNvGrpSpPr/>
          <p:nvPr/>
        </p:nvGrpSpPr>
        <p:grpSpPr>
          <a:xfrm>
            <a:off x="8304528" y="791502"/>
            <a:ext cx="439994" cy="438880"/>
            <a:chOff x="1926899" y="1770972"/>
            <a:chExt cx="438941" cy="437829"/>
          </a:xfrm>
        </p:grpSpPr>
        <p:sp>
          <p:nvSpPr>
            <p:cNvPr id="10" name="Google Shape;458;p22"/>
            <p:cNvSpPr/>
            <p:nvPr/>
          </p:nvSpPr>
          <p:spPr>
            <a:xfrm>
              <a:off x="1926899" y="1770972"/>
              <a:ext cx="244096" cy="243672"/>
            </a:xfrm>
            <a:custGeom>
              <a:avLst/>
              <a:gdLst/>
              <a:ahLst/>
              <a:cxnLst/>
              <a:rect l="l" t="t" r="r" b="b"/>
              <a:pathLst>
                <a:path w="12078" h="12057" extrusionOk="0">
                  <a:moveTo>
                    <a:pt x="6028" y="4100"/>
                  </a:moveTo>
                  <a:cubicBezTo>
                    <a:pt x="7104" y="4100"/>
                    <a:pt x="7957" y="4973"/>
                    <a:pt x="7957" y="6028"/>
                  </a:cubicBezTo>
                  <a:cubicBezTo>
                    <a:pt x="7957" y="7084"/>
                    <a:pt x="7104" y="7936"/>
                    <a:pt x="6028" y="7936"/>
                  </a:cubicBezTo>
                  <a:cubicBezTo>
                    <a:pt x="4973" y="7936"/>
                    <a:pt x="4121" y="7084"/>
                    <a:pt x="4121" y="6028"/>
                  </a:cubicBezTo>
                  <a:cubicBezTo>
                    <a:pt x="4121" y="4973"/>
                    <a:pt x="4973" y="4100"/>
                    <a:pt x="6028" y="4100"/>
                  </a:cubicBezTo>
                  <a:close/>
                  <a:moveTo>
                    <a:pt x="5034" y="0"/>
                  </a:moveTo>
                  <a:cubicBezTo>
                    <a:pt x="4709" y="0"/>
                    <a:pt x="4425" y="244"/>
                    <a:pt x="4384" y="568"/>
                  </a:cubicBezTo>
                  <a:lnTo>
                    <a:pt x="4263" y="1766"/>
                  </a:lnTo>
                  <a:lnTo>
                    <a:pt x="3309" y="1015"/>
                  </a:lnTo>
                  <a:cubicBezTo>
                    <a:pt x="3196" y="921"/>
                    <a:pt x="3056" y="875"/>
                    <a:pt x="2915" y="875"/>
                  </a:cubicBezTo>
                  <a:cubicBezTo>
                    <a:pt x="2752" y="875"/>
                    <a:pt x="2587" y="936"/>
                    <a:pt x="2456" y="1055"/>
                  </a:cubicBezTo>
                  <a:lnTo>
                    <a:pt x="1035" y="2497"/>
                  </a:lnTo>
                  <a:cubicBezTo>
                    <a:pt x="812" y="2720"/>
                    <a:pt x="792" y="3085"/>
                    <a:pt x="995" y="3329"/>
                  </a:cubicBezTo>
                  <a:lnTo>
                    <a:pt x="1746" y="4263"/>
                  </a:lnTo>
                  <a:lnTo>
                    <a:pt x="548" y="4384"/>
                  </a:lnTo>
                  <a:cubicBezTo>
                    <a:pt x="244" y="4425"/>
                    <a:pt x="0" y="4689"/>
                    <a:pt x="0" y="5014"/>
                  </a:cubicBezTo>
                  <a:lnTo>
                    <a:pt x="0" y="7023"/>
                  </a:lnTo>
                  <a:cubicBezTo>
                    <a:pt x="0" y="7348"/>
                    <a:pt x="244" y="7632"/>
                    <a:pt x="548" y="7673"/>
                  </a:cubicBezTo>
                  <a:lnTo>
                    <a:pt x="1766" y="7794"/>
                  </a:lnTo>
                  <a:lnTo>
                    <a:pt x="1015" y="8748"/>
                  </a:lnTo>
                  <a:cubicBezTo>
                    <a:pt x="812" y="8992"/>
                    <a:pt x="832" y="9357"/>
                    <a:pt x="1056" y="9580"/>
                  </a:cubicBezTo>
                  <a:lnTo>
                    <a:pt x="2497" y="11001"/>
                  </a:lnTo>
                  <a:cubicBezTo>
                    <a:pt x="2616" y="11121"/>
                    <a:pt x="2777" y="11182"/>
                    <a:pt x="2937" y="11182"/>
                  </a:cubicBezTo>
                  <a:cubicBezTo>
                    <a:pt x="3076" y="11182"/>
                    <a:pt x="3216" y="11136"/>
                    <a:pt x="3329" y="11042"/>
                  </a:cubicBezTo>
                  <a:lnTo>
                    <a:pt x="4263" y="10311"/>
                  </a:lnTo>
                  <a:lnTo>
                    <a:pt x="4384" y="11488"/>
                  </a:lnTo>
                  <a:cubicBezTo>
                    <a:pt x="4425" y="11813"/>
                    <a:pt x="4709" y="12057"/>
                    <a:pt x="5034" y="12057"/>
                  </a:cubicBezTo>
                  <a:lnTo>
                    <a:pt x="7043" y="12057"/>
                  </a:lnTo>
                  <a:cubicBezTo>
                    <a:pt x="7368" y="12057"/>
                    <a:pt x="7652" y="11813"/>
                    <a:pt x="7673" y="11488"/>
                  </a:cubicBezTo>
                  <a:lnTo>
                    <a:pt x="7815" y="10291"/>
                  </a:lnTo>
                  <a:lnTo>
                    <a:pt x="8769" y="11042"/>
                  </a:lnTo>
                  <a:cubicBezTo>
                    <a:pt x="8879" y="11134"/>
                    <a:pt x="9015" y="11180"/>
                    <a:pt x="9152" y="11180"/>
                  </a:cubicBezTo>
                  <a:cubicBezTo>
                    <a:pt x="9315" y="11180"/>
                    <a:pt x="9479" y="11114"/>
                    <a:pt x="9601" y="10981"/>
                  </a:cubicBezTo>
                  <a:lnTo>
                    <a:pt x="11042" y="9560"/>
                  </a:lnTo>
                  <a:cubicBezTo>
                    <a:pt x="11265" y="9337"/>
                    <a:pt x="11286" y="8972"/>
                    <a:pt x="11083" y="8708"/>
                  </a:cubicBezTo>
                  <a:lnTo>
                    <a:pt x="10332" y="7794"/>
                  </a:lnTo>
                  <a:lnTo>
                    <a:pt x="11509" y="7673"/>
                  </a:lnTo>
                  <a:cubicBezTo>
                    <a:pt x="11834" y="7632"/>
                    <a:pt x="12077" y="7348"/>
                    <a:pt x="12077" y="7023"/>
                  </a:cubicBezTo>
                  <a:lnTo>
                    <a:pt x="12077" y="5014"/>
                  </a:lnTo>
                  <a:cubicBezTo>
                    <a:pt x="12077" y="4689"/>
                    <a:pt x="11834" y="4425"/>
                    <a:pt x="11509" y="4384"/>
                  </a:cubicBezTo>
                  <a:lnTo>
                    <a:pt x="10311" y="4263"/>
                  </a:lnTo>
                  <a:lnTo>
                    <a:pt x="11062" y="3309"/>
                  </a:lnTo>
                  <a:cubicBezTo>
                    <a:pt x="11265" y="3065"/>
                    <a:pt x="11245" y="2700"/>
                    <a:pt x="11022" y="2476"/>
                  </a:cubicBezTo>
                  <a:lnTo>
                    <a:pt x="9581" y="1055"/>
                  </a:lnTo>
                  <a:cubicBezTo>
                    <a:pt x="9459" y="923"/>
                    <a:pt x="9295" y="856"/>
                    <a:pt x="9128" y="856"/>
                  </a:cubicBezTo>
                  <a:cubicBezTo>
                    <a:pt x="8989" y="856"/>
                    <a:pt x="8848" y="902"/>
                    <a:pt x="8728" y="995"/>
                  </a:cubicBezTo>
                  <a:lnTo>
                    <a:pt x="7815" y="1746"/>
                  </a:lnTo>
                  <a:lnTo>
                    <a:pt x="7673" y="568"/>
                  </a:lnTo>
                  <a:cubicBezTo>
                    <a:pt x="7652" y="244"/>
                    <a:pt x="7368" y="0"/>
                    <a:pt x="704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59;p22"/>
            <p:cNvSpPr/>
            <p:nvPr/>
          </p:nvSpPr>
          <p:spPr>
            <a:xfrm>
              <a:off x="2121339" y="1968141"/>
              <a:ext cx="244501" cy="240661"/>
            </a:xfrm>
            <a:custGeom>
              <a:avLst/>
              <a:gdLst/>
              <a:ahLst/>
              <a:cxnLst/>
              <a:rect l="l" t="t" r="r" b="b"/>
              <a:pathLst>
                <a:path w="12098" h="11908" extrusionOk="0">
                  <a:moveTo>
                    <a:pt x="6048" y="4042"/>
                  </a:moveTo>
                  <a:cubicBezTo>
                    <a:pt x="6797" y="4042"/>
                    <a:pt x="7508" y="4488"/>
                    <a:pt x="7815" y="5224"/>
                  </a:cubicBezTo>
                  <a:cubicBezTo>
                    <a:pt x="8221" y="6198"/>
                    <a:pt x="7754" y="7294"/>
                    <a:pt x="6780" y="7700"/>
                  </a:cubicBezTo>
                  <a:cubicBezTo>
                    <a:pt x="6541" y="7801"/>
                    <a:pt x="6291" y="7850"/>
                    <a:pt x="6044" y="7850"/>
                  </a:cubicBezTo>
                  <a:cubicBezTo>
                    <a:pt x="5303" y="7850"/>
                    <a:pt x="4587" y="7416"/>
                    <a:pt x="4283" y="6685"/>
                  </a:cubicBezTo>
                  <a:cubicBezTo>
                    <a:pt x="3877" y="5711"/>
                    <a:pt x="4344" y="4594"/>
                    <a:pt x="5318" y="4188"/>
                  </a:cubicBezTo>
                  <a:cubicBezTo>
                    <a:pt x="5557" y="4089"/>
                    <a:pt x="5804" y="4042"/>
                    <a:pt x="6048" y="4042"/>
                  </a:cubicBezTo>
                  <a:close/>
                  <a:moveTo>
                    <a:pt x="7146" y="1"/>
                  </a:moveTo>
                  <a:cubicBezTo>
                    <a:pt x="6918" y="1"/>
                    <a:pt x="6702" y="122"/>
                    <a:pt x="6597" y="332"/>
                  </a:cubicBezTo>
                  <a:lnTo>
                    <a:pt x="6029" y="1347"/>
                  </a:lnTo>
                  <a:lnTo>
                    <a:pt x="5460" y="332"/>
                  </a:lnTo>
                  <a:cubicBezTo>
                    <a:pt x="5358" y="127"/>
                    <a:pt x="5150" y="17"/>
                    <a:pt x="4928" y="17"/>
                  </a:cubicBezTo>
                  <a:cubicBezTo>
                    <a:pt x="4842" y="17"/>
                    <a:pt x="4754" y="34"/>
                    <a:pt x="4669" y="68"/>
                  </a:cubicBezTo>
                  <a:lnTo>
                    <a:pt x="2822" y="819"/>
                  </a:lnTo>
                  <a:cubicBezTo>
                    <a:pt x="2517" y="961"/>
                    <a:pt x="2355" y="1286"/>
                    <a:pt x="2456" y="1590"/>
                  </a:cubicBezTo>
                  <a:lnTo>
                    <a:pt x="2781" y="2727"/>
                  </a:lnTo>
                  <a:lnTo>
                    <a:pt x="2781" y="2727"/>
                  </a:lnTo>
                  <a:lnTo>
                    <a:pt x="1644" y="2402"/>
                  </a:lnTo>
                  <a:cubicBezTo>
                    <a:pt x="1587" y="2387"/>
                    <a:pt x="1530" y="2380"/>
                    <a:pt x="1473" y="2380"/>
                  </a:cubicBezTo>
                  <a:cubicBezTo>
                    <a:pt x="1226" y="2380"/>
                    <a:pt x="992" y="2520"/>
                    <a:pt x="893" y="2768"/>
                  </a:cubicBezTo>
                  <a:lnTo>
                    <a:pt x="122" y="4615"/>
                  </a:lnTo>
                  <a:cubicBezTo>
                    <a:pt x="0" y="4919"/>
                    <a:pt x="122" y="5264"/>
                    <a:pt x="406" y="5406"/>
                  </a:cubicBezTo>
                  <a:lnTo>
                    <a:pt x="1441" y="5975"/>
                  </a:lnTo>
                  <a:lnTo>
                    <a:pt x="406" y="6523"/>
                  </a:lnTo>
                  <a:cubicBezTo>
                    <a:pt x="122" y="6685"/>
                    <a:pt x="20" y="7030"/>
                    <a:pt x="142" y="7335"/>
                  </a:cubicBezTo>
                  <a:lnTo>
                    <a:pt x="914" y="9161"/>
                  </a:lnTo>
                  <a:cubicBezTo>
                    <a:pt x="1011" y="9404"/>
                    <a:pt x="1237" y="9557"/>
                    <a:pt x="1480" y="9557"/>
                  </a:cubicBezTo>
                  <a:cubicBezTo>
                    <a:pt x="1541" y="9557"/>
                    <a:pt x="1603" y="9547"/>
                    <a:pt x="1665" y="9527"/>
                  </a:cubicBezTo>
                  <a:lnTo>
                    <a:pt x="2801" y="9202"/>
                  </a:lnTo>
                  <a:lnTo>
                    <a:pt x="2476" y="10339"/>
                  </a:lnTo>
                  <a:cubicBezTo>
                    <a:pt x="2395" y="10643"/>
                    <a:pt x="2558" y="10968"/>
                    <a:pt x="2862" y="11090"/>
                  </a:cubicBezTo>
                  <a:lnTo>
                    <a:pt x="4709" y="11861"/>
                  </a:lnTo>
                  <a:cubicBezTo>
                    <a:pt x="4789" y="11893"/>
                    <a:pt x="4871" y="11908"/>
                    <a:pt x="4952" y="11908"/>
                  </a:cubicBezTo>
                  <a:cubicBezTo>
                    <a:pt x="5180" y="11908"/>
                    <a:pt x="5396" y="11787"/>
                    <a:pt x="5501" y="11577"/>
                  </a:cubicBezTo>
                  <a:lnTo>
                    <a:pt x="6069" y="10542"/>
                  </a:lnTo>
                  <a:lnTo>
                    <a:pt x="6637" y="11556"/>
                  </a:lnTo>
                  <a:cubicBezTo>
                    <a:pt x="6742" y="11766"/>
                    <a:pt x="6958" y="11888"/>
                    <a:pt x="7186" y="11888"/>
                  </a:cubicBezTo>
                  <a:cubicBezTo>
                    <a:pt x="7267" y="11888"/>
                    <a:pt x="7350" y="11872"/>
                    <a:pt x="7429" y="11841"/>
                  </a:cubicBezTo>
                  <a:lnTo>
                    <a:pt x="9276" y="11069"/>
                  </a:lnTo>
                  <a:cubicBezTo>
                    <a:pt x="9581" y="10948"/>
                    <a:pt x="9743" y="10623"/>
                    <a:pt x="9642" y="10318"/>
                  </a:cubicBezTo>
                  <a:lnTo>
                    <a:pt x="9317" y="9182"/>
                  </a:lnTo>
                  <a:lnTo>
                    <a:pt x="10453" y="9506"/>
                  </a:lnTo>
                  <a:cubicBezTo>
                    <a:pt x="10507" y="9521"/>
                    <a:pt x="10561" y="9527"/>
                    <a:pt x="10615" y="9527"/>
                  </a:cubicBezTo>
                  <a:cubicBezTo>
                    <a:pt x="10871" y="9527"/>
                    <a:pt x="11124" y="9376"/>
                    <a:pt x="11225" y="9141"/>
                  </a:cubicBezTo>
                  <a:lnTo>
                    <a:pt x="11976" y="7294"/>
                  </a:lnTo>
                  <a:cubicBezTo>
                    <a:pt x="12098" y="6990"/>
                    <a:pt x="11976" y="6644"/>
                    <a:pt x="11692" y="6482"/>
                  </a:cubicBezTo>
                  <a:lnTo>
                    <a:pt x="10677" y="5934"/>
                  </a:lnTo>
                  <a:lnTo>
                    <a:pt x="11692" y="5366"/>
                  </a:lnTo>
                  <a:cubicBezTo>
                    <a:pt x="11976" y="5224"/>
                    <a:pt x="12098" y="4879"/>
                    <a:pt x="11955" y="4574"/>
                  </a:cubicBezTo>
                  <a:lnTo>
                    <a:pt x="11184" y="2727"/>
                  </a:lnTo>
                  <a:cubicBezTo>
                    <a:pt x="11084" y="2492"/>
                    <a:pt x="10845" y="2341"/>
                    <a:pt x="10593" y="2341"/>
                  </a:cubicBezTo>
                  <a:cubicBezTo>
                    <a:pt x="10540" y="2341"/>
                    <a:pt x="10486" y="2348"/>
                    <a:pt x="10433" y="2362"/>
                  </a:cubicBezTo>
                  <a:lnTo>
                    <a:pt x="9296" y="2707"/>
                  </a:lnTo>
                  <a:lnTo>
                    <a:pt x="9621" y="1570"/>
                  </a:lnTo>
                  <a:cubicBezTo>
                    <a:pt x="9702" y="1245"/>
                    <a:pt x="9540" y="921"/>
                    <a:pt x="9236" y="799"/>
                  </a:cubicBezTo>
                  <a:lnTo>
                    <a:pt x="7389" y="48"/>
                  </a:lnTo>
                  <a:cubicBezTo>
                    <a:pt x="7309" y="16"/>
                    <a:pt x="7227" y="1"/>
                    <a:pt x="71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460;p22"/>
            <p:cNvSpPr/>
            <p:nvPr/>
          </p:nvSpPr>
          <p:spPr>
            <a:xfrm>
              <a:off x="2195591" y="1809573"/>
              <a:ext cx="110771" cy="125908"/>
            </a:xfrm>
            <a:custGeom>
              <a:avLst/>
              <a:gdLst/>
              <a:ahLst/>
              <a:cxnLst/>
              <a:rect l="l" t="t" r="r" b="b"/>
              <a:pathLst>
                <a:path w="5481" h="6230" extrusionOk="0">
                  <a:moveTo>
                    <a:pt x="1654" y="0"/>
                  </a:moveTo>
                  <a:cubicBezTo>
                    <a:pt x="1455" y="0"/>
                    <a:pt x="1259" y="90"/>
                    <a:pt x="1137" y="262"/>
                  </a:cubicBezTo>
                  <a:lnTo>
                    <a:pt x="183" y="1541"/>
                  </a:lnTo>
                  <a:cubicBezTo>
                    <a:pt x="0" y="1784"/>
                    <a:pt x="20" y="2129"/>
                    <a:pt x="244" y="2353"/>
                  </a:cubicBezTo>
                  <a:lnTo>
                    <a:pt x="1279" y="3388"/>
                  </a:lnTo>
                  <a:cubicBezTo>
                    <a:pt x="1411" y="3520"/>
                    <a:pt x="1578" y="3586"/>
                    <a:pt x="1743" y="3586"/>
                  </a:cubicBezTo>
                  <a:cubicBezTo>
                    <a:pt x="1908" y="3586"/>
                    <a:pt x="2070" y="3520"/>
                    <a:pt x="2192" y="3388"/>
                  </a:cubicBezTo>
                  <a:cubicBezTo>
                    <a:pt x="2436" y="3144"/>
                    <a:pt x="2436" y="2738"/>
                    <a:pt x="2192" y="2495"/>
                  </a:cubicBezTo>
                  <a:lnTo>
                    <a:pt x="2070" y="2393"/>
                  </a:lnTo>
                  <a:lnTo>
                    <a:pt x="2070" y="2393"/>
                  </a:lnTo>
                  <a:cubicBezTo>
                    <a:pt x="2517" y="2454"/>
                    <a:pt x="2943" y="2677"/>
                    <a:pt x="3288" y="3002"/>
                  </a:cubicBezTo>
                  <a:cubicBezTo>
                    <a:pt x="3917" y="3631"/>
                    <a:pt x="4100" y="4545"/>
                    <a:pt x="3796" y="5357"/>
                  </a:cubicBezTo>
                  <a:cubicBezTo>
                    <a:pt x="3674" y="5681"/>
                    <a:pt x="3836" y="6047"/>
                    <a:pt x="4161" y="6189"/>
                  </a:cubicBezTo>
                  <a:cubicBezTo>
                    <a:pt x="4234" y="6216"/>
                    <a:pt x="4309" y="6229"/>
                    <a:pt x="4383" y="6229"/>
                  </a:cubicBezTo>
                  <a:cubicBezTo>
                    <a:pt x="4638" y="6229"/>
                    <a:pt x="4879" y="6075"/>
                    <a:pt x="4973" y="5823"/>
                  </a:cubicBezTo>
                  <a:cubicBezTo>
                    <a:pt x="5480" y="4524"/>
                    <a:pt x="5156" y="3083"/>
                    <a:pt x="4181" y="2109"/>
                  </a:cubicBezTo>
                  <a:cubicBezTo>
                    <a:pt x="3613" y="1541"/>
                    <a:pt x="2862" y="1196"/>
                    <a:pt x="2091" y="1114"/>
                  </a:cubicBezTo>
                  <a:lnTo>
                    <a:pt x="2152" y="1013"/>
                  </a:lnTo>
                  <a:cubicBezTo>
                    <a:pt x="2375" y="729"/>
                    <a:pt x="2314" y="323"/>
                    <a:pt x="2030" y="120"/>
                  </a:cubicBezTo>
                  <a:cubicBezTo>
                    <a:pt x="1917" y="39"/>
                    <a:pt x="1785" y="0"/>
                    <a:pt x="16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61;p22"/>
            <p:cNvSpPr/>
            <p:nvPr/>
          </p:nvSpPr>
          <p:spPr>
            <a:xfrm>
              <a:off x="1988418" y="2037603"/>
              <a:ext cx="110791" cy="125827"/>
            </a:xfrm>
            <a:custGeom>
              <a:avLst/>
              <a:gdLst/>
              <a:ahLst/>
              <a:cxnLst/>
              <a:rect l="l" t="t" r="r" b="b"/>
              <a:pathLst>
                <a:path w="5482" h="6226" extrusionOk="0">
                  <a:moveTo>
                    <a:pt x="1087" y="1"/>
                  </a:moveTo>
                  <a:cubicBezTo>
                    <a:pt x="823" y="1"/>
                    <a:pt x="582" y="155"/>
                    <a:pt x="488" y="406"/>
                  </a:cubicBezTo>
                  <a:cubicBezTo>
                    <a:pt x="1" y="1685"/>
                    <a:pt x="305" y="3147"/>
                    <a:pt x="1279" y="4101"/>
                  </a:cubicBezTo>
                  <a:cubicBezTo>
                    <a:pt x="1868" y="4689"/>
                    <a:pt x="2619" y="5034"/>
                    <a:pt x="3390" y="5115"/>
                  </a:cubicBezTo>
                  <a:lnTo>
                    <a:pt x="3309" y="5217"/>
                  </a:lnTo>
                  <a:cubicBezTo>
                    <a:pt x="3106" y="5481"/>
                    <a:pt x="3167" y="5887"/>
                    <a:pt x="3451" y="6090"/>
                  </a:cubicBezTo>
                  <a:cubicBezTo>
                    <a:pt x="3568" y="6181"/>
                    <a:pt x="3702" y="6225"/>
                    <a:pt x="3835" y="6225"/>
                  </a:cubicBezTo>
                  <a:cubicBezTo>
                    <a:pt x="4025" y="6225"/>
                    <a:pt x="4213" y="6135"/>
                    <a:pt x="4344" y="5968"/>
                  </a:cubicBezTo>
                  <a:lnTo>
                    <a:pt x="5298" y="4689"/>
                  </a:lnTo>
                  <a:cubicBezTo>
                    <a:pt x="5481" y="4425"/>
                    <a:pt x="5441" y="4080"/>
                    <a:pt x="5238" y="3857"/>
                  </a:cubicBezTo>
                  <a:lnTo>
                    <a:pt x="4182" y="2822"/>
                  </a:lnTo>
                  <a:cubicBezTo>
                    <a:pt x="4060" y="2700"/>
                    <a:pt x="3898" y="2639"/>
                    <a:pt x="3736" y="2639"/>
                  </a:cubicBezTo>
                  <a:cubicBezTo>
                    <a:pt x="3573" y="2639"/>
                    <a:pt x="3411" y="2700"/>
                    <a:pt x="3289" y="2822"/>
                  </a:cubicBezTo>
                  <a:cubicBezTo>
                    <a:pt x="3045" y="3065"/>
                    <a:pt x="3045" y="3471"/>
                    <a:pt x="3289" y="3715"/>
                  </a:cubicBezTo>
                  <a:lnTo>
                    <a:pt x="3411" y="3837"/>
                  </a:lnTo>
                  <a:cubicBezTo>
                    <a:pt x="2944" y="3756"/>
                    <a:pt x="2518" y="3553"/>
                    <a:pt x="2193" y="3207"/>
                  </a:cubicBezTo>
                  <a:cubicBezTo>
                    <a:pt x="1564" y="2599"/>
                    <a:pt x="1361" y="1665"/>
                    <a:pt x="1685" y="853"/>
                  </a:cubicBezTo>
                  <a:cubicBezTo>
                    <a:pt x="1807" y="528"/>
                    <a:pt x="1645" y="163"/>
                    <a:pt x="1320" y="41"/>
                  </a:cubicBezTo>
                  <a:cubicBezTo>
                    <a:pt x="1242" y="14"/>
                    <a:pt x="1164" y="1"/>
                    <a:pt x="10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90;p15"/>
          <p:cNvSpPr txBox="1">
            <a:spLocks/>
          </p:cNvSpPr>
          <p:nvPr/>
        </p:nvSpPr>
        <p:spPr>
          <a:xfrm>
            <a:off x="1591406" y="232275"/>
            <a:ext cx="555000" cy="2103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sz="1000" smtClean="0">
                <a:solidFill>
                  <a:schemeClr val="tx1"/>
                </a:solidFill>
                <a:latin typeface="Bebas Neue" charset="0"/>
              </a:rPr>
              <a:t>ANALYSIS </a:t>
            </a:r>
            <a:endParaRPr lang="en-IN" sz="1000" dirty="0">
              <a:solidFill>
                <a:schemeClr val="tx1"/>
              </a:solidFill>
              <a:latin typeface="Bebas Neue" charset="0"/>
            </a:endParaRPr>
          </a:p>
        </p:txBody>
      </p:sp>
      <p:sp>
        <p:nvSpPr>
          <p:cNvPr id="15" name="Rectangle 14"/>
          <p:cNvSpPr/>
          <p:nvPr/>
        </p:nvSpPr>
        <p:spPr>
          <a:xfrm>
            <a:off x="7224385" y="160437"/>
            <a:ext cx="1019831" cy="307777"/>
          </a:xfrm>
          <a:prstGeom prst="rect">
            <a:avLst/>
          </a:prstGeom>
        </p:spPr>
        <p:txBody>
          <a:bodyPr wrap="none">
            <a:spAutoFit/>
          </a:bodyPr>
          <a:lstStyle/>
          <a:p>
            <a:pPr lvl="0" algn="ctr"/>
            <a:r>
              <a:rPr lang="en-IN">
                <a:solidFill>
                  <a:schemeClr val="tx2">
                    <a:lumMod val="75000"/>
                  </a:schemeClr>
                </a:solidFill>
                <a:latin typeface="Bebas Neue" charset="0"/>
              </a:rPr>
              <a:t>DATA ANALYSIS</a:t>
            </a:r>
            <a:endParaRPr lang="en-IN" dirty="0">
              <a:solidFill>
                <a:schemeClr val="tx2">
                  <a:lumMod val="75000"/>
                </a:schemeClr>
              </a:solidFill>
              <a:latin typeface="Bebas Neue" charset="0"/>
            </a:endParaRPr>
          </a:p>
        </p:txBody>
      </p:sp>
    </p:spTree>
    <p:extLst>
      <p:ext uri="{BB962C8B-B14F-4D97-AF65-F5344CB8AC3E}">
        <p14:creationId xmlns:p14="http://schemas.microsoft.com/office/powerpoint/2010/main" val="199221533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000" y="450550"/>
            <a:ext cx="7704000" cy="572700"/>
          </a:xfrm>
        </p:spPr>
        <p:txBody>
          <a:bodyPr/>
          <a:lstStyle/>
          <a:p>
            <a:r>
              <a:rPr lang="en-US" smtClean="0"/>
              <a:t> </a:t>
            </a:r>
            <a:r>
              <a:rPr lang="en-US"/>
              <a:t>percentage share of each language in the last 30 </a:t>
            </a:r>
            <a:r>
              <a:rPr lang="en-US" smtClean="0"/>
              <a:t>days</a:t>
            </a:r>
            <a:endParaRPr lang="en-IN"/>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017" y="1816100"/>
            <a:ext cx="5056583" cy="240030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25251" y="2339880"/>
            <a:ext cx="2314898" cy="1352739"/>
          </a:xfrm>
          <a:prstGeom prst="rect">
            <a:avLst/>
          </a:prstGeom>
        </p:spPr>
      </p:pic>
      <p:cxnSp>
        <p:nvCxnSpPr>
          <p:cNvPr id="5" name="Google Shape;451;p22"/>
          <p:cNvCxnSpPr/>
          <p:nvPr/>
        </p:nvCxnSpPr>
        <p:spPr>
          <a:xfrm>
            <a:off x="5181600" y="3126784"/>
            <a:ext cx="1824600" cy="0"/>
          </a:xfrm>
          <a:prstGeom prst="straightConnector1">
            <a:avLst/>
          </a:prstGeom>
          <a:noFill/>
          <a:ln w="9525" cap="flat" cmpd="sng">
            <a:solidFill>
              <a:schemeClr val="dk1"/>
            </a:solidFill>
            <a:prstDash val="solid"/>
            <a:round/>
            <a:headEnd type="oval" w="med" len="med"/>
            <a:tailEnd type="none" w="med" len="med"/>
          </a:ln>
        </p:spPr>
      </p:cxnSp>
      <p:grpSp>
        <p:nvGrpSpPr>
          <p:cNvPr id="6" name="Google Shape;453;p22"/>
          <p:cNvGrpSpPr/>
          <p:nvPr/>
        </p:nvGrpSpPr>
        <p:grpSpPr>
          <a:xfrm>
            <a:off x="3216532" y="1177415"/>
            <a:ext cx="438779" cy="400835"/>
            <a:chOff x="718806" y="1190925"/>
            <a:chExt cx="437728" cy="399875"/>
          </a:xfrm>
        </p:grpSpPr>
        <p:sp>
          <p:nvSpPr>
            <p:cNvPr id="7" name="Google Shape;454;p22"/>
            <p:cNvSpPr/>
            <p:nvPr/>
          </p:nvSpPr>
          <p:spPr>
            <a:xfrm>
              <a:off x="779921" y="1493651"/>
              <a:ext cx="100949" cy="97149"/>
            </a:xfrm>
            <a:custGeom>
              <a:avLst/>
              <a:gdLst/>
              <a:ahLst/>
              <a:cxnLst/>
              <a:rect l="l" t="t" r="r" b="b"/>
              <a:pathLst>
                <a:path w="4995" h="4807" extrusionOk="0">
                  <a:moveTo>
                    <a:pt x="2295" y="1"/>
                  </a:moveTo>
                  <a:lnTo>
                    <a:pt x="732" y="1564"/>
                  </a:lnTo>
                  <a:cubicBezTo>
                    <a:pt x="1" y="2294"/>
                    <a:pt x="1" y="3512"/>
                    <a:pt x="732" y="4243"/>
                  </a:cubicBezTo>
                  <a:cubicBezTo>
                    <a:pt x="1107" y="4619"/>
                    <a:pt x="1594" y="4806"/>
                    <a:pt x="2081" y="4806"/>
                  </a:cubicBezTo>
                  <a:cubicBezTo>
                    <a:pt x="2569" y="4806"/>
                    <a:pt x="3056" y="4619"/>
                    <a:pt x="3431" y="4243"/>
                  </a:cubicBezTo>
                  <a:lnTo>
                    <a:pt x="4994" y="2700"/>
                  </a:lnTo>
                  <a:cubicBezTo>
                    <a:pt x="3837" y="2092"/>
                    <a:pt x="2903" y="1138"/>
                    <a:pt x="22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455;p22"/>
            <p:cNvSpPr/>
            <p:nvPr/>
          </p:nvSpPr>
          <p:spPr>
            <a:xfrm>
              <a:off x="836954" y="1327929"/>
              <a:ext cx="210043" cy="210043"/>
            </a:xfrm>
            <a:custGeom>
              <a:avLst/>
              <a:gdLst/>
              <a:ahLst/>
              <a:cxnLst/>
              <a:rect l="l" t="t" r="r" b="b"/>
              <a:pathLst>
                <a:path w="10393" h="10393" extrusionOk="0">
                  <a:moveTo>
                    <a:pt x="5196" y="1"/>
                  </a:moveTo>
                  <a:cubicBezTo>
                    <a:pt x="2335" y="1"/>
                    <a:pt x="0" y="2335"/>
                    <a:pt x="0" y="5197"/>
                  </a:cubicBezTo>
                  <a:cubicBezTo>
                    <a:pt x="0" y="8059"/>
                    <a:pt x="2335" y="10393"/>
                    <a:pt x="5196" y="10393"/>
                  </a:cubicBezTo>
                  <a:cubicBezTo>
                    <a:pt x="8058" y="10393"/>
                    <a:pt x="10393" y="8059"/>
                    <a:pt x="10393" y="5197"/>
                  </a:cubicBezTo>
                  <a:cubicBezTo>
                    <a:pt x="10393" y="2335"/>
                    <a:pt x="8058" y="1"/>
                    <a:pt x="51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456;p22"/>
            <p:cNvSpPr/>
            <p:nvPr/>
          </p:nvSpPr>
          <p:spPr>
            <a:xfrm>
              <a:off x="718806" y="1190925"/>
              <a:ext cx="437728" cy="253939"/>
            </a:xfrm>
            <a:custGeom>
              <a:avLst/>
              <a:gdLst/>
              <a:ahLst/>
              <a:cxnLst/>
              <a:rect l="l" t="t" r="r" b="b"/>
              <a:pathLst>
                <a:path w="21659" h="12565" extrusionOk="0">
                  <a:moveTo>
                    <a:pt x="10819" y="0"/>
                  </a:moveTo>
                  <a:cubicBezTo>
                    <a:pt x="10251" y="0"/>
                    <a:pt x="9703" y="102"/>
                    <a:pt x="9195" y="305"/>
                  </a:cubicBezTo>
                  <a:cubicBezTo>
                    <a:pt x="8079" y="751"/>
                    <a:pt x="7186" y="1604"/>
                    <a:pt x="6699" y="2700"/>
                  </a:cubicBezTo>
                  <a:cubicBezTo>
                    <a:pt x="6313" y="2517"/>
                    <a:pt x="5867" y="2416"/>
                    <a:pt x="5400" y="2416"/>
                  </a:cubicBezTo>
                  <a:cubicBezTo>
                    <a:pt x="4649" y="2416"/>
                    <a:pt x="3979" y="2680"/>
                    <a:pt x="3451" y="3126"/>
                  </a:cubicBezTo>
                  <a:cubicBezTo>
                    <a:pt x="3147" y="3390"/>
                    <a:pt x="2903" y="3694"/>
                    <a:pt x="2720" y="4039"/>
                  </a:cubicBezTo>
                  <a:cubicBezTo>
                    <a:pt x="2477" y="4506"/>
                    <a:pt x="2355" y="5054"/>
                    <a:pt x="2396" y="5623"/>
                  </a:cubicBezTo>
                  <a:cubicBezTo>
                    <a:pt x="1117" y="6069"/>
                    <a:pt x="183" y="7206"/>
                    <a:pt x="21" y="8586"/>
                  </a:cubicBezTo>
                  <a:cubicBezTo>
                    <a:pt x="1" y="8728"/>
                    <a:pt x="1" y="8850"/>
                    <a:pt x="1" y="8992"/>
                  </a:cubicBezTo>
                  <a:cubicBezTo>
                    <a:pt x="1" y="10961"/>
                    <a:pt x="1604" y="12564"/>
                    <a:pt x="3573" y="12564"/>
                  </a:cubicBezTo>
                  <a:lnTo>
                    <a:pt x="4608" y="12564"/>
                  </a:lnTo>
                  <a:cubicBezTo>
                    <a:pt x="4588" y="12361"/>
                    <a:pt x="4568" y="12179"/>
                    <a:pt x="4568" y="11976"/>
                  </a:cubicBezTo>
                  <a:cubicBezTo>
                    <a:pt x="4568" y="8403"/>
                    <a:pt x="7470" y="5501"/>
                    <a:pt x="11042" y="5501"/>
                  </a:cubicBezTo>
                  <a:cubicBezTo>
                    <a:pt x="14595" y="5501"/>
                    <a:pt x="17497" y="8403"/>
                    <a:pt x="17497" y="11976"/>
                  </a:cubicBezTo>
                  <a:cubicBezTo>
                    <a:pt x="17497" y="12179"/>
                    <a:pt x="17497" y="12361"/>
                    <a:pt x="17477" y="12564"/>
                  </a:cubicBezTo>
                  <a:lnTo>
                    <a:pt x="18086" y="12564"/>
                  </a:lnTo>
                  <a:cubicBezTo>
                    <a:pt x="20055" y="12564"/>
                    <a:pt x="21658" y="10961"/>
                    <a:pt x="21658" y="8992"/>
                  </a:cubicBezTo>
                  <a:cubicBezTo>
                    <a:pt x="21658" y="8850"/>
                    <a:pt x="21638" y="8728"/>
                    <a:pt x="21638" y="8586"/>
                  </a:cubicBezTo>
                  <a:cubicBezTo>
                    <a:pt x="21475" y="7206"/>
                    <a:pt x="20521" y="6069"/>
                    <a:pt x="19263" y="5623"/>
                  </a:cubicBezTo>
                  <a:cubicBezTo>
                    <a:pt x="19304" y="5054"/>
                    <a:pt x="19182" y="4506"/>
                    <a:pt x="18938" y="4039"/>
                  </a:cubicBezTo>
                  <a:cubicBezTo>
                    <a:pt x="18431" y="3065"/>
                    <a:pt x="17416" y="2416"/>
                    <a:pt x="16259" y="2416"/>
                  </a:cubicBezTo>
                  <a:cubicBezTo>
                    <a:pt x="15995" y="2416"/>
                    <a:pt x="15752" y="2436"/>
                    <a:pt x="15528" y="2497"/>
                  </a:cubicBezTo>
                  <a:cubicBezTo>
                    <a:pt x="15325" y="2537"/>
                    <a:pt x="15122" y="2619"/>
                    <a:pt x="14940" y="2700"/>
                  </a:cubicBezTo>
                  <a:cubicBezTo>
                    <a:pt x="14798" y="2355"/>
                    <a:pt x="14615" y="2050"/>
                    <a:pt x="14392" y="1746"/>
                  </a:cubicBezTo>
                  <a:cubicBezTo>
                    <a:pt x="13559" y="690"/>
                    <a:pt x="12281" y="0"/>
                    <a:pt x="108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 name="Google Shape;90;p15"/>
          <p:cNvSpPr txBox="1">
            <a:spLocks/>
          </p:cNvSpPr>
          <p:nvPr/>
        </p:nvSpPr>
        <p:spPr>
          <a:xfrm>
            <a:off x="1591406" y="232275"/>
            <a:ext cx="555000" cy="2103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sz="1000" dirty="0" smtClean="0">
                <a:solidFill>
                  <a:schemeClr val="tx1"/>
                </a:solidFill>
                <a:latin typeface="Bebas Neue" charset="0"/>
              </a:rPr>
              <a:t>ANALYSIS</a:t>
            </a:r>
            <a:endParaRPr lang="en-IN" sz="1000" dirty="0">
              <a:solidFill>
                <a:schemeClr val="tx1"/>
              </a:solidFill>
              <a:latin typeface="Bebas Neue" charset="0"/>
            </a:endParaRPr>
          </a:p>
        </p:txBody>
      </p:sp>
      <p:sp>
        <p:nvSpPr>
          <p:cNvPr id="11" name="Rectangle 10"/>
          <p:cNvSpPr/>
          <p:nvPr/>
        </p:nvSpPr>
        <p:spPr>
          <a:xfrm>
            <a:off x="7224385" y="160437"/>
            <a:ext cx="1019831" cy="307777"/>
          </a:xfrm>
          <a:prstGeom prst="rect">
            <a:avLst/>
          </a:prstGeom>
        </p:spPr>
        <p:txBody>
          <a:bodyPr wrap="none">
            <a:spAutoFit/>
          </a:bodyPr>
          <a:lstStyle/>
          <a:p>
            <a:pPr lvl="0" algn="ctr"/>
            <a:r>
              <a:rPr lang="en-IN">
                <a:solidFill>
                  <a:schemeClr val="tx2">
                    <a:lumMod val="75000"/>
                  </a:schemeClr>
                </a:solidFill>
                <a:latin typeface="Bebas Neue" charset="0"/>
              </a:rPr>
              <a:t>DATA ANALYSIS</a:t>
            </a:r>
            <a:endParaRPr lang="en-IN" dirty="0">
              <a:solidFill>
                <a:schemeClr val="tx2">
                  <a:lumMod val="75000"/>
                </a:schemeClr>
              </a:solidFill>
              <a:latin typeface="Bebas Neue" charset="0"/>
            </a:endParaRPr>
          </a:p>
        </p:txBody>
      </p:sp>
    </p:spTree>
    <p:extLst>
      <p:ext uri="{BB962C8B-B14F-4D97-AF65-F5344CB8AC3E}">
        <p14:creationId xmlns:p14="http://schemas.microsoft.com/office/powerpoint/2010/main" val="270149409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Duplicate Rows </a:t>
            </a:r>
            <a:r>
              <a:rPr lang="en-IN" smtClean="0"/>
              <a:t>Detection</a:t>
            </a:r>
            <a:endParaRPr lang="en-IN"/>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8355" y="2019300"/>
            <a:ext cx="3677163" cy="149860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69001" y="2237726"/>
            <a:ext cx="1950316" cy="866864"/>
          </a:xfrm>
          <a:prstGeom prst="rect">
            <a:avLst/>
          </a:prstGeom>
        </p:spPr>
      </p:pic>
      <p:cxnSp>
        <p:nvCxnSpPr>
          <p:cNvPr id="5" name="Google Shape;451;p22"/>
          <p:cNvCxnSpPr/>
          <p:nvPr/>
        </p:nvCxnSpPr>
        <p:spPr>
          <a:xfrm>
            <a:off x="4295518" y="2671158"/>
            <a:ext cx="1824600" cy="0"/>
          </a:xfrm>
          <a:prstGeom prst="straightConnector1">
            <a:avLst/>
          </a:prstGeom>
          <a:noFill/>
          <a:ln w="9525" cap="flat" cmpd="sng">
            <a:solidFill>
              <a:schemeClr val="dk1"/>
            </a:solidFill>
            <a:prstDash val="solid"/>
            <a:round/>
            <a:headEnd type="oval" w="med" len="med"/>
            <a:tailEnd type="none" w="med" len="med"/>
          </a:ln>
        </p:spPr>
      </p:cxnSp>
      <p:sp>
        <p:nvSpPr>
          <p:cNvPr id="6" name="Google Shape;109;p15"/>
          <p:cNvSpPr/>
          <p:nvPr/>
        </p:nvSpPr>
        <p:spPr>
          <a:xfrm>
            <a:off x="8611684" y="1586928"/>
            <a:ext cx="194400" cy="194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09;p15"/>
          <p:cNvSpPr/>
          <p:nvPr/>
        </p:nvSpPr>
        <p:spPr>
          <a:xfrm>
            <a:off x="7919317" y="3825956"/>
            <a:ext cx="435375" cy="398172"/>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09;p15"/>
          <p:cNvSpPr/>
          <p:nvPr/>
        </p:nvSpPr>
        <p:spPr>
          <a:xfrm>
            <a:off x="8806084" y="3137718"/>
            <a:ext cx="194400" cy="194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09;p15"/>
          <p:cNvSpPr/>
          <p:nvPr/>
        </p:nvSpPr>
        <p:spPr>
          <a:xfrm>
            <a:off x="396192" y="1376246"/>
            <a:ext cx="97200" cy="97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90;p15"/>
          <p:cNvSpPr txBox="1">
            <a:spLocks/>
          </p:cNvSpPr>
          <p:nvPr/>
        </p:nvSpPr>
        <p:spPr>
          <a:xfrm>
            <a:off x="1591406" y="232275"/>
            <a:ext cx="555000" cy="2103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sz="1000" dirty="0" smtClean="0">
                <a:solidFill>
                  <a:schemeClr val="tx1"/>
                </a:solidFill>
                <a:latin typeface="Bebas Neue" charset="0"/>
              </a:rPr>
              <a:t>ANALYSIS</a:t>
            </a:r>
            <a:endParaRPr lang="en-IN" sz="1000" dirty="0">
              <a:solidFill>
                <a:schemeClr val="tx1"/>
              </a:solidFill>
              <a:latin typeface="Bebas Neue" charset="0"/>
            </a:endParaRPr>
          </a:p>
        </p:txBody>
      </p:sp>
      <p:sp>
        <p:nvSpPr>
          <p:cNvPr id="11" name="Rectangle 10"/>
          <p:cNvSpPr/>
          <p:nvPr/>
        </p:nvSpPr>
        <p:spPr>
          <a:xfrm>
            <a:off x="7224385" y="160437"/>
            <a:ext cx="1019831" cy="307777"/>
          </a:xfrm>
          <a:prstGeom prst="rect">
            <a:avLst/>
          </a:prstGeom>
        </p:spPr>
        <p:txBody>
          <a:bodyPr wrap="none">
            <a:spAutoFit/>
          </a:bodyPr>
          <a:lstStyle/>
          <a:p>
            <a:pPr lvl="0" algn="ctr"/>
            <a:r>
              <a:rPr lang="en-IN">
                <a:solidFill>
                  <a:schemeClr val="tx2">
                    <a:lumMod val="75000"/>
                  </a:schemeClr>
                </a:solidFill>
                <a:latin typeface="Bebas Neue" charset="0"/>
              </a:rPr>
              <a:t>DATA ANALYSIS</a:t>
            </a:r>
            <a:endParaRPr lang="en-IN" dirty="0">
              <a:solidFill>
                <a:schemeClr val="tx2">
                  <a:lumMod val="75000"/>
                </a:schemeClr>
              </a:solidFill>
              <a:latin typeface="Bebas Neue" charset="0"/>
            </a:endParaRPr>
          </a:p>
        </p:txBody>
      </p:sp>
    </p:spTree>
    <p:extLst>
      <p:ext uri="{BB962C8B-B14F-4D97-AF65-F5344CB8AC3E}">
        <p14:creationId xmlns:p14="http://schemas.microsoft.com/office/powerpoint/2010/main" val="1752997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000" y="-60574"/>
            <a:ext cx="2585175" cy="622550"/>
          </a:xfrm>
        </p:spPr>
        <p:txBody>
          <a:bodyPr/>
          <a:lstStyle/>
          <a:p>
            <a:r>
              <a:rPr lang="en-US" b="1" smtClean="0"/>
              <a:t>Description :</a:t>
            </a:r>
            <a:r>
              <a:rPr lang="en-US" b="1"/>
              <a:t/>
            </a:r>
            <a:br>
              <a:rPr lang="en-US" b="1"/>
            </a:br>
            <a:endParaRPr lang="en-IN"/>
          </a:p>
        </p:txBody>
      </p:sp>
      <p:sp>
        <p:nvSpPr>
          <p:cNvPr id="3" name="Text Placeholder 2"/>
          <p:cNvSpPr>
            <a:spLocks noGrp="1"/>
          </p:cNvSpPr>
          <p:nvPr>
            <p:ph type="body" idx="1"/>
          </p:nvPr>
        </p:nvSpPr>
        <p:spPr>
          <a:xfrm>
            <a:off x="643800" y="723900"/>
            <a:ext cx="7871550" cy="3222850"/>
          </a:xfrm>
        </p:spPr>
        <p:txBody>
          <a:bodyPr/>
          <a:lstStyle/>
          <a:p>
            <a:r>
              <a:rPr lang="en-US" smtClean="0"/>
              <a:t>Operational </a:t>
            </a:r>
            <a:r>
              <a:rPr lang="en-US"/>
              <a:t>Analytics is a crucial process that involves analyzing a company's end-to-end operations. This analysis helps identify areas for improvement within the company. As a Data Analyst, you'll work closely with various teams, such as operations, support, and marketing, helping them derive valuable insights from the data they collect.</a:t>
            </a:r>
            <a:br>
              <a:rPr lang="en-US"/>
            </a:br>
            <a:r>
              <a:rPr lang="en-US"/>
              <a:t/>
            </a:r>
            <a:br>
              <a:rPr lang="en-US"/>
            </a:br>
            <a:r>
              <a:rPr lang="en-US"/>
              <a:t>One of the key aspects of Operational Analytics is investigating metric spikes. This involves understanding and explaining sudden changes in key metrics, such as a dip in daily user engagement or a drop in sales. As a Data Analyst, you'll need to answer these questions daily, making it crucial to understand how to investigate these metric spikes.</a:t>
            </a:r>
            <a:br>
              <a:rPr lang="en-US"/>
            </a:br>
            <a:r>
              <a:rPr lang="en-US"/>
              <a:t/>
            </a:r>
            <a:br>
              <a:rPr lang="en-US"/>
            </a:br>
            <a:r>
              <a:rPr lang="en-US"/>
              <a:t>In this project, you'll take on the role of a Lead Data Analyst at a company like Microsoft. You'll be provided with various datasets and tables, and your task will be to derive insights from this data to answer questions posed by different departments within the company. Your goal is to use your advanced SQL skills to analyze the data and provide valuable insights that can help improve the company's operations and understand sudden changes in key metrics.</a:t>
            </a:r>
          </a:p>
          <a:p>
            <a:endParaRPr lang="en-IN"/>
          </a:p>
        </p:txBody>
      </p:sp>
      <p:sp>
        <p:nvSpPr>
          <p:cNvPr id="5" name="Rectangle 4"/>
          <p:cNvSpPr/>
          <p:nvPr/>
        </p:nvSpPr>
        <p:spPr>
          <a:xfrm>
            <a:off x="7224385" y="160437"/>
            <a:ext cx="1019831" cy="307777"/>
          </a:xfrm>
          <a:prstGeom prst="rect">
            <a:avLst/>
          </a:prstGeom>
        </p:spPr>
        <p:txBody>
          <a:bodyPr wrap="none">
            <a:spAutoFit/>
          </a:bodyPr>
          <a:lstStyle/>
          <a:p>
            <a:pPr lvl="0" algn="ctr"/>
            <a:r>
              <a:rPr lang="en-IN">
                <a:solidFill>
                  <a:srgbClr val="CCCC00"/>
                </a:solidFill>
                <a:latin typeface="Bebas Neue" charset="0"/>
              </a:rPr>
              <a:t>DATA ANALYSIS</a:t>
            </a:r>
            <a:endParaRPr lang="en-IN" dirty="0">
              <a:solidFill>
                <a:srgbClr val="CCCC00"/>
              </a:solidFill>
              <a:latin typeface="Bebas Neue" charset="0"/>
            </a:endParaRPr>
          </a:p>
        </p:txBody>
      </p:sp>
    </p:spTree>
    <p:extLst>
      <p:ext uri="{BB962C8B-B14F-4D97-AF65-F5344CB8AC3E}">
        <p14:creationId xmlns:p14="http://schemas.microsoft.com/office/powerpoint/2010/main" val="41520790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Weekly User </a:t>
            </a:r>
            <a:r>
              <a:rPr lang="en-IN" smtClean="0"/>
              <a:t>Engagement</a:t>
            </a:r>
            <a:endParaRPr lang="en-IN"/>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33" y="1630985"/>
            <a:ext cx="5077534" cy="2181529"/>
          </a:xfrm>
          <a:prstGeom prst="rect">
            <a:avLst/>
          </a:prstGeom>
        </p:spPr>
      </p:pic>
      <p:cxnSp>
        <p:nvCxnSpPr>
          <p:cNvPr id="6" name="Google Shape;451;p22"/>
          <p:cNvCxnSpPr/>
          <p:nvPr/>
        </p:nvCxnSpPr>
        <p:spPr>
          <a:xfrm>
            <a:off x="5180367" y="2794500"/>
            <a:ext cx="1824600" cy="0"/>
          </a:xfrm>
          <a:prstGeom prst="straightConnector1">
            <a:avLst/>
          </a:prstGeom>
          <a:noFill/>
          <a:ln w="9525" cap="flat" cmpd="sng">
            <a:solidFill>
              <a:schemeClr val="dk1"/>
            </a:solidFill>
            <a:prstDash val="solid"/>
            <a:round/>
            <a:headEnd type="oval" w="med" len="med"/>
            <a:tailEnd type="none" w="med" len="med"/>
          </a:ln>
        </p:spPr>
      </p:cxn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3200" y="1519490"/>
            <a:ext cx="2362200" cy="2318715"/>
          </a:xfrm>
          <a:prstGeom prst="rect">
            <a:avLst/>
          </a:prstGeom>
        </p:spPr>
      </p:pic>
      <p:sp>
        <p:nvSpPr>
          <p:cNvPr id="7" name="Google Shape;109;p15"/>
          <p:cNvSpPr/>
          <p:nvPr/>
        </p:nvSpPr>
        <p:spPr>
          <a:xfrm>
            <a:off x="8611684" y="1167828"/>
            <a:ext cx="194400" cy="194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09;p15"/>
          <p:cNvSpPr/>
          <p:nvPr/>
        </p:nvSpPr>
        <p:spPr>
          <a:xfrm>
            <a:off x="7843117" y="4054556"/>
            <a:ext cx="435375" cy="398172"/>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09;p15"/>
          <p:cNvSpPr/>
          <p:nvPr/>
        </p:nvSpPr>
        <p:spPr>
          <a:xfrm>
            <a:off x="2800976" y="4156442"/>
            <a:ext cx="194400" cy="194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9;p15"/>
          <p:cNvSpPr/>
          <p:nvPr/>
        </p:nvSpPr>
        <p:spPr>
          <a:xfrm>
            <a:off x="444792" y="1376246"/>
            <a:ext cx="97200" cy="97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7;p16"/>
          <p:cNvSpPr/>
          <p:nvPr/>
        </p:nvSpPr>
        <p:spPr>
          <a:xfrm>
            <a:off x="8278492" y="72696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4;p16"/>
          <p:cNvSpPr/>
          <p:nvPr/>
        </p:nvSpPr>
        <p:spPr>
          <a:xfrm rot="7201932">
            <a:off x="8171962" y="1678403"/>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58;p16"/>
          <p:cNvSpPr/>
          <p:nvPr/>
        </p:nvSpPr>
        <p:spPr>
          <a:xfrm>
            <a:off x="5364744" y="3408517"/>
            <a:ext cx="107827" cy="10781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Rectangle 16"/>
          <p:cNvSpPr/>
          <p:nvPr/>
        </p:nvSpPr>
        <p:spPr>
          <a:xfrm>
            <a:off x="7224385" y="160437"/>
            <a:ext cx="1019831" cy="307777"/>
          </a:xfrm>
          <a:prstGeom prst="rect">
            <a:avLst/>
          </a:prstGeom>
        </p:spPr>
        <p:txBody>
          <a:bodyPr wrap="none">
            <a:spAutoFit/>
          </a:bodyPr>
          <a:lstStyle/>
          <a:p>
            <a:pPr lvl="0" algn="ctr"/>
            <a:r>
              <a:rPr lang="en-IN">
                <a:solidFill>
                  <a:schemeClr val="tx2">
                    <a:lumMod val="75000"/>
                  </a:schemeClr>
                </a:solidFill>
                <a:latin typeface="Bebas Neue" charset="0"/>
              </a:rPr>
              <a:t>DATA ANALYSIS</a:t>
            </a:r>
            <a:endParaRPr lang="en-IN" dirty="0">
              <a:solidFill>
                <a:schemeClr val="tx2">
                  <a:lumMod val="75000"/>
                </a:schemeClr>
              </a:solidFill>
              <a:latin typeface="Bebas Neue" charset="0"/>
            </a:endParaRPr>
          </a:p>
        </p:txBody>
      </p:sp>
    </p:spTree>
    <p:extLst>
      <p:ext uri="{BB962C8B-B14F-4D97-AF65-F5344CB8AC3E}">
        <p14:creationId xmlns:p14="http://schemas.microsoft.com/office/powerpoint/2010/main" val="398568158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User Growth Analysis</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350" y="1511905"/>
            <a:ext cx="5108850" cy="2641600"/>
          </a:xfrm>
          <a:prstGeom prst="rect">
            <a:avLst/>
          </a:prstGeom>
        </p:spPr>
      </p:pic>
      <p:cxnSp>
        <p:nvCxnSpPr>
          <p:cNvPr id="5" name="Google Shape;451;p22"/>
          <p:cNvCxnSpPr/>
          <p:nvPr/>
        </p:nvCxnSpPr>
        <p:spPr>
          <a:xfrm>
            <a:off x="5283200" y="2836862"/>
            <a:ext cx="1824600" cy="0"/>
          </a:xfrm>
          <a:prstGeom prst="straightConnector1">
            <a:avLst/>
          </a:prstGeom>
          <a:noFill/>
          <a:ln w="9525" cap="flat" cmpd="sng">
            <a:solidFill>
              <a:schemeClr val="dk1"/>
            </a:solidFill>
            <a:prstDash val="solid"/>
            <a:round/>
            <a:headEnd type="oval" w="med" len="med"/>
            <a:tailEnd type="none" w="med" len="med"/>
          </a:ln>
        </p:spPr>
      </p:cxn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58646" y="1677307"/>
            <a:ext cx="2182154" cy="2310795"/>
          </a:xfrm>
          <a:prstGeom prst="rect">
            <a:avLst/>
          </a:prstGeom>
        </p:spPr>
      </p:pic>
      <p:sp>
        <p:nvSpPr>
          <p:cNvPr id="6" name="Google Shape;109;p15"/>
          <p:cNvSpPr/>
          <p:nvPr/>
        </p:nvSpPr>
        <p:spPr>
          <a:xfrm>
            <a:off x="8611684" y="1167828"/>
            <a:ext cx="194400" cy="194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09;p15"/>
          <p:cNvSpPr/>
          <p:nvPr/>
        </p:nvSpPr>
        <p:spPr>
          <a:xfrm>
            <a:off x="7843117" y="4054556"/>
            <a:ext cx="435375" cy="398172"/>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09;p15"/>
          <p:cNvSpPr/>
          <p:nvPr/>
        </p:nvSpPr>
        <p:spPr>
          <a:xfrm>
            <a:off x="4528176" y="4219370"/>
            <a:ext cx="194400" cy="194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09;p15"/>
          <p:cNvSpPr/>
          <p:nvPr/>
        </p:nvSpPr>
        <p:spPr>
          <a:xfrm>
            <a:off x="444792" y="1376246"/>
            <a:ext cx="97200" cy="97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47;p16"/>
          <p:cNvSpPr/>
          <p:nvPr/>
        </p:nvSpPr>
        <p:spPr>
          <a:xfrm rot="1528196">
            <a:off x="5688388" y="794443"/>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54;p16"/>
          <p:cNvSpPr/>
          <p:nvPr/>
        </p:nvSpPr>
        <p:spPr>
          <a:xfrm rot="8730128">
            <a:off x="5756287" y="1745886"/>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58;p16"/>
          <p:cNvSpPr/>
          <p:nvPr/>
        </p:nvSpPr>
        <p:spPr>
          <a:xfrm rot="1528196">
            <a:off x="5901819" y="2523500"/>
            <a:ext cx="107827" cy="10781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Rectangle 12"/>
          <p:cNvSpPr/>
          <p:nvPr/>
        </p:nvSpPr>
        <p:spPr>
          <a:xfrm>
            <a:off x="7224385" y="160437"/>
            <a:ext cx="1019831" cy="307777"/>
          </a:xfrm>
          <a:prstGeom prst="rect">
            <a:avLst/>
          </a:prstGeom>
        </p:spPr>
        <p:txBody>
          <a:bodyPr wrap="none">
            <a:spAutoFit/>
          </a:bodyPr>
          <a:lstStyle/>
          <a:p>
            <a:pPr lvl="0" algn="ctr"/>
            <a:r>
              <a:rPr lang="en-IN">
                <a:solidFill>
                  <a:schemeClr val="tx2">
                    <a:lumMod val="75000"/>
                  </a:schemeClr>
                </a:solidFill>
                <a:latin typeface="Bebas Neue" charset="0"/>
              </a:rPr>
              <a:t>DATA ANALYSIS</a:t>
            </a:r>
            <a:endParaRPr lang="en-IN" dirty="0">
              <a:solidFill>
                <a:schemeClr val="tx2">
                  <a:lumMod val="75000"/>
                </a:schemeClr>
              </a:solidFill>
              <a:latin typeface="Bebas Neue" charset="0"/>
            </a:endParaRPr>
          </a:p>
        </p:txBody>
      </p:sp>
    </p:spTree>
    <p:extLst>
      <p:ext uri="{BB962C8B-B14F-4D97-AF65-F5344CB8AC3E}">
        <p14:creationId xmlns:p14="http://schemas.microsoft.com/office/powerpoint/2010/main" val="109710801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5747" y="0"/>
            <a:ext cx="7704000" cy="572700"/>
          </a:xfrm>
        </p:spPr>
        <p:txBody>
          <a:bodyPr/>
          <a:lstStyle/>
          <a:p>
            <a:r>
              <a:rPr lang="en-IN"/>
              <a:t> Weekly Retention </a:t>
            </a:r>
            <a:r>
              <a:rPr lang="en-IN" smtClean="0"/>
              <a:t>Analysis</a:t>
            </a:r>
            <a:endParaRPr lang="en-IN"/>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464" y="726885"/>
            <a:ext cx="7731653" cy="258781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68581" y="2522589"/>
            <a:ext cx="2467319" cy="2095792"/>
          </a:xfrm>
          <a:prstGeom prst="rect">
            <a:avLst/>
          </a:prstGeom>
        </p:spPr>
      </p:pic>
      <p:sp>
        <p:nvSpPr>
          <p:cNvPr id="5" name="Google Shape;109;p15"/>
          <p:cNvSpPr/>
          <p:nvPr/>
        </p:nvSpPr>
        <p:spPr>
          <a:xfrm>
            <a:off x="8611684" y="1167828"/>
            <a:ext cx="194400" cy="194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09;p15"/>
          <p:cNvSpPr/>
          <p:nvPr/>
        </p:nvSpPr>
        <p:spPr>
          <a:xfrm>
            <a:off x="7843117" y="4054556"/>
            <a:ext cx="435375" cy="398172"/>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09;p15"/>
          <p:cNvSpPr/>
          <p:nvPr/>
        </p:nvSpPr>
        <p:spPr>
          <a:xfrm>
            <a:off x="4528176" y="4219370"/>
            <a:ext cx="194400" cy="194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09;p15"/>
          <p:cNvSpPr/>
          <p:nvPr/>
        </p:nvSpPr>
        <p:spPr>
          <a:xfrm>
            <a:off x="311296" y="3419748"/>
            <a:ext cx="387204" cy="331732"/>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Rectangle 8"/>
          <p:cNvSpPr/>
          <p:nvPr/>
        </p:nvSpPr>
        <p:spPr>
          <a:xfrm>
            <a:off x="7224385" y="160437"/>
            <a:ext cx="1019831" cy="307777"/>
          </a:xfrm>
          <a:prstGeom prst="rect">
            <a:avLst/>
          </a:prstGeom>
        </p:spPr>
        <p:txBody>
          <a:bodyPr wrap="none">
            <a:spAutoFit/>
          </a:bodyPr>
          <a:lstStyle/>
          <a:p>
            <a:pPr lvl="0" algn="ctr"/>
            <a:r>
              <a:rPr lang="en-IN">
                <a:solidFill>
                  <a:schemeClr val="tx2">
                    <a:lumMod val="75000"/>
                  </a:schemeClr>
                </a:solidFill>
                <a:latin typeface="Bebas Neue" charset="0"/>
              </a:rPr>
              <a:t>DATA ANALYSIS</a:t>
            </a:r>
            <a:endParaRPr lang="en-IN" dirty="0">
              <a:solidFill>
                <a:schemeClr val="tx2">
                  <a:lumMod val="75000"/>
                </a:schemeClr>
              </a:solidFill>
              <a:latin typeface="Bebas Neue" charset="0"/>
            </a:endParaRPr>
          </a:p>
        </p:txBody>
      </p:sp>
    </p:spTree>
    <p:extLst>
      <p:ext uri="{BB962C8B-B14F-4D97-AF65-F5344CB8AC3E}">
        <p14:creationId xmlns:p14="http://schemas.microsoft.com/office/powerpoint/2010/main" val="404801524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Weekly Engagement Per </a:t>
            </a:r>
            <a:r>
              <a:rPr lang="en-IN" smtClean="0"/>
              <a:t>Device</a:t>
            </a:r>
            <a:endParaRPr lang="en-IN"/>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518" y="1544488"/>
            <a:ext cx="4220164" cy="2392512"/>
          </a:xfrm>
          <a:prstGeom prst="rect">
            <a:avLst/>
          </a:prstGeom>
        </p:spPr>
      </p:pic>
      <p:cxnSp>
        <p:nvCxnSpPr>
          <p:cNvPr id="5" name="Google Shape;451;p22"/>
          <p:cNvCxnSpPr/>
          <p:nvPr/>
        </p:nvCxnSpPr>
        <p:spPr>
          <a:xfrm>
            <a:off x="4370900" y="2836862"/>
            <a:ext cx="1824600" cy="0"/>
          </a:xfrm>
          <a:prstGeom prst="straightConnector1">
            <a:avLst/>
          </a:prstGeom>
          <a:noFill/>
          <a:ln w="9525" cap="flat" cmpd="sng">
            <a:solidFill>
              <a:schemeClr val="dk1"/>
            </a:solidFill>
            <a:prstDash val="solid"/>
            <a:round/>
            <a:headEnd type="oval" w="med" len="med"/>
            <a:tailEnd type="none" w="med" len="med"/>
          </a:ln>
        </p:spPr>
      </p:cxn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7400" y="1567496"/>
            <a:ext cx="2984500" cy="2369504"/>
          </a:xfrm>
          <a:prstGeom prst="rect">
            <a:avLst/>
          </a:prstGeom>
        </p:spPr>
      </p:pic>
      <p:sp>
        <p:nvSpPr>
          <p:cNvPr id="6" name="Rectangle 5"/>
          <p:cNvSpPr/>
          <p:nvPr/>
        </p:nvSpPr>
        <p:spPr>
          <a:xfrm>
            <a:off x="7224385" y="160437"/>
            <a:ext cx="1019831" cy="307777"/>
          </a:xfrm>
          <a:prstGeom prst="rect">
            <a:avLst/>
          </a:prstGeom>
        </p:spPr>
        <p:txBody>
          <a:bodyPr wrap="none">
            <a:spAutoFit/>
          </a:bodyPr>
          <a:lstStyle/>
          <a:p>
            <a:pPr lvl="0" algn="ctr"/>
            <a:r>
              <a:rPr lang="en-IN">
                <a:solidFill>
                  <a:schemeClr val="tx2">
                    <a:lumMod val="75000"/>
                  </a:schemeClr>
                </a:solidFill>
                <a:latin typeface="Bebas Neue" charset="0"/>
              </a:rPr>
              <a:t>DATA ANALYSIS</a:t>
            </a:r>
            <a:endParaRPr lang="en-IN" dirty="0">
              <a:solidFill>
                <a:schemeClr val="tx2">
                  <a:lumMod val="75000"/>
                </a:schemeClr>
              </a:solidFill>
              <a:latin typeface="Bebas Neue" charset="0"/>
            </a:endParaRPr>
          </a:p>
        </p:txBody>
      </p:sp>
    </p:spTree>
    <p:extLst>
      <p:ext uri="{BB962C8B-B14F-4D97-AF65-F5344CB8AC3E}">
        <p14:creationId xmlns:p14="http://schemas.microsoft.com/office/powerpoint/2010/main" val="32906497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981" y="0"/>
            <a:ext cx="7704000" cy="572700"/>
          </a:xfrm>
        </p:spPr>
        <p:txBody>
          <a:bodyPr/>
          <a:lstStyle/>
          <a:p>
            <a:r>
              <a:rPr lang="en-IN"/>
              <a:t> Email Engagement Analysis</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147" y="622132"/>
            <a:ext cx="7996753" cy="2286167"/>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66123" y="2508249"/>
            <a:ext cx="4029637" cy="2076740"/>
          </a:xfrm>
          <a:prstGeom prst="rect">
            <a:avLst/>
          </a:prstGeom>
        </p:spPr>
      </p:pic>
      <p:sp>
        <p:nvSpPr>
          <p:cNvPr id="5" name="Google Shape;147;p16"/>
          <p:cNvSpPr/>
          <p:nvPr/>
        </p:nvSpPr>
        <p:spPr>
          <a:xfrm>
            <a:off x="8430542" y="2481111"/>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54;p16"/>
          <p:cNvSpPr/>
          <p:nvPr/>
        </p:nvSpPr>
        <p:spPr>
          <a:xfrm rot="7201932">
            <a:off x="8498441" y="3432554"/>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58;p16"/>
          <p:cNvSpPr/>
          <p:nvPr/>
        </p:nvSpPr>
        <p:spPr>
          <a:xfrm>
            <a:off x="8643973" y="4210168"/>
            <a:ext cx="107827" cy="10781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Rectangle 7"/>
          <p:cNvSpPr/>
          <p:nvPr/>
        </p:nvSpPr>
        <p:spPr>
          <a:xfrm>
            <a:off x="7224385" y="160437"/>
            <a:ext cx="1019831" cy="307777"/>
          </a:xfrm>
          <a:prstGeom prst="rect">
            <a:avLst/>
          </a:prstGeom>
        </p:spPr>
        <p:txBody>
          <a:bodyPr wrap="none">
            <a:spAutoFit/>
          </a:bodyPr>
          <a:lstStyle/>
          <a:p>
            <a:pPr lvl="0" algn="ctr"/>
            <a:r>
              <a:rPr lang="en-IN">
                <a:solidFill>
                  <a:schemeClr val="tx2">
                    <a:lumMod val="75000"/>
                  </a:schemeClr>
                </a:solidFill>
                <a:latin typeface="Bebas Neue" charset="0"/>
              </a:rPr>
              <a:t>DATA ANALYSIS</a:t>
            </a:r>
            <a:endParaRPr lang="en-IN" dirty="0">
              <a:solidFill>
                <a:schemeClr val="tx2">
                  <a:lumMod val="75000"/>
                </a:schemeClr>
              </a:solidFill>
              <a:latin typeface="Bebas Neue" charset="0"/>
            </a:endParaRPr>
          </a:p>
        </p:txBody>
      </p:sp>
    </p:spTree>
    <p:extLst>
      <p:ext uri="{BB962C8B-B14F-4D97-AF65-F5344CB8AC3E}">
        <p14:creationId xmlns:p14="http://schemas.microsoft.com/office/powerpoint/2010/main" val="357727542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354"/>
        <p:cNvGrpSpPr/>
        <p:nvPr/>
      </p:nvGrpSpPr>
      <p:grpSpPr>
        <a:xfrm>
          <a:off x="0" y="0"/>
          <a:ext cx="0" cy="0"/>
          <a:chOff x="0" y="0"/>
          <a:chExt cx="0" cy="0"/>
        </a:xfrm>
      </p:grpSpPr>
      <p:sp>
        <p:nvSpPr>
          <p:cNvPr id="1355" name="Google Shape;1355;p46"/>
          <p:cNvSpPr txBox="1">
            <a:spLocks noGrp="1"/>
          </p:cNvSpPr>
          <p:nvPr>
            <p:ph type="title"/>
          </p:nvPr>
        </p:nvSpPr>
        <p:spPr>
          <a:xfrm>
            <a:off x="656500" y="-12700"/>
            <a:ext cx="7704000" cy="572700"/>
          </a:xfrm>
          <a:prstGeom prst="rect">
            <a:avLst/>
          </a:prstGeom>
        </p:spPr>
        <p:txBody>
          <a:bodyPr spcFirstLastPara="1" wrap="square" lIns="91425" tIns="91425" rIns="91425" bIns="91425" anchor="t" anchorCtr="0">
            <a:noAutofit/>
          </a:bodyPr>
          <a:lstStyle/>
          <a:p>
            <a:pPr lvl="0"/>
            <a:r>
              <a:rPr lang="en" smtClean="0"/>
              <a:t>INSIGHTS          </a:t>
            </a:r>
            <a:r>
              <a:rPr lang="en-US" sz="3600" smtClean="0"/>
              <a:t>Case </a:t>
            </a:r>
            <a:r>
              <a:rPr lang="en-US" sz="3600"/>
              <a:t>Study 1: Job Data Analysis</a:t>
            </a:r>
            <a:endParaRPr/>
          </a:p>
        </p:txBody>
      </p:sp>
      <p:sp>
        <p:nvSpPr>
          <p:cNvPr id="1356" name="Google Shape;1356;p46"/>
          <p:cNvSpPr txBox="1"/>
          <p:nvPr/>
        </p:nvSpPr>
        <p:spPr>
          <a:xfrm>
            <a:off x="3662100" y="3175706"/>
            <a:ext cx="1819800" cy="502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700" smtClean="0">
                <a:solidFill>
                  <a:schemeClr val="dk1"/>
                </a:solidFill>
                <a:latin typeface="Bebas Neue"/>
                <a:ea typeface="Bebas Neue"/>
                <a:cs typeface="Bebas Neue"/>
                <a:sym typeface="Bebas Neue"/>
              </a:rPr>
              <a:t>joB DATA ANALYSIS</a:t>
            </a:r>
            <a:endParaRPr sz="2700">
              <a:solidFill>
                <a:schemeClr val="dk1"/>
              </a:solidFill>
              <a:latin typeface="Bebas Neue"/>
              <a:ea typeface="Bebas Neue"/>
              <a:cs typeface="Bebas Neue"/>
              <a:sym typeface="Bebas Neue"/>
            </a:endParaRPr>
          </a:p>
        </p:txBody>
      </p:sp>
      <p:sp>
        <p:nvSpPr>
          <p:cNvPr id="1357" name="Google Shape;1357;p46"/>
          <p:cNvSpPr/>
          <p:nvPr/>
        </p:nvSpPr>
        <p:spPr>
          <a:xfrm>
            <a:off x="4261650" y="2108200"/>
            <a:ext cx="620700" cy="622500"/>
          </a:xfrm>
          <a:prstGeom prst="ellipse">
            <a:avLst/>
          </a:pr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600">
              <a:solidFill>
                <a:schemeClr val="lt1"/>
              </a:solidFill>
              <a:latin typeface="Bebas Neue"/>
              <a:ea typeface="Bebas Neue"/>
              <a:cs typeface="Bebas Neue"/>
              <a:sym typeface="Bebas Neue"/>
            </a:endParaRPr>
          </a:p>
        </p:txBody>
      </p:sp>
      <p:sp>
        <p:nvSpPr>
          <p:cNvPr id="1358" name="Google Shape;1358;p46"/>
          <p:cNvSpPr/>
          <p:nvPr/>
        </p:nvSpPr>
        <p:spPr>
          <a:xfrm>
            <a:off x="1962138" y="1268325"/>
            <a:ext cx="620700" cy="622500"/>
          </a:xfrm>
          <a:prstGeom prst="ellipse">
            <a:avLst/>
          </a:pr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600">
              <a:solidFill>
                <a:schemeClr val="lt1"/>
              </a:solidFill>
              <a:latin typeface="Bebas Neue"/>
              <a:ea typeface="Bebas Neue"/>
              <a:cs typeface="Bebas Neue"/>
              <a:sym typeface="Bebas Neue"/>
            </a:endParaRPr>
          </a:p>
        </p:txBody>
      </p:sp>
      <p:sp>
        <p:nvSpPr>
          <p:cNvPr id="1361" name="Google Shape;1361;p46"/>
          <p:cNvSpPr txBox="1"/>
          <p:nvPr/>
        </p:nvSpPr>
        <p:spPr>
          <a:xfrm>
            <a:off x="270417" y="3867866"/>
            <a:ext cx="3377121" cy="548700"/>
          </a:xfrm>
          <a:prstGeom prst="rect">
            <a:avLst/>
          </a:prstGeom>
          <a:noFill/>
          <a:ln>
            <a:noFill/>
          </a:ln>
        </p:spPr>
        <p:txBody>
          <a:bodyPr spcFirstLastPara="1" wrap="square" lIns="91425" tIns="91425" rIns="91425" bIns="91425" anchor="t" anchorCtr="0">
            <a:noAutofit/>
          </a:bodyPr>
          <a:lstStyle/>
          <a:p>
            <a:r>
              <a:rPr lang="en-US" sz="1200">
                <a:solidFill>
                  <a:schemeClr val="tx1"/>
                </a:solidFill>
              </a:rPr>
              <a:t>English dominated job language </a:t>
            </a:r>
            <a:r>
              <a:rPr lang="en-US" sz="1200" smtClean="0">
                <a:solidFill>
                  <a:schemeClr val="tx1"/>
                </a:solidFill>
              </a:rPr>
              <a:t>share and non-English </a:t>
            </a:r>
            <a:r>
              <a:rPr lang="en-US" sz="1200">
                <a:solidFill>
                  <a:schemeClr val="tx1"/>
                </a:solidFill>
              </a:rPr>
              <a:t>languages had minor shares, suggesting potential localization opportunities.</a:t>
            </a:r>
          </a:p>
        </p:txBody>
      </p:sp>
      <p:sp>
        <p:nvSpPr>
          <p:cNvPr id="1364" name="Google Shape;1364;p46"/>
          <p:cNvSpPr txBox="1"/>
          <p:nvPr/>
        </p:nvSpPr>
        <p:spPr>
          <a:xfrm>
            <a:off x="101600" y="1245551"/>
            <a:ext cx="1820763" cy="548700"/>
          </a:xfrm>
          <a:prstGeom prst="rect">
            <a:avLst/>
          </a:prstGeom>
          <a:noFill/>
          <a:ln>
            <a:noFill/>
          </a:ln>
        </p:spPr>
        <p:txBody>
          <a:bodyPr spcFirstLastPara="1" wrap="square" lIns="91425" tIns="91425" rIns="91425" bIns="91425" anchor="t" anchorCtr="0">
            <a:noAutofit/>
          </a:bodyPr>
          <a:lstStyle/>
          <a:p>
            <a:r>
              <a:rPr lang="en-US" sz="1200">
                <a:solidFill>
                  <a:schemeClr val="tx1"/>
                </a:solidFill>
              </a:rPr>
              <a:t>Identified presence of duplicate </a:t>
            </a:r>
            <a:r>
              <a:rPr lang="en-US" sz="1200" smtClean="0">
                <a:solidFill>
                  <a:schemeClr val="tx1"/>
                </a:solidFill>
              </a:rPr>
              <a:t>records and highlighted </a:t>
            </a:r>
            <a:r>
              <a:rPr lang="en-US" sz="1200">
                <a:solidFill>
                  <a:schemeClr val="tx1"/>
                </a:solidFill>
              </a:rPr>
              <a:t>the need for data cleaning and deduplication to ensure analysis accuracy.</a:t>
            </a:r>
          </a:p>
        </p:txBody>
      </p:sp>
      <p:sp>
        <p:nvSpPr>
          <p:cNvPr id="1365" name="Google Shape;1365;p46"/>
          <p:cNvSpPr/>
          <p:nvPr/>
        </p:nvSpPr>
        <p:spPr>
          <a:xfrm>
            <a:off x="1962138" y="2943575"/>
            <a:ext cx="620700" cy="622500"/>
          </a:xfrm>
          <a:prstGeom prst="ellipse">
            <a:avLst/>
          </a:pr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600">
              <a:solidFill>
                <a:schemeClr val="lt1"/>
              </a:solidFill>
              <a:latin typeface="Bebas Neue"/>
              <a:ea typeface="Bebas Neue"/>
              <a:cs typeface="Bebas Neue"/>
              <a:sym typeface="Bebas Neue"/>
            </a:endParaRPr>
          </a:p>
        </p:txBody>
      </p:sp>
      <p:sp>
        <p:nvSpPr>
          <p:cNvPr id="1366" name="Google Shape;1366;p46"/>
          <p:cNvSpPr/>
          <p:nvPr/>
        </p:nvSpPr>
        <p:spPr>
          <a:xfrm>
            <a:off x="6549415" y="1268325"/>
            <a:ext cx="620700" cy="622500"/>
          </a:xfrm>
          <a:prstGeom prst="ellipse">
            <a:avLst/>
          </a:pr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600">
              <a:solidFill>
                <a:schemeClr val="lt1"/>
              </a:solidFill>
              <a:latin typeface="Bebas Neue"/>
              <a:ea typeface="Bebas Neue"/>
              <a:cs typeface="Bebas Neue"/>
              <a:sym typeface="Bebas Neue"/>
            </a:endParaRPr>
          </a:p>
        </p:txBody>
      </p:sp>
      <p:sp>
        <p:nvSpPr>
          <p:cNvPr id="1369" name="Google Shape;1369;p46"/>
          <p:cNvSpPr txBox="1"/>
          <p:nvPr/>
        </p:nvSpPr>
        <p:spPr>
          <a:xfrm>
            <a:off x="5606803" y="3439628"/>
            <a:ext cx="3472564" cy="548700"/>
          </a:xfrm>
          <a:prstGeom prst="rect">
            <a:avLst/>
          </a:prstGeom>
          <a:noFill/>
          <a:ln>
            <a:noFill/>
          </a:ln>
        </p:spPr>
        <p:txBody>
          <a:bodyPr spcFirstLastPara="1" wrap="square" lIns="91425" tIns="91425" rIns="91425" bIns="91425" anchor="t" anchorCtr="0">
            <a:noAutofit/>
          </a:bodyPr>
          <a:lstStyle/>
          <a:p>
            <a:r>
              <a:rPr lang="en-US" sz="1200">
                <a:solidFill>
                  <a:schemeClr val="tx1"/>
                </a:solidFill>
              </a:rPr>
              <a:t>7-day rolling average provided a smoother, more reliable trend by filtering daily </a:t>
            </a:r>
            <a:r>
              <a:rPr lang="en-US" sz="1200" smtClean="0">
                <a:solidFill>
                  <a:schemeClr val="tx1"/>
                </a:solidFill>
              </a:rPr>
              <a:t>fluctuations and identified </a:t>
            </a:r>
            <a:r>
              <a:rPr lang="en-US" sz="1200">
                <a:solidFill>
                  <a:schemeClr val="tx1"/>
                </a:solidFill>
              </a:rPr>
              <a:t>days with lower throughput that may signal workflow inefficiencies or system slowdowns.</a:t>
            </a:r>
          </a:p>
        </p:txBody>
      </p:sp>
      <p:sp>
        <p:nvSpPr>
          <p:cNvPr id="1372" name="Google Shape;1372;p46"/>
          <p:cNvSpPr txBox="1"/>
          <p:nvPr/>
        </p:nvSpPr>
        <p:spPr>
          <a:xfrm>
            <a:off x="7258604" y="1292525"/>
            <a:ext cx="1820763" cy="548700"/>
          </a:xfrm>
          <a:prstGeom prst="rect">
            <a:avLst/>
          </a:prstGeom>
          <a:noFill/>
          <a:ln>
            <a:noFill/>
          </a:ln>
        </p:spPr>
        <p:txBody>
          <a:bodyPr spcFirstLastPara="1" wrap="square" lIns="91425" tIns="91425" rIns="91425" bIns="91425" anchor="t" anchorCtr="0">
            <a:noAutofit/>
          </a:bodyPr>
          <a:lstStyle/>
          <a:p>
            <a:r>
              <a:rPr lang="en-US" sz="1200">
                <a:solidFill>
                  <a:schemeClr val="tx1"/>
                </a:solidFill>
              </a:rPr>
              <a:t>Observed daily and hourly variations in review activity, indicating peak operational </a:t>
            </a:r>
            <a:r>
              <a:rPr lang="en-US" sz="1200" smtClean="0">
                <a:solidFill>
                  <a:schemeClr val="tx1"/>
                </a:solidFill>
              </a:rPr>
              <a:t>hours and weekdays </a:t>
            </a:r>
            <a:r>
              <a:rPr lang="en-US" sz="1200">
                <a:solidFill>
                  <a:schemeClr val="tx1"/>
                </a:solidFill>
              </a:rPr>
              <a:t>generally had higher review volumes than weekends</a:t>
            </a:r>
            <a:r>
              <a:rPr lang="en-US" sz="1200"/>
              <a:t>.</a:t>
            </a:r>
          </a:p>
        </p:txBody>
      </p:sp>
      <p:sp>
        <p:nvSpPr>
          <p:cNvPr id="1373" name="Google Shape;1373;p46"/>
          <p:cNvSpPr/>
          <p:nvPr/>
        </p:nvSpPr>
        <p:spPr>
          <a:xfrm>
            <a:off x="6561138" y="2943575"/>
            <a:ext cx="620700" cy="622500"/>
          </a:xfrm>
          <a:prstGeom prst="ellipse">
            <a:avLst/>
          </a:pr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600">
              <a:solidFill>
                <a:schemeClr val="lt1"/>
              </a:solidFill>
              <a:latin typeface="Bebas Neue"/>
              <a:ea typeface="Bebas Neue"/>
              <a:cs typeface="Bebas Neue"/>
              <a:sym typeface="Bebas Neue"/>
            </a:endParaRPr>
          </a:p>
        </p:txBody>
      </p:sp>
      <p:cxnSp>
        <p:nvCxnSpPr>
          <p:cNvPr id="1374" name="Google Shape;1374;p46"/>
          <p:cNvCxnSpPr>
            <a:stCxn id="1358" idx="6"/>
            <a:endCxn id="1357" idx="2"/>
          </p:cNvCxnSpPr>
          <p:nvPr/>
        </p:nvCxnSpPr>
        <p:spPr>
          <a:xfrm>
            <a:off x="2582838" y="1579575"/>
            <a:ext cx="1678800" cy="840000"/>
          </a:xfrm>
          <a:prstGeom prst="bentConnector3">
            <a:avLst>
              <a:gd name="adj1" fmla="val 50000"/>
            </a:avLst>
          </a:prstGeom>
          <a:noFill/>
          <a:ln w="9525" cap="flat" cmpd="sng">
            <a:solidFill>
              <a:schemeClr val="dk1"/>
            </a:solidFill>
            <a:prstDash val="solid"/>
            <a:round/>
            <a:headEnd type="none" w="med" len="med"/>
            <a:tailEnd type="oval" w="med" len="med"/>
          </a:ln>
        </p:spPr>
      </p:cxnSp>
      <p:cxnSp>
        <p:nvCxnSpPr>
          <p:cNvPr id="1375" name="Google Shape;1375;p46"/>
          <p:cNvCxnSpPr>
            <a:stCxn id="1365" idx="6"/>
            <a:endCxn id="1357" idx="2"/>
          </p:cNvCxnSpPr>
          <p:nvPr/>
        </p:nvCxnSpPr>
        <p:spPr>
          <a:xfrm rot="10800000" flipH="1">
            <a:off x="2582838" y="2419325"/>
            <a:ext cx="1678800" cy="835500"/>
          </a:xfrm>
          <a:prstGeom prst="bentConnector3">
            <a:avLst>
              <a:gd name="adj1" fmla="val 50000"/>
            </a:avLst>
          </a:prstGeom>
          <a:noFill/>
          <a:ln w="9525" cap="flat" cmpd="sng">
            <a:solidFill>
              <a:schemeClr val="dk1"/>
            </a:solidFill>
            <a:prstDash val="solid"/>
            <a:round/>
            <a:headEnd type="none" w="med" len="med"/>
            <a:tailEnd type="oval" w="med" len="med"/>
          </a:ln>
        </p:spPr>
      </p:cxnSp>
      <p:cxnSp>
        <p:nvCxnSpPr>
          <p:cNvPr id="1376" name="Google Shape;1376;p46"/>
          <p:cNvCxnSpPr>
            <a:stCxn id="1357" idx="6"/>
            <a:endCxn id="1366" idx="2"/>
          </p:cNvCxnSpPr>
          <p:nvPr/>
        </p:nvCxnSpPr>
        <p:spPr>
          <a:xfrm flipV="1">
            <a:off x="4882350" y="1579575"/>
            <a:ext cx="1667065" cy="839875"/>
          </a:xfrm>
          <a:prstGeom prst="bentConnector3">
            <a:avLst>
              <a:gd name="adj1" fmla="val 50000"/>
            </a:avLst>
          </a:prstGeom>
          <a:noFill/>
          <a:ln w="9525" cap="flat" cmpd="sng">
            <a:solidFill>
              <a:schemeClr val="dk1"/>
            </a:solidFill>
            <a:prstDash val="solid"/>
            <a:round/>
            <a:headEnd type="oval" w="med" len="med"/>
            <a:tailEnd type="none" w="med" len="med"/>
          </a:ln>
        </p:spPr>
      </p:cxnSp>
      <p:cxnSp>
        <p:nvCxnSpPr>
          <p:cNvPr id="1377" name="Google Shape;1377;p46"/>
          <p:cNvCxnSpPr>
            <a:stCxn id="1357" idx="6"/>
            <a:endCxn id="1373" idx="2"/>
          </p:cNvCxnSpPr>
          <p:nvPr/>
        </p:nvCxnSpPr>
        <p:spPr>
          <a:xfrm>
            <a:off x="4882350" y="2419450"/>
            <a:ext cx="1678800" cy="835500"/>
          </a:xfrm>
          <a:prstGeom prst="bentConnector3">
            <a:avLst>
              <a:gd name="adj1" fmla="val 50000"/>
            </a:avLst>
          </a:prstGeom>
          <a:noFill/>
          <a:ln w="9525" cap="flat" cmpd="sng">
            <a:solidFill>
              <a:schemeClr val="dk1"/>
            </a:solidFill>
            <a:prstDash val="solid"/>
            <a:round/>
            <a:headEnd type="oval" w="med" len="med"/>
            <a:tailEnd type="none" w="med" len="med"/>
          </a:ln>
        </p:spPr>
      </p:cxnSp>
      <p:grpSp>
        <p:nvGrpSpPr>
          <p:cNvPr id="1378" name="Google Shape;1378;p46"/>
          <p:cNvGrpSpPr/>
          <p:nvPr/>
        </p:nvGrpSpPr>
        <p:grpSpPr>
          <a:xfrm>
            <a:off x="6685136" y="3069368"/>
            <a:ext cx="372749" cy="370909"/>
            <a:chOff x="-42994575" y="3950300"/>
            <a:chExt cx="319025" cy="317450"/>
          </a:xfrm>
        </p:grpSpPr>
        <p:sp>
          <p:nvSpPr>
            <p:cNvPr id="1379" name="Google Shape;1379;p46"/>
            <p:cNvSpPr/>
            <p:nvPr/>
          </p:nvSpPr>
          <p:spPr>
            <a:xfrm>
              <a:off x="-42930775" y="4225200"/>
              <a:ext cx="191425" cy="42550"/>
            </a:xfrm>
            <a:custGeom>
              <a:avLst/>
              <a:gdLst/>
              <a:ahLst/>
              <a:cxnLst/>
              <a:rect l="l" t="t" r="r" b="b"/>
              <a:pathLst>
                <a:path w="7657" h="1702" extrusionOk="0">
                  <a:moveTo>
                    <a:pt x="442" y="0"/>
                  </a:moveTo>
                  <a:cubicBezTo>
                    <a:pt x="190" y="0"/>
                    <a:pt x="1" y="221"/>
                    <a:pt x="1" y="441"/>
                  </a:cubicBezTo>
                  <a:lnTo>
                    <a:pt x="1" y="1292"/>
                  </a:lnTo>
                  <a:cubicBezTo>
                    <a:pt x="1" y="1512"/>
                    <a:pt x="190" y="1701"/>
                    <a:pt x="442" y="1701"/>
                  </a:cubicBezTo>
                  <a:lnTo>
                    <a:pt x="7215" y="1701"/>
                  </a:lnTo>
                  <a:cubicBezTo>
                    <a:pt x="7499" y="1701"/>
                    <a:pt x="7656" y="1512"/>
                    <a:pt x="7656" y="1292"/>
                  </a:cubicBezTo>
                  <a:lnTo>
                    <a:pt x="7656" y="441"/>
                  </a:lnTo>
                  <a:cubicBezTo>
                    <a:pt x="7656" y="221"/>
                    <a:pt x="7436" y="0"/>
                    <a:pt x="72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46"/>
            <p:cNvSpPr/>
            <p:nvPr/>
          </p:nvSpPr>
          <p:spPr>
            <a:xfrm>
              <a:off x="-42908725" y="4163750"/>
              <a:ext cx="148900" cy="42550"/>
            </a:xfrm>
            <a:custGeom>
              <a:avLst/>
              <a:gdLst/>
              <a:ahLst/>
              <a:cxnLst/>
              <a:rect l="l" t="t" r="r" b="b"/>
              <a:pathLst>
                <a:path w="5956" h="1702" extrusionOk="0">
                  <a:moveTo>
                    <a:pt x="442" y="1"/>
                  </a:moveTo>
                  <a:cubicBezTo>
                    <a:pt x="190" y="1"/>
                    <a:pt x="1" y="190"/>
                    <a:pt x="1" y="410"/>
                  </a:cubicBezTo>
                  <a:lnTo>
                    <a:pt x="1" y="1261"/>
                  </a:lnTo>
                  <a:cubicBezTo>
                    <a:pt x="1" y="1481"/>
                    <a:pt x="190" y="1702"/>
                    <a:pt x="442" y="1702"/>
                  </a:cubicBezTo>
                  <a:lnTo>
                    <a:pt x="5514" y="1702"/>
                  </a:lnTo>
                  <a:cubicBezTo>
                    <a:pt x="5735" y="1702"/>
                    <a:pt x="5955" y="1481"/>
                    <a:pt x="5955" y="1261"/>
                  </a:cubicBezTo>
                  <a:lnTo>
                    <a:pt x="5955" y="410"/>
                  </a:lnTo>
                  <a:cubicBezTo>
                    <a:pt x="5955" y="190"/>
                    <a:pt x="5735" y="1"/>
                    <a:pt x="55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46"/>
            <p:cNvSpPr/>
            <p:nvPr/>
          </p:nvSpPr>
          <p:spPr>
            <a:xfrm>
              <a:off x="-42994575" y="3950300"/>
              <a:ext cx="319025" cy="211125"/>
            </a:xfrm>
            <a:custGeom>
              <a:avLst/>
              <a:gdLst/>
              <a:ahLst/>
              <a:cxnLst/>
              <a:rect l="l" t="t" r="r" b="b"/>
              <a:pathLst>
                <a:path w="12761" h="8445" extrusionOk="0">
                  <a:moveTo>
                    <a:pt x="6428" y="852"/>
                  </a:moveTo>
                  <a:cubicBezTo>
                    <a:pt x="6648" y="852"/>
                    <a:pt x="6806" y="1009"/>
                    <a:pt x="6869" y="1261"/>
                  </a:cubicBezTo>
                  <a:lnTo>
                    <a:pt x="6869" y="1324"/>
                  </a:lnTo>
                  <a:cubicBezTo>
                    <a:pt x="6806" y="1513"/>
                    <a:pt x="6648" y="1702"/>
                    <a:pt x="6428" y="1702"/>
                  </a:cubicBezTo>
                  <a:cubicBezTo>
                    <a:pt x="6176" y="1702"/>
                    <a:pt x="6018" y="1576"/>
                    <a:pt x="5987" y="1324"/>
                  </a:cubicBezTo>
                  <a:lnTo>
                    <a:pt x="5987" y="1261"/>
                  </a:lnTo>
                  <a:cubicBezTo>
                    <a:pt x="6018" y="1041"/>
                    <a:pt x="6176" y="852"/>
                    <a:pt x="6428" y="852"/>
                  </a:cubicBezTo>
                  <a:close/>
                  <a:moveTo>
                    <a:pt x="2112" y="2742"/>
                  </a:moveTo>
                  <a:lnTo>
                    <a:pt x="3340" y="6396"/>
                  </a:lnTo>
                  <a:lnTo>
                    <a:pt x="914" y="6396"/>
                  </a:lnTo>
                  <a:lnTo>
                    <a:pt x="2112" y="2742"/>
                  </a:lnTo>
                  <a:close/>
                  <a:moveTo>
                    <a:pt x="10681" y="2742"/>
                  </a:moveTo>
                  <a:lnTo>
                    <a:pt x="11878" y="6396"/>
                  </a:lnTo>
                  <a:lnTo>
                    <a:pt x="9452" y="6396"/>
                  </a:lnTo>
                  <a:lnTo>
                    <a:pt x="10681" y="2742"/>
                  </a:lnTo>
                  <a:close/>
                  <a:moveTo>
                    <a:pt x="6333" y="1"/>
                  </a:moveTo>
                  <a:cubicBezTo>
                    <a:pt x="5798" y="1"/>
                    <a:pt x="5325" y="347"/>
                    <a:pt x="5168" y="852"/>
                  </a:cubicBezTo>
                  <a:lnTo>
                    <a:pt x="1292" y="852"/>
                  </a:lnTo>
                  <a:cubicBezTo>
                    <a:pt x="1103" y="852"/>
                    <a:pt x="914" y="1009"/>
                    <a:pt x="883" y="1198"/>
                  </a:cubicBezTo>
                  <a:cubicBezTo>
                    <a:pt x="820" y="1482"/>
                    <a:pt x="1040" y="1702"/>
                    <a:pt x="1292" y="1702"/>
                  </a:cubicBezTo>
                  <a:lnTo>
                    <a:pt x="1576" y="1702"/>
                  </a:lnTo>
                  <a:cubicBezTo>
                    <a:pt x="1" y="6491"/>
                    <a:pt x="32" y="6333"/>
                    <a:pt x="32" y="6459"/>
                  </a:cubicBezTo>
                  <a:cubicBezTo>
                    <a:pt x="64" y="7562"/>
                    <a:pt x="1009" y="8444"/>
                    <a:pt x="2112" y="8444"/>
                  </a:cubicBezTo>
                  <a:cubicBezTo>
                    <a:pt x="3277" y="8444"/>
                    <a:pt x="4159" y="7562"/>
                    <a:pt x="4159" y="6459"/>
                  </a:cubicBezTo>
                  <a:cubicBezTo>
                    <a:pt x="4159" y="6333"/>
                    <a:pt x="4222" y="6491"/>
                    <a:pt x="2647" y="1702"/>
                  </a:cubicBezTo>
                  <a:lnTo>
                    <a:pt x="5105" y="1702"/>
                  </a:lnTo>
                  <a:lnTo>
                    <a:pt x="5105" y="7342"/>
                  </a:lnTo>
                  <a:cubicBezTo>
                    <a:pt x="5105" y="7594"/>
                    <a:pt x="5325" y="7783"/>
                    <a:pt x="5546" y="7783"/>
                  </a:cubicBezTo>
                  <a:lnTo>
                    <a:pt x="7247" y="7783"/>
                  </a:lnTo>
                  <a:cubicBezTo>
                    <a:pt x="7499" y="7783"/>
                    <a:pt x="7688" y="7594"/>
                    <a:pt x="7688" y="7342"/>
                  </a:cubicBezTo>
                  <a:lnTo>
                    <a:pt x="7688" y="1702"/>
                  </a:lnTo>
                  <a:lnTo>
                    <a:pt x="10177" y="1702"/>
                  </a:lnTo>
                  <a:cubicBezTo>
                    <a:pt x="8602" y="6491"/>
                    <a:pt x="8633" y="6333"/>
                    <a:pt x="8633" y="6459"/>
                  </a:cubicBezTo>
                  <a:cubicBezTo>
                    <a:pt x="8665" y="7562"/>
                    <a:pt x="9578" y="8444"/>
                    <a:pt x="10681" y="8444"/>
                  </a:cubicBezTo>
                  <a:cubicBezTo>
                    <a:pt x="11815" y="8444"/>
                    <a:pt x="12729" y="7562"/>
                    <a:pt x="12729" y="6459"/>
                  </a:cubicBezTo>
                  <a:cubicBezTo>
                    <a:pt x="12729" y="6333"/>
                    <a:pt x="12760" y="6491"/>
                    <a:pt x="11185" y="1702"/>
                  </a:cubicBezTo>
                  <a:lnTo>
                    <a:pt x="11437" y="1702"/>
                  </a:lnTo>
                  <a:cubicBezTo>
                    <a:pt x="11626" y="1702"/>
                    <a:pt x="11815" y="1576"/>
                    <a:pt x="11847" y="1356"/>
                  </a:cubicBezTo>
                  <a:cubicBezTo>
                    <a:pt x="11910" y="1104"/>
                    <a:pt x="11689" y="852"/>
                    <a:pt x="11437" y="852"/>
                  </a:cubicBezTo>
                  <a:lnTo>
                    <a:pt x="7530" y="852"/>
                  </a:lnTo>
                  <a:cubicBezTo>
                    <a:pt x="7373" y="347"/>
                    <a:pt x="6900" y="1"/>
                    <a:pt x="63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82" name="Google Shape;1382;p46"/>
          <p:cNvSpPr/>
          <p:nvPr/>
        </p:nvSpPr>
        <p:spPr>
          <a:xfrm>
            <a:off x="4390226" y="2233995"/>
            <a:ext cx="363548" cy="370909"/>
          </a:xfrm>
          <a:custGeom>
            <a:avLst/>
            <a:gdLst/>
            <a:ahLst/>
            <a:cxnLst/>
            <a:rect l="l" t="t" r="r" b="b"/>
            <a:pathLst>
              <a:path w="12446" h="12698" extrusionOk="0">
                <a:moveTo>
                  <a:pt x="6239" y="1"/>
                </a:moveTo>
                <a:cubicBezTo>
                  <a:pt x="5105" y="1"/>
                  <a:pt x="4191" y="915"/>
                  <a:pt x="4159" y="2112"/>
                </a:cubicBezTo>
                <a:cubicBezTo>
                  <a:pt x="4159" y="3088"/>
                  <a:pt x="4852" y="3939"/>
                  <a:pt x="5798" y="4097"/>
                </a:cubicBezTo>
                <a:lnTo>
                  <a:pt x="5798" y="5294"/>
                </a:lnTo>
                <a:cubicBezTo>
                  <a:pt x="4852" y="5483"/>
                  <a:pt x="4159" y="6333"/>
                  <a:pt x="4159" y="7310"/>
                </a:cubicBezTo>
                <a:cubicBezTo>
                  <a:pt x="4159" y="7657"/>
                  <a:pt x="4222" y="7972"/>
                  <a:pt x="4380" y="8255"/>
                </a:cubicBezTo>
                <a:lnTo>
                  <a:pt x="3403" y="9043"/>
                </a:lnTo>
                <a:cubicBezTo>
                  <a:pt x="3057" y="8728"/>
                  <a:pt x="2584" y="8570"/>
                  <a:pt x="2112" y="8570"/>
                </a:cubicBezTo>
                <a:cubicBezTo>
                  <a:pt x="946" y="8602"/>
                  <a:pt x="1" y="9515"/>
                  <a:pt x="1" y="10650"/>
                </a:cubicBezTo>
                <a:cubicBezTo>
                  <a:pt x="1" y="11784"/>
                  <a:pt x="946" y="12697"/>
                  <a:pt x="2112" y="12697"/>
                </a:cubicBezTo>
                <a:cubicBezTo>
                  <a:pt x="3246" y="12697"/>
                  <a:pt x="4128" y="11752"/>
                  <a:pt x="4191" y="10650"/>
                </a:cubicBezTo>
                <a:cubicBezTo>
                  <a:pt x="4191" y="10303"/>
                  <a:pt x="4096" y="9988"/>
                  <a:pt x="3939" y="9704"/>
                </a:cubicBezTo>
                <a:lnTo>
                  <a:pt x="4947" y="8917"/>
                </a:lnTo>
                <a:cubicBezTo>
                  <a:pt x="5294" y="9232"/>
                  <a:pt x="5766" y="9389"/>
                  <a:pt x="6239" y="9389"/>
                </a:cubicBezTo>
                <a:cubicBezTo>
                  <a:pt x="6743" y="9389"/>
                  <a:pt x="7184" y="9200"/>
                  <a:pt x="7530" y="8917"/>
                </a:cubicBezTo>
                <a:lnTo>
                  <a:pt x="8507" y="9704"/>
                </a:lnTo>
                <a:cubicBezTo>
                  <a:pt x="8350" y="9988"/>
                  <a:pt x="8287" y="10303"/>
                  <a:pt x="8287" y="10650"/>
                </a:cubicBezTo>
                <a:cubicBezTo>
                  <a:pt x="8287" y="11784"/>
                  <a:pt x="9232" y="12697"/>
                  <a:pt x="10366" y="12697"/>
                </a:cubicBezTo>
                <a:cubicBezTo>
                  <a:pt x="11500" y="12697"/>
                  <a:pt x="12414" y="11752"/>
                  <a:pt x="12445" y="10650"/>
                </a:cubicBezTo>
                <a:cubicBezTo>
                  <a:pt x="12445" y="9515"/>
                  <a:pt x="11563" y="8602"/>
                  <a:pt x="10366" y="8570"/>
                </a:cubicBezTo>
                <a:cubicBezTo>
                  <a:pt x="9862" y="8570"/>
                  <a:pt x="9421" y="8759"/>
                  <a:pt x="9074" y="9043"/>
                </a:cubicBezTo>
                <a:lnTo>
                  <a:pt x="8097" y="8255"/>
                </a:lnTo>
                <a:cubicBezTo>
                  <a:pt x="8255" y="7972"/>
                  <a:pt x="8318" y="7657"/>
                  <a:pt x="8318" y="7310"/>
                </a:cubicBezTo>
                <a:cubicBezTo>
                  <a:pt x="8318" y="6333"/>
                  <a:pt x="7625" y="5451"/>
                  <a:pt x="6680" y="5294"/>
                </a:cubicBezTo>
                <a:lnTo>
                  <a:pt x="6680" y="4097"/>
                </a:lnTo>
                <a:cubicBezTo>
                  <a:pt x="7625" y="3908"/>
                  <a:pt x="8318" y="3088"/>
                  <a:pt x="8318" y="2112"/>
                </a:cubicBezTo>
                <a:cubicBezTo>
                  <a:pt x="8318" y="946"/>
                  <a:pt x="7404" y="64"/>
                  <a:pt x="62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3" name="Google Shape;1383;p46"/>
          <p:cNvGrpSpPr/>
          <p:nvPr/>
        </p:nvGrpSpPr>
        <p:grpSpPr>
          <a:xfrm>
            <a:off x="6683766" y="1393681"/>
            <a:ext cx="375465" cy="371814"/>
            <a:chOff x="-37385100" y="3949908"/>
            <a:chExt cx="321350" cy="318225"/>
          </a:xfrm>
        </p:grpSpPr>
        <p:sp>
          <p:nvSpPr>
            <p:cNvPr id="1384" name="Google Shape;1384;p46"/>
            <p:cNvSpPr/>
            <p:nvPr/>
          </p:nvSpPr>
          <p:spPr>
            <a:xfrm>
              <a:off x="-37190575" y="4145233"/>
              <a:ext cx="126825" cy="122900"/>
            </a:xfrm>
            <a:custGeom>
              <a:avLst/>
              <a:gdLst/>
              <a:ahLst/>
              <a:cxnLst/>
              <a:rect l="l" t="t" r="r" b="b"/>
              <a:pathLst>
                <a:path w="5073" h="4916" extrusionOk="0">
                  <a:moveTo>
                    <a:pt x="2238" y="1"/>
                  </a:moveTo>
                  <a:cubicBezTo>
                    <a:pt x="1986" y="442"/>
                    <a:pt x="1671" y="820"/>
                    <a:pt x="1324" y="1229"/>
                  </a:cubicBezTo>
                  <a:cubicBezTo>
                    <a:pt x="946" y="1671"/>
                    <a:pt x="473" y="1986"/>
                    <a:pt x="1" y="2238"/>
                  </a:cubicBezTo>
                  <a:lnTo>
                    <a:pt x="2206" y="4443"/>
                  </a:lnTo>
                  <a:cubicBezTo>
                    <a:pt x="2521" y="4758"/>
                    <a:pt x="2923" y="4916"/>
                    <a:pt x="3325" y="4916"/>
                  </a:cubicBezTo>
                  <a:cubicBezTo>
                    <a:pt x="3726" y="4916"/>
                    <a:pt x="4128" y="4758"/>
                    <a:pt x="4443" y="4443"/>
                  </a:cubicBezTo>
                  <a:cubicBezTo>
                    <a:pt x="5073" y="3813"/>
                    <a:pt x="5073" y="2836"/>
                    <a:pt x="4443" y="2206"/>
                  </a:cubicBezTo>
                  <a:lnTo>
                    <a:pt x="223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46"/>
            <p:cNvSpPr/>
            <p:nvPr/>
          </p:nvSpPr>
          <p:spPr>
            <a:xfrm>
              <a:off x="-37385100" y="3949908"/>
              <a:ext cx="248125" cy="248950"/>
            </a:xfrm>
            <a:custGeom>
              <a:avLst/>
              <a:gdLst/>
              <a:ahLst/>
              <a:cxnLst/>
              <a:rect l="l" t="t" r="r" b="b"/>
              <a:pathLst>
                <a:path w="9925" h="9958" extrusionOk="0">
                  <a:moveTo>
                    <a:pt x="4978" y="1702"/>
                  </a:moveTo>
                  <a:cubicBezTo>
                    <a:pt x="6774" y="1702"/>
                    <a:pt x="8286" y="3214"/>
                    <a:pt x="8286" y="5010"/>
                  </a:cubicBezTo>
                  <a:cubicBezTo>
                    <a:pt x="8254" y="5892"/>
                    <a:pt x="7939" y="6711"/>
                    <a:pt x="7341" y="7310"/>
                  </a:cubicBezTo>
                  <a:cubicBezTo>
                    <a:pt x="6742" y="7908"/>
                    <a:pt x="5923" y="8318"/>
                    <a:pt x="4978" y="8318"/>
                  </a:cubicBezTo>
                  <a:cubicBezTo>
                    <a:pt x="3151" y="8318"/>
                    <a:pt x="1670" y="6837"/>
                    <a:pt x="1670" y="5010"/>
                  </a:cubicBezTo>
                  <a:cubicBezTo>
                    <a:pt x="1670" y="3214"/>
                    <a:pt x="3151" y="1702"/>
                    <a:pt x="4978" y="1702"/>
                  </a:cubicBezTo>
                  <a:close/>
                  <a:moveTo>
                    <a:pt x="4978" y="1"/>
                  </a:moveTo>
                  <a:cubicBezTo>
                    <a:pt x="2268" y="1"/>
                    <a:pt x="0" y="2269"/>
                    <a:pt x="0" y="4978"/>
                  </a:cubicBezTo>
                  <a:cubicBezTo>
                    <a:pt x="0" y="7688"/>
                    <a:pt x="2268" y="9956"/>
                    <a:pt x="4978" y="9956"/>
                  </a:cubicBezTo>
                  <a:cubicBezTo>
                    <a:pt x="5013" y="9957"/>
                    <a:pt x="5048" y="9957"/>
                    <a:pt x="5083" y="9957"/>
                  </a:cubicBezTo>
                  <a:cubicBezTo>
                    <a:pt x="6367" y="9957"/>
                    <a:pt x="7586" y="9395"/>
                    <a:pt x="8506" y="8444"/>
                  </a:cubicBezTo>
                  <a:cubicBezTo>
                    <a:pt x="9420" y="7499"/>
                    <a:pt x="9924" y="6270"/>
                    <a:pt x="9924" y="4978"/>
                  </a:cubicBezTo>
                  <a:cubicBezTo>
                    <a:pt x="9924" y="2269"/>
                    <a:pt x="7687" y="1"/>
                    <a:pt x="49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6" name="Google Shape;1386;p46"/>
          <p:cNvGrpSpPr/>
          <p:nvPr/>
        </p:nvGrpSpPr>
        <p:grpSpPr>
          <a:xfrm>
            <a:off x="2086598" y="1394599"/>
            <a:ext cx="371814" cy="369974"/>
            <a:chOff x="-41893475" y="3584850"/>
            <a:chExt cx="318225" cy="316650"/>
          </a:xfrm>
        </p:grpSpPr>
        <p:sp>
          <p:nvSpPr>
            <p:cNvPr id="1387" name="Google Shape;1387;p46"/>
            <p:cNvSpPr/>
            <p:nvPr/>
          </p:nvSpPr>
          <p:spPr>
            <a:xfrm>
              <a:off x="-41827300" y="3715600"/>
              <a:ext cx="186675" cy="185900"/>
            </a:xfrm>
            <a:custGeom>
              <a:avLst/>
              <a:gdLst/>
              <a:ahLst/>
              <a:cxnLst/>
              <a:rect l="l" t="t" r="r" b="b"/>
              <a:pathLst>
                <a:path w="7467" h="7436" extrusionOk="0">
                  <a:moveTo>
                    <a:pt x="3686" y="1465"/>
                  </a:moveTo>
                  <a:cubicBezTo>
                    <a:pt x="3836" y="1465"/>
                    <a:pt x="3985" y="1544"/>
                    <a:pt x="4064" y="1702"/>
                  </a:cubicBezTo>
                  <a:lnTo>
                    <a:pt x="4537" y="2678"/>
                  </a:lnTo>
                  <a:lnTo>
                    <a:pt x="5608" y="2836"/>
                  </a:lnTo>
                  <a:cubicBezTo>
                    <a:pt x="5955" y="2867"/>
                    <a:pt x="6081" y="3308"/>
                    <a:pt x="5829" y="3561"/>
                  </a:cubicBezTo>
                  <a:lnTo>
                    <a:pt x="5041" y="4285"/>
                  </a:lnTo>
                  <a:lnTo>
                    <a:pt x="5261" y="5356"/>
                  </a:lnTo>
                  <a:cubicBezTo>
                    <a:pt x="5286" y="5630"/>
                    <a:pt x="5075" y="5845"/>
                    <a:pt x="4845" y="5845"/>
                  </a:cubicBezTo>
                  <a:cubicBezTo>
                    <a:pt x="4784" y="5845"/>
                    <a:pt x="4722" y="5830"/>
                    <a:pt x="4663" y="5797"/>
                  </a:cubicBezTo>
                  <a:lnTo>
                    <a:pt x="3686" y="5262"/>
                  </a:lnTo>
                  <a:lnTo>
                    <a:pt x="2678" y="5797"/>
                  </a:lnTo>
                  <a:cubicBezTo>
                    <a:pt x="2616" y="5828"/>
                    <a:pt x="2553" y="5842"/>
                    <a:pt x="2492" y="5842"/>
                  </a:cubicBezTo>
                  <a:cubicBezTo>
                    <a:pt x="2244" y="5842"/>
                    <a:pt x="2035" y="5609"/>
                    <a:pt x="2111" y="5356"/>
                  </a:cubicBezTo>
                  <a:lnTo>
                    <a:pt x="2300" y="4285"/>
                  </a:lnTo>
                  <a:lnTo>
                    <a:pt x="1512" y="3561"/>
                  </a:lnTo>
                  <a:cubicBezTo>
                    <a:pt x="1323" y="3308"/>
                    <a:pt x="1418" y="2867"/>
                    <a:pt x="1796" y="2836"/>
                  </a:cubicBezTo>
                  <a:lnTo>
                    <a:pt x="2836" y="2678"/>
                  </a:lnTo>
                  <a:lnTo>
                    <a:pt x="3308" y="1702"/>
                  </a:lnTo>
                  <a:cubicBezTo>
                    <a:pt x="3387" y="1544"/>
                    <a:pt x="3537" y="1465"/>
                    <a:pt x="3686" y="1465"/>
                  </a:cubicBezTo>
                  <a:close/>
                  <a:moveTo>
                    <a:pt x="3718" y="0"/>
                  </a:moveTo>
                  <a:cubicBezTo>
                    <a:pt x="1670" y="0"/>
                    <a:pt x="32" y="1670"/>
                    <a:pt x="32" y="3750"/>
                  </a:cubicBezTo>
                  <a:cubicBezTo>
                    <a:pt x="0" y="5766"/>
                    <a:pt x="1670" y="7436"/>
                    <a:pt x="3718" y="7436"/>
                  </a:cubicBezTo>
                  <a:cubicBezTo>
                    <a:pt x="5765" y="7436"/>
                    <a:pt x="7404" y="5797"/>
                    <a:pt x="7467" y="3750"/>
                  </a:cubicBezTo>
                  <a:cubicBezTo>
                    <a:pt x="7467" y="1702"/>
                    <a:pt x="5797" y="32"/>
                    <a:pt x="37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46"/>
            <p:cNvSpPr/>
            <p:nvPr/>
          </p:nvSpPr>
          <p:spPr>
            <a:xfrm>
              <a:off x="-41726500" y="3586725"/>
              <a:ext cx="151250" cy="147800"/>
            </a:xfrm>
            <a:custGeom>
              <a:avLst/>
              <a:gdLst/>
              <a:ahLst/>
              <a:cxnLst/>
              <a:rect l="l" t="t" r="r" b="b"/>
              <a:pathLst>
                <a:path w="6050" h="5912" extrusionOk="0">
                  <a:moveTo>
                    <a:pt x="3829" y="0"/>
                  </a:moveTo>
                  <a:cubicBezTo>
                    <a:pt x="3706" y="0"/>
                    <a:pt x="3580" y="47"/>
                    <a:pt x="3498" y="146"/>
                  </a:cubicBezTo>
                  <a:lnTo>
                    <a:pt x="1" y="4336"/>
                  </a:lnTo>
                  <a:cubicBezTo>
                    <a:pt x="1229" y="4399"/>
                    <a:pt x="2332" y="4998"/>
                    <a:pt x="3088" y="5912"/>
                  </a:cubicBezTo>
                  <a:lnTo>
                    <a:pt x="5861" y="2446"/>
                  </a:lnTo>
                  <a:cubicBezTo>
                    <a:pt x="6050" y="2289"/>
                    <a:pt x="6050" y="2037"/>
                    <a:pt x="5924" y="1879"/>
                  </a:cubicBezTo>
                  <a:lnTo>
                    <a:pt x="4128" y="115"/>
                  </a:lnTo>
                  <a:cubicBezTo>
                    <a:pt x="4053" y="40"/>
                    <a:pt x="3942" y="0"/>
                    <a:pt x="38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46"/>
            <p:cNvSpPr/>
            <p:nvPr/>
          </p:nvSpPr>
          <p:spPr>
            <a:xfrm>
              <a:off x="-41808400" y="3584850"/>
              <a:ext cx="148100" cy="89825"/>
            </a:xfrm>
            <a:custGeom>
              <a:avLst/>
              <a:gdLst/>
              <a:ahLst/>
              <a:cxnLst/>
              <a:rect l="l" t="t" r="r" b="b"/>
              <a:pathLst>
                <a:path w="5924" h="3593" extrusionOk="0">
                  <a:moveTo>
                    <a:pt x="0" y="1"/>
                  </a:moveTo>
                  <a:lnTo>
                    <a:pt x="2962" y="3592"/>
                  </a:lnTo>
                  <a:lnTo>
                    <a:pt x="59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46"/>
            <p:cNvSpPr/>
            <p:nvPr/>
          </p:nvSpPr>
          <p:spPr>
            <a:xfrm>
              <a:off x="-41893475" y="3586725"/>
              <a:ext cx="148875" cy="147025"/>
            </a:xfrm>
            <a:custGeom>
              <a:avLst/>
              <a:gdLst/>
              <a:ahLst/>
              <a:cxnLst/>
              <a:rect l="l" t="t" r="r" b="b"/>
              <a:pathLst>
                <a:path w="5955" h="5881" extrusionOk="0">
                  <a:moveTo>
                    <a:pt x="2194" y="0"/>
                  </a:moveTo>
                  <a:cubicBezTo>
                    <a:pt x="2084" y="0"/>
                    <a:pt x="1965" y="40"/>
                    <a:pt x="1859" y="115"/>
                  </a:cubicBezTo>
                  <a:lnTo>
                    <a:pt x="95" y="1879"/>
                  </a:lnTo>
                  <a:cubicBezTo>
                    <a:pt x="1" y="2037"/>
                    <a:pt x="1" y="2289"/>
                    <a:pt x="95" y="2446"/>
                  </a:cubicBezTo>
                  <a:lnTo>
                    <a:pt x="2899" y="5880"/>
                  </a:lnTo>
                  <a:cubicBezTo>
                    <a:pt x="3655" y="4998"/>
                    <a:pt x="4758" y="4399"/>
                    <a:pt x="5955" y="4305"/>
                  </a:cubicBezTo>
                  <a:lnTo>
                    <a:pt x="2490" y="146"/>
                  </a:lnTo>
                  <a:cubicBezTo>
                    <a:pt x="2424" y="47"/>
                    <a:pt x="2315" y="0"/>
                    <a:pt x="21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1" name="Google Shape;1391;p46"/>
          <p:cNvSpPr/>
          <p:nvPr/>
        </p:nvSpPr>
        <p:spPr>
          <a:xfrm>
            <a:off x="2114659" y="3069832"/>
            <a:ext cx="315672" cy="369974"/>
          </a:xfrm>
          <a:custGeom>
            <a:avLst/>
            <a:gdLst/>
            <a:ahLst/>
            <a:cxnLst/>
            <a:rect l="l" t="t" r="r" b="b"/>
            <a:pathLst>
              <a:path w="10807" h="12666" extrusionOk="0">
                <a:moveTo>
                  <a:pt x="5419" y="851"/>
                </a:moveTo>
                <a:cubicBezTo>
                  <a:pt x="5640" y="851"/>
                  <a:pt x="5797" y="1040"/>
                  <a:pt x="5829" y="1261"/>
                </a:cubicBezTo>
                <a:cubicBezTo>
                  <a:pt x="5829" y="1513"/>
                  <a:pt x="6049" y="1670"/>
                  <a:pt x="6270" y="1670"/>
                </a:cubicBezTo>
                <a:lnTo>
                  <a:pt x="7940" y="1670"/>
                </a:lnTo>
                <a:cubicBezTo>
                  <a:pt x="8160" y="1670"/>
                  <a:pt x="8318" y="1859"/>
                  <a:pt x="8349" y="2048"/>
                </a:cubicBezTo>
                <a:lnTo>
                  <a:pt x="8349" y="2489"/>
                </a:lnTo>
                <a:lnTo>
                  <a:pt x="2615" y="2489"/>
                </a:lnTo>
                <a:lnTo>
                  <a:pt x="2615" y="2048"/>
                </a:lnTo>
                <a:lnTo>
                  <a:pt x="2521" y="2048"/>
                </a:lnTo>
                <a:cubicBezTo>
                  <a:pt x="2521" y="1828"/>
                  <a:pt x="2741" y="1670"/>
                  <a:pt x="2962" y="1670"/>
                </a:cubicBezTo>
                <a:lnTo>
                  <a:pt x="4569" y="1670"/>
                </a:lnTo>
                <a:cubicBezTo>
                  <a:pt x="4821" y="1670"/>
                  <a:pt x="5010" y="1481"/>
                  <a:pt x="5010" y="1261"/>
                </a:cubicBezTo>
                <a:cubicBezTo>
                  <a:pt x="5010" y="1040"/>
                  <a:pt x="5199" y="882"/>
                  <a:pt x="5419" y="851"/>
                </a:cubicBezTo>
                <a:close/>
                <a:moveTo>
                  <a:pt x="8203" y="5651"/>
                </a:moveTo>
                <a:cubicBezTo>
                  <a:pt x="8417" y="5651"/>
                  <a:pt x="8629" y="5730"/>
                  <a:pt x="8790" y="5892"/>
                </a:cubicBezTo>
                <a:lnTo>
                  <a:pt x="8885" y="5955"/>
                </a:lnTo>
                <a:cubicBezTo>
                  <a:pt x="9200" y="6270"/>
                  <a:pt x="9200" y="6805"/>
                  <a:pt x="8885" y="7152"/>
                </a:cubicBezTo>
                <a:lnTo>
                  <a:pt x="5577" y="10428"/>
                </a:lnTo>
                <a:cubicBezTo>
                  <a:pt x="5419" y="10586"/>
                  <a:pt x="5199" y="10665"/>
                  <a:pt x="4978" y="10665"/>
                </a:cubicBezTo>
                <a:cubicBezTo>
                  <a:pt x="4758" y="10665"/>
                  <a:pt x="4537" y="10586"/>
                  <a:pt x="4380" y="10428"/>
                </a:cubicBezTo>
                <a:lnTo>
                  <a:pt x="2773" y="8822"/>
                </a:lnTo>
                <a:cubicBezTo>
                  <a:pt x="2458" y="8507"/>
                  <a:pt x="2458" y="7971"/>
                  <a:pt x="2773" y="7656"/>
                </a:cubicBezTo>
                <a:lnTo>
                  <a:pt x="2836" y="7561"/>
                </a:lnTo>
                <a:cubicBezTo>
                  <a:pt x="2993" y="7404"/>
                  <a:pt x="3214" y="7325"/>
                  <a:pt x="3434" y="7325"/>
                </a:cubicBezTo>
                <a:cubicBezTo>
                  <a:pt x="3655" y="7325"/>
                  <a:pt x="3876" y="7404"/>
                  <a:pt x="4033" y="7561"/>
                </a:cubicBezTo>
                <a:lnTo>
                  <a:pt x="4978" y="8507"/>
                </a:lnTo>
                <a:lnTo>
                  <a:pt x="7625" y="5860"/>
                </a:lnTo>
                <a:cubicBezTo>
                  <a:pt x="7793" y="5722"/>
                  <a:pt x="7999" y="5651"/>
                  <a:pt x="8203" y="5651"/>
                </a:cubicBezTo>
                <a:close/>
                <a:moveTo>
                  <a:pt x="5419" y="0"/>
                </a:moveTo>
                <a:cubicBezTo>
                  <a:pt x="4852" y="0"/>
                  <a:pt x="4411" y="347"/>
                  <a:pt x="4222" y="851"/>
                </a:cubicBezTo>
                <a:lnTo>
                  <a:pt x="2930" y="851"/>
                </a:lnTo>
                <a:cubicBezTo>
                  <a:pt x="2363" y="851"/>
                  <a:pt x="1954" y="1198"/>
                  <a:pt x="1733" y="1670"/>
                </a:cubicBezTo>
                <a:lnTo>
                  <a:pt x="442" y="1670"/>
                </a:lnTo>
                <a:cubicBezTo>
                  <a:pt x="221" y="1670"/>
                  <a:pt x="0" y="1859"/>
                  <a:pt x="0" y="2048"/>
                </a:cubicBezTo>
                <a:lnTo>
                  <a:pt x="0" y="12256"/>
                </a:lnTo>
                <a:cubicBezTo>
                  <a:pt x="0" y="12508"/>
                  <a:pt x="221" y="12665"/>
                  <a:pt x="442" y="12665"/>
                </a:cubicBezTo>
                <a:lnTo>
                  <a:pt x="10366" y="12665"/>
                </a:lnTo>
                <a:cubicBezTo>
                  <a:pt x="10618" y="12665"/>
                  <a:pt x="10807" y="12445"/>
                  <a:pt x="10807" y="12256"/>
                </a:cubicBezTo>
                <a:lnTo>
                  <a:pt x="10807" y="2048"/>
                </a:lnTo>
                <a:cubicBezTo>
                  <a:pt x="10807" y="1828"/>
                  <a:pt x="10618" y="1670"/>
                  <a:pt x="10366" y="1670"/>
                </a:cubicBezTo>
                <a:lnTo>
                  <a:pt x="9074" y="1670"/>
                </a:lnTo>
                <a:cubicBezTo>
                  <a:pt x="8916" y="1198"/>
                  <a:pt x="8444" y="851"/>
                  <a:pt x="7877" y="851"/>
                </a:cubicBezTo>
                <a:lnTo>
                  <a:pt x="6585" y="851"/>
                </a:lnTo>
                <a:cubicBezTo>
                  <a:pt x="6427" y="378"/>
                  <a:pt x="5955" y="0"/>
                  <a:pt x="54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356;p46"/>
          <p:cNvSpPr txBox="1"/>
          <p:nvPr/>
        </p:nvSpPr>
        <p:spPr>
          <a:xfrm>
            <a:off x="6578601" y="778225"/>
            <a:ext cx="2435182" cy="502800"/>
          </a:xfrm>
          <a:prstGeom prst="rect">
            <a:avLst/>
          </a:prstGeom>
          <a:noFill/>
          <a:ln>
            <a:noFill/>
          </a:ln>
        </p:spPr>
        <p:txBody>
          <a:bodyPr spcFirstLastPara="1" wrap="square" lIns="91425" tIns="91425" rIns="91425" bIns="91425" anchor="b" anchorCtr="0">
            <a:noAutofit/>
          </a:bodyPr>
          <a:lstStyle/>
          <a:p>
            <a:r>
              <a:rPr lang="en-IN" b="1">
                <a:solidFill>
                  <a:schemeClr val="tx1"/>
                </a:solidFill>
              </a:rPr>
              <a:t>Jobs Reviewed Over Time</a:t>
            </a:r>
          </a:p>
        </p:txBody>
      </p:sp>
      <p:sp>
        <p:nvSpPr>
          <p:cNvPr id="2" name="Rectangle 1"/>
          <p:cNvSpPr/>
          <p:nvPr/>
        </p:nvSpPr>
        <p:spPr>
          <a:xfrm>
            <a:off x="7182977" y="3153118"/>
            <a:ext cx="1972015" cy="307777"/>
          </a:xfrm>
          <a:prstGeom prst="rect">
            <a:avLst/>
          </a:prstGeom>
        </p:spPr>
        <p:txBody>
          <a:bodyPr wrap="none">
            <a:spAutoFit/>
          </a:bodyPr>
          <a:lstStyle/>
          <a:p>
            <a:r>
              <a:rPr lang="en-IN" b="1">
                <a:solidFill>
                  <a:schemeClr val="tx1"/>
                </a:solidFill>
              </a:rPr>
              <a:t>Throughput Analysis</a:t>
            </a:r>
          </a:p>
        </p:txBody>
      </p:sp>
      <p:sp>
        <p:nvSpPr>
          <p:cNvPr id="3" name="Rectangle 2"/>
          <p:cNvSpPr/>
          <p:nvPr/>
        </p:nvSpPr>
        <p:spPr>
          <a:xfrm>
            <a:off x="134968" y="3560089"/>
            <a:ext cx="2361544" cy="307777"/>
          </a:xfrm>
          <a:prstGeom prst="rect">
            <a:avLst/>
          </a:prstGeom>
        </p:spPr>
        <p:txBody>
          <a:bodyPr wrap="none">
            <a:spAutoFit/>
          </a:bodyPr>
          <a:lstStyle/>
          <a:p>
            <a:r>
              <a:rPr lang="en-IN" b="1">
                <a:solidFill>
                  <a:schemeClr val="tx1"/>
                </a:solidFill>
              </a:rPr>
              <a:t>Language Share Analysis</a:t>
            </a:r>
            <a:endParaRPr lang="en-IN">
              <a:solidFill>
                <a:schemeClr val="tx1"/>
              </a:solidFill>
            </a:endParaRPr>
          </a:p>
        </p:txBody>
      </p:sp>
      <p:sp>
        <p:nvSpPr>
          <p:cNvPr id="4" name="Rectangle 3"/>
          <p:cNvSpPr/>
          <p:nvPr/>
        </p:nvSpPr>
        <p:spPr>
          <a:xfrm>
            <a:off x="71468" y="926536"/>
            <a:ext cx="2380780" cy="307777"/>
          </a:xfrm>
          <a:prstGeom prst="rect">
            <a:avLst/>
          </a:prstGeom>
        </p:spPr>
        <p:txBody>
          <a:bodyPr wrap="none">
            <a:spAutoFit/>
          </a:bodyPr>
          <a:lstStyle/>
          <a:p>
            <a:r>
              <a:rPr lang="en-IN" b="1">
                <a:solidFill>
                  <a:schemeClr val="tx1"/>
                </a:solidFill>
              </a:rPr>
              <a:t>Duplicate Rows Detection</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17" y="-38100"/>
            <a:ext cx="8246333" cy="572700"/>
          </a:xfrm>
        </p:spPr>
        <p:txBody>
          <a:bodyPr/>
          <a:lstStyle/>
          <a:p>
            <a:r>
              <a:rPr lang="en-US" smtClean="0"/>
              <a:t>INSIGHTS   </a:t>
            </a:r>
            <a:r>
              <a:rPr lang="en-US" b="1" smtClean="0"/>
              <a:t> </a:t>
            </a:r>
            <a:r>
              <a:rPr lang="en-US" sz="3600" smtClean="0"/>
              <a:t>Case </a:t>
            </a:r>
            <a:r>
              <a:rPr lang="en-US" sz="3600"/>
              <a:t>Study 2: </a:t>
            </a:r>
            <a:r>
              <a:rPr lang="en-US" sz="3200"/>
              <a:t>Investigating Metric Spikes</a:t>
            </a:r>
            <a:endParaRPr lang="en-IN" sz="3600"/>
          </a:p>
        </p:txBody>
      </p:sp>
      <p:sp>
        <p:nvSpPr>
          <p:cNvPr id="3" name="Google Shape;1357;p46"/>
          <p:cNvSpPr/>
          <p:nvPr/>
        </p:nvSpPr>
        <p:spPr>
          <a:xfrm>
            <a:off x="4261650" y="1765300"/>
            <a:ext cx="620700" cy="622500"/>
          </a:xfrm>
          <a:prstGeom prst="ellipse">
            <a:avLst/>
          </a:pr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600">
              <a:solidFill>
                <a:schemeClr val="lt1"/>
              </a:solidFill>
              <a:latin typeface="Bebas Neue"/>
              <a:ea typeface="Bebas Neue"/>
              <a:cs typeface="Bebas Neue"/>
              <a:sym typeface="Bebas Neue"/>
            </a:endParaRPr>
          </a:p>
        </p:txBody>
      </p:sp>
      <p:sp>
        <p:nvSpPr>
          <p:cNvPr id="4" name="Google Shape;1358;p46"/>
          <p:cNvSpPr/>
          <p:nvPr/>
        </p:nvSpPr>
        <p:spPr>
          <a:xfrm>
            <a:off x="1962138" y="1255625"/>
            <a:ext cx="620700" cy="622500"/>
          </a:xfrm>
          <a:prstGeom prst="ellipse">
            <a:avLst/>
          </a:pr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600">
              <a:solidFill>
                <a:schemeClr val="lt1"/>
              </a:solidFill>
              <a:latin typeface="Bebas Neue"/>
              <a:ea typeface="Bebas Neue"/>
              <a:cs typeface="Bebas Neue"/>
              <a:sym typeface="Bebas Neue"/>
            </a:endParaRPr>
          </a:p>
        </p:txBody>
      </p:sp>
      <p:sp>
        <p:nvSpPr>
          <p:cNvPr id="5" name="Google Shape;1365;p46"/>
          <p:cNvSpPr/>
          <p:nvPr/>
        </p:nvSpPr>
        <p:spPr>
          <a:xfrm>
            <a:off x="1962138" y="2930875"/>
            <a:ext cx="620700" cy="622500"/>
          </a:xfrm>
          <a:prstGeom prst="ellipse">
            <a:avLst/>
          </a:pr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600">
              <a:solidFill>
                <a:schemeClr val="lt1"/>
              </a:solidFill>
              <a:latin typeface="Bebas Neue"/>
              <a:ea typeface="Bebas Neue"/>
              <a:cs typeface="Bebas Neue"/>
              <a:sym typeface="Bebas Neue"/>
            </a:endParaRPr>
          </a:p>
        </p:txBody>
      </p:sp>
      <p:sp>
        <p:nvSpPr>
          <p:cNvPr id="6" name="Google Shape;1366;p46"/>
          <p:cNvSpPr/>
          <p:nvPr/>
        </p:nvSpPr>
        <p:spPr>
          <a:xfrm>
            <a:off x="6549415" y="1255625"/>
            <a:ext cx="620700" cy="622500"/>
          </a:xfrm>
          <a:prstGeom prst="ellipse">
            <a:avLst/>
          </a:pr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600">
              <a:solidFill>
                <a:schemeClr val="lt1"/>
              </a:solidFill>
              <a:latin typeface="Bebas Neue"/>
              <a:ea typeface="Bebas Neue"/>
              <a:cs typeface="Bebas Neue"/>
              <a:sym typeface="Bebas Neue"/>
            </a:endParaRPr>
          </a:p>
        </p:txBody>
      </p:sp>
      <p:sp>
        <p:nvSpPr>
          <p:cNvPr id="7" name="Google Shape;1373;p46"/>
          <p:cNvSpPr/>
          <p:nvPr/>
        </p:nvSpPr>
        <p:spPr>
          <a:xfrm>
            <a:off x="6561138" y="2930875"/>
            <a:ext cx="620700" cy="622500"/>
          </a:xfrm>
          <a:prstGeom prst="ellipse">
            <a:avLst/>
          </a:pr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600">
              <a:solidFill>
                <a:schemeClr val="lt1"/>
              </a:solidFill>
              <a:latin typeface="Bebas Neue"/>
              <a:ea typeface="Bebas Neue"/>
              <a:cs typeface="Bebas Neue"/>
              <a:sym typeface="Bebas Neue"/>
            </a:endParaRPr>
          </a:p>
        </p:txBody>
      </p:sp>
      <p:cxnSp>
        <p:nvCxnSpPr>
          <p:cNvPr id="8" name="Google Shape;1374;p46"/>
          <p:cNvCxnSpPr>
            <a:stCxn id="4" idx="6"/>
            <a:endCxn id="3" idx="2"/>
          </p:cNvCxnSpPr>
          <p:nvPr/>
        </p:nvCxnSpPr>
        <p:spPr>
          <a:xfrm>
            <a:off x="2582838" y="1566875"/>
            <a:ext cx="1678812" cy="509675"/>
          </a:xfrm>
          <a:prstGeom prst="bentConnector3">
            <a:avLst>
              <a:gd name="adj1" fmla="val 50000"/>
            </a:avLst>
          </a:prstGeom>
          <a:noFill/>
          <a:ln w="9525" cap="flat" cmpd="sng">
            <a:solidFill>
              <a:schemeClr val="dk1"/>
            </a:solidFill>
            <a:prstDash val="solid"/>
            <a:round/>
            <a:headEnd type="none" w="med" len="med"/>
            <a:tailEnd type="oval" w="med" len="med"/>
          </a:ln>
        </p:spPr>
      </p:cxnSp>
      <p:cxnSp>
        <p:nvCxnSpPr>
          <p:cNvPr id="9" name="Google Shape;1375;p46"/>
          <p:cNvCxnSpPr>
            <a:stCxn id="5" idx="6"/>
            <a:endCxn id="3" idx="2"/>
          </p:cNvCxnSpPr>
          <p:nvPr/>
        </p:nvCxnSpPr>
        <p:spPr>
          <a:xfrm flipV="1">
            <a:off x="2582838" y="2076550"/>
            <a:ext cx="1678812" cy="1165575"/>
          </a:xfrm>
          <a:prstGeom prst="bentConnector3">
            <a:avLst>
              <a:gd name="adj1" fmla="val 50000"/>
            </a:avLst>
          </a:prstGeom>
          <a:noFill/>
          <a:ln w="9525" cap="flat" cmpd="sng">
            <a:solidFill>
              <a:schemeClr val="dk1"/>
            </a:solidFill>
            <a:prstDash val="solid"/>
            <a:round/>
            <a:headEnd type="none" w="med" len="med"/>
            <a:tailEnd type="oval" w="med" len="med"/>
          </a:ln>
        </p:spPr>
      </p:cxnSp>
      <p:cxnSp>
        <p:nvCxnSpPr>
          <p:cNvPr id="10" name="Google Shape;1377;p46"/>
          <p:cNvCxnSpPr>
            <a:stCxn id="3" idx="6"/>
            <a:endCxn id="7" idx="2"/>
          </p:cNvCxnSpPr>
          <p:nvPr/>
        </p:nvCxnSpPr>
        <p:spPr>
          <a:xfrm>
            <a:off x="4882350" y="2076550"/>
            <a:ext cx="1678788" cy="1165575"/>
          </a:xfrm>
          <a:prstGeom prst="bentConnector3">
            <a:avLst>
              <a:gd name="adj1" fmla="val 50000"/>
            </a:avLst>
          </a:prstGeom>
          <a:noFill/>
          <a:ln w="9525" cap="flat" cmpd="sng">
            <a:solidFill>
              <a:schemeClr val="dk1"/>
            </a:solidFill>
            <a:prstDash val="solid"/>
            <a:round/>
            <a:headEnd type="oval" w="med" len="med"/>
            <a:tailEnd type="none" w="med" len="med"/>
          </a:ln>
        </p:spPr>
      </p:cxnSp>
      <p:grpSp>
        <p:nvGrpSpPr>
          <p:cNvPr id="11" name="Google Shape;1378;p46"/>
          <p:cNvGrpSpPr/>
          <p:nvPr/>
        </p:nvGrpSpPr>
        <p:grpSpPr>
          <a:xfrm>
            <a:off x="6685136" y="3043968"/>
            <a:ext cx="372749" cy="370909"/>
            <a:chOff x="-42994575" y="3950300"/>
            <a:chExt cx="319025" cy="317450"/>
          </a:xfrm>
        </p:grpSpPr>
        <p:sp>
          <p:nvSpPr>
            <p:cNvPr id="12" name="Google Shape;1379;p46"/>
            <p:cNvSpPr/>
            <p:nvPr/>
          </p:nvSpPr>
          <p:spPr>
            <a:xfrm>
              <a:off x="-42930775" y="4225200"/>
              <a:ext cx="191425" cy="42550"/>
            </a:xfrm>
            <a:custGeom>
              <a:avLst/>
              <a:gdLst/>
              <a:ahLst/>
              <a:cxnLst/>
              <a:rect l="l" t="t" r="r" b="b"/>
              <a:pathLst>
                <a:path w="7657" h="1702" extrusionOk="0">
                  <a:moveTo>
                    <a:pt x="442" y="0"/>
                  </a:moveTo>
                  <a:cubicBezTo>
                    <a:pt x="190" y="0"/>
                    <a:pt x="1" y="221"/>
                    <a:pt x="1" y="441"/>
                  </a:cubicBezTo>
                  <a:lnTo>
                    <a:pt x="1" y="1292"/>
                  </a:lnTo>
                  <a:cubicBezTo>
                    <a:pt x="1" y="1512"/>
                    <a:pt x="190" y="1701"/>
                    <a:pt x="442" y="1701"/>
                  </a:cubicBezTo>
                  <a:lnTo>
                    <a:pt x="7215" y="1701"/>
                  </a:lnTo>
                  <a:cubicBezTo>
                    <a:pt x="7499" y="1701"/>
                    <a:pt x="7656" y="1512"/>
                    <a:pt x="7656" y="1292"/>
                  </a:cubicBezTo>
                  <a:lnTo>
                    <a:pt x="7656" y="441"/>
                  </a:lnTo>
                  <a:cubicBezTo>
                    <a:pt x="7656" y="221"/>
                    <a:pt x="7436" y="0"/>
                    <a:pt x="72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80;p46"/>
            <p:cNvSpPr/>
            <p:nvPr/>
          </p:nvSpPr>
          <p:spPr>
            <a:xfrm>
              <a:off x="-42908725" y="4163750"/>
              <a:ext cx="148900" cy="42550"/>
            </a:xfrm>
            <a:custGeom>
              <a:avLst/>
              <a:gdLst/>
              <a:ahLst/>
              <a:cxnLst/>
              <a:rect l="l" t="t" r="r" b="b"/>
              <a:pathLst>
                <a:path w="5956" h="1702" extrusionOk="0">
                  <a:moveTo>
                    <a:pt x="442" y="1"/>
                  </a:moveTo>
                  <a:cubicBezTo>
                    <a:pt x="190" y="1"/>
                    <a:pt x="1" y="190"/>
                    <a:pt x="1" y="410"/>
                  </a:cubicBezTo>
                  <a:lnTo>
                    <a:pt x="1" y="1261"/>
                  </a:lnTo>
                  <a:cubicBezTo>
                    <a:pt x="1" y="1481"/>
                    <a:pt x="190" y="1702"/>
                    <a:pt x="442" y="1702"/>
                  </a:cubicBezTo>
                  <a:lnTo>
                    <a:pt x="5514" y="1702"/>
                  </a:lnTo>
                  <a:cubicBezTo>
                    <a:pt x="5735" y="1702"/>
                    <a:pt x="5955" y="1481"/>
                    <a:pt x="5955" y="1261"/>
                  </a:cubicBezTo>
                  <a:lnTo>
                    <a:pt x="5955" y="410"/>
                  </a:lnTo>
                  <a:cubicBezTo>
                    <a:pt x="5955" y="190"/>
                    <a:pt x="5735" y="1"/>
                    <a:pt x="55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381;p46"/>
            <p:cNvSpPr/>
            <p:nvPr/>
          </p:nvSpPr>
          <p:spPr>
            <a:xfrm>
              <a:off x="-42994575" y="3950300"/>
              <a:ext cx="319025" cy="211125"/>
            </a:xfrm>
            <a:custGeom>
              <a:avLst/>
              <a:gdLst/>
              <a:ahLst/>
              <a:cxnLst/>
              <a:rect l="l" t="t" r="r" b="b"/>
              <a:pathLst>
                <a:path w="12761" h="8445" extrusionOk="0">
                  <a:moveTo>
                    <a:pt x="6428" y="852"/>
                  </a:moveTo>
                  <a:cubicBezTo>
                    <a:pt x="6648" y="852"/>
                    <a:pt x="6806" y="1009"/>
                    <a:pt x="6869" y="1261"/>
                  </a:cubicBezTo>
                  <a:lnTo>
                    <a:pt x="6869" y="1324"/>
                  </a:lnTo>
                  <a:cubicBezTo>
                    <a:pt x="6806" y="1513"/>
                    <a:pt x="6648" y="1702"/>
                    <a:pt x="6428" y="1702"/>
                  </a:cubicBezTo>
                  <a:cubicBezTo>
                    <a:pt x="6176" y="1702"/>
                    <a:pt x="6018" y="1576"/>
                    <a:pt x="5987" y="1324"/>
                  </a:cubicBezTo>
                  <a:lnTo>
                    <a:pt x="5987" y="1261"/>
                  </a:lnTo>
                  <a:cubicBezTo>
                    <a:pt x="6018" y="1041"/>
                    <a:pt x="6176" y="852"/>
                    <a:pt x="6428" y="852"/>
                  </a:cubicBezTo>
                  <a:close/>
                  <a:moveTo>
                    <a:pt x="2112" y="2742"/>
                  </a:moveTo>
                  <a:lnTo>
                    <a:pt x="3340" y="6396"/>
                  </a:lnTo>
                  <a:lnTo>
                    <a:pt x="914" y="6396"/>
                  </a:lnTo>
                  <a:lnTo>
                    <a:pt x="2112" y="2742"/>
                  </a:lnTo>
                  <a:close/>
                  <a:moveTo>
                    <a:pt x="10681" y="2742"/>
                  </a:moveTo>
                  <a:lnTo>
                    <a:pt x="11878" y="6396"/>
                  </a:lnTo>
                  <a:lnTo>
                    <a:pt x="9452" y="6396"/>
                  </a:lnTo>
                  <a:lnTo>
                    <a:pt x="10681" y="2742"/>
                  </a:lnTo>
                  <a:close/>
                  <a:moveTo>
                    <a:pt x="6333" y="1"/>
                  </a:moveTo>
                  <a:cubicBezTo>
                    <a:pt x="5798" y="1"/>
                    <a:pt x="5325" y="347"/>
                    <a:pt x="5168" y="852"/>
                  </a:cubicBezTo>
                  <a:lnTo>
                    <a:pt x="1292" y="852"/>
                  </a:lnTo>
                  <a:cubicBezTo>
                    <a:pt x="1103" y="852"/>
                    <a:pt x="914" y="1009"/>
                    <a:pt x="883" y="1198"/>
                  </a:cubicBezTo>
                  <a:cubicBezTo>
                    <a:pt x="820" y="1482"/>
                    <a:pt x="1040" y="1702"/>
                    <a:pt x="1292" y="1702"/>
                  </a:cubicBezTo>
                  <a:lnTo>
                    <a:pt x="1576" y="1702"/>
                  </a:lnTo>
                  <a:cubicBezTo>
                    <a:pt x="1" y="6491"/>
                    <a:pt x="32" y="6333"/>
                    <a:pt x="32" y="6459"/>
                  </a:cubicBezTo>
                  <a:cubicBezTo>
                    <a:pt x="64" y="7562"/>
                    <a:pt x="1009" y="8444"/>
                    <a:pt x="2112" y="8444"/>
                  </a:cubicBezTo>
                  <a:cubicBezTo>
                    <a:pt x="3277" y="8444"/>
                    <a:pt x="4159" y="7562"/>
                    <a:pt x="4159" y="6459"/>
                  </a:cubicBezTo>
                  <a:cubicBezTo>
                    <a:pt x="4159" y="6333"/>
                    <a:pt x="4222" y="6491"/>
                    <a:pt x="2647" y="1702"/>
                  </a:cubicBezTo>
                  <a:lnTo>
                    <a:pt x="5105" y="1702"/>
                  </a:lnTo>
                  <a:lnTo>
                    <a:pt x="5105" y="7342"/>
                  </a:lnTo>
                  <a:cubicBezTo>
                    <a:pt x="5105" y="7594"/>
                    <a:pt x="5325" y="7783"/>
                    <a:pt x="5546" y="7783"/>
                  </a:cubicBezTo>
                  <a:lnTo>
                    <a:pt x="7247" y="7783"/>
                  </a:lnTo>
                  <a:cubicBezTo>
                    <a:pt x="7499" y="7783"/>
                    <a:pt x="7688" y="7594"/>
                    <a:pt x="7688" y="7342"/>
                  </a:cubicBezTo>
                  <a:lnTo>
                    <a:pt x="7688" y="1702"/>
                  </a:lnTo>
                  <a:lnTo>
                    <a:pt x="10177" y="1702"/>
                  </a:lnTo>
                  <a:cubicBezTo>
                    <a:pt x="8602" y="6491"/>
                    <a:pt x="8633" y="6333"/>
                    <a:pt x="8633" y="6459"/>
                  </a:cubicBezTo>
                  <a:cubicBezTo>
                    <a:pt x="8665" y="7562"/>
                    <a:pt x="9578" y="8444"/>
                    <a:pt x="10681" y="8444"/>
                  </a:cubicBezTo>
                  <a:cubicBezTo>
                    <a:pt x="11815" y="8444"/>
                    <a:pt x="12729" y="7562"/>
                    <a:pt x="12729" y="6459"/>
                  </a:cubicBezTo>
                  <a:cubicBezTo>
                    <a:pt x="12729" y="6333"/>
                    <a:pt x="12760" y="6491"/>
                    <a:pt x="11185" y="1702"/>
                  </a:cubicBezTo>
                  <a:lnTo>
                    <a:pt x="11437" y="1702"/>
                  </a:lnTo>
                  <a:cubicBezTo>
                    <a:pt x="11626" y="1702"/>
                    <a:pt x="11815" y="1576"/>
                    <a:pt x="11847" y="1356"/>
                  </a:cubicBezTo>
                  <a:cubicBezTo>
                    <a:pt x="11910" y="1104"/>
                    <a:pt x="11689" y="852"/>
                    <a:pt x="11437" y="852"/>
                  </a:cubicBezTo>
                  <a:lnTo>
                    <a:pt x="7530" y="852"/>
                  </a:lnTo>
                  <a:cubicBezTo>
                    <a:pt x="7373" y="347"/>
                    <a:pt x="6900" y="1"/>
                    <a:pt x="63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 name="Google Shape;1382;p46"/>
          <p:cNvSpPr/>
          <p:nvPr/>
        </p:nvSpPr>
        <p:spPr>
          <a:xfrm>
            <a:off x="4390226" y="1891095"/>
            <a:ext cx="363548" cy="370909"/>
          </a:xfrm>
          <a:custGeom>
            <a:avLst/>
            <a:gdLst/>
            <a:ahLst/>
            <a:cxnLst/>
            <a:rect l="l" t="t" r="r" b="b"/>
            <a:pathLst>
              <a:path w="12446" h="12698" extrusionOk="0">
                <a:moveTo>
                  <a:pt x="6239" y="1"/>
                </a:moveTo>
                <a:cubicBezTo>
                  <a:pt x="5105" y="1"/>
                  <a:pt x="4191" y="915"/>
                  <a:pt x="4159" y="2112"/>
                </a:cubicBezTo>
                <a:cubicBezTo>
                  <a:pt x="4159" y="3088"/>
                  <a:pt x="4852" y="3939"/>
                  <a:pt x="5798" y="4097"/>
                </a:cubicBezTo>
                <a:lnTo>
                  <a:pt x="5798" y="5294"/>
                </a:lnTo>
                <a:cubicBezTo>
                  <a:pt x="4852" y="5483"/>
                  <a:pt x="4159" y="6333"/>
                  <a:pt x="4159" y="7310"/>
                </a:cubicBezTo>
                <a:cubicBezTo>
                  <a:pt x="4159" y="7657"/>
                  <a:pt x="4222" y="7972"/>
                  <a:pt x="4380" y="8255"/>
                </a:cubicBezTo>
                <a:lnTo>
                  <a:pt x="3403" y="9043"/>
                </a:lnTo>
                <a:cubicBezTo>
                  <a:pt x="3057" y="8728"/>
                  <a:pt x="2584" y="8570"/>
                  <a:pt x="2112" y="8570"/>
                </a:cubicBezTo>
                <a:cubicBezTo>
                  <a:pt x="946" y="8602"/>
                  <a:pt x="1" y="9515"/>
                  <a:pt x="1" y="10650"/>
                </a:cubicBezTo>
                <a:cubicBezTo>
                  <a:pt x="1" y="11784"/>
                  <a:pt x="946" y="12697"/>
                  <a:pt x="2112" y="12697"/>
                </a:cubicBezTo>
                <a:cubicBezTo>
                  <a:pt x="3246" y="12697"/>
                  <a:pt x="4128" y="11752"/>
                  <a:pt x="4191" y="10650"/>
                </a:cubicBezTo>
                <a:cubicBezTo>
                  <a:pt x="4191" y="10303"/>
                  <a:pt x="4096" y="9988"/>
                  <a:pt x="3939" y="9704"/>
                </a:cubicBezTo>
                <a:lnTo>
                  <a:pt x="4947" y="8917"/>
                </a:lnTo>
                <a:cubicBezTo>
                  <a:pt x="5294" y="9232"/>
                  <a:pt x="5766" y="9389"/>
                  <a:pt x="6239" y="9389"/>
                </a:cubicBezTo>
                <a:cubicBezTo>
                  <a:pt x="6743" y="9389"/>
                  <a:pt x="7184" y="9200"/>
                  <a:pt x="7530" y="8917"/>
                </a:cubicBezTo>
                <a:lnTo>
                  <a:pt x="8507" y="9704"/>
                </a:lnTo>
                <a:cubicBezTo>
                  <a:pt x="8350" y="9988"/>
                  <a:pt x="8287" y="10303"/>
                  <a:pt x="8287" y="10650"/>
                </a:cubicBezTo>
                <a:cubicBezTo>
                  <a:pt x="8287" y="11784"/>
                  <a:pt x="9232" y="12697"/>
                  <a:pt x="10366" y="12697"/>
                </a:cubicBezTo>
                <a:cubicBezTo>
                  <a:pt x="11500" y="12697"/>
                  <a:pt x="12414" y="11752"/>
                  <a:pt x="12445" y="10650"/>
                </a:cubicBezTo>
                <a:cubicBezTo>
                  <a:pt x="12445" y="9515"/>
                  <a:pt x="11563" y="8602"/>
                  <a:pt x="10366" y="8570"/>
                </a:cubicBezTo>
                <a:cubicBezTo>
                  <a:pt x="9862" y="8570"/>
                  <a:pt x="9421" y="8759"/>
                  <a:pt x="9074" y="9043"/>
                </a:cubicBezTo>
                <a:lnTo>
                  <a:pt x="8097" y="8255"/>
                </a:lnTo>
                <a:cubicBezTo>
                  <a:pt x="8255" y="7972"/>
                  <a:pt x="8318" y="7657"/>
                  <a:pt x="8318" y="7310"/>
                </a:cubicBezTo>
                <a:cubicBezTo>
                  <a:pt x="8318" y="6333"/>
                  <a:pt x="7625" y="5451"/>
                  <a:pt x="6680" y="5294"/>
                </a:cubicBezTo>
                <a:lnTo>
                  <a:pt x="6680" y="4097"/>
                </a:lnTo>
                <a:cubicBezTo>
                  <a:pt x="7625" y="3908"/>
                  <a:pt x="8318" y="3088"/>
                  <a:pt x="8318" y="2112"/>
                </a:cubicBezTo>
                <a:cubicBezTo>
                  <a:pt x="8318" y="946"/>
                  <a:pt x="7404" y="64"/>
                  <a:pt x="62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 name="Google Shape;1383;p46"/>
          <p:cNvGrpSpPr/>
          <p:nvPr/>
        </p:nvGrpSpPr>
        <p:grpSpPr>
          <a:xfrm>
            <a:off x="6683766" y="1380981"/>
            <a:ext cx="375465" cy="371814"/>
            <a:chOff x="-37385100" y="3949908"/>
            <a:chExt cx="321350" cy="318225"/>
          </a:xfrm>
        </p:grpSpPr>
        <p:sp>
          <p:nvSpPr>
            <p:cNvPr id="17" name="Google Shape;1384;p46"/>
            <p:cNvSpPr/>
            <p:nvPr/>
          </p:nvSpPr>
          <p:spPr>
            <a:xfrm>
              <a:off x="-37190575" y="4145233"/>
              <a:ext cx="126825" cy="122900"/>
            </a:xfrm>
            <a:custGeom>
              <a:avLst/>
              <a:gdLst/>
              <a:ahLst/>
              <a:cxnLst/>
              <a:rect l="l" t="t" r="r" b="b"/>
              <a:pathLst>
                <a:path w="5073" h="4916" extrusionOk="0">
                  <a:moveTo>
                    <a:pt x="2238" y="1"/>
                  </a:moveTo>
                  <a:cubicBezTo>
                    <a:pt x="1986" y="442"/>
                    <a:pt x="1671" y="820"/>
                    <a:pt x="1324" y="1229"/>
                  </a:cubicBezTo>
                  <a:cubicBezTo>
                    <a:pt x="946" y="1671"/>
                    <a:pt x="473" y="1986"/>
                    <a:pt x="1" y="2238"/>
                  </a:cubicBezTo>
                  <a:lnTo>
                    <a:pt x="2206" y="4443"/>
                  </a:lnTo>
                  <a:cubicBezTo>
                    <a:pt x="2521" y="4758"/>
                    <a:pt x="2923" y="4916"/>
                    <a:pt x="3325" y="4916"/>
                  </a:cubicBezTo>
                  <a:cubicBezTo>
                    <a:pt x="3726" y="4916"/>
                    <a:pt x="4128" y="4758"/>
                    <a:pt x="4443" y="4443"/>
                  </a:cubicBezTo>
                  <a:cubicBezTo>
                    <a:pt x="5073" y="3813"/>
                    <a:pt x="5073" y="2836"/>
                    <a:pt x="4443" y="2206"/>
                  </a:cubicBezTo>
                  <a:lnTo>
                    <a:pt x="223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385;p46"/>
            <p:cNvSpPr/>
            <p:nvPr/>
          </p:nvSpPr>
          <p:spPr>
            <a:xfrm>
              <a:off x="-37385100" y="3949908"/>
              <a:ext cx="248125" cy="248950"/>
            </a:xfrm>
            <a:custGeom>
              <a:avLst/>
              <a:gdLst/>
              <a:ahLst/>
              <a:cxnLst/>
              <a:rect l="l" t="t" r="r" b="b"/>
              <a:pathLst>
                <a:path w="9925" h="9958" extrusionOk="0">
                  <a:moveTo>
                    <a:pt x="4978" y="1702"/>
                  </a:moveTo>
                  <a:cubicBezTo>
                    <a:pt x="6774" y="1702"/>
                    <a:pt x="8286" y="3214"/>
                    <a:pt x="8286" y="5010"/>
                  </a:cubicBezTo>
                  <a:cubicBezTo>
                    <a:pt x="8254" y="5892"/>
                    <a:pt x="7939" y="6711"/>
                    <a:pt x="7341" y="7310"/>
                  </a:cubicBezTo>
                  <a:cubicBezTo>
                    <a:pt x="6742" y="7908"/>
                    <a:pt x="5923" y="8318"/>
                    <a:pt x="4978" y="8318"/>
                  </a:cubicBezTo>
                  <a:cubicBezTo>
                    <a:pt x="3151" y="8318"/>
                    <a:pt x="1670" y="6837"/>
                    <a:pt x="1670" y="5010"/>
                  </a:cubicBezTo>
                  <a:cubicBezTo>
                    <a:pt x="1670" y="3214"/>
                    <a:pt x="3151" y="1702"/>
                    <a:pt x="4978" y="1702"/>
                  </a:cubicBezTo>
                  <a:close/>
                  <a:moveTo>
                    <a:pt x="4978" y="1"/>
                  </a:moveTo>
                  <a:cubicBezTo>
                    <a:pt x="2268" y="1"/>
                    <a:pt x="0" y="2269"/>
                    <a:pt x="0" y="4978"/>
                  </a:cubicBezTo>
                  <a:cubicBezTo>
                    <a:pt x="0" y="7688"/>
                    <a:pt x="2268" y="9956"/>
                    <a:pt x="4978" y="9956"/>
                  </a:cubicBezTo>
                  <a:cubicBezTo>
                    <a:pt x="5013" y="9957"/>
                    <a:pt x="5048" y="9957"/>
                    <a:pt x="5083" y="9957"/>
                  </a:cubicBezTo>
                  <a:cubicBezTo>
                    <a:pt x="6367" y="9957"/>
                    <a:pt x="7586" y="9395"/>
                    <a:pt x="8506" y="8444"/>
                  </a:cubicBezTo>
                  <a:cubicBezTo>
                    <a:pt x="9420" y="7499"/>
                    <a:pt x="9924" y="6270"/>
                    <a:pt x="9924" y="4978"/>
                  </a:cubicBezTo>
                  <a:cubicBezTo>
                    <a:pt x="9924" y="2269"/>
                    <a:pt x="7687" y="1"/>
                    <a:pt x="49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 name="Google Shape;1386;p46"/>
          <p:cNvGrpSpPr/>
          <p:nvPr/>
        </p:nvGrpSpPr>
        <p:grpSpPr>
          <a:xfrm>
            <a:off x="2086598" y="1381899"/>
            <a:ext cx="371814" cy="369974"/>
            <a:chOff x="-41893475" y="3584850"/>
            <a:chExt cx="318225" cy="316650"/>
          </a:xfrm>
        </p:grpSpPr>
        <p:sp>
          <p:nvSpPr>
            <p:cNvPr id="20" name="Google Shape;1387;p46"/>
            <p:cNvSpPr/>
            <p:nvPr/>
          </p:nvSpPr>
          <p:spPr>
            <a:xfrm>
              <a:off x="-41827300" y="3715600"/>
              <a:ext cx="186675" cy="185900"/>
            </a:xfrm>
            <a:custGeom>
              <a:avLst/>
              <a:gdLst/>
              <a:ahLst/>
              <a:cxnLst/>
              <a:rect l="l" t="t" r="r" b="b"/>
              <a:pathLst>
                <a:path w="7467" h="7436" extrusionOk="0">
                  <a:moveTo>
                    <a:pt x="3686" y="1465"/>
                  </a:moveTo>
                  <a:cubicBezTo>
                    <a:pt x="3836" y="1465"/>
                    <a:pt x="3985" y="1544"/>
                    <a:pt x="4064" y="1702"/>
                  </a:cubicBezTo>
                  <a:lnTo>
                    <a:pt x="4537" y="2678"/>
                  </a:lnTo>
                  <a:lnTo>
                    <a:pt x="5608" y="2836"/>
                  </a:lnTo>
                  <a:cubicBezTo>
                    <a:pt x="5955" y="2867"/>
                    <a:pt x="6081" y="3308"/>
                    <a:pt x="5829" y="3561"/>
                  </a:cubicBezTo>
                  <a:lnTo>
                    <a:pt x="5041" y="4285"/>
                  </a:lnTo>
                  <a:lnTo>
                    <a:pt x="5261" y="5356"/>
                  </a:lnTo>
                  <a:cubicBezTo>
                    <a:pt x="5286" y="5630"/>
                    <a:pt x="5075" y="5845"/>
                    <a:pt x="4845" y="5845"/>
                  </a:cubicBezTo>
                  <a:cubicBezTo>
                    <a:pt x="4784" y="5845"/>
                    <a:pt x="4722" y="5830"/>
                    <a:pt x="4663" y="5797"/>
                  </a:cubicBezTo>
                  <a:lnTo>
                    <a:pt x="3686" y="5262"/>
                  </a:lnTo>
                  <a:lnTo>
                    <a:pt x="2678" y="5797"/>
                  </a:lnTo>
                  <a:cubicBezTo>
                    <a:pt x="2616" y="5828"/>
                    <a:pt x="2553" y="5842"/>
                    <a:pt x="2492" y="5842"/>
                  </a:cubicBezTo>
                  <a:cubicBezTo>
                    <a:pt x="2244" y="5842"/>
                    <a:pt x="2035" y="5609"/>
                    <a:pt x="2111" y="5356"/>
                  </a:cubicBezTo>
                  <a:lnTo>
                    <a:pt x="2300" y="4285"/>
                  </a:lnTo>
                  <a:lnTo>
                    <a:pt x="1512" y="3561"/>
                  </a:lnTo>
                  <a:cubicBezTo>
                    <a:pt x="1323" y="3308"/>
                    <a:pt x="1418" y="2867"/>
                    <a:pt x="1796" y="2836"/>
                  </a:cubicBezTo>
                  <a:lnTo>
                    <a:pt x="2836" y="2678"/>
                  </a:lnTo>
                  <a:lnTo>
                    <a:pt x="3308" y="1702"/>
                  </a:lnTo>
                  <a:cubicBezTo>
                    <a:pt x="3387" y="1544"/>
                    <a:pt x="3537" y="1465"/>
                    <a:pt x="3686" y="1465"/>
                  </a:cubicBezTo>
                  <a:close/>
                  <a:moveTo>
                    <a:pt x="3718" y="0"/>
                  </a:moveTo>
                  <a:cubicBezTo>
                    <a:pt x="1670" y="0"/>
                    <a:pt x="32" y="1670"/>
                    <a:pt x="32" y="3750"/>
                  </a:cubicBezTo>
                  <a:cubicBezTo>
                    <a:pt x="0" y="5766"/>
                    <a:pt x="1670" y="7436"/>
                    <a:pt x="3718" y="7436"/>
                  </a:cubicBezTo>
                  <a:cubicBezTo>
                    <a:pt x="5765" y="7436"/>
                    <a:pt x="7404" y="5797"/>
                    <a:pt x="7467" y="3750"/>
                  </a:cubicBezTo>
                  <a:cubicBezTo>
                    <a:pt x="7467" y="1702"/>
                    <a:pt x="5797" y="32"/>
                    <a:pt x="37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388;p46"/>
            <p:cNvSpPr/>
            <p:nvPr/>
          </p:nvSpPr>
          <p:spPr>
            <a:xfrm>
              <a:off x="-41726500" y="3586725"/>
              <a:ext cx="151250" cy="147800"/>
            </a:xfrm>
            <a:custGeom>
              <a:avLst/>
              <a:gdLst/>
              <a:ahLst/>
              <a:cxnLst/>
              <a:rect l="l" t="t" r="r" b="b"/>
              <a:pathLst>
                <a:path w="6050" h="5912" extrusionOk="0">
                  <a:moveTo>
                    <a:pt x="3829" y="0"/>
                  </a:moveTo>
                  <a:cubicBezTo>
                    <a:pt x="3706" y="0"/>
                    <a:pt x="3580" y="47"/>
                    <a:pt x="3498" y="146"/>
                  </a:cubicBezTo>
                  <a:lnTo>
                    <a:pt x="1" y="4336"/>
                  </a:lnTo>
                  <a:cubicBezTo>
                    <a:pt x="1229" y="4399"/>
                    <a:pt x="2332" y="4998"/>
                    <a:pt x="3088" y="5912"/>
                  </a:cubicBezTo>
                  <a:lnTo>
                    <a:pt x="5861" y="2446"/>
                  </a:lnTo>
                  <a:cubicBezTo>
                    <a:pt x="6050" y="2289"/>
                    <a:pt x="6050" y="2037"/>
                    <a:pt x="5924" y="1879"/>
                  </a:cubicBezTo>
                  <a:lnTo>
                    <a:pt x="4128" y="115"/>
                  </a:lnTo>
                  <a:cubicBezTo>
                    <a:pt x="4053" y="40"/>
                    <a:pt x="3942" y="0"/>
                    <a:pt x="38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389;p46"/>
            <p:cNvSpPr/>
            <p:nvPr/>
          </p:nvSpPr>
          <p:spPr>
            <a:xfrm>
              <a:off x="-41808400" y="3584850"/>
              <a:ext cx="148100" cy="89825"/>
            </a:xfrm>
            <a:custGeom>
              <a:avLst/>
              <a:gdLst/>
              <a:ahLst/>
              <a:cxnLst/>
              <a:rect l="l" t="t" r="r" b="b"/>
              <a:pathLst>
                <a:path w="5924" h="3593" extrusionOk="0">
                  <a:moveTo>
                    <a:pt x="0" y="1"/>
                  </a:moveTo>
                  <a:lnTo>
                    <a:pt x="2962" y="3592"/>
                  </a:lnTo>
                  <a:lnTo>
                    <a:pt x="59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390;p46"/>
            <p:cNvSpPr/>
            <p:nvPr/>
          </p:nvSpPr>
          <p:spPr>
            <a:xfrm>
              <a:off x="-41893475" y="3586725"/>
              <a:ext cx="148875" cy="147025"/>
            </a:xfrm>
            <a:custGeom>
              <a:avLst/>
              <a:gdLst/>
              <a:ahLst/>
              <a:cxnLst/>
              <a:rect l="l" t="t" r="r" b="b"/>
              <a:pathLst>
                <a:path w="5955" h="5881" extrusionOk="0">
                  <a:moveTo>
                    <a:pt x="2194" y="0"/>
                  </a:moveTo>
                  <a:cubicBezTo>
                    <a:pt x="2084" y="0"/>
                    <a:pt x="1965" y="40"/>
                    <a:pt x="1859" y="115"/>
                  </a:cubicBezTo>
                  <a:lnTo>
                    <a:pt x="95" y="1879"/>
                  </a:lnTo>
                  <a:cubicBezTo>
                    <a:pt x="1" y="2037"/>
                    <a:pt x="1" y="2289"/>
                    <a:pt x="95" y="2446"/>
                  </a:cubicBezTo>
                  <a:lnTo>
                    <a:pt x="2899" y="5880"/>
                  </a:lnTo>
                  <a:cubicBezTo>
                    <a:pt x="3655" y="4998"/>
                    <a:pt x="4758" y="4399"/>
                    <a:pt x="5955" y="4305"/>
                  </a:cubicBezTo>
                  <a:lnTo>
                    <a:pt x="2490" y="146"/>
                  </a:lnTo>
                  <a:cubicBezTo>
                    <a:pt x="2424" y="47"/>
                    <a:pt x="2315" y="0"/>
                    <a:pt x="21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 name="Google Shape;1391;p46"/>
          <p:cNvSpPr/>
          <p:nvPr/>
        </p:nvSpPr>
        <p:spPr>
          <a:xfrm>
            <a:off x="2114659" y="3057132"/>
            <a:ext cx="315672" cy="369974"/>
          </a:xfrm>
          <a:custGeom>
            <a:avLst/>
            <a:gdLst/>
            <a:ahLst/>
            <a:cxnLst/>
            <a:rect l="l" t="t" r="r" b="b"/>
            <a:pathLst>
              <a:path w="10807" h="12666" extrusionOk="0">
                <a:moveTo>
                  <a:pt x="5419" y="851"/>
                </a:moveTo>
                <a:cubicBezTo>
                  <a:pt x="5640" y="851"/>
                  <a:pt x="5797" y="1040"/>
                  <a:pt x="5829" y="1261"/>
                </a:cubicBezTo>
                <a:cubicBezTo>
                  <a:pt x="5829" y="1513"/>
                  <a:pt x="6049" y="1670"/>
                  <a:pt x="6270" y="1670"/>
                </a:cubicBezTo>
                <a:lnTo>
                  <a:pt x="7940" y="1670"/>
                </a:lnTo>
                <a:cubicBezTo>
                  <a:pt x="8160" y="1670"/>
                  <a:pt x="8318" y="1859"/>
                  <a:pt x="8349" y="2048"/>
                </a:cubicBezTo>
                <a:lnTo>
                  <a:pt x="8349" y="2489"/>
                </a:lnTo>
                <a:lnTo>
                  <a:pt x="2615" y="2489"/>
                </a:lnTo>
                <a:lnTo>
                  <a:pt x="2615" y="2048"/>
                </a:lnTo>
                <a:lnTo>
                  <a:pt x="2521" y="2048"/>
                </a:lnTo>
                <a:cubicBezTo>
                  <a:pt x="2521" y="1828"/>
                  <a:pt x="2741" y="1670"/>
                  <a:pt x="2962" y="1670"/>
                </a:cubicBezTo>
                <a:lnTo>
                  <a:pt x="4569" y="1670"/>
                </a:lnTo>
                <a:cubicBezTo>
                  <a:pt x="4821" y="1670"/>
                  <a:pt x="5010" y="1481"/>
                  <a:pt x="5010" y="1261"/>
                </a:cubicBezTo>
                <a:cubicBezTo>
                  <a:pt x="5010" y="1040"/>
                  <a:pt x="5199" y="882"/>
                  <a:pt x="5419" y="851"/>
                </a:cubicBezTo>
                <a:close/>
                <a:moveTo>
                  <a:pt x="8203" y="5651"/>
                </a:moveTo>
                <a:cubicBezTo>
                  <a:pt x="8417" y="5651"/>
                  <a:pt x="8629" y="5730"/>
                  <a:pt x="8790" y="5892"/>
                </a:cubicBezTo>
                <a:lnTo>
                  <a:pt x="8885" y="5955"/>
                </a:lnTo>
                <a:cubicBezTo>
                  <a:pt x="9200" y="6270"/>
                  <a:pt x="9200" y="6805"/>
                  <a:pt x="8885" y="7152"/>
                </a:cubicBezTo>
                <a:lnTo>
                  <a:pt x="5577" y="10428"/>
                </a:lnTo>
                <a:cubicBezTo>
                  <a:pt x="5419" y="10586"/>
                  <a:pt x="5199" y="10665"/>
                  <a:pt x="4978" y="10665"/>
                </a:cubicBezTo>
                <a:cubicBezTo>
                  <a:pt x="4758" y="10665"/>
                  <a:pt x="4537" y="10586"/>
                  <a:pt x="4380" y="10428"/>
                </a:cubicBezTo>
                <a:lnTo>
                  <a:pt x="2773" y="8822"/>
                </a:lnTo>
                <a:cubicBezTo>
                  <a:pt x="2458" y="8507"/>
                  <a:pt x="2458" y="7971"/>
                  <a:pt x="2773" y="7656"/>
                </a:cubicBezTo>
                <a:lnTo>
                  <a:pt x="2836" y="7561"/>
                </a:lnTo>
                <a:cubicBezTo>
                  <a:pt x="2993" y="7404"/>
                  <a:pt x="3214" y="7325"/>
                  <a:pt x="3434" y="7325"/>
                </a:cubicBezTo>
                <a:cubicBezTo>
                  <a:pt x="3655" y="7325"/>
                  <a:pt x="3876" y="7404"/>
                  <a:pt x="4033" y="7561"/>
                </a:cubicBezTo>
                <a:lnTo>
                  <a:pt x="4978" y="8507"/>
                </a:lnTo>
                <a:lnTo>
                  <a:pt x="7625" y="5860"/>
                </a:lnTo>
                <a:cubicBezTo>
                  <a:pt x="7793" y="5722"/>
                  <a:pt x="7999" y="5651"/>
                  <a:pt x="8203" y="5651"/>
                </a:cubicBezTo>
                <a:close/>
                <a:moveTo>
                  <a:pt x="5419" y="0"/>
                </a:moveTo>
                <a:cubicBezTo>
                  <a:pt x="4852" y="0"/>
                  <a:pt x="4411" y="347"/>
                  <a:pt x="4222" y="851"/>
                </a:cubicBezTo>
                <a:lnTo>
                  <a:pt x="2930" y="851"/>
                </a:lnTo>
                <a:cubicBezTo>
                  <a:pt x="2363" y="851"/>
                  <a:pt x="1954" y="1198"/>
                  <a:pt x="1733" y="1670"/>
                </a:cubicBezTo>
                <a:lnTo>
                  <a:pt x="442" y="1670"/>
                </a:lnTo>
                <a:cubicBezTo>
                  <a:pt x="221" y="1670"/>
                  <a:pt x="0" y="1859"/>
                  <a:pt x="0" y="2048"/>
                </a:cubicBezTo>
                <a:lnTo>
                  <a:pt x="0" y="12256"/>
                </a:lnTo>
                <a:cubicBezTo>
                  <a:pt x="0" y="12508"/>
                  <a:pt x="221" y="12665"/>
                  <a:pt x="442" y="12665"/>
                </a:cubicBezTo>
                <a:lnTo>
                  <a:pt x="10366" y="12665"/>
                </a:lnTo>
                <a:cubicBezTo>
                  <a:pt x="10618" y="12665"/>
                  <a:pt x="10807" y="12445"/>
                  <a:pt x="10807" y="12256"/>
                </a:cubicBezTo>
                <a:lnTo>
                  <a:pt x="10807" y="2048"/>
                </a:lnTo>
                <a:cubicBezTo>
                  <a:pt x="10807" y="1828"/>
                  <a:pt x="10618" y="1670"/>
                  <a:pt x="10366" y="1670"/>
                </a:cubicBezTo>
                <a:lnTo>
                  <a:pt x="9074" y="1670"/>
                </a:lnTo>
                <a:cubicBezTo>
                  <a:pt x="8916" y="1198"/>
                  <a:pt x="8444" y="851"/>
                  <a:pt x="7877" y="851"/>
                </a:cubicBezTo>
                <a:lnTo>
                  <a:pt x="6585" y="851"/>
                </a:lnTo>
                <a:cubicBezTo>
                  <a:pt x="6427" y="378"/>
                  <a:pt x="5955" y="0"/>
                  <a:pt x="54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5" name="Google Shape;1376;p46"/>
          <p:cNvCxnSpPr/>
          <p:nvPr/>
        </p:nvCxnSpPr>
        <p:spPr>
          <a:xfrm flipV="1">
            <a:off x="4882350" y="1554175"/>
            <a:ext cx="1667065" cy="522376"/>
          </a:xfrm>
          <a:prstGeom prst="bentConnector3">
            <a:avLst>
              <a:gd name="adj1" fmla="val 50000"/>
            </a:avLst>
          </a:prstGeom>
          <a:noFill/>
          <a:ln w="9525" cap="flat" cmpd="sng">
            <a:solidFill>
              <a:schemeClr val="dk1"/>
            </a:solidFill>
            <a:prstDash val="solid"/>
            <a:round/>
            <a:headEnd type="oval" w="med" len="med"/>
            <a:tailEnd type="none" w="med" len="med"/>
          </a:ln>
        </p:spPr>
      </p:cxnSp>
      <p:sp>
        <p:nvSpPr>
          <p:cNvPr id="26" name="Rectangle 25"/>
          <p:cNvSpPr/>
          <p:nvPr/>
        </p:nvSpPr>
        <p:spPr>
          <a:xfrm>
            <a:off x="164967" y="973448"/>
            <a:ext cx="2374368" cy="307777"/>
          </a:xfrm>
          <a:prstGeom prst="rect">
            <a:avLst/>
          </a:prstGeom>
        </p:spPr>
        <p:txBody>
          <a:bodyPr wrap="none">
            <a:spAutoFit/>
          </a:bodyPr>
          <a:lstStyle/>
          <a:p>
            <a:r>
              <a:rPr lang="en-IN" b="1">
                <a:solidFill>
                  <a:schemeClr val="tx1"/>
                </a:solidFill>
              </a:rPr>
              <a:t>Weekly User Engagement</a:t>
            </a:r>
          </a:p>
        </p:txBody>
      </p:sp>
      <p:sp>
        <p:nvSpPr>
          <p:cNvPr id="28" name="Rectangle 2"/>
          <p:cNvSpPr>
            <a:spLocks noChangeArrowheads="1"/>
          </p:cNvSpPr>
          <p:nvPr/>
        </p:nvSpPr>
        <p:spPr bwMode="auto">
          <a:xfrm>
            <a:off x="25400" y="1891725"/>
            <a:ext cx="342223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tabLst/>
            </a:pPr>
            <a:r>
              <a:rPr kumimoji="0" lang="en-US" sz="1200" b="0" i="0" u="none" strike="noStrike" cap="none" normalizeH="0" baseline="0" smtClean="0">
                <a:ln>
                  <a:noFill/>
                </a:ln>
                <a:solidFill>
                  <a:schemeClr val="tx1"/>
                </a:solidFill>
                <a:effectLst/>
                <a:latin typeface="Arial" pitchFamily="34" charset="0"/>
                <a:cs typeface="Arial" pitchFamily="34" charset="0"/>
              </a:rPr>
              <a:t>Engagement spiked post-signup but declined</a:t>
            </a:r>
            <a:r>
              <a:rPr kumimoji="0" lang="en-US" sz="1200" b="0" i="0" u="none" strike="noStrike" cap="none" normalizeH="0" smtClean="0">
                <a:ln>
                  <a:noFill/>
                </a:ln>
                <a:solidFill>
                  <a:schemeClr val="tx1"/>
                </a:solidFill>
                <a:effectLst/>
                <a:latin typeface="Arial" pitchFamily="34" charset="0"/>
                <a:cs typeface="Arial" pitchFamily="34" charset="0"/>
              </a:rPr>
              <a:t> </a:t>
            </a:r>
            <a:r>
              <a:rPr kumimoji="0" lang="en-US" sz="1200" b="0" i="0" u="none" strike="noStrike" cap="none" normalizeH="0" baseline="0" smtClean="0">
                <a:ln>
                  <a:noFill/>
                </a:ln>
                <a:solidFill>
                  <a:schemeClr val="tx1"/>
                </a:solidFill>
                <a:effectLst/>
                <a:latin typeface="Arial" pitchFamily="34" charset="0"/>
                <a:cs typeface="Arial" pitchFamily="34" charset="0"/>
              </a:rPr>
              <a:t>over subsequent weeks, suggesting weak long-term retention</a:t>
            </a:r>
            <a:r>
              <a:rPr kumimoji="0" lang="en-US" sz="1200" b="0" i="0" u="none" strike="noStrike" cap="none" normalizeH="0" smtClean="0">
                <a:ln>
                  <a:noFill/>
                </a:ln>
                <a:solidFill>
                  <a:schemeClr val="tx1"/>
                </a:solidFill>
                <a:effectLst/>
                <a:latin typeface="Arial" pitchFamily="34" charset="0"/>
                <a:cs typeface="Arial" pitchFamily="34" charset="0"/>
              </a:rPr>
              <a:t> d</a:t>
            </a:r>
            <a:r>
              <a:rPr kumimoji="0" lang="en-US" sz="1200" b="0" i="0" u="none" strike="noStrike" cap="none" normalizeH="0" baseline="0" smtClean="0">
                <a:ln>
                  <a:noFill/>
                </a:ln>
                <a:solidFill>
                  <a:schemeClr val="tx1"/>
                </a:solidFill>
                <a:effectLst/>
                <a:latin typeface="Arial" pitchFamily="34" charset="0"/>
                <a:cs typeface="Arial" pitchFamily="34" charset="0"/>
              </a:rPr>
              <a:t>evices like mobile showed higher engagement compared to desktop.</a:t>
            </a:r>
          </a:p>
        </p:txBody>
      </p:sp>
      <p:sp>
        <p:nvSpPr>
          <p:cNvPr id="30" name="Rectangle 29"/>
          <p:cNvSpPr/>
          <p:nvPr/>
        </p:nvSpPr>
        <p:spPr>
          <a:xfrm>
            <a:off x="-38100" y="3039824"/>
            <a:ext cx="2045753" cy="307777"/>
          </a:xfrm>
          <a:prstGeom prst="rect">
            <a:avLst/>
          </a:prstGeom>
        </p:spPr>
        <p:txBody>
          <a:bodyPr wrap="none">
            <a:spAutoFit/>
          </a:bodyPr>
          <a:lstStyle/>
          <a:p>
            <a:r>
              <a:rPr lang="en-IN" b="1">
                <a:solidFill>
                  <a:schemeClr val="tx1"/>
                </a:solidFill>
              </a:rPr>
              <a:t>User Growth Analysis</a:t>
            </a:r>
          </a:p>
        </p:txBody>
      </p:sp>
      <p:sp>
        <p:nvSpPr>
          <p:cNvPr id="31" name="Rectangle 4"/>
          <p:cNvSpPr>
            <a:spLocks noChangeArrowheads="1"/>
          </p:cNvSpPr>
          <p:nvPr/>
        </p:nvSpPr>
        <p:spPr bwMode="auto">
          <a:xfrm>
            <a:off x="0" y="3546509"/>
            <a:ext cx="2582838"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tabLst/>
            </a:pPr>
            <a:r>
              <a:rPr kumimoji="0" lang="en-US" sz="1200" b="0" i="0" u="none" strike="noStrike" cap="none" normalizeH="0" baseline="0" smtClean="0">
                <a:ln>
                  <a:noFill/>
                </a:ln>
                <a:solidFill>
                  <a:schemeClr val="tx1"/>
                </a:solidFill>
                <a:effectLst/>
                <a:latin typeface="Arial" pitchFamily="34" charset="0"/>
                <a:cs typeface="Arial" pitchFamily="34" charset="0"/>
              </a:rPr>
              <a:t>Showed steady weekly growth in user signups</a:t>
            </a:r>
            <a:r>
              <a:rPr kumimoji="0" lang="en-US" sz="1200" b="0" i="0" u="none" strike="noStrike" cap="none" normalizeH="0" smtClean="0">
                <a:ln>
                  <a:noFill/>
                </a:ln>
                <a:solidFill>
                  <a:schemeClr val="tx1"/>
                </a:solidFill>
                <a:effectLst/>
                <a:latin typeface="Arial" pitchFamily="34" charset="0"/>
                <a:cs typeface="Arial" pitchFamily="34" charset="0"/>
              </a:rPr>
              <a:t> abd s</a:t>
            </a:r>
            <a:r>
              <a:rPr kumimoji="0" lang="en-US" sz="1200" b="0" i="0" u="none" strike="noStrike" cap="none" normalizeH="0" baseline="0" smtClean="0">
                <a:ln>
                  <a:noFill/>
                </a:ln>
                <a:solidFill>
                  <a:schemeClr val="tx1"/>
                </a:solidFill>
                <a:effectLst/>
                <a:latin typeface="Arial" pitchFamily="34" charset="0"/>
                <a:cs typeface="Arial" pitchFamily="34" charset="0"/>
              </a:rPr>
              <a:t>ome weeks experienced noticeable surges, possibly due to marketing efforts or product updates.</a:t>
            </a:r>
          </a:p>
        </p:txBody>
      </p:sp>
      <p:sp>
        <p:nvSpPr>
          <p:cNvPr id="32" name="Rectangle 31"/>
          <p:cNvSpPr/>
          <p:nvPr/>
        </p:nvSpPr>
        <p:spPr>
          <a:xfrm>
            <a:off x="6497650" y="3528706"/>
            <a:ext cx="2460930" cy="307777"/>
          </a:xfrm>
          <a:prstGeom prst="rect">
            <a:avLst/>
          </a:prstGeom>
        </p:spPr>
        <p:txBody>
          <a:bodyPr wrap="none">
            <a:spAutoFit/>
          </a:bodyPr>
          <a:lstStyle/>
          <a:p>
            <a:r>
              <a:rPr lang="en-IN" b="1">
                <a:solidFill>
                  <a:schemeClr val="tx1"/>
                </a:solidFill>
              </a:rPr>
              <a:t>Weekly Retention Analysis</a:t>
            </a:r>
            <a:endParaRPr lang="en-IN">
              <a:solidFill>
                <a:schemeClr val="tx1"/>
              </a:solidFill>
            </a:endParaRPr>
          </a:p>
        </p:txBody>
      </p:sp>
      <p:sp>
        <p:nvSpPr>
          <p:cNvPr id="33" name="Rectangle 5"/>
          <p:cNvSpPr>
            <a:spLocks noChangeArrowheads="1"/>
          </p:cNvSpPr>
          <p:nvPr/>
        </p:nvSpPr>
        <p:spPr bwMode="auto">
          <a:xfrm>
            <a:off x="5918200" y="3786897"/>
            <a:ext cx="32258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tabLst/>
            </a:pPr>
            <a:r>
              <a:rPr kumimoji="0" lang="en-US" sz="1200" b="0" i="0" u="none" strike="noStrike" cap="none" normalizeH="0" baseline="0" smtClean="0">
                <a:ln>
                  <a:noFill/>
                </a:ln>
                <a:solidFill>
                  <a:schemeClr val="tx1"/>
                </a:solidFill>
                <a:effectLst/>
                <a:latin typeface="Arial" pitchFamily="34" charset="0"/>
                <a:cs typeface="Arial" pitchFamily="34" charset="0"/>
              </a:rPr>
              <a:t>Retention dropped significantly after the first week (Week 0 to Week 1)</a:t>
            </a:r>
            <a:r>
              <a:rPr kumimoji="0" lang="en-US" sz="1200" b="0" i="0" u="none" strike="noStrike" cap="none" normalizeH="0" smtClean="0">
                <a:ln>
                  <a:noFill/>
                </a:ln>
                <a:solidFill>
                  <a:schemeClr val="tx1"/>
                </a:solidFill>
                <a:effectLst/>
                <a:latin typeface="Arial" pitchFamily="34" charset="0"/>
                <a:cs typeface="Arial" pitchFamily="34" charset="0"/>
              </a:rPr>
              <a:t> </a:t>
            </a:r>
            <a:r>
              <a:rPr lang="en-US" sz="1200" smtClean="0">
                <a:solidFill>
                  <a:schemeClr val="tx1"/>
                </a:solidFill>
                <a:latin typeface="Arial" pitchFamily="34" charset="0"/>
                <a:cs typeface="Arial" pitchFamily="34" charset="0"/>
              </a:rPr>
              <a:t>and i</a:t>
            </a:r>
            <a:r>
              <a:rPr kumimoji="0" lang="en-US" sz="1200" b="0" i="0" u="none" strike="noStrike" cap="none" normalizeH="0" baseline="0" smtClean="0">
                <a:ln>
                  <a:noFill/>
                </a:ln>
                <a:solidFill>
                  <a:schemeClr val="tx1"/>
                </a:solidFill>
                <a:effectLst/>
                <a:latin typeface="Arial" pitchFamily="34" charset="0"/>
                <a:cs typeface="Arial" pitchFamily="34" charset="0"/>
              </a:rPr>
              <a:t>ndicated the need for improved onboarding and engagement strategies.</a:t>
            </a:r>
          </a:p>
        </p:txBody>
      </p:sp>
      <p:cxnSp>
        <p:nvCxnSpPr>
          <p:cNvPr id="38" name="Google Shape;1377;p46"/>
          <p:cNvCxnSpPr>
            <a:stCxn id="3" idx="4"/>
            <a:endCxn id="48" idx="0"/>
          </p:cNvCxnSpPr>
          <p:nvPr/>
        </p:nvCxnSpPr>
        <p:spPr>
          <a:xfrm rot="16200000" flipH="1">
            <a:off x="4369712" y="2590087"/>
            <a:ext cx="404577" cy="1"/>
          </a:xfrm>
          <a:prstGeom prst="bentConnector3">
            <a:avLst>
              <a:gd name="adj1" fmla="val 50000"/>
            </a:avLst>
          </a:prstGeom>
          <a:noFill/>
          <a:ln w="9525" cap="flat" cmpd="sng">
            <a:solidFill>
              <a:schemeClr val="dk1"/>
            </a:solidFill>
            <a:prstDash val="solid"/>
            <a:round/>
            <a:headEnd type="oval" w="med" len="med"/>
            <a:tailEnd type="none" w="med" len="med"/>
          </a:ln>
        </p:spPr>
      </p:cxnSp>
      <p:sp>
        <p:nvSpPr>
          <p:cNvPr id="41" name="Rectangle 40"/>
          <p:cNvSpPr/>
          <p:nvPr/>
        </p:nvSpPr>
        <p:spPr>
          <a:xfrm>
            <a:off x="2814040" y="3492019"/>
            <a:ext cx="2880917" cy="307777"/>
          </a:xfrm>
          <a:prstGeom prst="rect">
            <a:avLst/>
          </a:prstGeom>
        </p:spPr>
        <p:txBody>
          <a:bodyPr wrap="none">
            <a:spAutoFit/>
          </a:bodyPr>
          <a:lstStyle/>
          <a:p>
            <a:r>
              <a:rPr lang="en-IN" b="1">
                <a:solidFill>
                  <a:schemeClr val="tx1"/>
                </a:solidFill>
              </a:rPr>
              <a:t>Weekly Engagement per Device</a:t>
            </a:r>
            <a:endParaRPr lang="en-IN">
              <a:solidFill>
                <a:schemeClr val="tx1"/>
              </a:solidFill>
            </a:endParaRPr>
          </a:p>
        </p:txBody>
      </p:sp>
      <p:sp>
        <p:nvSpPr>
          <p:cNvPr id="42" name="Rectangle 6"/>
          <p:cNvSpPr>
            <a:spLocks noChangeArrowheads="1"/>
          </p:cNvSpPr>
          <p:nvPr/>
        </p:nvSpPr>
        <p:spPr bwMode="auto">
          <a:xfrm>
            <a:off x="2797480" y="3786896"/>
            <a:ext cx="313154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tabLst/>
            </a:pPr>
            <a:r>
              <a:rPr kumimoji="0" lang="en-US" sz="1200" b="0" i="0" u="none" strike="noStrike" cap="none" normalizeH="0" baseline="0" smtClean="0">
                <a:ln>
                  <a:noFill/>
                </a:ln>
                <a:solidFill>
                  <a:schemeClr val="tx1"/>
                </a:solidFill>
                <a:effectLst/>
                <a:latin typeface="Arial" pitchFamily="34" charset="0"/>
                <a:cs typeface="Arial" pitchFamily="34" charset="0"/>
              </a:rPr>
              <a:t>Mobile devices led in weekly activity</a:t>
            </a:r>
            <a:r>
              <a:rPr kumimoji="0" lang="en-US" sz="1200" b="0" i="0" u="none" strike="noStrike" cap="none" normalizeH="0" smtClean="0">
                <a:ln>
                  <a:noFill/>
                </a:ln>
                <a:solidFill>
                  <a:schemeClr val="tx1"/>
                </a:solidFill>
                <a:effectLst/>
                <a:latin typeface="Arial" pitchFamily="34" charset="0"/>
                <a:cs typeface="Arial" pitchFamily="34" charset="0"/>
              </a:rPr>
              <a:t> </a:t>
            </a:r>
            <a:r>
              <a:rPr lang="en-US" sz="1200">
                <a:solidFill>
                  <a:schemeClr val="tx1"/>
                </a:solidFill>
                <a:latin typeface="Arial" pitchFamily="34" charset="0"/>
                <a:cs typeface="Arial" pitchFamily="34" charset="0"/>
              </a:rPr>
              <a:t>e</a:t>
            </a:r>
            <a:r>
              <a:rPr kumimoji="0" lang="en-US" sz="1200" b="0" i="0" u="none" strike="noStrike" cap="none" normalizeH="0" baseline="0" smtClean="0">
                <a:ln>
                  <a:noFill/>
                </a:ln>
                <a:solidFill>
                  <a:schemeClr val="tx1"/>
                </a:solidFill>
                <a:effectLst/>
                <a:latin typeface="Arial" pitchFamily="34" charset="0"/>
                <a:cs typeface="Arial" pitchFamily="34" charset="0"/>
              </a:rPr>
              <a:t>ngagement trends varied by device, indicating user preference and platform-specific experience differences.</a:t>
            </a:r>
          </a:p>
        </p:txBody>
      </p:sp>
      <p:sp>
        <p:nvSpPr>
          <p:cNvPr id="43" name="Rectangle 42"/>
          <p:cNvSpPr/>
          <p:nvPr/>
        </p:nvSpPr>
        <p:spPr>
          <a:xfrm>
            <a:off x="6549415" y="814929"/>
            <a:ext cx="2573140" cy="307777"/>
          </a:xfrm>
          <a:prstGeom prst="rect">
            <a:avLst/>
          </a:prstGeom>
        </p:spPr>
        <p:txBody>
          <a:bodyPr wrap="none">
            <a:spAutoFit/>
          </a:bodyPr>
          <a:lstStyle/>
          <a:p>
            <a:r>
              <a:rPr lang="en-IN" b="1">
                <a:solidFill>
                  <a:schemeClr val="tx1"/>
                </a:solidFill>
              </a:rPr>
              <a:t>Email Engagement Analysis</a:t>
            </a:r>
            <a:endParaRPr lang="en-IN">
              <a:solidFill>
                <a:schemeClr val="tx1"/>
              </a:solidFill>
            </a:endParaRPr>
          </a:p>
        </p:txBody>
      </p:sp>
      <p:sp>
        <p:nvSpPr>
          <p:cNvPr id="44" name="Rectangle 7"/>
          <p:cNvSpPr>
            <a:spLocks noChangeArrowheads="1"/>
          </p:cNvSpPr>
          <p:nvPr/>
        </p:nvSpPr>
        <p:spPr bwMode="auto">
          <a:xfrm>
            <a:off x="5827420" y="1899011"/>
            <a:ext cx="3160313"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tabLst/>
            </a:pPr>
            <a:r>
              <a:rPr kumimoji="0" lang="en-US" sz="1200" b="0" i="0" u="none" strike="noStrike" cap="none" normalizeH="0" baseline="0" smtClean="0">
                <a:ln>
                  <a:noFill/>
                </a:ln>
                <a:solidFill>
                  <a:schemeClr val="tx1"/>
                </a:solidFill>
                <a:effectLst/>
                <a:latin typeface="Arial" pitchFamily="34" charset="0"/>
                <a:cs typeface="Arial" pitchFamily="34" charset="0"/>
              </a:rPr>
              <a:t>Low open and clickthrough rates observed</a:t>
            </a:r>
            <a:r>
              <a:rPr kumimoji="0" lang="en-US" sz="1200" b="0" i="0" u="none" strike="noStrike" cap="none" normalizeH="0" smtClean="0">
                <a:ln>
                  <a:noFill/>
                </a:ln>
                <a:solidFill>
                  <a:schemeClr val="tx1"/>
                </a:solidFill>
                <a:effectLst/>
                <a:latin typeface="Arial" pitchFamily="34" charset="0"/>
                <a:cs typeface="Arial" pitchFamily="34" charset="0"/>
              </a:rPr>
              <a:t> and r</a:t>
            </a:r>
            <a:r>
              <a:rPr kumimoji="0" lang="en-US" sz="1200" b="0" i="0" u="none" strike="noStrike" cap="none" normalizeH="0" baseline="0" smtClean="0">
                <a:ln>
                  <a:noFill/>
                </a:ln>
                <a:solidFill>
                  <a:schemeClr val="tx1"/>
                </a:solidFill>
                <a:effectLst/>
                <a:latin typeface="Arial" pitchFamily="34" charset="0"/>
                <a:cs typeface="Arial" pitchFamily="34" charset="0"/>
              </a:rPr>
              <a:t>e-engagement emails performed worse than weekly digests, suggesting a need to optimize content and targeting.</a:t>
            </a:r>
          </a:p>
        </p:txBody>
      </p:sp>
      <p:sp>
        <p:nvSpPr>
          <p:cNvPr id="48" name="Google Shape;1357;p46"/>
          <p:cNvSpPr/>
          <p:nvPr/>
        </p:nvSpPr>
        <p:spPr>
          <a:xfrm>
            <a:off x="4261651" y="2792377"/>
            <a:ext cx="620700" cy="622500"/>
          </a:xfrm>
          <a:prstGeom prst="ellipse">
            <a:avLst/>
          </a:pr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600">
              <a:solidFill>
                <a:schemeClr val="lt1"/>
              </a:solidFill>
              <a:latin typeface="Bebas Neue"/>
              <a:ea typeface="Bebas Neue"/>
              <a:cs typeface="Bebas Neue"/>
              <a:sym typeface="Bebas Neue"/>
            </a:endParaRPr>
          </a:p>
        </p:txBody>
      </p:sp>
      <p:grpSp>
        <p:nvGrpSpPr>
          <p:cNvPr id="53" name="Google Shape;403;p21"/>
          <p:cNvGrpSpPr/>
          <p:nvPr/>
        </p:nvGrpSpPr>
        <p:grpSpPr>
          <a:xfrm>
            <a:off x="4397910" y="2881804"/>
            <a:ext cx="348176" cy="360321"/>
            <a:chOff x="726183" y="1770972"/>
            <a:chExt cx="422955" cy="437708"/>
          </a:xfrm>
        </p:grpSpPr>
        <p:sp>
          <p:nvSpPr>
            <p:cNvPr id="54" name="Google Shape;404;p21"/>
            <p:cNvSpPr/>
            <p:nvPr/>
          </p:nvSpPr>
          <p:spPr>
            <a:xfrm>
              <a:off x="726183" y="1834957"/>
              <a:ext cx="422955" cy="373723"/>
            </a:xfrm>
            <a:custGeom>
              <a:avLst/>
              <a:gdLst/>
              <a:ahLst/>
              <a:cxnLst/>
              <a:rect l="l" t="t" r="r" b="b"/>
              <a:pathLst>
                <a:path w="20928" h="18492" extrusionOk="0">
                  <a:moveTo>
                    <a:pt x="630" y="0"/>
                  </a:moveTo>
                  <a:cubicBezTo>
                    <a:pt x="285" y="0"/>
                    <a:pt x="1" y="285"/>
                    <a:pt x="1" y="650"/>
                  </a:cubicBezTo>
                  <a:lnTo>
                    <a:pt x="1" y="17862"/>
                  </a:lnTo>
                  <a:cubicBezTo>
                    <a:pt x="1" y="18207"/>
                    <a:pt x="285" y="18492"/>
                    <a:pt x="630" y="18492"/>
                  </a:cubicBezTo>
                  <a:lnTo>
                    <a:pt x="20299" y="18492"/>
                  </a:lnTo>
                  <a:cubicBezTo>
                    <a:pt x="20644" y="18492"/>
                    <a:pt x="20928" y="18207"/>
                    <a:pt x="20928" y="17862"/>
                  </a:cubicBezTo>
                  <a:cubicBezTo>
                    <a:pt x="20928" y="17497"/>
                    <a:pt x="20644" y="17213"/>
                    <a:pt x="20299" y="17213"/>
                  </a:cubicBezTo>
                  <a:lnTo>
                    <a:pt x="19649" y="17213"/>
                  </a:lnTo>
                  <a:lnTo>
                    <a:pt x="19649" y="3593"/>
                  </a:lnTo>
                  <a:cubicBezTo>
                    <a:pt x="19649" y="3370"/>
                    <a:pt x="19466" y="3187"/>
                    <a:pt x="19243" y="3187"/>
                  </a:cubicBezTo>
                  <a:lnTo>
                    <a:pt x="18066" y="3187"/>
                  </a:lnTo>
                  <a:cubicBezTo>
                    <a:pt x="17843" y="3187"/>
                    <a:pt x="17640" y="3370"/>
                    <a:pt x="17640" y="3593"/>
                  </a:cubicBezTo>
                  <a:lnTo>
                    <a:pt x="17640" y="17213"/>
                  </a:lnTo>
                  <a:lnTo>
                    <a:pt x="16381" y="17213"/>
                  </a:lnTo>
                  <a:lnTo>
                    <a:pt x="16381" y="8728"/>
                  </a:lnTo>
                  <a:cubicBezTo>
                    <a:pt x="16381" y="8485"/>
                    <a:pt x="16198" y="8302"/>
                    <a:pt x="15955" y="8302"/>
                  </a:cubicBezTo>
                  <a:lnTo>
                    <a:pt x="14798" y="8302"/>
                  </a:lnTo>
                  <a:cubicBezTo>
                    <a:pt x="14554" y="8302"/>
                    <a:pt x="14372" y="8485"/>
                    <a:pt x="14372" y="8728"/>
                  </a:cubicBezTo>
                  <a:lnTo>
                    <a:pt x="14372" y="17213"/>
                  </a:lnTo>
                  <a:lnTo>
                    <a:pt x="13113" y="17213"/>
                  </a:lnTo>
                  <a:lnTo>
                    <a:pt x="13113" y="12280"/>
                  </a:lnTo>
                  <a:cubicBezTo>
                    <a:pt x="13113" y="12037"/>
                    <a:pt x="12910" y="11854"/>
                    <a:pt x="12687" y="11854"/>
                  </a:cubicBezTo>
                  <a:lnTo>
                    <a:pt x="11510" y="11854"/>
                  </a:lnTo>
                  <a:cubicBezTo>
                    <a:pt x="11286" y="11854"/>
                    <a:pt x="11104" y="12037"/>
                    <a:pt x="11104" y="12280"/>
                  </a:cubicBezTo>
                  <a:lnTo>
                    <a:pt x="11104" y="17213"/>
                  </a:lnTo>
                  <a:lnTo>
                    <a:pt x="9825" y="17213"/>
                  </a:lnTo>
                  <a:lnTo>
                    <a:pt x="9825" y="8668"/>
                  </a:lnTo>
                  <a:cubicBezTo>
                    <a:pt x="9825" y="8444"/>
                    <a:pt x="9642" y="8262"/>
                    <a:pt x="9399" y="8262"/>
                  </a:cubicBezTo>
                  <a:lnTo>
                    <a:pt x="8242" y="8262"/>
                  </a:lnTo>
                  <a:cubicBezTo>
                    <a:pt x="7998" y="8262"/>
                    <a:pt x="7816" y="8444"/>
                    <a:pt x="7816" y="8668"/>
                  </a:cubicBezTo>
                  <a:lnTo>
                    <a:pt x="7816" y="17213"/>
                  </a:lnTo>
                  <a:lnTo>
                    <a:pt x="6557" y="17213"/>
                  </a:lnTo>
                  <a:lnTo>
                    <a:pt x="6557" y="12280"/>
                  </a:lnTo>
                  <a:cubicBezTo>
                    <a:pt x="6557" y="12037"/>
                    <a:pt x="6354" y="11854"/>
                    <a:pt x="6131" y="11854"/>
                  </a:cubicBezTo>
                  <a:lnTo>
                    <a:pt x="4974" y="11854"/>
                  </a:lnTo>
                  <a:cubicBezTo>
                    <a:pt x="4730" y="11854"/>
                    <a:pt x="4548" y="12037"/>
                    <a:pt x="4548" y="12280"/>
                  </a:cubicBezTo>
                  <a:lnTo>
                    <a:pt x="4548" y="17213"/>
                  </a:lnTo>
                  <a:lnTo>
                    <a:pt x="3269" y="17213"/>
                  </a:lnTo>
                  <a:lnTo>
                    <a:pt x="3269" y="15508"/>
                  </a:lnTo>
                  <a:cubicBezTo>
                    <a:pt x="3269" y="15285"/>
                    <a:pt x="3086" y="15082"/>
                    <a:pt x="2863" y="15082"/>
                  </a:cubicBezTo>
                  <a:lnTo>
                    <a:pt x="1259" y="15082"/>
                  </a:lnTo>
                  <a:lnTo>
                    <a:pt x="1259" y="650"/>
                  </a:lnTo>
                  <a:cubicBezTo>
                    <a:pt x="1259" y="285"/>
                    <a:pt x="975" y="0"/>
                    <a:pt x="6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405;p21"/>
            <p:cNvSpPr/>
            <p:nvPr/>
          </p:nvSpPr>
          <p:spPr>
            <a:xfrm>
              <a:off x="775818" y="1770972"/>
              <a:ext cx="342964" cy="191571"/>
            </a:xfrm>
            <a:custGeom>
              <a:avLst/>
              <a:gdLst/>
              <a:ahLst/>
              <a:cxnLst/>
              <a:rect l="l" t="t" r="r" b="b"/>
              <a:pathLst>
                <a:path w="16970" h="9479" extrusionOk="0">
                  <a:moveTo>
                    <a:pt x="14250" y="0"/>
                  </a:moveTo>
                  <a:cubicBezTo>
                    <a:pt x="13905" y="0"/>
                    <a:pt x="13621" y="284"/>
                    <a:pt x="13621" y="629"/>
                  </a:cubicBezTo>
                  <a:cubicBezTo>
                    <a:pt x="13621" y="995"/>
                    <a:pt x="13905" y="1279"/>
                    <a:pt x="14250" y="1279"/>
                  </a:cubicBezTo>
                  <a:lnTo>
                    <a:pt x="14798" y="1279"/>
                  </a:lnTo>
                  <a:lnTo>
                    <a:pt x="9033" y="7023"/>
                  </a:lnTo>
                  <a:lnTo>
                    <a:pt x="5360" y="4100"/>
                  </a:lnTo>
                  <a:cubicBezTo>
                    <a:pt x="5237" y="4006"/>
                    <a:pt x="5093" y="3960"/>
                    <a:pt x="4951" y="3960"/>
                  </a:cubicBezTo>
                  <a:cubicBezTo>
                    <a:pt x="4787" y="3960"/>
                    <a:pt x="4627" y="4021"/>
                    <a:pt x="4507" y="4141"/>
                  </a:cubicBezTo>
                  <a:lnTo>
                    <a:pt x="245" y="8403"/>
                  </a:lnTo>
                  <a:cubicBezTo>
                    <a:pt x="1" y="8647"/>
                    <a:pt x="1" y="9053"/>
                    <a:pt x="245" y="9296"/>
                  </a:cubicBezTo>
                  <a:cubicBezTo>
                    <a:pt x="366" y="9418"/>
                    <a:pt x="529" y="9479"/>
                    <a:pt x="691" y="9479"/>
                  </a:cubicBezTo>
                  <a:cubicBezTo>
                    <a:pt x="853" y="9479"/>
                    <a:pt x="1016" y="9418"/>
                    <a:pt x="1138" y="9296"/>
                  </a:cubicBezTo>
                  <a:lnTo>
                    <a:pt x="4994" y="5440"/>
                  </a:lnTo>
                  <a:lnTo>
                    <a:pt x="8688" y="8383"/>
                  </a:lnTo>
                  <a:cubicBezTo>
                    <a:pt x="8808" y="8475"/>
                    <a:pt x="8949" y="8521"/>
                    <a:pt x="9088" y="8521"/>
                  </a:cubicBezTo>
                  <a:cubicBezTo>
                    <a:pt x="9255" y="8521"/>
                    <a:pt x="9419" y="8455"/>
                    <a:pt x="9541" y="8322"/>
                  </a:cubicBezTo>
                  <a:lnTo>
                    <a:pt x="15691" y="2172"/>
                  </a:lnTo>
                  <a:lnTo>
                    <a:pt x="15691" y="2720"/>
                  </a:lnTo>
                  <a:cubicBezTo>
                    <a:pt x="15691" y="3065"/>
                    <a:pt x="15975" y="3349"/>
                    <a:pt x="16341" y="3349"/>
                  </a:cubicBezTo>
                  <a:cubicBezTo>
                    <a:pt x="16686" y="3349"/>
                    <a:pt x="16970" y="3065"/>
                    <a:pt x="16970" y="2720"/>
                  </a:cubicBezTo>
                  <a:lnTo>
                    <a:pt x="16970" y="629"/>
                  </a:lnTo>
                  <a:cubicBezTo>
                    <a:pt x="16970" y="284"/>
                    <a:pt x="16686" y="0"/>
                    <a:pt x="163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73096041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Google Shape;594;p25"/>
          <p:cNvSpPr txBox="1">
            <a:spLocks noGrp="1"/>
          </p:cNvSpPr>
          <p:nvPr>
            <p:ph type="title"/>
          </p:nvPr>
        </p:nvSpPr>
        <p:spPr>
          <a:xfrm>
            <a:off x="720000" y="539450"/>
            <a:ext cx="7704000" cy="572700"/>
          </a:xfrm>
          <a:prstGeom prst="rect">
            <a:avLst/>
          </a:prstGeom>
        </p:spPr>
        <p:txBody>
          <a:bodyPr spcFirstLastPara="1" wrap="square" lIns="91425" tIns="91425" rIns="91425" bIns="91425" anchor="t" anchorCtr="0">
            <a:noAutofit/>
          </a:bodyPr>
          <a:lstStyle/>
          <a:p>
            <a:r>
              <a:rPr lang="en-IN" b="1"/>
              <a:t>Project </a:t>
            </a:r>
            <a:r>
              <a:rPr lang="en-IN" b="1" smtClean="0"/>
              <a:t> Achievements  &amp;  Learnings</a:t>
            </a:r>
            <a:endParaRPr lang="en-IN" b="1"/>
          </a:p>
        </p:txBody>
      </p:sp>
      <p:sp>
        <p:nvSpPr>
          <p:cNvPr id="595" name="Google Shape;595;p25"/>
          <p:cNvSpPr/>
          <p:nvPr/>
        </p:nvSpPr>
        <p:spPr>
          <a:xfrm>
            <a:off x="3788627" y="1355777"/>
            <a:ext cx="768900" cy="781800"/>
          </a:xfrm>
          <a:prstGeom prst="ellipse">
            <a:avLst/>
          </a:pr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600">
              <a:solidFill>
                <a:schemeClr val="lt1"/>
              </a:solidFill>
              <a:latin typeface="Bebas Neue"/>
              <a:ea typeface="Bebas Neue"/>
              <a:cs typeface="Bebas Neue"/>
              <a:sym typeface="Bebas Neue"/>
            </a:endParaRPr>
          </a:p>
        </p:txBody>
      </p:sp>
      <p:sp>
        <p:nvSpPr>
          <p:cNvPr id="596" name="Google Shape;596;p25"/>
          <p:cNvSpPr/>
          <p:nvPr/>
        </p:nvSpPr>
        <p:spPr>
          <a:xfrm>
            <a:off x="4587052" y="2137568"/>
            <a:ext cx="768900" cy="781800"/>
          </a:xfrm>
          <a:prstGeom prst="ellipse">
            <a:avLst/>
          </a:pr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600">
              <a:solidFill>
                <a:schemeClr val="lt1"/>
              </a:solidFill>
              <a:latin typeface="Bebas Neue"/>
              <a:ea typeface="Bebas Neue"/>
              <a:cs typeface="Bebas Neue"/>
              <a:sym typeface="Bebas Neue"/>
            </a:endParaRPr>
          </a:p>
        </p:txBody>
      </p:sp>
      <p:sp>
        <p:nvSpPr>
          <p:cNvPr id="597" name="Google Shape;597;p25"/>
          <p:cNvSpPr/>
          <p:nvPr/>
        </p:nvSpPr>
        <p:spPr>
          <a:xfrm>
            <a:off x="3788627" y="2919385"/>
            <a:ext cx="768900" cy="781800"/>
          </a:xfrm>
          <a:prstGeom prst="ellipse">
            <a:avLst/>
          </a:pr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600">
              <a:solidFill>
                <a:schemeClr val="lt1"/>
              </a:solidFill>
              <a:latin typeface="Bebas Neue"/>
              <a:ea typeface="Bebas Neue"/>
              <a:cs typeface="Bebas Neue"/>
              <a:sym typeface="Bebas Neue"/>
            </a:endParaRPr>
          </a:p>
        </p:txBody>
      </p:sp>
      <p:sp>
        <p:nvSpPr>
          <p:cNvPr id="598" name="Google Shape;598;p25"/>
          <p:cNvSpPr/>
          <p:nvPr/>
        </p:nvSpPr>
        <p:spPr>
          <a:xfrm>
            <a:off x="4587052" y="3701169"/>
            <a:ext cx="768900" cy="781800"/>
          </a:xfrm>
          <a:prstGeom prst="ellipse">
            <a:avLst/>
          </a:pr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600">
              <a:solidFill>
                <a:schemeClr val="lt1"/>
              </a:solidFill>
              <a:latin typeface="Bebas Neue"/>
              <a:ea typeface="Bebas Neue"/>
              <a:cs typeface="Bebas Neue"/>
              <a:sym typeface="Bebas Neue"/>
            </a:endParaRPr>
          </a:p>
        </p:txBody>
      </p:sp>
      <p:grpSp>
        <p:nvGrpSpPr>
          <p:cNvPr id="599" name="Google Shape;599;p25"/>
          <p:cNvGrpSpPr/>
          <p:nvPr/>
        </p:nvGrpSpPr>
        <p:grpSpPr>
          <a:xfrm>
            <a:off x="3891532" y="1500323"/>
            <a:ext cx="492751" cy="492707"/>
            <a:chOff x="718806" y="2369875"/>
            <a:chExt cx="437728" cy="437728"/>
          </a:xfrm>
        </p:grpSpPr>
        <p:sp>
          <p:nvSpPr>
            <p:cNvPr id="600" name="Google Shape;600;p25"/>
            <p:cNvSpPr/>
            <p:nvPr/>
          </p:nvSpPr>
          <p:spPr>
            <a:xfrm>
              <a:off x="905870" y="2369875"/>
              <a:ext cx="157133" cy="114065"/>
            </a:xfrm>
            <a:custGeom>
              <a:avLst/>
              <a:gdLst/>
              <a:ahLst/>
              <a:cxnLst/>
              <a:rect l="l" t="t" r="r" b="b"/>
              <a:pathLst>
                <a:path w="7775" h="5644" extrusionOk="0">
                  <a:moveTo>
                    <a:pt x="0" y="0"/>
                  </a:moveTo>
                  <a:lnTo>
                    <a:pt x="0" y="5643"/>
                  </a:lnTo>
                  <a:lnTo>
                    <a:pt x="7774" y="5643"/>
                  </a:lnTo>
                  <a:lnTo>
                    <a:pt x="777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5"/>
            <p:cNvSpPr/>
            <p:nvPr/>
          </p:nvSpPr>
          <p:spPr>
            <a:xfrm>
              <a:off x="975190" y="2563487"/>
              <a:ext cx="79607" cy="115298"/>
            </a:xfrm>
            <a:custGeom>
              <a:avLst/>
              <a:gdLst/>
              <a:ahLst/>
              <a:cxnLst/>
              <a:rect l="l" t="t" r="r" b="b"/>
              <a:pathLst>
                <a:path w="3939" h="5705" extrusionOk="0">
                  <a:moveTo>
                    <a:pt x="1" y="1"/>
                  </a:moveTo>
                  <a:cubicBezTo>
                    <a:pt x="995" y="1138"/>
                    <a:pt x="1604" y="2619"/>
                    <a:pt x="1604" y="4263"/>
                  </a:cubicBezTo>
                  <a:cubicBezTo>
                    <a:pt x="1604" y="4751"/>
                    <a:pt x="1543" y="5238"/>
                    <a:pt x="1442" y="5705"/>
                  </a:cubicBezTo>
                  <a:lnTo>
                    <a:pt x="3938" y="5705"/>
                  </a:lnTo>
                  <a:lnTo>
                    <a:pt x="393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5"/>
            <p:cNvSpPr/>
            <p:nvPr/>
          </p:nvSpPr>
          <p:spPr>
            <a:xfrm>
              <a:off x="838186" y="2369875"/>
              <a:ext cx="318348" cy="308910"/>
            </a:xfrm>
            <a:custGeom>
              <a:avLst/>
              <a:gdLst/>
              <a:ahLst/>
              <a:cxnLst/>
              <a:rect l="l" t="t" r="r" b="b"/>
              <a:pathLst>
                <a:path w="15752" h="15285" extrusionOk="0">
                  <a:moveTo>
                    <a:pt x="650" y="0"/>
                  </a:moveTo>
                  <a:cubicBezTo>
                    <a:pt x="284" y="0"/>
                    <a:pt x="0" y="285"/>
                    <a:pt x="0" y="650"/>
                  </a:cubicBezTo>
                  <a:lnTo>
                    <a:pt x="0" y="7673"/>
                  </a:lnTo>
                  <a:cubicBezTo>
                    <a:pt x="609" y="7470"/>
                    <a:pt x="1259" y="7369"/>
                    <a:pt x="1928" y="7369"/>
                  </a:cubicBezTo>
                  <a:cubicBezTo>
                    <a:pt x="3146" y="7369"/>
                    <a:pt x="4283" y="7714"/>
                    <a:pt x="5257" y="8302"/>
                  </a:cubicBezTo>
                  <a:lnTo>
                    <a:pt x="11367" y="8302"/>
                  </a:lnTo>
                  <a:cubicBezTo>
                    <a:pt x="11712" y="8302"/>
                    <a:pt x="11996" y="8586"/>
                    <a:pt x="11996" y="8931"/>
                  </a:cubicBezTo>
                  <a:lnTo>
                    <a:pt x="11996" y="15285"/>
                  </a:lnTo>
                  <a:lnTo>
                    <a:pt x="15102" y="15285"/>
                  </a:lnTo>
                  <a:cubicBezTo>
                    <a:pt x="15467" y="15285"/>
                    <a:pt x="15751" y="15000"/>
                    <a:pt x="15751" y="14655"/>
                  </a:cubicBezTo>
                  <a:lnTo>
                    <a:pt x="15751" y="3350"/>
                  </a:lnTo>
                  <a:cubicBezTo>
                    <a:pt x="15751" y="3187"/>
                    <a:pt x="15670" y="3025"/>
                    <a:pt x="15568" y="2903"/>
                  </a:cubicBezTo>
                  <a:cubicBezTo>
                    <a:pt x="15568" y="2903"/>
                    <a:pt x="12828" y="183"/>
                    <a:pt x="12828" y="163"/>
                  </a:cubicBezTo>
                  <a:cubicBezTo>
                    <a:pt x="12707" y="61"/>
                    <a:pt x="12564" y="0"/>
                    <a:pt x="12402" y="0"/>
                  </a:cubicBezTo>
                  <a:lnTo>
                    <a:pt x="12402" y="6272"/>
                  </a:lnTo>
                  <a:cubicBezTo>
                    <a:pt x="12402" y="6618"/>
                    <a:pt x="12118" y="6902"/>
                    <a:pt x="11773" y="6902"/>
                  </a:cubicBezTo>
                  <a:lnTo>
                    <a:pt x="2720" y="6902"/>
                  </a:lnTo>
                  <a:cubicBezTo>
                    <a:pt x="2375" y="6902"/>
                    <a:pt x="2091" y="6618"/>
                    <a:pt x="2091" y="6272"/>
                  </a:cubicBezTo>
                  <a:lnTo>
                    <a:pt x="20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5"/>
            <p:cNvSpPr/>
            <p:nvPr/>
          </p:nvSpPr>
          <p:spPr>
            <a:xfrm>
              <a:off x="718806" y="2710353"/>
              <a:ext cx="97251" cy="97251"/>
            </a:xfrm>
            <a:custGeom>
              <a:avLst/>
              <a:gdLst/>
              <a:ahLst/>
              <a:cxnLst/>
              <a:rect l="l" t="t" r="r" b="b"/>
              <a:pathLst>
                <a:path w="4812" h="4812" extrusionOk="0">
                  <a:moveTo>
                    <a:pt x="2112" y="0"/>
                  </a:moveTo>
                  <a:lnTo>
                    <a:pt x="549" y="1563"/>
                  </a:lnTo>
                  <a:cubicBezTo>
                    <a:pt x="204" y="1929"/>
                    <a:pt x="1" y="2396"/>
                    <a:pt x="1" y="2903"/>
                  </a:cubicBezTo>
                  <a:cubicBezTo>
                    <a:pt x="1" y="3959"/>
                    <a:pt x="853" y="4811"/>
                    <a:pt x="1909" y="4811"/>
                  </a:cubicBezTo>
                  <a:cubicBezTo>
                    <a:pt x="2416" y="4811"/>
                    <a:pt x="2883" y="4608"/>
                    <a:pt x="3248" y="4263"/>
                  </a:cubicBezTo>
                  <a:lnTo>
                    <a:pt x="4811" y="2700"/>
                  </a:lnTo>
                  <a:cubicBezTo>
                    <a:pt x="3654" y="2091"/>
                    <a:pt x="2720" y="1157"/>
                    <a:pt x="21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5"/>
            <p:cNvSpPr/>
            <p:nvPr/>
          </p:nvSpPr>
          <p:spPr>
            <a:xfrm>
              <a:off x="772140" y="2544631"/>
              <a:ext cx="210043" cy="210043"/>
            </a:xfrm>
            <a:custGeom>
              <a:avLst/>
              <a:gdLst/>
              <a:ahLst/>
              <a:cxnLst/>
              <a:rect l="l" t="t" r="r" b="b"/>
              <a:pathLst>
                <a:path w="10393" h="10393" extrusionOk="0">
                  <a:moveTo>
                    <a:pt x="5196" y="0"/>
                  </a:moveTo>
                  <a:cubicBezTo>
                    <a:pt x="2334" y="0"/>
                    <a:pt x="0" y="2334"/>
                    <a:pt x="0" y="5196"/>
                  </a:cubicBezTo>
                  <a:cubicBezTo>
                    <a:pt x="0" y="8058"/>
                    <a:pt x="2334" y="10393"/>
                    <a:pt x="5196" y="10393"/>
                  </a:cubicBezTo>
                  <a:cubicBezTo>
                    <a:pt x="8058" y="10393"/>
                    <a:pt x="10393" y="8058"/>
                    <a:pt x="10393" y="5196"/>
                  </a:cubicBezTo>
                  <a:cubicBezTo>
                    <a:pt x="10393" y="2334"/>
                    <a:pt x="8058" y="0"/>
                    <a:pt x="51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5" name="Google Shape;605;p25"/>
          <p:cNvGrpSpPr/>
          <p:nvPr/>
        </p:nvGrpSpPr>
        <p:grpSpPr>
          <a:xfrm>
            <a:off x="4725126" y="2282126"/>
            <a:ext cx="492751" cy="492684"/>
            <a:chOff x="718806" y="3567702"/>
            <a:chExt cx="437728" cy="437708"/>
          </a:xfrm>
        </p:grpSpPr>
        <p:sp>
          <p:nvSpPr>
            <p:cNvPr id="606" name="Google Shape;606;p25"/>
            <p:cNvSpPr/>
            <p:nvPr/>
          </p:nvSpPr>
          <p:spPr>
            <a:xfrm>
              <a:off x="718806" y="3567702"/>
              <a:ext cx="437728" cy="437708"/>
            </a:xfrm>
            <a:custGeom>
              <a:avLst/>
              <a:gdLst/>
              <a:ahLst/>
              <a:cxnLst/>
              <a:rect l="l" t="t" r="r" b="b"/>
              <a:pathLst>
                <a:path w="21659" h="21658" extrusionOk="0">
                  <a:moveTo>
                    <a:pt x="2741" y="1929"/>
                  </a:moveTo>
                  <a:cubicBezTo>
                    <a:pt x="3106" y="1929"/>
                    <a:pt x="3390" y="2213"/>
                    <a:pt x="3390" y="2558"/>
                  </a:cubicBezTo>
                  <a:cubicBezTo>
                    <a:pt x="3390" y="2903"/>
                    <a:pt x="3106" y="3187"/>
                    <a:pt x="2741" y="3187"/>
                  </a:cubicBezTo>
                  <a:cubicBezTo>
                    <a:pt x="2396" y="3187"/>
                    <a:pt x="2112" y="2903"/>
                    <a:pt x="2112" y="2558"/>
                  </a:cubicBezTo>
                  <a:cubicBezTo>
                    <a:pt x="2112" y="2213"/>
                    <a:pt x="2396" y="1929"/>
                    <a:pt x="2741" y="1929"/>
                  </a:cubicBezTo>
                  <a:close/>
                  <a:moveTo>
                    <a:pt x="5278" y="1929"/>
                  </a:moveTo>
                  <a:cubicBezTo>
                    <a:pt x="5643" y="1929"/>
                    <a:pt x="5927" y="2213"/>
                    <a:pt x="5927" y="2558"/>
                  </a:cubicBezTo>
                  <a:cubicBezTo>
                    <a:pt x="5927" y="2903"/>
                    <a:pt x="5643" y="3187"/>
                    <a:pt x="5278" y="3187"/>
                  </a:cubicBezTo>
                  <a:cubicBezTo>
                    <a:pt x="4933" y="3187"/>
                    <a:pt x="4649" y="2903"/>
                    <a:pt x="4649" y="2558"/>
                  </a:cubicBezTo>
                  <a:cubicBezTo>
                    <a:pt x="4649" y="2213"/>
                    <a:pt x="4933" y="1929"/>
                    <a:pt x="5278" y="1929"/>
                  </a:cubicBezTo>
                  <a:close/>
                  <a:moveTo>
                    <a:pt x="7815" y="1929"/>
                  </a:moveTo>
                  <a:cubicBezTo>
                    <a:pt x="8181" y="1929"/>
                    <a:pt x="8465" y="2213"/>
                    <a:pt x="8465" y="2558"/>
                  </a:cubicBezTo>
                  <a:cubicBezTo>
                    <a:pt x="8465" y="2903"/>
                    <a:pt x="8181" y="3187"/>
                    <a:pt x="7815" y="3187"/>
                  </a:cubicBezTo>
                  <a:cubicBezTo>
                    <a:pt x="7470" y="3187"/>
                    <a:pt x="7186" y="2903"/>
                    <a:pt x="7186" y="2558"/>
                  </a:cubicBezTo>
                  <a:cubicBezTo>
                    <a:pt x="7186" y="2213"/>
                    <a:pt x="7470" y="1929"/>
                    <a:pt x="7815" y="1929"/>
                  </a:cubicBezTo>
                  <a:close/>
                  <a:moveTo>
                    <a:pt x="650" y="0"/>
                  </a:moveTo>
                  <a:cubicBezTo>
                    <a:pt x="285" y="0"/>
                    <a:pt x="1" y="305"/>
                    <a:pt x="1" y="650"/>
                  </a:cubicBezTo>
                  <a:lnTo>
                    <a:pt x="1" y="5115"/>
                  </a:lnTo>
                  <a:lnTo>
                    <a:pt x="8668" y="5115"/>
                  </a:lnTo>
                  <a:cubicBezTo>
                    <a:pt x="9094" y="5115"/>
                    <a:pt x="9520" y="4973"/>
                    <a:pt x="9845" y="4709"/>
                  </a:cubicBezTo>
                  <a:lnTo>
                    <a:pt x="10677" y="4060"/>
                  </a:lnTo>
                  <a:cubicBezTo>
                    <a:pt x="11164" y="3654"/>
                    <a:pt x="11814" y="3431"/>
                    <a:pt x="12443" y="3431"/>
                  </a:cubicBezTo>
                  <a:lnTo>
                    <a:pt x="21658" y="3431"/>
                  </a:lnTo>
                  <a:lnTo>
                    <a:pt x="21658" y="650"/>
                  </a:lnTo>
                  <a:cubicBezTo>
                    <a:pt x="21658" y="305"/>
                    <a:pt x="21354" y="0"/>
                    <a:pt x="21009" y="0"/>
                  </a:cubicBezTo>
                  <a:close/>
                  <a:moveTo>
                    <a:pt x="8444" y="8465"/>
                  </a:moveTo>
                  <a:cubicBezTo>
                    <a:pt x="8789" y="8465"/>
                    <a:pt x="9074" y="8749"/>
                    <a:pt x="9074" y="9094"/>
                  </a:cubicBezTo>
                  <a:cubicBezTo>
                    <a:pt x="9074" y="9459"/>
                    <a:pt x="8789" y="9743"/>
                    <a:pt x="8444" y="9743"/>
                  </a:cubicBezTo>
                  <a:lnTo>
                    <a:pt x="2741" y="9743"/>
                  </a:lnTo>
                  <a:cubicBezTo>
                    <a:pt x="2396" y="9743"/>
                    <a:pt x="2112" y="9459"/>
                    <a:pt x="2112" y="9094"/>
                  </a:cubicBezTo>
                  <a:cubicBezTo>
                    <a:pt x="2112" y="8749"/>
                    <a:pt x="2396" y="8465"/>
                    <a:pt x="2741" y="8465"/>
                  </a:cubicBezTo>
                  <a:close/>
                  <a:moveTo>
                    <a:pt x="5704" y="11002"/>
                  </a:moveTo>
                  <a:cubicBezTo>
                    <a:pt x="6070" y="11002"/>
                    <a:pt x="6354" y="11286"/>
                    <a:pt x="6354" y="11631"/>
                  </a:cubicBezTo>
                  <a:cubicBezTo>
                    <a:pt x="6354" y="11996"/>
                    <a:pt x="6070" y="12280"/>
                    <a:pt x="5704" y="12280"/>
                  </a:cubicBezTo>
                  <a:lnTo>
                    <a:pt x="2741" y="12280"/>
                  </a:lnTo>
                  <a:cubicBezTo>
                    <a:pt x="2396" y="12280"/>
                    <a:pt x="2112" y="11996"/>
                    <a:pt x="2112" y="11631"/>
                  </a:cubicBezTo>
                  <a:cubicBezTo>
                    <a:pt x="2112" y="11286"/>
                    <a:pt x="2396" y="11002"/>
                    <a:pt x="2741" y="11002"/>
                  </a:cubicBezTo>
                  <a:close/>
                  <a:moveTo>
                    <a:pt x="5704" y="13539"/>
                  </a:moveTo>
                  <a:cubicBezTo>
                    <a:pt x="6070" y="13539"/>
                    <a:pt x="6354" y="13823"/>
                    <a:pt x="6354" y="14168"/>
                  </a:cubicBezTo>
                  <a:cubicBezTo>
                    <a:pt x="6354" y="14534"/>
                    <a:pt x="6070" y="14818"/>
                    <a:pt x="5704" y="14818"/>
                  </a:cubicBezTo>
                  <a:lnTo>
                    <a:pt x="2741" y="14818"/>
                  </a:lnTo>
                  <a:cubicBezTo>
                    <a:pt x="2396" y="14818"/>
                    <a:pt x="2112" y="14534"/>
                    <a:pt x="2112" y="14168"/>
                  </a:cubicBezTo>
                  <a:cubicBezTo>
                    <a:pt x="2112" y="13823"/>
                    <a:pt x="2396" y="13539"/>
                    <a:pt x="2741" y="13539"/>
                  </a:cubicBezTo>
                  <a:close/>
                  <a:moveTo>
                    <a:pt x="13235" y="7653"/>
                  </a:moveTo>
                  <a:cubicBezTo>
                    <a:pt x="13448" y="7653"/>
                    <a:pt x="13661" y="7754"/>
                    <a:pt x="13783" y="7957"/>
                  </a:cubicBezTo>
                  <a:lnTo>
                    <a:pt x="20298" y="19243"/>
                  </a:lnTo>
                  <a:cubicBezTo>
                    <a:pt x="20542" y="19669"/>
                    <a:pt x="20237" y="20197"/>
                    <a:pt x="19750" y="20197"/>
                  </a:cubicBezTo>
                  <a:lnTo>
                    <a:pt x="6739" y="20197"/>
                  </a:lnTo>
                  <a:cubicBezTo>
                    <a:pt x="6232" y="20197"/>
                    <a:pt x="5927" y="19669"/>
                    <a:pt x="6171" y="19243"/>
                  </a:cubicBezTo>
                  <a:lnTo>
                    <a:pt x="12687" y="7957"/>
                  </a:lnTo>
                  <a:cubicBezTo>
                    <a:pt x="12808" y="7754"/>
                    <a:pt x="13022" y="7653"/>
                    <a:pt x="13235" y="7653"/>
                  </a:cubicBezTo>
                  <a:close/>
                  <a:moveTo>
                    <a:pt x="12443" y="4689"/>
                  </a:moveTo>
                  <a:cubicBezTo>
                    <a:pt x="12098" y="4689"/>
                    <a:pt x="11733" y="4811"/>
                    <a:pt x="11469" y="5034"/>
                  </a:cubicBezTo>
                  <a:lnTo>
                    <a:pt x="10637" y="5704"/>
                  </a:lnTo>
                  <a:cubicBezTo>
                    <a:pt x="10088" y="6151"/>
                    <a:pt x="9378" y="6394"/>
                    <a:pt x="8668" y="6394"/>
                  </a:cubicBezTo>
                  <a:lnTo>
                    <a:pt x="1" y="6394"/>
                  </a:lnTo>
                  <a:lnTo>
                    <a:pt x="1" y="21029"/>
                  </a:lnTo>
                  <a:cubicBezTo>
                    <a:pt x="1" y="21374"/>
                    <a:pt x="285" y="21658"/>
                    <a:pt x="650" y="21658"/>
                  </a:cubicBezTo>
                  <a:lnTo>
                    <a:pt x="21009" y="21658"/>
                  </a:lnTo>
                  <a:cubicBezTo>
                    <a:pt x="21354" y="21658"/>
                    <a:pt x="21658" y="21374"/>
                    <a:pt x="21658" y="21029"/>
                  </a:cubicBezTo>
                  <a:lnTo>
                    <a:pt x="21658" y="4689"/>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5"/>
            <p:cNvSpPr/>
            <p:nvPr/>
          </p:nvSpPr>
          <p:spPr>
            <a:xfrm>
              <a:off x="877151" y="3760909"/>
              <a:ext cx="218672" cy="189125"/>
            </a:xfrm>
            <a:custGeom>
              <a:avLst/>
              <a:gdLst/>
              <a:ahLst/>
              <a:cxnLst/>
              <a:rect l="l" t="t" r="r" b="b"/>
              <a:pathLst>
                <a:path w="10820" h="9358" extrusionOk="0">
                  <a:moveTo>
                    <a:pt x="5400" y="2619"/>
                  </a:moveTo>
                  <a:cubicBezTo>
                    <a:pt x="5745" y="2619"/>
                    <a:pt x="6029" y="2903"/>
                    <a:pt x="6029" y="3248"/>
                  </a:cubicBezTo>
                  <a:lnTo>
                    <a:pt x="6029" y="5420"/>
                  </a:lnTo>
                  <a:cubicBezTo>
                    <a:pt x="6029" y="5765"/>
                    <a:pt x="5745" y="6049"/>
                    <a:pt x="5400" y="6049"/>
                  </a:cubicBezTo>
                  <a:cubicBezTo>
                    <a:pt x="5055" y="6049"/>
                    <a:pt x="4770" y="5765"/>
                    <a:pt x="4770" y="5420"/>
                  </a:cubicBezTo>
                  <a:lnTo>
                    <a:pt x="4770" y="3248"/>
                  </a:lnTo>
                  <a:cubicBezTo>
                    <a:pt x="4770" y="2903"/>
                    <a:pt x="5055" y="2619"/>
                    <a:pt x="5400" y="2619"/>
                  </a:cubicBezTo>
                  <a:close/>
                  <a:moveTo>
                    <a:pt x="5400" y="6902"/>
                  </a:moveTo>
                  <a:cubicBezTo>
                    <a:pt x="5745" y="6902"/>
                    <a:pt x="6029" y="7186"/>
                    <a:pt x="6029" y="7531"/>
                  </a:cubicBezTo>
                  <a:cubicBezTo>
                    <a:pt x="6029" y="7896"/>
                    <a:pt x="5745" y="8181"/>
                    <a:pt x="5400" y="8181"/>
                  </a:cubicBezTo>
                  <a:cubicBezTo>
                    <a:pt x="5055" y="8181"/>
                    <a:pt x="4770" y="7896"/>
                    <a:pt x="4770" y="7531"/>
                  </a:cubicBezTo>
                  <a:cubicBezTo>
                    <a:pt x="4770" y="7186"/>
                    <a:pt x="5055" y="6902"/>
                    <a:pt x="5400" y="6902"/>
                  </a:cubicBezTo>
                  <a:close/>
                  <a:moveTo>
                    <a:pt x="5400" y="1"/>
                  </a:moveTo>
                  <a:lnTo>
                    <a:pt x="0" y="9358"/>
                  </a:lnTo>
                  <a:lnTo>
                    <a:pt x="10819" y="9358"/>
                  </a:lnTo>
                  <a:lnTo>
                    <a:pt x="540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8" name="Google Shape;608;p25"/>
          <p:cNvGrpSpPr/>
          <p:nvPr/>
        </p:nvGrpSpPr>
        <p:grpSpPr>
          <a:xfrm>
            <a:off x="3937781" y="3063931"/>
            <a:ext cx="470592" cy="492707"/>
            <a:chOff x="1332483" y="2968779"/>
            <a:chExt cx="418044" cy="437728"/>
          </a:xfrm>
        </p:grpSpPr>
        <p:sp>
          <p:nvSpPr>
            <p:cNvPr id="609" name="Google Shape;609;p25"/>
            <p:cNvSpPr/>
            <p:nvPr/>
          </p:nvSpPr>
          <p:spPr>
            <a:xfrm>
              <a:off x="1332483" y="2968779"/>
              <a:ext cx="94785" cy="94785"/>
            </a:xfrm>
            <a:custGeom>
              <a:avLst/>
              <a:gdLst/>
              <a:ahLst/>
              <a:cxnLst/>
              <a:rect l="l" t="t" r="r" b="b"/>
              <a:pathLst>
                <a:path w="4690" h="4690" extrusionOk="0">
                  <a:moveTo>
                    <a:pt x="4690" y="1"/>
                  </a:moveTo>
                  <a:cubicBezTo>
                    <a:pt x="4527" y="1"/>
                    <a:pt x="4365" y="82"/>
                    <a:pt x="4243" y="204"/>
                  </a:cubicBezTo>
                  <a:lnTo>
                    <a:pt x="204" y="4243"/>
                  </a:lnTo>
                  <a:cubicBezTo>
                    <a:pt x="62" y="4365"/>
                    <a:pt x="1" y="4527"/>
                    <a:pt x="1" y="4690"/>
                  </a:cubicBezTo>
                  <a:lnTo>
                    <a:pt x="4690" y="4690"/>
                  </a:lnTo>
                  <a:lnTo>
                    <a:pt x="46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5"/>
            <p:cNvSpPr/>
            <p:nvPr/>
          </p:nvSpPr>
          <p:spPr>
            <a:xfrm>
              <a:off x="1332483" y="2968779"/>
              <a:ext cx="322046" cy="437728"/>
            </a:xfrm>
            <a:custGeom>
              <a:avLst/>
              <a:gdLst/>
              <a:ahLst/>
              <a:cxnLst/>
              <a:rect l="l" t="t" r="r" b="b"/>
              <a:pathLst>
                <a:path w="15935" h="21659" extrusionOk="0">
                  <a:moveTo>
                    <a:pt x="6699" y="8972"/>
                  </a:moveTo>
                  <a:cubicBezTo>
                    <a:pt x="7044" y="8972"/>
                    <a:pt x="7328" y="9257"/>
                    <a:pt x="7328" y="9622"/>
                  </a:cubicBezTo>
                  <a:cubicBezTo>
                    <a:pt x="7328" y="9967"/>
                    <a:pt x="7044" y="10251"/>
                    <a:pt x="6699" y="10251"/>
                  </a:cubicBezTo>
                  <a:lnTo>
                    <a:pt x="2315" y="10251"/>
                  </a:lnTo>
                  <a:cubicBezTo>
                    <a:pt x="1970" y="10251"/>
                    <a:pt x="1686" y="9967"/>
                    <a:pt x="1686" y="9622"/>
                  </a:cubicBezTo>
                  <a:cubicBezTo>
                    <a:pt x="1686" y="9257"/>
                    <a:pt x="1970" y="8972"/>
                    <a:pt x="2315" y="8972"/>
                  </a:cubicBezTo>
                  <a:close/>
                  <a:moveTo>
                    <a:pt x="6699" y="11510"/>
                  </a:moveTo>
                  <a:cubicBezTo>
                    <a:pt x="7044" y="11510"/>
                    <a:pt x="7328" y="11794"/>
                    <a:pt x="7328" y="12159"/>
                  </a:cubicBezTo>
                  <a:cubicBezTo>
                    <a:pt x="7328" y="12504"/>
                    <a:pt x="7044" y="12788"/>
                    <a:pt x="6699" y="12788"/>
                  </a:cubicBezTo>
                  <a:lnTo>
                    <a:pt x="2315" y="12788"/>
                  </a:lnTo>
                  <a:cubicBezTo>
                    <a:pt x="1970" y="12788"/>
                    <a:pt x="1686" y="12504"/>
                    <a:pt x="1686" y="12159"/>
                  </a:cubicBezTo>
                  <a:cubicBezTo>
                    <a:pt x="1686" y="11794"/>
                    <a:pt x="1970" y="11510"/>
                    <a:pt x="2315" y="11510"/>
                  </a:cubicBezTo>
                  <a:close/>
                  <a:moveTo>
                    <a:pt x="6699" y="14047"/>
                  </a:moveTo>
                  <a:cubicBezTo>
                    <a:pt x="7044" y="14047"/>
                    <a:pt x="7328" y="14331"/>
                    <a:pt x="7328" y="14696"/>
                  </a:cubicBezTo>
                  <a:cubicBezTo>
                    <a:pt x="7328" y="15041"/>
                    <a:pt x="7044" y="15326"/>
                    <a:pt x="6699" y="15326"/>
                  </a:cubicBezTo>
                  <a:lnTo>
                    <a:pt x="2315" y="15326"/>
                  </a:lnTo>
                  <a:cubicBezTo>
                    <a:pt x="1970" y="15326"/>
                    <a:pt x="1686" y="15041"/>
                    <a:pt x="1686" y="14696"/>
                  </a:cubicBezTo>
                  <a:cubicBezTo>
                    <a:pt x="1686" y="14331"/>
                    <a:pt x="1970" y="14047"/>
                    <a:pt x="2315" y="14047"/>
                  </a:cubicBezTo>
                  <a:close/>
                  <a:moveTo>
                    <a:pt x="6699" y="16584"/>
                  </a:moveTo>
                  <a:cubicBezTo>
                    <a:pt x="7044" y="16584"/>
                    <a:pt x="7328" y="16868"/>
                    <a:pt x="7328" y="17234"/>
                  </a:cubicBezTo>
                  <a:cubicBezTo>
                    <a:pt x="7328" y="17579"/>
                    <a:pt x="7044" y="17863"/>
                    <a:pt x="6699" y="17863"/>
                  </a:cubicBezTo>
                  <a:lnTo>
                    <a:pt x="2315" y="17863"/>
                  </a:lnTo>
                  <a:cubicBezTo>
                    <a:pt x="1970" y="17863"/>
                    <a:pt x="1686" y="17579"/>
                    <a:pt x="1686" y="17234"/>
                  </a:cubicBezTo>
                  <a:cubicBezTo>
                    <a:pt x="1686" y="16868"/>
                    <a:pt x="1970" y="16584"/>
                    <a:pt x="2315" y="16584"/>
                  </a:cubicBezTo>
                  <a:close/>
                  <a:moveTo>
                    <a:pt x="5968" y="1"/>
                  </a:moveTo>
                  <a:lnTo>
                    <a:pt x="5968" y="5339"/>
                  </a:lnTo>
                  <a:cubicBezTo>
                    <a:pt x="5968" y="5684"/>
                    <a:pt x="5684" y="5968"/>
                    <a:pt x="5339" y="5968"/>
                  </a:cubicBezTo>
                  <a:lnTo>
                    <a:pt x="1" y="5968"/>
                  </a:lnTo>
                  <a:lnTo>
                    <a:pt x="1" y="21029"/>
                  </a:lnTo>
                  <a:cubicBezTo>
                    <a:pt x="1" y="21374"/>
                    <a:pt x="285" y="21658"/>
                    <a:pt x="650" y="21658"/>
                  </a:cubicBezTo>
                  <a:lnTo>
                    <a:pt x="15285" y="21658"/>
                  </a:lnTo>
                  <a:cubicBezTo>
                    <a:pt x="15650" y="21658"/>
                    <a:pt x="15934" y="21374"/>
                    <a:pt x="15934" y="21029"/>
                  </a:cubicBezTo>
                  <a:lnTo>
                    <a:pt x="15934" y="19284"/>
                  </a:lnTo>
                  <a:lnTo>
                    <a:pt x="10921" y="19284"/>
                  </a:lnTo>
                  <a:cubicBezTo>
                    <a:pt x="9886" y="19284"/>
                    <a:pt x="9033" y="18431"/>
                    <a:pt x="9033" y="17376"/>
                  </a:cubicBezTo>
                  <a:lnTo>
                    <a:pt x="9033" y="10190"/>
                  </a:lnTo>
                  <a:cubicBezTo>
                    <a:pt x="9033" y="9480"/>
                    <a:pt x="9399" y="8871"/>
                    <a:pt x="9967" y="8526"/>
                  </a:cubicBezTo>
                  <a:lnTo>
                    <a:pt x="9967" y="7714"/>
                  </a:lnTo>
                  <a:cubicBezTo>
                    <a:pt x="9967" y="4690"/>
                    <a:pt x="12443" y="2213"/>
                    <a:pt x="15488" y="2213"/>
                  </a:cubicBezTo>
                  <a:cubicBezTo>
                    <a:pt x="15630" y="2213"/>
                    <a:pt x="15792" y="2213"/>
                    <a:pt x="15934" y="2234"/>
                  </a:cubicBezTo>
                  <a:lnTo>
                    <a:pt x="15934" y="650"/>
                  </a:lnTo>
                  <a:cubicBezTo>
                    <a:pt x="15934" y="285"/>
                    <a:pt x="15650" y="1"/>
                    <a:pt x="152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5"/>
            <p:cNvSpPr/>
            <p:nvPr/>
          </p:nvSpPr>
          <p:spPr>
            <a:xfrm>
              <a:off x="1540464" y="3038927"/>
              <a:ext cx="210063" cy="294157"/>
            </a:xfrm>
            <a:custGeom>
              <a:avLst/>
              <a:gdLst/>
              <a:ahLst/>
              <a:cxnLst/>
              <a:rect l="l" t="t" r="r" b="b"/>
              <a:pathLst>
                <a:path w="10394" h="14555" extrusionOk="0">
                  <a:moveTo>
                    <a:pt x="5197" y="1280"/>
                  </a:moveTo>
                  <a:cubicBezTo>
                    <a:pt x="6841" y="1280"/>
                    <a:pt x="8181" y="2619"/>
                    <a:pt x="8181" y="4243"/>
                  </a:cubicBezTo>
                  <a:lnTo>
                    <a:pt x="8181" y="6070"/>
                  </a:lnTo>
                  <a:lnTo>
                    <a:pt x="2213" y="6070"/>
                  </a:lnTo>
                  <a:lnTo>
                    <a:pt x="2213" y="4243"/>
                  </a:lnTo>
                  <a:cubicBezTo>
                    <a:pt x="2213" y="2619"/>
                    <a:pt x="3553" y="1280"/>
                    <a:pt x="5197" y="1280"/>
                  </a:cubicBezTo>
                  <a:close/>
                  <a:moveTo>
                    <a:pt x="2660" y="9683"/>
                  </a:moveTo>
                  <a:cubicBezTo>
                    <a:pt x="3005" y="9683"/>
                    <a:pt x="3289" y="9967"/>
                    <a:pt x="3289" y="10312"/>
                  </a:cubicBezTo>
                  <a:cubicBezTo>
                    <a:pt x="3289" y="10657"/>
                    <a:pt x="3005" y="10941"/>
                    <a:pt x="2660" y="10941"/>
                  </a:cubicBezTo>
                  <a:cubicBezTo>
                    <a:pt x="2315" y="10941"/>
                    <a:pt x="2030" y="10657"/>
                    <a:pt x="2030" y="10312"/>
                  </a:cubicBezTo>
                  <a:cubicBezTo>
                    <a:pt x="2030" y="9967"/>
                    <a:pt x="2315" y="9683"/>
                    <a:pt x="2660" y="9683"/>
                  </a:cubicBezTo>
                  <a:close/>
                  <a:moveTo>
                    <a:pt x="5197" y="9683"/>
                  </a:moveTo>
                  <a:cubicBezTo>
                    <a:pt x="5542" y="9683"/>
                    <a:pt x="5826" y="9967"/>
                    <a:pt x="5826" y="10312"/>
                  </a:cubicBezTo>
                  <a:cubicBezTo>
                    <a:pt x="5826" y="10657"/>
                    <a:pt x="5542" y="10941"/>
                    <a:pt x="5197" y="10941"/>
                  </a:cubicBezTo>
                  <a:cubicBezTo>
                    <a:pt x="4852" y="10941"/>
                    <a:pt x="4568" y="10657"/>
                    <a:pt x="4568" y="10312"/>
                  </a:cubicBezTo>
                  <a:cubicBezTo>
                    <a:pt x="4568" y="9967"/>
                    <a:pt x="4852" y="9683"/>
                    <a:pt x="5197" y="9683"/>
                  </a:cubicBezTo>
                  <a:close/>
                  <a:moveTo>
                    <a:pt x="7734" y="9683"/>
                  </a:moveTo>
                  <a:cubicBezTo>
                    <a:pt x="8079" y="9683"/>
                    <a:pt x="8363" y="9967"/>
                    <a:pt x="8363" y="10312"/>
                  </a:cubicBezTo>
                  <a:cubicBezTo>
                    <a:pt x="8363" y="10657"/>
                    <a:pt x="8079" y="10941"/>
                    <a:pt x="7734" y="10941"/>
                  </a:cubicBezTo>
                  <a:cubicBezTo>
                    <a:pt x="7389" y="10941"/>
                    <a:pt x="7105" y="10657"/>
                    <a:pt x="7105" y="10312"/>
                  </a:cubicBezTo>
                  <a:cubicBezTo>
                    <a:pt x="7105" y="9967"/>
                    <a:pt x="7389" y="9683"/>
                    <a:pt x="7734" y="9683"/>
                  </a:cubicBezTo>
                  <a:close/>
                  <a:moveTo>
                    <a:pt x="5197" y="1"/>
                  </a:moveTo>
                  <a:cubicBezTo>
                    <a:pt x="2863" y="1"/>
                    <a:pt x="955" y="1909"/>
                    <a:pt x="955" y="4243"/>
                  </a:cubicBezTo>
                  <a:lnTo>
                    <a:pt x="955" y="6070"/>
                  </a:lnTo>
                  <a:lnTo>
                    <a:pt x="630" y="6070"/>
                  </a:lnTo>
                  <a:cubicBezTo>
                    <a:pt x="285" y="6070"/>
                    <a:pt x="1" y="6354"/>
                    <a:pt x="1" y="6719"/>
                  </a:cubicBezTo>
                  <a:lnTo>
                    <a:pt x="1" y="13905"/>
                  </a:lnTo>
                  <a:cubicBezTo>
                    <a:pt x="1" y="14270"/>
                    <a:pt x="285" y="14554"/>
                    <a:pt x="630" y="14554"/>
                  </a:cubicBezTo>
                  <a:lnTo>
                    <a:pt x="9764" y="14554"/>
                  </a:lnTo>
                  <a:cubicBezTo>
                    <a:pt x="10109" y="14554"/>
                    <a:pt x="10393" y="14270"/>
                    <a:pt x="10393" y="13905"/>
                  </a:cubicBezTo>
                  <a:lnTo>
                    <a:pt x="10393" y="6719"/>
                  </a:lnTo>
                  <a:cubicBezTo>
                    <a:pt x="10393" y="6354"/>
                    <a:pt x="10109" y="6070"/>
                    <a:pt x="9764" y="6070"/>
                  </a:cubicBezTo>
                  <a:lnTo>
                    <a:pt x="9439" y="6070"/>
                  </a:lnTo>
                  <a:lnTo>
                    <a:pt x="9439" y="4243"/>
                  </a:lnTo>
                  <a:cubicBezTo>
                    <a:pt x="9439" y="1909"/>
                    <a:pt x="7531" y="1"/>
                    <a:pt x="51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5"/>
            <p:cNvSpPr/>
            <p:nvPr/>
          </p:nvSpPr>
          <p:spPr>
            <a:xfrm>
              <a:off x="1611017" y="3090220"/>
              <a:ext cx="43512" cy="45958"/>
            </a:xfrm>
            <a:custGeom>
              <a:avLst/>
              <a:gdLst/>
              <a:ahLst/>
              <a:cxnLst/>
              <a:rect l="l" t="t" r="r" b="b"/>
              <a:pathLst>
                <a:path w="2153" h="2274" extrusionOk="0">
                  <a:moveTo>
                    <a:pt x="1706" y="0"/>
                  </a:moveTo>
                  <a:cubicBezTo>
                    <a:pt x="772" y="0"/>
                    <a:pt x="1" y="771"/>
                    <a:pt x="1" y="1705"/>
                  </a:cubicBezTo>
                  <a:lnTo>
                    <a:pt x="1" y="2273"/>
                  </a:lnTo>
                  <a:lnTo>
                    <a:pt x="2152" y="2273"/>
                  </a:lnTo>
                  <a:lnTo>
                    <a:pt x="2152" y="61"/>
                  </a:lnTo>
                  <a:cubicBezTo>
                    <a:pt x="2010" y="20"/>
                    <a:pt x="1868" y="0"/>
                    <a:pt x="17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3" name="Google Shape;613;p25"/>
          <p:cNvGrpSpPr/>
          <p:nvPr/>
        </p:nvGrpSpPr>
        <p:grpSpPr>
          <a:xfrm>
            <a:off x="4751494" y="3888068"/>
            <a:ext cx="440015" cy="408027"/>
            <a:chOff x="718806" y="4182207"/>
            <a:chExt cx="438961" cy="407050"/>
          </a:xfrm>
        </p:grpSpPr>
        <p:sp>
          <p:nvSpPr>
            <p:cNvPr id="614" name="Google Shape;614;p25"/>
            <p:cNvSpPr/>
            <p:nvPr/>
          </p:nvSpPr>
          <p:spPr>
            <a:xfrm>
              <a:off x="968521" y="4402860"/>
              <a:ext cx="189246" cy="186397"/>
            </a:xfrm>
            <a:custGeom>
              <a:avLst/>
              <a:gdLst/>
              <a:ahLst/>
              <a:cxnLst/>
              <a:rect l="l" t="t" r="r" b="b"/>
              <a:pathLst>
                <a:path w="9364" h="9223" extrusionOk="0">
                  <a:moveTo>
                    <a:pt x="657" y="1"/>
                  </a:moveTo>
                  <a:cubicBezTo>
                    <a:pt x="284" y="1"/>
                    <a:pt x="0" y="359"/>
                    <a:pt x="107" y="733"/>
                  </a:cubicBezTo>
                  <a:lnTo>
                    <a:pt x="2239" y="8690"/>
                  </a:lnTo>
                  <a:cubicBezTo>
                    <a:pt x="2318" y="8973"/>
                    <a:pt x="2555" y="9123"/>
                    <a:pt x="2795" y="9123"/>
                  </a:cubicBezTo>
                  <a:cubicBezTo>
                    <a:pt x="2986" y="9123"/>
                    <a:pt x="3177" y="9029"/>
                    <a:pt x="3294" y="8832"/>
                  </a:cubicBezTo>
                  <a:lnTo>
                    <a:pt x="4207" y="7289"/>
                  </a:lnTo>
                  <a:lnTo>
                    <a:pt x="5973" y="9055"/>
                  </a:lnTo>
                  <a:cubicBezTo>
                    <a:pt x="6085" y="9167"/>
                    <a:pt x="6232" y="9222"/>
                    <a:pt x="6379" y="9222"/>
                  </a:cubicBezTo>
                  <a:cubicBezTo>
                    <a:pt x="6526" y="9222"/>
                    <a:pt x="6674" y="9167"/>
                    <a:pt x="6785" y="9055"/>
                  </a:cubicBezTo>
                  <a:lnTo>
                    <a:pt x="9119" y="6721"/>
                  </a:lnTo>
                  <a:cubicBezTo>
                    <a:pt x="9343" y="6498"/>
                    <a:pt x="9343" y="6132"/>
                    <a:pt x="9119" y="5889"/>
                  </a:cubicBezTo>
                  <a:lnTo>
                    <a:pt x="7374" y="4143"/>
                  </a:lnTo>
                  <a:lnTo>
                    <a:pt x="8916" y="3230"/>
                  </a:lnTo>
                  <a:cubicBezTo>
                    <a:pt x="9363" y="2966"/>
                    <a:pt x="9262" y="2296"/>
                    <a:pt x="8774" y="2154"/>
                  </a:cubicBezTo>
                  <a:lnTo>
                    <a:pt x="818" y="23"/>
                  </a:lnTo>
                  <a:cubicBezTo>
                    <a:pt x="763" y="8"/>
                    <a:pt x="709" y="1"/>
                    <a:pt x="65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5"/>
            <p:cNvSpPr/>
            <p:nvPr/>
          </p:nvSpPr>
          <p:spPr>
            <a:xfrm>
              <a:off x="796756" y="4357367"/>
              <a:ext cx="64005" cy="25444"/>
            </a:xfrm>
            <a:custGeom>
              <a:avLst/>
              <a:gdLst/>
              <a:ahLst/>
              <a:cxnLst/>
              <a:rect l="l" t="t" r="r" b="b"/>
              <a:pathLst>
                <a:path w="3167" h="1259" extrusionOk="0">
                  <a:moveTo>
                    <a:pt x="629" y="0"/>
                  </a:moveTo>
                  <a:cubicBezTo>
                    <a:pt x="284" y="0"/>
                    <a:pt x="0" y="284"/>
                    <a:pt x="0" y="630"/>
                  </a:cubicBezTo>
                  <a:cubicBezTo>
                    <a:pt x="0" y="975"/>
                    <a:pt x="284" y="1259"/>
                    <a:pt x="629" y="1259"/>
                  </a:cubicBezTo>
                  <a:lnTo>
                    <a:pt x="2537" y="1259"/>
                  </a:lnTo>
                  <a:cubicBezTo>
                    <a:pt x="2882" y="1259"/>
                    <a:pt x="3167" y="975"/>
                    <a:pt x="3167" y="630"/>
                  </a:cubicBezTo>
                  <a:cubicBezTo>
                    <a:pt x="3167" y="284"/>
                    <a:pt x="2882" y="0"/>
                    <a:pt x="25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5"/>
            <p:cNvSpPr/>
            <p:nvPr/>
          </p:nvSpPr>
          <p:spPr>
            <a:xfrm>
              <a:off x="832851" y="4420948"/>
              <a:ext cx="55396" cy="52829"/>
            </a:xfrm>
            <a:custGeom>
              <a:avLst/>
              <a:gdLst/>
              <a:ahLst/>
              <a:cxnLst/>
              <a:rect l="l" t="t" r="r" b="b"/>
              <a:pathLst>
                <a:path w="2741" h="2614" extrusionOk="0">
                  <a:moveTo>
                    <a:pt x="2030" y="0"/>
                  </a:moveTo>
                  <a:cubicBezTo>
                    <a:pt x="1868" y="0"/>
                    <a:pt x="1705" y="61"/>
                    <a:pt x="1584" y="183"/>
                  </a:cubicBezTo>
                  <a:lnTo>
                    <a:pt x="244" y="1523"/>
                  </a:lnTo>
                  <a:cubicBezTo>
                    <a:pt x="0" y="1766"/>
                    <a:pt x="0" y="2172"/>
                    <a:pt x="244" y="2416"/>
                  </a:cubicBezTo>
                  <a:cubicBezTo>
                    <a:pt x="366" y="2548"/>
                    <a:pt x="528" y="2614"/>
                    <a:pt x="690" y="2614"/>
                  </a:cubicBezTo>
                  <a:cubicBezTo>
                    <a:pt x="853" y="2614"/>
                    <a:pt x="1015" y="2548"/>
                    <a:pt x="1137" y="2416"/>
                  </a:cubicBezTo>
                  <a:lnTo>
                    <a:pt x="2477" y="1076"/>
                  </a:lnTo>
                  <a:cubicBezTo>
                    <a:pt x="2740" y="833"/>
                    <a:pt x="2740" y="427"/>
                    <a:pt x="2477" y="183"/>
                  </a:cubicBezTo>
                  <a:cubicBezTo>
                    <a:pt x="2355" y="61"/>
                    <a:pt x="2192" y="0"/>
                    <a:pt x="20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5"/>
            <p:cNvSpPr/>
            <p:nvPr/>
          </p:nvSpPr>
          <p:spPr>
            <a:xfrm>
              <a:off x="718806" y="4182207"/>
              <a:ext cx="437304" cy="239165"/>
            </a:xfrm>
            <a:custGeom>
              <a:avLst/>
              <a:gdLst/>
              <a:ahLst/>
              <a:cxnLst/>
              <a:rect l="l" t="t" r="r" b="b"/>
              <a:pathLst>
                <a:path w="21638" h="11834" extrusionOk="0">
                  <a:moveTo>
                    <a:pt x="2538" y="0"/>
                  </a:moveTo>
                  <a:cubicBezTo>
                    <a:pt x="1137" y="0"/>
                    <a:pt x="1" y="1137"/>
                    <a:pt x="1" y="2517"/>
                  </a:cubicBezTo>
                  <a:cubicBezTo>
                    <a:pt x="1" y="3918"/>
                    <a:pt x="1137" y="5054"/>
                    <a:pt x="2538" y="5054"/>
                  </a:cubicBezTo>
                  <a:cubicBezTo>
                    <a:pt x="3086" y="5054"/>
                    <a:pt x="3614" y="4872"/>
                    <a:pt x="4040" y="4567"/>
                  </a:cubicBezTo>
                  <a:lnTo>
                    <a:pt x="8526" y="8241"/>
                  </a:lnTo>
                  <a:cubicBezTo>
                    <a:pt x="8383" y="8566"/>
                    <a:pt x="8282" y="8911"/>
                    <a:pt x="8282" y="9297"/>
                  </a:cubicBezTo>
                  <a:cubicBezTo>
                    <a:pt x="8282" y="10697"/>
                    <a:pt x="9419" y="11834"/>
                    <a:pt x="10819" y="11834"/>
                  </a:cubicBezTo>
                  <a:cubicBezTo>
                    <a:pt x="12220" y="11834"/>
                    <a:pt x="13356" y="10697"/>
                    <a:pt x="13356" y="9297"/>
                  </a:cubicBezTo>
                  <a:cubicBezTo>
                    <a:pt x="13356" y="8911"/>
                    <a:pt x="13275" y="8566"/>
                    <a:pt x="13133" y="8241"/>
                  </a:cubicBezTo>
                  <a:lnTo>
                    <a:pt x="17619" y="4567"/>
                  </a:lnTo>
                  <a:cubicBezTo>
                    <a:pt x="18025" y="4872"/>
                    <a:pt x="18553" y="5054"/>
                    <a:pt x="19121" y="5054"/>
                  </a:cubicBezTo>
                  <a:cubicBezTo>
                    <a:pt x="20501" y="5054"/>
                    <a:pt x="21638" y="3918"/>
                    <a:pt x="21638" y="2517"/>
                  </a:cubicBezTo>
                  <a:cubicBezTo>
                    <a:pt x="21638" y="1137"/>
                    <a:pt x="20501" y="0"/>
                    <a:pt x="19121" y="0"/>
                  </a:cubicBezTo>
                  <a:cubicBezTo>
                    <a:pt x="17720" y="0"/>
                    <a:pt x="16584" y="1137"/>
                    <a:pt x="16584" y="2517"/>
                  </a:cubicBezTo>
                  <a:cubicBezTo>
                    <a:pt x="16584" y="2903"/>
                    <a:pt x="16665" y="3268"/>
                    <a:pt x="16807" y="3593"/>
                  </a:cubicBezTo>
                  <a:lnTo>
                    <a:pt x="12321" y="7246"/>
                  </a:lnTo>
                  <a:cubicBezTo>
                    <a:pt x="11885" y="6922"/>
                    <a:pt x="11362" y="6759"/>
                    <a:pt x="10834" y="6759"/>
                  </a:cubicBezTo>
                  <a:cubicBezTo>
                    <a:pt x="10307" y="6759"/>
                    <a:pt x="9774" y="6922"/>
                    <a:pt x="9317" y="7246"/>
                  </a:cubicBezTo>
                  <a:lnTo>
                    <a:pt x="4831" y="3593"/>
                  </a:lnTo>
                  <a:cubicBezTo>
                    <a:pt x="4973" y="3268"/>
                    <a:pt x="5075" y="2903"/>
                    <a:pt x="5075" y="2517"/>
                  </a:cubicBezTo>
                  <a:cubicBezTo>
                    <a:pt x="5075" y="1137"/>
                    <a:pt x="3938" y="0"/>
                    <a:pt x="25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5"/>
            <p:cNvSpPr/>
            <p:nvPr/>
          </p:nvSpPr>
          <p:spPr>
            <a:xfrm>
              <a:off x="924726" y="4446796"/>
              <a:ext cx="25465" cy="64005"/>
            </a:xfrm>
            <a:custGeom>
              <a:avLst/>
              <a:gdLst/>
              <a:ahLst/>
              <a:cxnLst/>
              <a:rect l="l" t="t" r="r" b="b"/>
              <a:pathLst>
                <a:path w="1260" h="3167" extrusionOk="0">
                  <a:moveTo>
                    <a:pt x="630" y="0"/>
                  </a:moveTo>
                  <a:cubicBezTo>
                    <a:pt x="285" y="0"/>
                    <a:pt x="1" y="284"/>
                    <a:pt x="1" y="629"/>
                  </a:cubicBezTo>
                  <a:lnTo>
                    <a:pt x="1" y="2537"/>
                  </a:lnTo>
                  <a:cubicBezTo>
                    <a:pt x="1" y="2882"/>
                    <a:pt x="285" y="3167"/>
                    <a:pt x="630" y="3167"/>
                  </a:cubicBezTo>
                  <a:cubicBezTo>
                    <a:pt x="975" y="3167"/>
                    <a:pt x="1259" y="2882"/>
                    <a:pt x="1259" y="2537"/>
                  </a:cubicBezTo>
                  <a:lnTo>
                    <a:pt x="1259" y="629"/>
                  </a:lnTo>
                  <a:cubicBezTo>
                    <a:pt x="1259" y="284"/>
                    <a:pt x="975" y="0"/>
                    <a:pt x="6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1" name="Google Shape;621;p25"/>
          <p:cNvSpPr txBox="1"/>
          <p:nvPr/>
        </p:nvSpPr>
        <p:spPr>
          <a:xfrm flipH="1">
            <a:off x="5694123" y="2491262"/>
            <a:ext cx="2884118" cy="548655"/>
          </a:xfrm>
          <a:prstGeom prst="rect">
            <a:avLst/>
          </a:prstGeom>
          <a:noFill/>
          <a:ln>
            <a:noFill/>
          </a:ln>
        </p:spPr>
        <p:txBody>
          <a:bodyPr spcFirstLastPara="1" wrap="square" lIns="91425" tIns="91425" rIns="91425" bIns="91425" anchor="ctr" anchorCtr="0">
            <a:noAutofit/>
          </a:bodyPr>
          <a:lstStyle/>
          <a:p>
            <a:pPr lvl="0"/>
            <a:r>
              <a:rPr lang="en-US" sz="1200">
                <a:solidFill>
                  <a:schemeClr val="tx1"/>
                </a:solidFill>
              </a:rPr>
              <a:t>Learned to monitor and explain metric fluctuations using techniques like rolling averages and cohort analysis.</a:t>
            </a:r>
            <a:endParaRPr sz="1200">
              <a:solidFill>
                <a:schemeClr val="tx1"/>
              </a:solidFill>
              <a:latin typeface="Arimo"/>
              <a:ea typeface="Arimo"/>
              <a:cs typeface="Arimo"/>
              <a:sym typeface="Arimo"/>
            </a:endParaRPr>
          </a:p>
        </p:txBody>
      </p:sp>
      <p:sp>
        <p:nvSpPr>
          <p:cNvPr id="624" name="Google Shape;624;p25"/>
          <p:cNvSpPr txBox="1"/>
          <p:nvPr/>
        </p:nvSpPr>
        <p:spPr>
          <a:xfrm flipH="1">
            <a:off x="5751882" y="3995519"/>
            <a:ext cx="3112718" cy="548700"/>
          </a:xfrm>
          <a:prstGeom prst="rect">
            <a:avLst/>
          </a:prstGeom>
          <a:noFill/>
          <a:ln>
            <a:noFill/>
          </a:ln>
        </p:spPr>
        <p:txBody>
          <a:bodyPr spcFirstLastPara="1" wrap="square" lIns="91425" tIns="91425" rIns="91425" bIns="91425" anchor="ctr" anchorCtr="0">
            <a:noAutofit/>
          </a:bodyPr>
          <a:lstStyle/>
          <a:p>
            <a:pPr lvl="0"/>
            <a:r>
              <a:rPr lang="en-US" sz="1200">
                <a:solidFill>
                  <a:schemeClr val="tx1"/>
                </a:solidFill>
              </a:rPr>
              <a:t>Developed data-driven approaches to support marketing, product, and support teams in making informed decisions.</a:t>
            </a:r>
            <a:endParaRPr sz="1200">
              <a:solidFill>
                <a:schemeClr val="tx1"/>
              </a:solidFill>
              <a:latin typeface="Arimo"/>
              <a:ea typeface="Arimo"/>
              <a:cs typeface="Arimo"/>
              <a:sym typeface="Arimo"/>
            </a:endParaRPr>
          </a:p>
        </p:txBody>
      </p:sp>
      <p:sp>
        <p:nvSpPr>
          <p:cNvPr id="627" name="Google Shape;627;p25"/>
          <p:cNvSpPr txBox="1"/>
          <p:nvPr/>
        </p:nvSpPr>
        <p:spPr>
          <a:xfrm>
            <a:off x="76200" y="1712118"/>
            <a:ext cx="3302000" cy="548655"/>
          </a:xfrm>
          <a:prstGeom prst="rect">
            <a:avLst/>
          </a:prstGeom>
          <a:noFill/>
          <a:ln>
            <a:noFill/>
          </a:ln>
        </p:spPr>
        <p:txBody>
          <a:bodyPr spcFirstLastPara="1" wrap="square" lIns="91425" tIns="91425" rIns="91425" bIns="91425" anchor="ctr" anchorCtr="0">
            <a:noAutofit/>
          </a:bodyPr>
          <a:lstStyle/>
          <a:p>
            <a:pPr lvl="0" algn="r"/>
            <a:r>
              <a:rPr lang="en-US" sz="1200">
                <a:solidFill>
                  <a:schemeClr val="tx1"/>
                </a:solidFill>
              </a:rPr>
              <a:t>Through this project, I strengthened my ability to derive actionable insights using advanced SQL and real-world </a:t>
            </a:r>
            <a:r>
              <a:rPr lang="en-US" sz="1200" smtClean="0">
                <a:solidFill>
                  <a:schemeClr val="tx1"/>
                </a:solidFill>
              </a:rPr>
              <a:t>datasetsas well as effectively </a:t>
            </a:r>
            <a:r>
              <a:rPr lang="en-US" sz="1200">
                <a:solidFill>
                  <a:schemeClr val="tx1"/>
                </a:solidFill>
              </a:rPr>
              <a:t>analyzed user </a:t>
            </a:r>
            <a:r>
              <a:rPr lang="en-US" sz="1200" smtClean="0">
                <a:solidFill>
                  <a:schemeClr val="tx1"/>
                </a:solidFill>
              </a:rPr>
              <a:t>behavior, engagement </a:t>
            </a:r>
            <a:r>
              <a:rPr lang="en-US" sz="1200">
                <a:solidFill>
                  <a:schemeClr val="tx1"/>
                </a:solidFill>
              </a:rPr>
              <a:t>trends, and operational efficiency, simulating the role of a Lead Data Analyst.</a:t>
            </a:r>
            <a:endParaRPr sz="1200">
              <a:solidFill>
                <a:schemeClr val="tx1"/>
              </a:solidFill>
              <a:latin typeface="Arimo"/>
              <a:ea typeface="Arimo"/>
              <a:cs typeface="Arimo"/>
              <a:sym typeface="Arimo"/>
            </a:endParaRPr>
          </a:p>
        </p:txBody>
      </p:sp>
      <p:sp>
        <p:nvSpPr>
          <p:cNvPr id="630" name="Google Shape;630;p25"/>
          <p:cNvSpPr txBox="1"/>
          <p:nvPr/>
        </p:nvSpPr>
        <p:spPr>
          <a:xfrm>
            <a:off x="745394" y="3404199"/>
            <a:ext cx="2518506" cy="548700"/>
          </a:xfrm>
          <a:prstGeom prst="rect">
            <a:avLst/>
          </a:prstGeom>
          <a:noFill/>
          <a:ln>
            <a:noFill/>
          </a:ln>
        </p:spPr>
        <p:txBody>
          <a:bodyPr spcFirstLastPara="1" wrap="square" lIns="91425" tIns="91425" rIns="91425" bIns="91425" anchor="ctr" anchorCtr="0">
            <a:noAutofit/>
          </a:bodyPr>
          <a:lstStyle/>
          <a:p>
            <a:r>
              <a:rPr lang="en-US" sz="1200">
                <a:solidFill>
                  <a:schemeClr val="tx1"/>
                </a:solidFill>
              </a:rPr>
              <a:t>Gained deeper understanding of user retention, growth patterns, and the impact of email communication.</a:t>
            </a:r>
          </a:p>
        </p:txBody>
      </p:sp>
      <p:cxnSp>
        <p:nvCxnSpPr>
          <p:cNvPr id="631" name="Google Shape;631;p25"/>
          <p:cNvCxnSpPr>
            <a:stCxn id="595" idx="5"/>
            <a:endCxn id="596" idx="1"/>
          </p:cNvCxnSpPr>
          <p:nvPr/>
        </p:nvCxnSpPr>
        <p:spPr>
          <a:xfrm>
            <a:off x="4444924" y="2023085"/>
            <a:ext cx="254700" cy="228900"/>
          </a:xfrm>
          <a:prstGeom prst="straightConnector1">
            <a:avLst/>
          </a:prstGeom>
          <a:noFill/>
          <a:ln w="9525" cap="flat" cmpd="sng">
            <a:solidFill>
              <a:schemeClr val="dk1"/>
            </a:solidFill>
            <a:prstDash val="solid"/>
            <a:round/>
            <a:headEnd type="none" w="med" len="med"/>
            <a:tailEnd type="none" w="med" len="med"/>
          </a:ln>
        </p:spPr>
      </p:cxnSp>
      <p:cxnSp>
        <p:nvCxnSpPr>
          <p:cNvPr id="632" name="Google Shape;632;p25"/>
          <p:cNvCxnSpPr>
            <a:stCxn id="596" idx="3"/>
            <a:endCxn id="597" idx="7"/>
          </p:cNvCxnSpPr>
          <p:nvPr/>
        </p:nvCxnSpPr>
        <p:spPr>
          <a:xfrm flipH="1">
            <a:off x="4444955" y="2804876"/>
            <a:ext cx="254700" cy="228900"/>
          </a:xfrm>
          <a:prstGeom prst="straightConnector1">
            <a:avLst/>
          </a:prstGeom>
          <a:noFill/>
          <a:ln w="9525" cap="flat" cmpd="sng">
            <a:solidFill>
              <a:schemeClr val="dk1"/>
            </a:solidFill>
            <a:prstDash val="solid"/>
            <a:round/>
            <a:headEnd type="none" w="med" len="med"/>
            <a:tailEnd type="none" w="med" len="med"/>
          </a:ln>
        </p:spPr>
      </p:cxnSp>
      <p:cxnSp>
        <p:nvCxnSpPr>
          <p:cNvPr id="633" name="Google Shape;633;p25"/>
          <p:cNvCxnSpPr>
            <a:stCxn id="597" idx="5"/>
            <a:endCxn id="598" idx="1"/>
          </p:cNvCxnSpPr>
          <p:nvPr/>
        </p:nvCxnSpPr>
        <p:spPr>
          <a:xfrm>
            <a:off x="4444924" y="3586693"/>
            <a:ext cx="254700" cy="228900"/>
          </a:xfrm>
          <a:prstGeom prst="straightConnector1">
            <a:avLst/>
          </a:prstGeom>
          <a:noFill/>
          <a:ln w="9525" cap="flat" cmpd="sng">
            <a:solidFill>
              <a:schemeClr val="dk1"/>
            </a:solidFill>
            <a:prstDash val="solid"/>
            <a:round/>
            <a:headEnd type="none" w="med" len="med"/>
            <a:tailEnd type="none" w="med" len="med"/>
          </a:ln>
        </p:spPr>
      </p:cxnSp>
      <p:cxnSp>
        <p:nvCxnSpPr>
          <p:cNvPr id="634" name="Google Shape;634;p25"/>
          <p:cNvCxnSpPr>
            <a:endCxn id="595" idx="2"/>
          </p:cNvCxnSpPr>
          <p:nvPr/>
        </p:nvCxnSpPr>
        <p:spPr>
          <a:xfrm>
            <a:off x="3470630" y="1746680"/>
            <a:ext cx="318000" cy="0"/>
          </a:xfrm>
          <a:prstGeom prst="straightConnector1">
            <a:avLst/>
          </a:prstGeom>
          <a:noFill/>
          <a:ln w="9525" cap="flat" cmpd="sng">
            <a:solidFill>
              <a:schemeClr val="dk1"/>
            </a:solidFill>
            <a:prstDash val="solid"/>
            <a:round/>
            <a:headEnd type="oval" w="med" len="med"/>
            <a:tailEnd type="none" w="med" len="med"/>
          </a:ln>
        </p:spPr>
      </p:cxnSp>
      <p:cxnSp>
        <p:nvCxnSpPr>
          <p:cNvPr id="635" name="Google Shape;635;p25"/>
          <p:cNvCxnSpPr>
            <a:endCxn id="596" idx="6"/>
          </p:cNvCxnSpPr>
          <p:nvPr/>
        </p:nvCxnSpPr>
        <p:spPr>
          <a:xfrm rot="10800000">
            <a:off x="5355846" y="2528456"/>
            <a:ext cx="324300" cy="0"/>
          </a:xfrm>
          <a:prstGeom prst="straightConnector1">
            <a:avLst/>
          </a:prstGeom>
          <a:noFill/>
          <a:ln w="9525" cap="flat" cmpd="sng">
            <a:solidFill>
              <a:schemeClr val="dk1"/>
            </a:solidFill>
            <a:prstDash val="solid"/>
            <a:round/>
            <a:headEnd type="oval" w="med" len="med"/>
            <a:tailEnd type="none" w="med" len="med"/>
          </a:ln>
        </p:spPr>
      </p:cxnSp>
      <p:cxnSp>
        <p:nvCxnSpPr>
          <p:cNvPr id="636" name="Google Shape;636;p25"/>
          <p:cNvCxnSpPr>
            <a:stCxn id="597" idx="2"/>
          </p:cNvCxnSpPr>
          <p:nvPr/>
        </p:nvCxnSpPr>
        <p:spPr>
          <a:xfrm rot="10800000">
            <a:off x="3470627" y="3310285"/>
            <a:ext cx="318000" cy="0"/>
          </a:xfrm>
          <a:prstGeom prst="straightConnector1">
            <a:avLst/>
          </a:prstGeom>
          <a:noFill/>
          <a:ln w="9525" cap="flat" cmpd="sng">
            <a:solidFill>
              <a:schemeClr val="dk1"/>
            </a:solidFill>
            <a:prstDash val="solid"/>
            <a:round/>
            <a:headEnd type="none" w="med" len="med"/>
            <a:tailEnd type="oval" w="med" len="med"/>
          </a:ln>
        </p:spPr>
      </p:cxnSp>
      <p:cxnSp>
        <p:nvCxnSpPr>
          <p:cNvPr id="637" name="Google Shape;637;p25"/>
          <p:cNvCxnSpPr>
            <a:stCxn id="598" idx="6"/>
          </p:cNvCxnSpPr>
          <p:nvPr/>
        </p:nvCxnSpPr>
        <p:spPr>
          <a:xfrm>
            <a:off x="5355952" y="4092069"/>
            <a:ext cx="324300" cy="0"/>
          </a:xfrm>
          <a:prstGeom prst="straightConnector1">
            <a:avLst/>
          </a:prstGeom>
          <a:noFill/>
          <a:ln w="9525" cap="flat" cmpd="sng">
            <a:solidFill>
              <a:schemeClr val="dk1"/>
            </a:solidFill>
            <a:prstDash val="solid"/>
            <a:round/>
            <a:headEnd type="none" w="med" len="med"/>
            <a:tailEnd type="oval" w="med" len="med"/>
          </a:ln>
        </p:spPr>
      </p:cxnSp>
      <p:sp>
        <p:nvSpPr>
          <p:cNvPr id="3" name="Rectangle 2"/>
          <p:cNvSpPr/>
          <p:nvPr/>
        </p:nvSpPr>
        <p:spPr>
          <a:xfrm>
            <a:off x="5696282" y="2150724"/>
            <a:ext cx="2056973" cy="338554"/>
          </a:xfrm>
          <a:prstGeom prst="rect">
            <a:avLst/>
          </a:prstGeom>
        </p:spPr>
        <p:txBody>
          <a:bodyPr wrap="none">
            <a:spAutoFit/>
          </a:bodyPr>
          <a:lstStyle/>
          <a:p>
            <a:r>
              <a:rPr lang="en-IN" sz="1600" b="1">
                <a:solidFill>
                  <a:schemeClr val="tx1"/>
                </a:solidFill>
              </a:rPr>
              <a:t>Operational </a:t>
            </a:r>
            <a:r>
              <a:rPr lang="en-IN" sz="1600" b="1" smtClean="0">
                <a:solidFill>
                  <a:schemeClr val="tx1"/>
                </a:solidFill>
              </a:rPr>
              <a:t>Insight</a:t>
            </a:r>
            <a:endParaRPr lang="en-IN" sz="1600">
              <a:solidFill>
                <a:schemeClr val="tx1"/>
              </a:solidFill>
            </a:endParaRPr>
          </a:p>
        </p:txBody>
      </p:sp>
      <p:sp>
        <p:nvSpPr>
          <p:cNvPr id="4" name="Rectangle 3"/>
          <p:cNvSpPr/>
          <p:nvPr/>
        </p:nvSpPr>
        <p:spPr>
          <a:xfrm>
            <a:off x="830526" y="2900060"/>
            <a:ext cx="2475358" cy="338554"/>
          </a:xfrm>
          <a:prstGeom prst="rect">
            <a:avLst/>
          </a:prstGeom>
        </p:spPr>
        <p:txBody>
          <a:bodyPr wrap="none">
            <a:spAutoFit/>
          </a:bodyPr>
          <a:lstStyle/>
          <a:p>
            <a:r>
              <a:rPr lang="en-IN" sz="1600" b="1">
                <a:solidFill>
                  <a:schemeClr val="tx1"/>
                </a:solidFill>
              </a:rPr>
              <a:t>User Behavior </a:t>
            </a:r>
            <a:r>
              <a:rPr lang="en-IN" sz="1600" b="1" smtClean="0">
                <a:solidFill>
                  <a:schemeClr val="tx1"/>
                </a:solidFill>
              </a:rPr>
              <a:t>Analysis</a:t>
            </a:r>
            <a:endParaRPr lang="en-IN" sz="1600">
              <a:solidFill>
                <a:schemeClr val="tx1"/>
              </a:solidFill>
            </a:endParaRPr>
          </a:p>
        </p:txBody>
      </p:sp>
      <p:sp>
        <p:nvSpPr>
          <p:cNvPr id="5" name="Rectangle 4"/>
          <p:cNvSpPr/>
          <p:nvPr/>
        </p:nvSpPr>
        <p:spPr>
          <a:xfrm>
            <a:off x="5756346" y="3661704"/>
            <a:ext cx="1882247" cy="338554"/>
          </a:xfrm>
          <a:prstGeom prst="rect">
            <a:avLst/>
          </a:prstGeom>
        </p:spPr>
        <p:txBody>
          <a:bodyPr wrap="none">
            <a:spAutoFit/>
          </a:bodyPr>
          <a:lstStyle/>
          <a:p>
            <a:r>
              <a:rPr lang="en-IN" sz="1600" b="1">
                <a:solidFill>
                  <a:schemeClr val="tx1"/>
                </a:solidFill>
              </a:rPr>
              <a:t>Decision </a:t>
            </a:r>
            <a:r>
              <a:rPr lang="en-IN" sz="1600" b="1" smtClean="0">
                <a:solidFill>
                  <a:schemeClr val="tx1"/>
                </a:solidFill>
              </a:rPr>
              <a:t>Support</a:t>
            </a:r>
            <a:endParaRPr lang="en-IN" sz="1600">
              <a:solidFill>
                <a:schemeClr val="tx1"/>
              </a:solidFill>
            </a:endParaRPr>
          </a:p>
        </p:txBody>
      </p:sp>
      <p:sp>
        <p:nvSpPr>
          <p:cNvPr id="50" name="Google Shape;594;p25"/>
          <p:cNvSpPr txBox="1">
            <a:spLocks/>
          </p:cNvSpPr>
          <p:nvPr/>
        </p:nvSpPr>
        <p:spPr>
          <a:xfrm>
            <a:off x="732700" y="-25400"/>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r>
              <a:rPr lang="en-IN" b="1" smtClean="0"/>
              <a:t>RESULTS</a:t>
            </a:r>
            <a:endParaRPr lang="en-IN" b="1"/>
          </a:p>
        </p:txBody>
      </p:sp>
      <p:sp>
        <p:nvSpPr>
          <p:cNvPr id="42" name="Rectangle 41"/>
          <p:cNvSpPr/>
          <p:nvPr/>
        </p:nvSpPr>
        <p:spPr>
          <a:xfrm>
            <a:off x="7224385" y="160437"/>
            <a:ext cx="1019831" cy="307777"/>
          </a:xfrm>
          <a:prstGeom prst="rect">
            <a:avLst/>
          </a:prstGeom>
        </p:spPr>
        <p:txBody>
          <a:bodyPr wrap="none">
            <a:spAutoFit/>
          </a:bodyPr>
          <a:lstStyle/>
          <a:p>
            <a:pPr lvl="0" algn="ctr"/>
            <a:r>
              <a:rPr lang="en-IN">
                <a:solidFill>
                  <a:schemeClr val="tx2">
                    <a:lumMod val="75000"/>
                  </a:schemeClr>
                </a:solidFill>
                <a:latin typeface="Bebas Neue" charset="0"/>
              </a:rPr>
              <a:t>DATA ANALYSIS</a:t>
            </a:r>
            <a:endParaRPr lang="en-IN" dirty="0">
              <a:solidFill>
                <a:schemeClr val="tx2">
                  <a:lumMod val="75000"/>
                </a:schemeClr>
              </a:solidFill>
              <a:latin typeface="Bebas Neue"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0950" y="-60575"/>
            <a:ext cx="6557100" cy="603500"/>
          </a:xfrm>
        </p:spPr>
        <p:txBody>
          <a:bodyPr/>
          <a:lstStyle/>
          <a:p>
            <a:r>
              <a:rPr lang="en-US" b="1"/>
              <a:t>Case Study 1: Job Data Analysis</a:t>
            </a:r>
            <a:br>
              <a:rPr lang="en-US" b="1"/>
            </a:br>
            <a:endParaRPr lang="en-IN"/>
          </a:p>
        </p:txBody>
      </p:sp>
      <p:sp>
        <p:nvSpPr>
          <p:cNvPr id="3" name="Text Placeholder 2"/>
          <p:cNvSpPr>
            <a:spLocks noGrp="1"/>
          </p:cNvSpPr>
          <p:nvPr>
            <p:ph type="body" idx="1"/>
          </p:nvPr>
        </p:nvSpPr>
        <p:spPr>
          <a:xfrm>
            <a:off x="710475" y="590550"/>
            <a:ext cx="8062050" cy="4000500"/>
          </a:xfrm>
        </p:spPr>
        <p:txBody>
          <a:bodyPr/>
          <a:lstStyle/>
          <a:p>
            <a:r>
              <a:rPr lang="en-US" b="1" smtClean="0"/>
              <a:t>You </a:t>
            </a:r>
            <a:r>
              <a:rPr lang="en-US" b="1"/>
              <a:t>will be working with a table named job_data with the following columns</a:t>
            </a:r>
            <a:r>
              <a:rPr lang="en-US" b="1" smtClean="0"/>
              <a:t>:</a:t>
            </a:r>
          </a:p>
          <a:p>
            <a:endParaRPr lang="en-US"/>
          </a:p>
          <a:p>
            <a:r>
              <a:rPr lang="en-US" b="1"/>
              <a:t>job_id: </a:t>
            </a:r>
            <a:r>
              <a:rPr lang="en-US"/>
              <a:t>Unique identifier of jobs</a:t>
            </a:r>
          </a:p>
          <a:p>
            <a:r>
              <a:rPr lang="en-US" b="1"/>
              <a:t>actor_id: </a:t>
            </a:r>
            <a:r>
              <a:rPr lang="en-US"/>
              <a:t>Unique identifier of actor</a:t>
            </a:r>
          </a:p>
          <a:p>
            <a:r>
              <a:rPr lang="en-US" b="1"/>
              <a:t>event: </a:t>
            </a:r>
            <a:r>
              <a:rPr lang="en-US"/>
              <a:t>The type of event (decision/skip/transfer).</a:t>
            </a:r>
          </a:p>
          <a:p>
            <a:r>
              <a:rPr lang="en-US" b="1"/>
              <a:t>language: </a:t>
            </a:r>
            <a:r>
              <a:rPr lang="en-US"/>
              <a:t>The Language of the content</a:t>
            </a:r>
          </a:p>
          <a:p>
            <a:r>
              <a:rPr lang="en-US" b="1"/>
              <a:t>time_spent: </a:t>
            </a:r>
            <a:r>
              <a:rPr lang="en-US"/>
              <a:t>Time spent to review the job in seconds.</a:t>
            </a:r>
          </a:p>
          <a:p>
            <a:r>
              <a:rPr lang="en-US" b="1"/>
              <a:t>org: </a:t>
            </a:r>
            <a:r>
              <a:rPr lang="en-US"/>
              <a:t>The Organization of the actor</a:t>
            </a:r>
          </a:p>
          <a:p>
            <a:r>
              <a:rPr lang="en-US" b="1"/>
              <a:t>ds: </a:t>
            </a:r>
            <a:r>
              <a:rPr lang="en-US"/>
              <a:t>The date in the format yyyy/mm/dd (stored as text</a:t>
            </a:r>
            <a:r>
              <a:rPr lang="en-US" smtClean="0"/>
              <a:t>).</a:t>
            </a:r>
          </a:p>
          <a:p>
            <a:endParaRPr lang="en-US"/>
          </a:p>
          <a:p>
            <a:r>
              <a:rPr lang="en-US" sz="1800" b="1"/>
              <a:t>Tasks</a:t>
            </a:r>
            <a:r>
              <a:rPr lang="en-US" sz="1800" b="1" smtClean="0"/>
              <a:t>:</a:t>
            </a:r>
            <a:endParaRPr lang="en-US" sz="1800"/>
          </a:p>
          <a:p>
            <a:r>
              <a:rPr lang="en-US" b="1" smtClean="0"/>
              <a:t>A.    Jobs </a:t>
            </a:r>
            <a:r>
              <a:rPr lang="en-US" b="1"/>
              <a:t>Reviewed Over Time:</a:t>
            </a:r>
            <a:endParaRPr lang="en-US"/>
          </a:p>
          <a:p>
            <a:pPr lvl="1"/>
            <a:r>
              <a:rPr lang="en-US"/>
              <a:t>Objective: Calculate the number of jobs reviewed per hour for each day in November 2020.</a:t>
            </a:r>
          </a:p>
          <a:p>
            <a:pPr lvl="1"/>
            <a:r>
              <a:rPr lang="en-US"/>
              <a:t>Your Task: Write an SQL query to calculate the number of jobs reviewed per hour for each day in November 2020.</a:t>
            </a:r>
          </a:p>
          <a:p>
            <a:endParaRPr lang="en-IN"/>
          </a:p>
        </p:txBody>
      </p:sp>
      <p:sp>
        <p:nvSpPr>
          <p:cNvPr id="4" name="Google Shape;155;p16"/>
          <p:cNvSpPr/>
          <p:nvPr/>
        </p:nvSpPr>
        <p:spPr>
          <a:xfrm rot="7198898">
            <a:off x="7394787" y="216151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47;p16"/>
          <p:cNvSpPr/>
          <p:nvPr/>
        </p:nvSpPr>
        <p:spPr>
          <a:xfrm>
            <a:off x="8104063" y="72696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 name="Google Shape;148;p16"/>
          <p:cNvGrpSpPr/>
          <p:nvPr/>
        </p:nvGrpSpPr>
        <p:grpSpPr>
          <a:xfrm>
            <a:off x="7862872" y="3134764"/>
            <a:ext cx="695830" cy="243805"/>
            <a:chOff x="2271950" y="2722775"/>
            <a:chExt cx="575875" cy="201775"/>
          </a:xfrm>
        </p:grpSpPr>
        <p:sp>
          <p:nvSpPr>
            <p:cNvPr id="7" name="Google Shape;149;p16"/>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50;p16"/>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51;p16"/>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52;p16"/>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53;p16"/>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 name="Google Shape;157;p16"/>
          <p:cNvSpPr/>
          <p:nvPr/>
        </p:nvSpPr>
        <p:spPr>
          <a:xfrm>
            <a:off x="7513458" y="1607050"/>
            <a:ext cx="301803" cy="301803"/>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Rectangle 12"/>
          <p:cNvSpPr/>
          <p:nvPr/>
        </p:nvSpPr>
        <p:spPr>
          <a:xfrm>
            <a:off x="7224385" y="160437"/>
            <a:ext cx="1019831" cy="307777"/>
          </a:xfrm>
          <a:prstGeom prst="rect">
            <a:avLst/>
          </a:prstGeom>
        </p:spPr>
        <p:txBody>
          <a:bodyPr wrap="none">
            <a:spAutoFit/>
          </a:bodyPr>
          <a:lstStyle/>
          <a:p>
            <a:pPr lvl="0" algn="ctr"/>
            <a:r>
              <a:rPr lang="en-IN">
                <a:solidFill>
                  <a:srgbClr val="CCCC00"/>
                </a:solidFill>
                <a:latin typeface="Bebas Neue" charset="0"/>
              </a:rPr>
              <a:t>DATA ANALYSIS</a:t>
            </a:r>
            <a:endParaRPr lang="en-IN" dirty="0">
              <a:solidFill>
                <a:srgbClr val="CCCC00"/>
              </a:solidFill>
              <a:latin typeface="Bebas Neue" charset="0"/>
            </a:endParaRPr>
          </a:p>
        </p:txBody>
      </p:sp>
    </p:spTree>
    <p:extLst>
      <p:ext uri="{BB962C8B-B14F-4D97-AF65-F5344CB8AC3E}">
        <p14:creationId xmlns:p14="http://schemas.microsoft.com/office/powerpoint/2010/main" val="33820709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4274" y="619125"/>
            <a:ext cx="8043001" cy="3899125"/>
          </a:xfrm>
        </p:spPr>
        <p:txBody>
          <a:bodyPr/>
          <a:lstStyle/>
          <a:p>
            <a:r>
              <a:rPr lang="en-US" b="1" smtClean="0"/>
              <a:t>B.  Throughput </a:t>
            </a:r>
            <a:r>
              <a:rPr lang="en-US" b="1"/>
              <a:t>Analysis:</a:t>
            </a:r>
            <a:endParaRPr lang="en-US"/>
          </a:p>
          <a:p>
            <a:pPr lvl="1"/>
            <a:r>
              <a:rPr lang="en-US"/>
              <a:t>Objective: Calculate the 7-day rolling average of throughput (number of events per second).</a:t>
            </a:r>
          </a:p>
          <a:p>
            <a:pPr lvl="1"/>
            <a:r>
              <a:rPr lang="en-US"/>
              <a:t>Your Task: Write an SQL query to calculate the 7-day rolling average of throughput. Additionally, explain whether you prefer using the daily metric or the 7-day rolling average for throughput, and why.</a:t>
            </a:r>
          </a:p>
          <a:p>
            <a:r>
              <a:rPr lang="en-US" b="1" smtClean="0"/>
              <a:t>C.  Language </a:t>
            </a:r>
            <a:r>
              <a:rPr lang="en-US" b="1"/>
              <a:t>Share Analysis:</a:t>
            </a:r>
            <a:endParaRPr lang="en-US"/>
          </a:p>
          <a:p>
            <a:pPr lvl="1"/>
            <a:r>
              <a:rPr lang="en-US"/>
              <a:t>Objective: Calculate the percentage share of each language in the last 30 days.</a:t>
            </a:r>
          </a:p>
          <a:p>
            <a:pPr lvl="1"/>
            <a:r>
              <a:rPr lang="en-US"/>
              <a:t>Your Task: Write an SQL query to calculate the percentage share of each language over the last 30 days.</a:t>
            </a:r>
          </a:p>
          <a:p>
            <a:r>
              <a:rPr lang="en-US" b="1" smtClean="0"/>
              <a:t>D.  Duplicate </a:t>
            </a:r>
            <a:r>
              <a:rPr lang="en-US" b="1"/>
              <a:t>Rows Detection:</a:t>
            </a:r>
            <a:endParaRPr lang="en-US"/>
          </a:p>
          <a:p>
            <a:pPr lvl="1"/>
            <a:r>
              <a:rPr lang="en-US"/>
              <a:t>Objective: Identify duplicate rows in the data.</a:t>
            </a:r>
          </a:p>
          <a:p>
            <a:pPr lvl="1"/>
            <a:r>
              <a:rPr lang="en-US"/>
              <a:t>Your Task: Write an SQL query to display duplicate rows from the job_data table.</a:t>
            </a:r>
          </a:p>
          <a:p>
            <a:endParaRPr lang="en-IN"/>
          </a:p>
        </p:txBody>
      </p:sp>
      <p:sp>
        <p:nvSpPr>
          <p:cNvPr id="4" name="Title 1"/>
          <p:cNvSpPr txBox="1">
            <a:spLocks/>
          </p:cNvSpPr>
          <p:nvPr/>
        </p:nvSpPr>
        <p:spPr>
          <a:xfrm>
            <a:off x="710475" y="-28575"/>
            <a:ext cx="6557100" cy="5429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r>
              <a:rPr lang="en-US" b="1" smtClean="0"/>
              <a:t>Case Study 1: Job Data Analysis</a:t>
            </a:r>
            <a:br>
              <a:rPr lang="en-US" b="1" smtClean="0"/>
            </a:br>
            <a:r>
              <a:rPr lang="en-US" b="1" smtClean="0"/>
              <a:t> </a:t>
            </a:r>
            <a:endParaRPr lang="en-IN"/>
          </a:p>
        </p:txBody>
      </p:sp>
      <p:sp>
        <p:nvSpPr>
          <p:cNvPr id="5" name="Rectangle 4"/>
          <p:cNvSpPr/>
          <p:nvPr/>
        </p:nvSpPr>
        <p:spPr>
          <a:xfrm>
            <a:off x="7224385" y="160437"/>
            <a:ext cx="1019831" cy="307777"/>
          </a:xfrm>
          <a:prstGeom prst="rect">
            <a:avLst/>
          </a:prstGeom>
        </p:spPr>
        <p:txBody>
          <a:bodyPr wrap="none">
            <a:spAutoFit/>
          </a:bodyPr>
          <a:lstStyle/>
          <a:p>
            <a:pPr lvl="0" algn="ctr"/>
            <a:r>
              <a:rPr lang="en-IN">
                <a:solidFill>
                  <a:srgbClr val="CCCC00"/>
                </a:solidFill>
                <a:latin typeface="Bebas Neue" charset="0"/>
              </a:rPr>
              <a:t>DATA ANALYSIS</a:t>
            </a:r>
            <a:endParaRPr lang="en-IN" dirty="0">
              <a:solidFill>
                <a:srgbClr val="CCCC00"/>
              </a:solidFill>
              <a:latin typeface="Bebas Neue" charset="0"/>
            </a:endParaRPr>
          </a:p>
        </p:txBody>
      </p:sp>
    </p:spTree>
    <p:extLst>
      <p:ext uri="{BB962C8B-B14F-4D97-AF65-F5344CB8AC3E}">
        <p14:creationId xmlns:p14="http://schemas.microsoft.com/office/powerpoint/2010/main" val="19607630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0950" y="-28575"/>
            <a:ext cx="7252426" cy="542925"/>
          </a:xfrm>
        </p:spPr>
        <p:txBody>
          <a:bodyPr/>
          <a:lstStyle/>
          <a:p>
            <a:r>
              <a:rPr lang="en-US" b="1"/>
              <a:t>Case Study 2: Investigating Metric Spike</a:t>
            </a:r>
            <a:br>
              <a:rPr lang="en-US" b="1"/>
            </a:br>
            <a:endParaRPr lang="en-IN"/>
          </a:p>
        </p:txBody>
      </p:sp>
      <p:sp>
        <p:nvSpPr>
          <p:cNvPr id="3" name="Text Placeholder 2"/>
          <p:cNvSpPr>
            <a:spLocks noGrp="1"/>
          </p:cNvSpPr>
          <p:nvPr>
            <p:ph type="body" idx="1"/>
          </p:nvPr>
        </p:nvSpPr>
        <p:spPr>
          <a:xfrm>
            <a:off x="691425" y="581025"/>
            <a:ext cx="6995250" cy="3318100"/>
          </a:xfrm>
        </p:spPr>
        <p:txBody>
          <a:bodyPr/>
          <a:lstStyle/>
          <a:p>
            <a:r>
              <a:rPr lang="en-US" b="1" smtClean="0"/>
              <a:t>You </a:t>
            </a:r>
            <a:r>
              <a:rPr lang="en-US" b="1"/>
              <a:t>will be working with three tables:</a:t>
            </a:r>
            <a:endParaRPr lang="en-US"/>
          </a:p>
          <a:p>
            <a:r>
              <a:rPr lang="en-US" b="1"/>
              <a:t>users</a:t>
            </a:r>
            <a:r>
              <a:rPr lang="en-US"/>
              <a:t>: Contains one row per user, with descriptive information about that user’s account.</a:t>
            </a:r>
          </a:p>
          <a:p>
            <a:r>
              <a:rPr lang="en-US" b="1"/>
              <a:t>events</a:t>
            </a:r>
            <a:r>
              <a:rPr lang="en-US"/>
              <a:t>: Contains one row per event, where an event is an action that a user has taken (e.g., login, messaging, search).</a:t>
            </a:r>
          </a:p>
          <a:p>
            <a:r>
              <a:rPr lang="en-US" b="1" smtClean="0"/>
              <a:t>email-events</a:t>
            </a:r>
            <a:r>
              <a:rPr lang="en-US"/>
              <a:t>: Contains events specific to the sending of emails</a:t>
            </a:r>
            <a:r>
              <a:rPr lang="en-US" smtClean="0"/>
              <a:t>.</a:t>
            </a:r>
          </a:p>
          <a:p>
            <a:endParaRPr lang="en-US"/>
          </a:p>
          <a:p>
            <a:r>
              <a:rPr lang="en-US" sz="1800" b="1"/>
              <a:t>Tasks:</a:t>
            </a:r>
            <a:endParaRPr lang="en-US" sz="1800"/>
          </a:p>
          <a:p>
            <a:r>
              <a:rPr lang="en-US" b="1" smtClean="0"/>
              <a:t>A.  Weekly </a:t>
            </a:r>
            <a:r>
              <a:rPr lang="en-US" b="1"/>
              <a:t>User Engagement:</a:t>
            </a:r>
            <a:endParaRPr lang="en-US"/>
          </a:p>
          <a:p>
            <a:pPr lvl="1"/>
            <a:r>
              <a:rPr lang="en-US"/>
              <a:t>Objective: Measure the activeness of users on a weekly basis.</a:t>
            </a:r>
          </a:p>
          <a:p>
            <a:pPr lvl="1"/>
            <a:r>
              <a:rPr lang="en-US"/>
              <a:t>Your Task: Write an SQL query to calculate the weekly user engagement.</a:t>
            </a:r>
          </a:p>
          <a:p>
            <a:r>
              <a:rPr lang="en-US" b="1" smtClean="0"/>
              <a:t>B.  User </a:t>
            </a:r>
            <a:r>
              <a:rPr lang="en-US" b="1"/>
              <a:t>Growth Analysis:</a:t>
            </a:r>
            <a:endParaRPr lang="en-US"/>
          </a:p>
          <a:p>
            <a:pPr lvl="1"/>
            <a:r>
              <a:rPr lang="en-US"/>
              <a:t>Objective: Analyze the growth of users over time for a product.</a:t>
            </a:r>
          </a:p>
          <a:p>
            <a:pPr lvl="1"/>
            <a:r>
              <a:rPr lang="en-US"/>
              <a:t>Your Task: Write an SQL query to calculate the user growth for the product.</a:t>
            </a:r>
          </a:p>
          <a:p>
            <a:endParaRPr lang="en-IN"/>
          </a:p>
        </p:txBody>
      </p:sp>
      <p:sp>
        <p:nvSpPr>
          <p:cNvPr id="4" name="Rectangle 3"/>
          <p:cNvSpPr/>
          <p:nvPr/>
        </p:nvSpPr>
        <p:spPr>
          <a:xfrm>
            <a:off x="7643485" y="160437"/>
            <a:ext cx="1019831" cy="307777"/>
          </a:xfrm>
          <a:prstGeom prst="rect">
            <a:avLst/>
          </a:prstGeom>
        </p:spPr>
        <p:txBody>
          <a:bodyPr wrap="none">
            <a:spAutoFit/>
          </a:bodyPr>
          <a:lstStyle/>
          <a:p>
            <a:pPr lvl="0" algn="ctr"/>
            <a:r>
              <a:rPr lang="en-IN">
                <a:solidFill>
                  <a:srgbClr val="CCCC00"/>
                </a:solidFill>
                <a:latin typeface="Bebas Neue" charset="0"/>
              </a:rPr>
              <a:t>DATA ANALYSIS</a:t>
            </a:r>
            <a:endParaRPr lang="en-IN" dirty="0">
              <a:solidFill>
                <a:srgbClr val="CCCC00"/>
              </a:solidFill>
              <a:latin typeface="Bebas Neue" charset="0"/>
            </a:endParaRPr>
          </a:p>
        </p:txBody>
      </p:sp>
    </p:spTree>
    <p:extLst>
      <p:ext uri="{BB962C8B-B14F-4D97-AF65-F5344CB8AC3E}">
        <p14:creationId xmlns:p14="http://schemas.microsoft.com/office/powerpoint/2010/main" val="33289852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20000" y="619125"/>
            <a:ext cx="6785700" cy="3984850"/>
          </a:xfrm>
        </p:spPr>
        <p:txBody>
          <a:bodyPr/>
          <a:lstStyle/>
          <a:p>
            <a:r>
              <a:rPr lang="en-US" b="1" smtClean="0"/>
              <a:t>C.  Weekly </a:t>
            </a:r>
            <a:r>
              <a:rPr lang="en-US" b="1"/>
              <a:t>Retention Analysis:</a:t>
            </a:r>
            <a:endParaRPr lang="en-US"/>
          </a:p>
          <a:p>
            <a:pPr lvl="1"/>
            <a:r>
              <a:rPr lang="en-US"/>
              <a:t>Objective: Analyze the retention of users on a weekly basis after signing up for a product.</a:t>
            </a:r>
          </a:p>
          <a:p>
            <a:pPr lvl="1"/>
            <a:r>
              <a:rPr lang="en-US"/>
              <a:t>Your Task: Write an SQL query to calculate the weekly retention of users based on their sign-up cohort.</a:t>
            </a:r>
          </a:p>
          <a:p>
            <a:r>
              <a:rPr lang="en-US" b="1" smtClean="0"/>
              <a:t>D.  Weekly </a:t>
            </a:r>
            <a:r>
              <a:rPr lang="en-US" b="1"/>
              <a:t>Engagement Per Device:</a:t>
            </a:r>
            <a:endParaRPr lang="en-US"/>
          </a:p>
          <a:p>
            <a:pPr lvl="1"/>
            <a:r>
              <a:rPr lang="en-US"/>
              <a:t>Objective: Measure the activeness of users on a weekly basis per device.</a:t>
            </a:r>
          </a:p>
          <a:p>
            <a:pPr lvl="1"/>
            <a:r>
              <a:rPr lang="en-US"/>
              <a:t>Your Task: Write an SQL query to calculate the weekly engagement per device.</a:t>
            </a:r>
          </a:p>
          <a:p>
            <a:r>
              <a:rPr lang="en-US" b="1" smtClean="0"/>
              <a:t>E.  Email </a:t>
            </a:r>
            <a:r>
              <a:rPr lang="en-US" b="1"/>
              <a:t>Engagement Analysis:</a:t>
            </a:r>
            <a:endParaRPr lang="en-US"/>
          </a:p>
          <a:p>
            <a:pPr lvl="1"/>
            <a:r>
              <a:rPr lang="en-US"/>
              <a:t>Objective: Analyze how users are engaging with the email service.</a:t>
            </a:r>
          </a:p>
          <a:p>
            <a:pPr lvl="1"/>
            <a:r>
              <a:rPr lang="en-US"/>
              <a:t>Your Task: Write an SQL query to calculate the email engagement metrics.</a:t>
            </a:r>
          </a:p>
          <a:p>
            <a:endParaRPr lang="en-IN"/>
          </a:p>
        </p:txBody>
      </p:sp>
      <p:sp>
        <p:nvSpPr>
          <p:cNvPr id="4" name="Title 1"/>
          <p:cNvSpPr txBox="1">
            <a:spLocks/>
          </p:cNvSpPr>
          <p:nvPr/>
        </p:nvSpPr>
        <p:spPr>
          <a:xfrm>
            <a:off x="700950" y="-28575"/>
            <a:ext cx="7252426" cy="5429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r>
              <a:rPr lang="en-US" b="1" smtClean="0"/>
              <a:t>Case Study 2: Investigating Metric Spike</a:t>
            </a:r>
            <a:br>
              <a:rPr lang="en-US" b="1" smtClean="0"/>
            </a:br>
            <a:endParaRPr lang="en-IN"/>
          </a:p>
        </p:txBody>
      </p:sp>
    </p:spTree>
    <p:extLst>
      <p:ext uri="{BB962C8B-B14F-4D97-AF65-F5344CB8AC3E}">
        <p14:creationId xmlns:p14="http://schemas.microsoft.com/office/powerpoint/2010/main" val="31781632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16"/>
          <p:cNvSpPr txBox="1">
            <a:spLocks noGrp="1"/>
          </p:cNvSpPr>
          <p:nvPr>
            <p:ph type="title"/>
          </p:nvPr>
        </p:nvSpPr>
        <p:spPr>
          <a:xfrm>
            <a:off x="720000" y="539500"/>
            <a:ext cx="4401300" cy="136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PROJECT OVERVIEW</a:t>
            </a:r>
            <a:endParaRPr dirty="0"/>
          </a:p>
        </p:txBody>
      </p:sp>
      <p:sp>
        <p:nvSpPr>
          <p:cNvPr id="143" name="Google Shape;143;p16"/>
          <p:cNvSpPr txBox="1">
            <a:spLocks noGrp="1"/>
          </p:cNvSpPr>
          <p:nvPr>
            <p:ph type="body" idx="1"/>
          </p:nvPr>
        </p:nvSpPr>
        <p:spPr>
          <a:xfrm>
            <a:off x="720000" y="1370117"/>
            <a:ext cx="6233400" cy="2515800"/>
          </a:xfrm>
          <a:prstGeom prst="rect">
            <a:avLst/>
          </a:prstGeom>
        </p:spPr>
        <p:txBody>
          <a:bodyPr spcFirstLastPara="1" wrap="square" lIns="91425" tIns="91425" rIns="91425" bIns="91425" anchor="t" anchorCtr="0">
            <a:noAutofit/>
          </a:bodyPr>
          <a:lstStyle/>
          <a:p>
            <a:pPr lvl="0"/>
            <a:r>
              <a:rPr lang="en-US" dirty="0"/>
              <a:t>This project focuses on Operational Analytics for a company like Microsoft, aiming to analyze job and user data to generate insights that improve company operations</a:t>
            </a:r>
            <a:r>
              <a:rPr lang="en-US" dirty="0" smtClean="0"/>
              <a:t>.</a:t>
            </a:r>
          </a:p>
          <a:p>
            <a:pPr lvl="0"/>
            <a:endParaRPr lang="en" dirty="0" smtClean="0"/>
          </a:p>
          <a:p>
            <a:pPr lvl="0"/>
            <a:r>
              <a:rPr lang="en-US" dirty="0" smtClean="0"/>
              <a:t>Job data analysis </a:t>
            </a:r>
            <a:r>
              <a:rPr lang="en-US" dirty="0"/>
              <a:t>involves tracking job reviews over time, throughput </a:t>
            </a:r>
            <a:r>
              <a:rPr lang="en-US" dirty="0" smtClean="0"/>
              <a:t>analysis, </a:t>
            </a:r>
            <a:r>
              <a:rPr lang="en-US" dirty="0"/>
              <a:t>language distribution, and identifying duplicate records in job </a:t>
            </a:r>
            <a:r>
              <a:rPr lang="en-US" dirty="0" smtClean="0"/>
              <a:t>data.</a:t>
            </a:r>
          </a:p>
          <a:p>
            <a:pPr lvl="0"/>
            <a:endParaRPr lang="en-US" dirty="0" smtClean="0"/>
          </a:p>
          <a:p>
            <a:pPr lvl="0"/>
            <a:r>
              <a:rPr lang="en-IN" dirty="0"/>
              <a:t>focuses on </a:t>
            </a:r>
            <a:r>
              <a:rPr lang="en-IN" dirty="0" smtClean="0"/>
              <a:t>analysing </a:t>
            </a:r>
            <a:r>
              <a:rPr lang="en-IN" dirty="0"/>
              <a:t>sudden changes in user </a:t>
            </a:r>
            <a:r>
              <a:rPr lang="en-IN" dirty="0" smtClean="0"/>
              <a:t>behaviour</a:t>
            </a:r>
            <a:r>
              <a:rPr lang="en-IN" dirty="0"/>
              <a:t>, such as spikes in user engagement or drops in retention. The analysis includes measuring weekly user engagement, tracking user growth, </a:t>
            </a:r>
            <a:r>
              <a:rPr lang="en-IN" dirty="0" smtClean="0"/>
              <a:t>analysing </a:t>
            </a:r>
            <a:r>
              <a:rPr lang="en-IN" dirty="0"/>
              <a:t>retention trends, understanding device-specific engagement, and evaluating email interaction </a:t>
            </a:r>
            <a:r>
              <a:rPr lang="en-IN" dirty="0" smtClean="0"/>
              <a:t>metrics.</a:t>
            </a:r>
            <a:endParaRPr lang="en" dirty="0" smtClean="0"/>
          </a:p>
          <a:p>
            <a:pPr marL="596900" lvl="1" indent="0" algn="l" rtl="0">
              <a:spcBef>
                <a:spcPts val="0"/>
              </a:spcBef>
              <a:spcAft>
                <a:spcPts val="0"/>
              </a:spcAft>
              <a:buSzPts val="1400"/>
              <a:buNone/>
            </a:pPr>
            <a:endParaRPr sz="1600" dirty="0"/>
          </a:p>
        </p:txBody>
      </p:sp>
      <p:sp>
        <p:nvSpPr>
          <p:cNvPr id="144" name="Google Shape;144;p16"/>
          <p:cNvSpPr/>
          <p:nvPr/>
        </p:nvSpPr>
        <p:spPr>
          <a:xfrm>
            <a:off x="7546751" y="940338"/>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6"/>
          <p:cNvSpPr/>
          <p:nvPr/>
        </p:nvSpPr>
        <p:spPr>
          <a:xfrm>
            <a:off x="7093638" y="832531"/>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6"/>
          <p:cNvSpPr/>
          <p:nvPr/>
        </p:nvSpPr>
        <p:spPr>
          <a:xfrm rot="-1685758">
            <a:off x="8328153" y="13340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6"/>
          <p:cNvSpPr/>
          <p:nvPr/>
        </p:nvSpPr>
        <p:spPr>
          <a:xfrm>
            <a:off x="8104063" y="72696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8" name="Google Shape;148;p16"/>
          <p:cNvGrpSpPr/>
          <p:nvPr/>
        </p:nvGrpSpPr>
        <p:grpSpPr>
          <a:xfrm>
            <a:off x="7862872" y="3134764"/>
            <a:ext cx="695830" cy="243805"/>
            <a:chOff x="2271950" y="2722775"/>
            <a:chExt cx="575875" cy="201775"/>
          </a:xfrm>
        </p:grpSpPr>
        <p:sp>
          <p:nvSpPr>
            <p:cNvPr id="149" name="Google Shape;149;p16"/>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6"/>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6"/>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6"/>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6"/>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 name="Google Shape;154;p16"/>
          <p:cNvSpPr/>
          <p:nvPr/>
        </p:nvSpPr>
        <p:spPr>
          <a:xfrm rot="7201932">
            <a:off x="8171962" y="1678403"/>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6"/>
          <p:cNvSpPr/>
          <p:nvPr/>
        </p:nvSpPr>
        <p:spPr>
          <a:xfrm rot="7198898">
            <a:off x="7394787" y="216151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6"/>
          <p:cNvSpPr/>
          <p:nvPr/>
        </p:nvSpPr>
        <p:spPr>
          <a:xfrm rot="-1685758">
            <a:off x="7153853" y="169552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6"/>
          <p:cNvSpPr/>
          <p:nvPr/>
        </p:nvSpPr>
        <p:spPr>
          <a:xfrm>
            <a:off x="7513458" y="1607050"/>
            <a:ext cx="301803" cy="301803"/>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6"/>
          <p:cNvSpPr/>
          <p:nvPr/>
        </p:nvSpPr>
        <p:spPr>
          <a:xfrm>
            <a:off x="8317494" y="2456017"/>
            <a:ext cx="107827" cy="10781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89;p15"/>
          <p:cNvSpPr txBox="1">
            <a:spLocks/>
          </p:cNvSpPr>
          <p:nvPr/>
        </p:nvSpPr>
        <p:spPr>
          <a:xfrm>
            <a:off x="926525" y="232275"/>
            <a:ext cx="555000" cy="2103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sz="1000" dirty="0" smtClean="0">
                <a:solidFill>
                  <a:schemeClr val="tx1"/>
                </a:solidFill>
                <a:latin typeface="Bebas Neue" charset="0"/>
              </a:rPr>
              <a:t>MENU</a:t>
            </a:r>
            <a:endParaRPr lang="en-IN" sz="1000" dirty="0">
              <a:solidFill>
                <a:schemeClr val="tx1"/>
              </a:solidFill>
              <a:latin typeface="Bebas Neue" charset="0"/>
            </a:endParaRPr>
          </a:p>
        </p:txBody>
      </p:sp>
      <p:sp>
        <p:nvSpPr>
          <p:cNvPr id="24" name="Google Shape;90;p15"/>
          <p:cNvSpPr txBox="1">
            <a:spLocks/>
          </p:cNvSpPr>
          <p:nvPr/>
        </p:nvSpPr>
        <p:spPr>
          <a:xfrm>
            <a:off x="1591406" y="232275"/>
            <a:ext cx="555000" cy="2103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sz="1000" dirty="0" smtClean="0">
                <a:solidFill>
                  <a:schemeClr val="tx1"/>
                </a:solidFill>
                <a:latin typeface="Bebas Neue" charset="0"/>
              </a:rPr>
              <a:t>ANALYSIS</a:t>
            </a:r>
            <a:endParaRPr lang="en-IN" sz="1000" dirty="0">
              <a:solidFill>
                <a:schemeClr val="tx1"/>
              </a:solidFill>
              <a:latin typeface="Bebas Neue" charset="0"/>
            </a:endParaRPr>
          </a:p>
        </p:txBody>
      </p:sp>
      <p:sp>
        <p:nvSpPr>
          <p:cNvPr id="25" name="Google Shape;91;p15"/>
          <p:cNvSpPr txBox="1">
            <a:spLocks/>
          </p:cNvSpPr>
          <p:nvPr/>
        </p:nvSpPr>
        <p:spPr>
          <a:xfrm>
            <a:off x="2256288" y="232275"/>
            <a:ext cx="555000" cy="2103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IN" sz="1000" dirty="0">
              <a:solidFill>
                <a:schemeClr val="tx1"/>
              </a:solidFill>
              <a:latin typeface="Bebas Neue" charset="0"/>
            </a:endParaRPr>
          </a:p>
        </p:txBody>
      </p:sp>
      <p:grpSp>
        <p:nvGrpSpPr>
          <p:cNvPr id="26" name="Google Shape;93;p15"/>
          <p:cNvGrpSpPr/>
          <p:nvPr/>
        </p:nvGrpSpPr>
        <p:grpSpPr>
          <a:xfrm>
            <a:off x="706038" y="267220"/>
            <a:ext cx="140222" cy="140409"/>
            <a:chOff x="2741000" y="199475"/>
            <a:chExt cx="191953" cy="192210"/>
          </a:xfrm>
        </p:grpSpPr>
        <p:sp>
          <p:nvSpPr>
            <p:cNvPr id="27" name="Google Shape;94;p15"/>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solidFill>
                  <a:schemeClr val="tx1"/>
                </a:solidFill>
              </a:endParaRPr>
            </a:p>
          </p:txBody>
        </p:sp>
        <p:sp>
          <p:nvSpPr>
            <p:cNvPr id="28" name="Google Shape;95;p15"/>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solidFill>
                  <a:schemeClr val="tx1"/>
                </a:solidFill>
              </a:endParaRPr>
            </a:p>
          </p:txBody>
        </p:sp>
        <p:sp>
          <p:nvSpPr>
            <p:cNvPr id="29" name="Google Shape;96;p15"/>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solidFill>
                  <a:schemeClr val="tx1"/>
                </a:solidFill>
              </a:endParaRPr>
            </a:p>
          </p:txBody>
        </p:sp>
        <p:sp>
          <p:nvSpPr>
            <p:cNvPr id="30" name="Google Shape;97;p15"/>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solidFill>
                  <a:schemeClr val="tx1"/>
                </a:solidFill>
              </a:endParaRPr>
            </a:p>
          </p:txBody>
        </p:sp>
        <p:sp>
          <p:nvSpPr>
            <p:cNvPr id="31" name="Google Shape;98;p15"/>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solidFill>
                  <a:schemeClr val="tx1"/>
                </a:solidFill>
              </a:endParaRPr>
            </a:p>
          </p:txBody>
        </p:sp>
        <p:sp>
          <p:nvSpPr>
            <p:cNvPr id="32" name="Google Shape;99;p15"/>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solidFill>
                  <a:schemeClr val="tx1"/>
                </a:solidFill>
              </a:endParaRPr>
            </a:p>
          </p:txBody>
        </p:sp>
        <p:sp>
          <p:nvSpPr>
            <p:cNvPr id="33" name="Google Shape;100;p15"/>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solidFill>
                  <a:schemeClr val="tx1"/>
                </a:solidFill>
              </a:endParaRPr>
            </a:p>
          </p:txBody>
        </p:sp>
        <p:sp>
          <p:nvSpPr>
            <p:cNvPr id="34" name="Google Shape;101;p15"/>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solidFill>
                  <a:schemeClr val="tx1"/>
                </a:solidFill>
              </a:endParaRPr>
            </a:p>
          </p:txBody>
        </p:sp>
        <p:sp>
          <p:nvSpPr>
            <p:cNvPr id="35" name="Google Shape;102;p15"/>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solidFill>
                  <a:schemeClr val="tx1"/>
                </a:solidFill>
              </a:endParaRPr>
            </a:p>
          </p:txBody>
        </p:sp>
      </p:grpSp>
      <p:sp>
        <p:nvSpPr>
          <p:cNvPr id="36" name="Rectangle 35"/>
          <p:cNvSpPr/>
          <p:nvPr/>
        </p:nvSpPr>
        <p:spPr>
          <a:xfrm>
            <a:off x="7224385" y="160437"/>
            <a:ext cx="1019831" cy="307777"/>
          </a:xfrm>
          <a:prstGeom prst="rect">
            <a:avLst/>
          </a:prstGeom>
        </p:spPr>
        <p:txBody>
          <a:bodyPr wrap="none">
            <a:spAutoFit/>
          </a:bodyPr>
          <a:lstStyle/>
          <a:p>
            <a:pPr lvl="0" algn="ctr"/>
            <a:r>
              <a:rPr lang="en-IN">
                <a:solidFill>
                  <a:schemeClr val="tx2">
                    <a:lumMod val="75000"/>
                  </a:schemeClr>
                </a:solidFill>
                <a:latin typeface="Bebas Neue" charset="0"/>
              </a:rPr>
              <a:t>DATA ANALYSIS</a:t>
            </a:r>
            <a:endParaRPr lang="en-IN" dirty="0">
              <a:solidFill>
                <a:schemeClr val="tx2">
                  <a:lumMod val="75000"/>
                </a:schemeClr>
              </a:solidFill>
              <a:latin typeface="Bebas Neue"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PURPOSE OF THE PROJECT</a:t>
            </a:r>
            <a:endParaRPr lang="en-IN" dirty="0"/>
          </a:p>
        </p:txBody>
      </p:sp>
      <p:sp>
        <p:nvSpPr>
          <p:cNvPr id="3" name="Text Placeholder 2"/>
          <p:cNvSpPr>
            <a:spLocks noGrp="1"/>
          </p:cNvSpPr>
          <p:nvPr>
            <p:ph type="body" idx="1"/>
          </p:nvPr>
        </p:nvSpPr>
        <p:spPr/>
        <p:txBody>
          <a:bodyPr/>
          <a:lstStyle/>
          <a:p>
            <a:r>
              <a:rPr lang="en-US" dirty="0"/>
              <a:t>Analyze job data to optimize </a:t>
            </a:r>
            <a:r>
              <a:rPr lang="en-US" dirty="0" smtClean="0"/>
              <a:t>workflows </a:t>
            </a:r>
            <a:r>
              <a:rPr lang="en-US" dirty="0"/>
              <a:t>and identify areas </a:t>
            </a:r>
            <a:r>
              <a:rPr lang="en-US" dirty="0" smtClean="0"/>
              <a:t>for improvement</a:t>
            </a:r>
          </a:p>
          <a:p>
            <a:endParaRPr lang="en-US" dirty="0" smtClean="0"/>
          </a:p>
          <a:p>
            <a:r>
              <a:rPr lang="en-US" dirty="0"/>
              <a:t>Understand sudden changes in key metrics such as user engagement, retention, or growth </a:t>
            </a:r>
            <a:r>
              <a:rPr lang="en-US" dirty="0" smtClean="0"/>
              <a:t>of users and their engagement with email services</a:t>
            </a:r>
          </a:p>
          <a:p>
            <a:endParaRPr lang="en-US" dirty="0" smtClean="0"/>
          </a:p>
          <a:p>
            <a:r>
              <a:rPr lang="en-US" dirty="0"/>
              <a:t>Provide actionable insights to operations, marketing, and support teams to inform strategic </a:t>
            </a:r>
            <a:r>
              <a:rPr lang="en-US" dirty="0" smtClean="0"/>
              <a:t>decisions</a:t>
            </a:r>
          </a:p>
          <a:p>
            <a:endParaRPr lang="en-US" dirty="0" smtClean="0"/>
          </a:p>
          <a:p>
            <a:r>
              <a:rPr lang="en-US" dirty="0"/>
              <a:t>Detect duplicates and inconsistencies in job and user data to ensure accurate reporting and </a:t>
            </a:r>
            <a:r>
              <a:rPr lang="en-US" dirty="0" smtClean="0"/>
              <a:t>analysis</a:t>
            </a:r>
            <a:endParaRPr lang="en-IN" dirty="0" smtClean="0"/>
          </a:p>
          <a:p>
            <a:endParaRPr lang="en-IN" dirty="0"/>
          </a:p>
        </p:txBody>
      </p:sp>
      <p:grpSp>
        <p:nvGrpSpPr>
          <p:cNvPr id="5" name="Google Shape;599;p25"/>
          <p:cNvGrpSpPr/>
          <p:nvPr/>
        </p:nvGrpSpPr>
        <p:grpSpPr>
          <a:xfrm>
            <a:off x="7779917" y="1212835"/>
            <a:ext cx="691512" cy="642626"/>
            <a:chOff x="718806" y="2369875"/>
            <a:chExt cx="437728" cy="437728"/>
          </a:xfrm>
          <a:solidFill>
            <a:schemeClr val="bg2"/>
          </a:solidFill>
        </p:grpSpPr>
        <p:sp>
          <p:nvSpPr>
            <p:cNvPr id="6" name="Google Shape;600;p25"/>
            <p:cNvSpPr/>
            <p:nvPr/>
          </p:nvSpPr>
          <p:spPr>
            <a:xfrm>
              <a:off x="905870" y="2369875"/>
              <a:ext cx="157133" cy="114065"/>
            </a:xfrm>
            <a:custGeom>
              <a:avLst/>
              <a:gdLst/>
              <a:ahLst/>
              <a:cxnLst/>
              <a:rect l="l" t="t" r="r" b="b"/>
              <a:pathLst>
                <a:path w="7775" h="5644" extrusionOk="0">
                  <a:moveTo>
                    <a:pt x="0" y="0"/>
                  </a:moveTo>
                  <a:lnTo>
                    <a:pt x="0" y="5643"/>
                  </a:lnTo>
                  <a:lnTo>
                    <a:pt x="7774" y="5643"/>
                  </a:lnTo>
                  <a:lnTo>
                    <a:pt x="7774" y="0"/>
                  </a:lnTo>
                  <a:close/>
                </a:path>
              </a:pathLst>
            </a:custGeom>
            <a:grp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601;p25"/>
            <p:cNvSpPr/>
            <p:nvPr/>
          </p:nvSpPr>
          <p:spPr>
            <a:xfrm>
              <a:off x="975190" y="2563487"/>
              <a:ext cx="79607" cy="115298"/>
            </a:xfrm>
            <a:custGeom>
              <a:avLst/>
              <a:gdLst/>
              <a:ahLst/>
              <a:cxnLst/>
              <a:rect l="l" t="t" r="r" b="b"/>
              <a:pathLst>
                <a:path w="3939" h="5705" extrusionOk="0">
                  <a:moveTo>
                    <a:pt x="1" y="1"/>
                  </a:moveTo>
                  <a:cubicBezTo>
                    <a:pt x="995" y="1138"/>
                    <a:pt x="1604" y="2619"/>
                    <a:pt x="1604" y="4263"/>
                  </a:cubicBezTo>
                  <a:cubicBezTo>
                    <a:pt x="1604" y="4751"/>
                    <a:pt x="1543" y="5238"/>
                    <a:pt x="1442" y="5705"/>
                  </a:cubicBezTo>
                  <a:lnTo>
                    <a:pt x="3938" y="5705"/>
                  </a:lnTo>
                  <a:lnTo>
                    <a:pt x="3938" y="1"/>
                  </a:lnTo>
                  <a:close/>
                </a:path>
              </a:pathLst>
            </a:custGeom>
            <a:grp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602;p25"/>
            <p:cNvSpPr/>
            <p:nvPr/>
          </p:nvSpPr>
          <p:spPr>
            <a:xfrm>
              <a:off x="838186" y="2369875"/>
              <a:ext cx="318348" cy="308910"/>
            </a:xfrm>
            <a:custGeom>
              <a:avLst/>
              <a:gdLst/>
              <a:ahLst/>
              <a:cxnLst/>
              <a:rect l="l" t="t" r="r" b="b"/>
              <a:pathLst>
                <a:path w="15752" h="15285" extrusionOk="0">
                  <a:moveTo>
                    <a:pt x="650" y="0"/>
                  </a:moveTo>
                  <a:cubicBezTo>
                    <a:pt x="284" y="0"/>
                    <a:pt x="0" y="285"/>
                    <a:pt x="0" y="650"/>
                  </a:cubicBezTo>
                  <a:lnTo>
                    <a:pt x="0" y="7673"/>
                  </a:lnTo>
                  <a:cubicBezTo>
                    <a:pt x="609" y="7470"/>
                    <a:pt x="1259" y="7369"/>
                    <a:pt x="1928" y="7369"/>
                  </a:cubicBezTo>
                  <a:cubicBezTo>
                    <a:pt x="3146" y="7369"/>
                    <a:pt x="4283" y="7714"/>
                    <a:pt x="5257" y="8302"/>
                  </a:cubicBezTo>
                  <a:lnTo>
                    <a:pt x="11367" y="8302"/>
                  </a:lnTo>
                  <a:cubicBezTo>
                    <a:pt x="11712" y="8302"/>
                    <a:pt x="11996" y="8586"/>
                    <a:pt x="11996" y="8931"/>
                  </a:cubicBezTo>
                  <a:lnTo>
                    <a:pt x="11996" y="15285"/>
                  </a:lnTo>
                  <a:lnTo>
                    <a:pt x="15102" y="15285"/>
                  </a:lnTo>
                  <a:cubicBezTo>
                    <a:pt x="15467" y="15285"/>
                    <a:pt x="15751" y="15000"/>
                    <a:pt x="15751" y="14655"/>
                  </a:cubicBezTo>
                  <a:lnTo>
                    <a:pt x="15751" y="3350"/>
                  </a:lnTo>
                  <a:cubicBezTo>
                    <a:pt x="15751" y="3187"/>
                    <a:pt x="15670" y="3025"/>
                    <a:pt x="15568" y="2903"/>
                  </a:cubicBezTo>
                  <a:cubicBezTo>
                    <a:pt x="15568" y="2903"/>
                    <a:pt x="12828" y="183"/>
                    <a:pt x="12828" y="163"/>
                  </a:cubicBezTo>
                  <a:cubicBezTo>
                    <a:pt x="12707" y="61"/>
                    <a:pt x="12564" y="0"/>
                    <a:pt x="12402" y="0"/>
                  </a:cubicBezTo>
                  <a:lnTo>
                    <a:pt x="12402" y="6272"/>
                  </a:lnTo>
                  <a:cubicBezTo>
                    <a:pt x="12402" y="6618"/>
                    <a:pt x="12118" y="6902"/>
                    <a:pt x="11773" y="6902"/>
                  </a:cubicBezTo>
                  <a:lnTo>
                    <a:pt x="2720" y="6902"/>
                  </a:lnTo>
                  <a:cubicBezTo>
                    <a:pt x="2375" y="6902"/>
                    <a:pt x="2091" y="6618"/>
                    <a:pt x="2091" y="6272"/>
                  </a:cubicBezTo>
                  <a:lnTo>
                    <a:pt x="2091" y="0"/>
                  </a:lnTo>
                  <a:close/>
                </a:path>
              </a:pathLst>
            </a:custGeom>
            <a:grp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603;p25"/>
            <p:cNvSpPr/>
            <p:nvPr/>
          </p:nvSpPr>
          <p:spPr>
            <a:xfrm>
              <a:off x="718806" y="2710353"/>
              <a:ext cx="97251" cy="97251"/>
            </a:xfrm>
            <a:custGeom>
              <a:avLst/>
              <a:gdLst/>
              <a:ahLst/>
              <a:cxnLst/>
              <a:rect l="l" t="t" r="r" b="b"/>
              <a:pathLst>
                <a:path w="4812" h="4812" extrusionOk="0">
                  <a:moveTo>
                    <a:pt x="2112" y="0"/>
                  </a:moveTo>
                  <a:lnTo>
                    <a:pt x="549" y="1563"/>
                  </a:lnTo>
                  <a:cubicBezTo>
                    <a:pt x="204" y="1929"/>
                    <a:pt x="1" y="2396"/>
                    <a:pt x="1" y="2903"/>
                  </a:cubicBezTo>
                  <a:cubicBezTo>
                    <a:pt x="1" y="3959"/>
                    <a:pt x="853" y="4811"/>
                    <a:pt x="1909" y="4811"/>
                  </a:cubicBezTo>
                  <a:cubicBezTo>
                    <a:pt x="2416" y="4811"/>
                    <a:pt x="2883" y="4608"/>
                    <a:pt x="3248" y="4263"/>
                  </a:cubicBezTo>
                  <a:lnTo>
                    <a:pt x="4811" y="2700"/>
                  </a:lnTo>
                  <a:cubicBezTo>
                    <a:pt x="3654" y="2091"/>
                    <a:pt x="2720" y="1157"/>
                    <a:pt x="2112" y="0"/>
                  </a:cubicBezTo>
                  <a:close/>
                </a:path>
              </a:pathLst>
            </a:custGeom>
            <a:grp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604;p25"/>
            <p:cNvSpPr/>
            <p:nvPr/>
          </p:nvSpPr>
          <p:spPr>
            <a:xfrm>
              <a:off x="772140" y="2544631"/>
              <a:ext cx="210043" cy="210043"/>
            </a:xfrm>
            <a:custGeom>
              <a:avLst/>
              <a:gdLst/>
              <a:ahLst/>
              <a:cxnLst/>
              <a:rect l="l" t="t" r="r" b="b"/>
              <a:pathLst>
                <a:path w="10393" h="10393" extrusionOk="0">
                  <a:moveTo>
                    <a:pt x="5196" y="0"/>
                  </a:moveTo>
                  <a:cubicBezTo>
                    <a:pt x="2334" y="0"/>
                    <a:pt x="0" y="2334"/>
                    <a:pt x="0" y="5196"/>
                  </a:cubicBezTo>
                  <a:cubicBezTo>
                    <a:pt x="0" y="8058"/>
                    <a:pt x="2334" y="10393"/>
                    <a:pt x="5196" y="10393"/>
                  </a:cubicBezTo>
                  <a:cubicBezTo>
                    <a:pt x="8058" y="10393"/>
                    <a:pt x="10393" y="8058"/>
                    <a:pt x="10393" y="5196"/>
                  </a:cubicBezTo>
                  <a:cubicBezTo>
                    <a:pt x="10393" y="2334"/>
                    <a:pt x="8058" y="0"/>
                    <a:pt x="5196" y="0"/>
                  </a:cubicBezTo>
                  <a:close/>
                </a:path>
              </a:pathLst>
            </a:custGeom>
            <a:grp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 name="Google Shape;453;p22"/>
          <p:cNvGrpSpPr/>
          <p:nvPr/>
        </p:nvGrpSpPr>
        <p:grpSpPr>
          <a:xfrm>
            <a:off x="8124571" y="2941508"/>
            <a:ext cx="693716" cy="621577"/>
            <a:chOff x="718806" y="1190925"/>
            <a:chExt cx="437728" cy="399875"/>
          </a:xfrm>
          <a:solidFill>
            <a:schemeClr val="bg2"/>
          </a:solidFill>
        </p:grpSpPr>
        <p:sp>
          <p:nvSpPr>
            <p:cNvPr id="12" name="Google Shape;454;p22"/>
            <p:cNvSpPr/>
            <p:nvPr/>
          </p:nvSpPr>
          <p:spPr>
            <a:xfrm>
              <a:off x="779921" y="1493651"/>
              <a:ext cx="100949" cy="97149"/>
            </a:xfrm>
            <a:custGeom>
              <a:avLst/>
              <a:gdLst/>
              <a:ahLst/>
              <a:cxnLst/>
              <a:rect l="l" t="t" r="r" b="b"/>
              <a:pathLst>
                <a:path w="4995" h="4807" extrusionOk="0">
                  <a:moveTo>
                    <a:pt x="2295" y="1"/>
                  </a:moveTo>
                  <a:lnTo>
                    <a:pt x="732" y="1564"/>
                  </a:lnTo>
                  <a:cubicBezTo>
                    <a:pt x="1" y="2294"/>
                    <a:pt x="1" y="3512"/>
                    <a:pt x="732" y="4243"/>
                  </a:cubicBezTo>
                  <a:cubicBezTo>
                    <a:pt x="1107" y="4619"/>
                    <a:pt x="1594" y="4806"/>
                    <a:pt x="2081" y="4806"/>
                  </a:cubicBezTo>
                  <a:cubicBezTo>
                    <a:pt x="2569" y="4806"/>
                    <a:pt x="3056" y="4619"/>
                    <a:pt x="3431" y="4243"/>
                  </a:cubicBezTo>
                  <a:lnTo>
                    <a:pt x="4994" y="2700"/>
                  </a:lnTo>
                  <a:cubicBezTo>
                    <a:pt x="3837" y="2092"/>
                    <a:pt x="2903" y="1138"/>
                    <a:pt x="2295" y="1"/>
                  </a:cubicBezTo>
                  <a:close/>
                </a:path>
              </a:pathLst>
            </a:custGeom>
            <a:grp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55;p22"/>
            <p:cNvSpPr/>
            <p:nvPr/>
          </p:nvSpPr>
          <p:spPr>
            <a:xfrm>
              <a:off x="836954" y="1327929"/>
              <a:ext cx="210043" cy="210043"/>
            </a:xfrm>
            <a:custGeom>
              <a:avLst/>
              <a:gdLst/>
              <a:ahLst/>
              <a:cxnLst/>
              <a:rect l="l" t="t" r="r" b="b"/>
              <a:pathLst>
                <a:path w="10393" h="10393" extrusionOk="0">
                  <a:moveTo>
                    <a:pt x="5196" y="1"/>
                  </a:moveTo>
                  <a:cubicBezTo>
                    <a:pt x="2335" y="1"/>
                    <a:pt x="0" y="2335"/>
                    <a:pt x="0" y="5197"/>
                  </a:cubicBezTo>
                  <a:cubicBezTo>
                    <a:pt x="0" y="8059"/>
                    <a:pt x="2335" y="10393"/>
                    <a:pt x="5196" y="10393"/>
                  </a:cubicBezTo>
                  <a:cubicBezTo>
                    <a:pt x="8058" y="10393"/>
                    <a:pt x="10393" y="8059"/>
                    <a:pt x="10393" y="5197"/>
                  </a:cubicBezTo>
                  <a:cubicBezTo>
                    <a:pt x="10393" y="2335"/>
                    <a:pt x="8058" y="1"/>
                    <a:pt x="5196" y="1"/>
                  </a:cubicBezTo>
                  <a:close/>
                </a:path>
              </a:pathLst>
            </a:custGeom>
            <a:grp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56;p22"/>
            <p:cNvSpPr/>
            <p:nvPr/>
          </p:nvSpPr>
          <p:spPr>
            <a:xfrm>
              <a:off x="718806" y="1190925"/>
              <a:ext cx="437728" cy="253939"/>
            </a:xfrm>
            <a:custGeom>
              <a:avLst/>
              <a:gdLst/>
              <a:ahLst/>
              <a:cxnLst/>
              <a:rect l="l" t="t" r="r" b="b"/>
              <a:pathLst>
                <a:path w="21659" h="12565" extrusionOk="0">
                  <a:moveTo>
                    <a:pt x="10819" y="0"/>
                  </a:moveTo>
                  <a:cubicBezTo>
                    <a:pt x="10251" y="0"/>
                    <a:pt x="9703" y="102"/>
                    <a:pt x="9195" y="305"/>
                  </a:cubicBezTo>
                  <a:cubicBezTo>
                    <a:pt x="8079" y="751"/>
                    <a:pt x="7186" y="1604"/>
                    <a:pt x="6699" y="2700"/>
                  </a:cubicBezTo>
                  <a:cubicBezTo>
                    <a:pt x="6313" y="2517"/>
                    <a:pt x="5867" y="2416"/>
                    <a:pt x="5400" y="2416"/>
                  </a:cubicBezTo>
                  <a:cubicBezTo>
                    <a:pt x="4649" y="2416"/>
                    <a:pt x="3979" y="2680"/>
                    <a:pt x="3451" y="3126"/>
                  </a:cubicBezTo>
                  <a:cubicBezTo>
                    <a:pt x="3147" y="3390"/>
                    <a:pt x="2903" y="3694"/>
                    <a:pt x="2720" y="4039"/>
                  </a:cubicBezTo>
                  <a:cubicBezTo>
                    <a:pt x="2477" y="4506"/>
                    <a:pt x="2355" y="5054"/>
                    <a:pt x="2396" y="5623"/>
                  </a:cubicBezTo>
                  <a:cubicBezTo>
                    <a:pt x="1117" y="6069"/>
                    <a:pt x="183" y="7206"/>
                    <a:pt x="21" y="8586"/>
                  </a:cubicBezTo>
                  <a:cubicBezTo>
                    <a:pt x="1" y="8728"/>
                    <a:pt x="1" y="8850"/>
                    <a:pt x="1" y="8992"/>
                  </a:cubicBezTo>
                  <a:cubicBezTo>
                    <a:pt x="1" y="10961"/>
                    <a:pt x="1604" y="12564"/>
                    <a:pt x="3573" y="12564"/>
                  </a:cubicBezTo>
                  <a:lnTo>
                    <a:pt x="4608" y="12564"/>
                  </a:lnTo>
                  <a:cubicBezTo>
                    <a:pt x="4588" y="12361"/>
                    <a:pt x="4568" y="12179"/>
                    <a:pt x="4568" y="11976"/>
                  </a:cubicBezTo>
                  <a:cubicBezTo>
                    <a:pt x="4568" y="8403"/>
                    <a:pt x="7470" y="5501"/>
                    <a:pt x="11042" y="5501"/>
                  </a:cubicBezTo>
                  <a:cubicBezTo>
                    <a:pt x="14595" y="5501"/>
                    <a:pt x="17497" y="8403"/>
                    <a:pt x="17497" y="11976"/>
                  </a:cubicBezTo>
                  <a:cubicBezTo>
                    <a:pt x="17497" y="12179"/>
                    <a:pt x="17497" y="12361"/>
                    <a:pt x="17477" y="12564"/>
                  </a:cubicBezTo>
                  <a:lnTo>
                    <a:pt x="18086" y="12564"/>
                  </a:lnTo>
                  <a:cubicBezTo>
                    <a:pt x="20055" y="12564"/>
                    <a:pt x="21658" y="10961"/>
                    <a:pt x="21658" y="8992"/>
                  </a:cubicBezTo>
                  <a:cubicBezTo>
                    <a:pt x="21658" y="8850"/>
                    <a:pt x="21638" y="8728"/>
                    <a:pt x="21638" y="8586"/>
                  </a:cubicBezTo>
                  <a:cubicBezTo>
                    <a:pt x="21475" y="7206"/>
                    <a:pt x="20521" y="6069"/>
                    <a:pt x="19263" y="5623"/>
                  </a:cubicBezTo>
                  <a:cubicBezTo>
                    <a:pt x="19304" y="5054"/>
                    <a:pt x="19182" y="4506"/>
                    <a:pt x="18938" y="4039"/>
                  </a:cubicBezTo>
                  <a:cubicBezTo>
                    <a:pt x="18431" y="3065"/>
                    <a:pt x="17416" y="2416"/>
                    <a:pt x="16259" y="2416"/>
                  </a:cubicBezTo>
                  <a:cubicBezTo>
                    <a:pt x="15995" y="2416"/>
                    <a:pt x="15752" y="2436"/>
                    <a:pt x="15528" y="2497"/>
                  </a:cubicBezTo>
                  <a:cubicBezTo>
                    <a:pt x="15325" y="2537"/>
                    <a:pt x="15122" y="2619"/>
                    <a:pt x="14940" y="2700"/>
                  </a:cubicBezTo>
                  <a:cubicBezTo>
                    <a:pt x="14798" y="2355"/>
                    <a:pt x="14615" y="2050"/>
                    <a:pt x="14392" y="1746"/>
                  </a:cubicBezTo>
                  <a:cubicBezTo>
                    <a:pt x="13559" y="690"/>
                    <a:pt x="12281" y="0"/>
                    <a:pt x="10819" y="0"/>
                  </a:cubicBezTo>
                  <a:close/>
                </a:path>
              </a:pathLst>
            </a:custGeom>
            <a:gradFill flip="none" rotWithShape="1">
              <a:gsLst>
                <a:gs pos="0">
                  <a:srgbClr val="F2BE00">
                    <a:shade val="30000"/>
                    <a:satMod val="115000"/>
                  </a:srgbClr>
                </a:gs>
                <a:gs pos="50000">
                  <a:srgbClr val="F2BE00">
                    <a:shade val="67500"/>
                    <a:satMod val="115000"/>
                  </a:srgbClr>
                </a:gs>
                <a:gs pos="100000">
                  <a:srgbClr val="F2BE00">
                    <a:shade val="100000"/>
                    <a:satMod val="115000"/>
                  </a:srgbClr>
                </a:gs>
              </a:gsLst>
              <a:lin ang="16200000" scaled="1"/>
              <a:tileRect/>
            </a:gra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 name="Google Shape;147;p16"/>
          <p:cNvSpPr/>
          <p:nvPr/>
        </p:nvSpPr>
        <p:spPr>
          <a:xfrm>
            <a:off x="7562041" y="2358982"/>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45;p16"/>
          <p:cNvSpPr/>
          <p:nvPr/>
        </p:nvSpPr>
        <p:spPr>
          <a:xfrm>
            <a:off x="7093638" y="832531"/>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56;p16"/>
          <p:cNvSpPr/>
          <p:nvPr/>
        </p:nvSpPr>
        <p:spPr>
          <a:xfrm rot="-1685758">
            <a:off x="7153853" y="169552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35;p15"/>
          <p:cNvSpPr/>
          <p:nvPr/>
        </p:nvSpPr>
        <p:spPr>
          <a:xfrm>
            <a:off x="8771900" y="3513366"/>
            <a:ext cx="97800" cy="97800"/>
          </a:xfrm>
          <a:prstGeom prst="ellipse">
            <a:avLst/>
          </a:pr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Rectangle 18"/>
          <p:cNvSpPr/>
          <p:nvPr/>
        </p:nvSpPr>
        <p:spPr>
          <a:xfrm>
            <a:off x="7224385" y="160437"/>
            <a:ext cx="1019831" cy="307777"/>
          </a:xfrm>
          <a:prstGeom prst="rect">
            <a:avLst/>
          </a:prstGeom>
        </p:spPr>
        <p:txBody>
          <a:bodyPr wrap="none">
            <a:spAutoFit/>
          </a:bodyPr>
          <a:lstStyle/>
          <a:p>
            <a:pPr lvl="0" algn="ctr"/>
            <a:r>
              <a:rPr lang="en-IN">
                <a:solidFill>
                  <a:schemeClr val="tx2">
                    <a:lumMod val="75000"/>
                  </a:schemeClr>
                </a:solidFill>
                <a:latin typeface="Bebas Neue" charset="0"/>
              </a:rPr>
              <a:t>DATA ANALYSIS</a:t>
            </a:r>
            <a:endParaRPr lang="en-IN" dirty="0">
              <a:solidFill>
                <a:schemeClr val="tx2">
                  <a:lumMod val="75000"/>
                </a:schemeClr>
              </a:solidFill>
              <a:latin typeface="Bebas Neue" charset="0"/>
            </a:endParaRPr>
          </a:p>
        </p:txBody>
      </p:sp>
    </p:spTree>
    <p:extLst>
      <p:ext uri="{BB962C8B-B14F-4D97-AF65-F5344CB8AC3E}">
        <p14:creationId xmlns:p14="http://schemas.microsoft.com/office/powerpoint/2010/main" val="29223621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HANDLING THE ANALYSIS</a:t>
            </a:r>
            <a:endParaRPr lang="en-IN" dirty="0"/>
          </a:p>
        </p:txBody>
      </p:sp>
      <p:sp>
        <p:nvSpPr>
          <p:cNvPr id="5" name="Google Shape;1136;p40"/>
          <p:cNvSpPr/>
          <p:nvPr/>
        </p:nvSpPr>
        <p:spPr>
          <a:xfrm flipH="1">
            <a:off x="3376126" y="1609350"/>
            <a:ext cx="637800" cy="637800"/>
          </a:xfrm>
          <a:prstGeom prst="ellipse">
            <a:avLst/>
          </a:pr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600">
                <a:solidFill>
                  <a:schemeClr val="lt1"/>
                </a:solidFill>
                <a:latin typeface="Bebas Neue"/>
                <a:ea typeface="Bebas Neue"/>
                <a:cs typeface="Bebas Neue"/>
                <a:sym typeface="Bebas Neue"/>
              </a:rPr>
              <a:t>01</a:t>
            </a:r>
            <a:endParaRPr sz="2600">
              <a:solidFill>
                <a:schemeClr val="lt1"/>
              </a:solidFill>
              <a:latin typeface="Bebas Neue"/>
              <a:ea typeface="Bebas Neue"/>
              <a:cs typeface="Bebas Neue"/>
              <a:sym typeface="Bebas Neue"/>
            </a:endParaRPr>
          </a:p>
        </p:txBody>
      </p:sp>
      <p:grpSp>
        <p:nvGrpSpPr>
          <p:cNvPr id="6" name="Google Shape;1125;p40"/>
          <p:cNvGrpSpPr/>
          <p:nvPr/>
        </p:nvGrpSpPr>
        <p:grpSpPr>
          <a:xfrm>
            <a:off x="2730175" y="1448075"/>
            <a:ext cx="3683650" cy="2874600"/>
            <a:chOff x="2487350" y="1448075"/>
            <a:chExt cx="3683650" cy="2874600"/>
          </a:xfrm>
        </p:grpSpPr>
        <p:sp>
          <p:nvSpPr>
            <p:cNvPr id="7" name="Google Shape;1126;p40"/>
            <p:cNvSpPr/>
            <p:nvPr/>
          </p:nvSpPr>
          <p:spPr>
            <a:xfrm>
              <a:off x="2487350" y="1448075"/>
              <a:ext cx="3210225" cy="958225"/>
            </a:xfrm>
            <a:custGeom>
              <a:avLst/>
              <a:gdLst/>
              <a:ahLst/>
              <a:cxnLst/>
              <a:rect l="l" t="t" r="r" b="b"/>
              <a:pathLst>
                <a:path w="128409" h="38329" fill="none" extrusionOk="0">
                  <a:moveTo>
                    <a:pt x="128409" y="38329"/>
                  </a:moveTo>
                  <a:lnTo>
                    <a:pt x="19165" y="38329"/>
                  </a:lnTo>
                  <a:cubicBezTo>
                    <a:pt x="8625" y="38329"/>
                    <a:pt x="1" y="29705"/>
                    <a:pt x="1" y="19165"/>
                  </a:cubicBezTo>
                  <a:lnTo>
                    <a:pt x="1" y="19165"/>
                  </a:lnTo>
                  <a:cubicBezTo>
                    <a:pt x="1" y="8625"/>
                    <a:pt x="8624" y="1"/>
                    <a:pt x="19165" y="1"/>
                  </a:cubicBezTo>
                  <a:lnTo>
                    <a:pt x="75931" y="1"/>
                  </a:lnTo>
                </a:path>
              </a:pathLst>
            </a:custGeom>
            <a:noFill/>
            <a:ln w="9525" cap="flat" cmpd="sng">
              <a:solidFill>
                <a:schemeClr val="dk1"/>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127;p40"/>
            <p:cNvSpPr/>
            <p:nvPr/>
          </p:nvSpPr>
          <p:spPr>
            <a:xfrm>
              <a:off x="2487350" y="3364425"/>
              <a:ext cx="3210225" cy="958250"/>
            </a:xfrm>
            <a:custGeom>
              <a:avLst/>
              <a:gdLst/>
              <a:ahLst/>
              <a:cxnLst/>
              <a:rect l="l" t="t" r="r" b="b"/>
              <a:pathLst>
                <a:path w="128409" h="38330" fill="none" extrusionOk="0">
                  <a:moveTo>
                    <a:pt x="128409" y="38330"/>
                  </a:moveTo>
                  <a:lnTo>
                    <a:pt x="19165" y="38330"/>
                  </a:lnTo>
                  <a:cubicBezTo>
                    <a:pt x="8625" y="38330"/>
                    <a:pt x="1" y="29706"/>
                    <a:pt x="1" y="19165"/>
                  </a:cubicBezTo>
                  <a:lnTo>
                    <a:pt x="1" y="19165"/>
                  </a:lnTo>
                  <a:cubicBezTo>
                    <a:pt x="1" y="8625"/>
                    <a:pt x="8624" y="1"/>
                    <a:pt x="19165" y="1"/>
                  </a:cubicBezTo>
                </a:path>
              </a:pathLst>
            </a:custGeom>
            <a:noFill/>
            <a:ln w="9525" cap="flat" cmpd="sng">
              <a:solidFill>
                <a:schemeClr val="dk1"/>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128;p40"/>
            <p:cNvSpPr/>
            <p:nvPr/>
          </p:nvSpPr>
          <p:spPr>
            <a:xfrm>
              <a:off x="2960750" y="2406250"/>
              <a:ext cx="3210250" cy="958225"/>
            </a:xfrm>
            <a:custGeom>
              <a:avLst/>
              <a:gdLst/>
              <a:ahLst/>
              <a:cxnLst/>
              <a:rect l="l" t="t" r="r" b="b"/>
              <a:pathLst>
                <a:path w="128410" h="38329" fill="none" extrusionOk="0">
                  <a:moveTo>
                    <a:pt x="0" y="38329"/>
                  </a:moveTo>
                  <a:lnTo>
                    <a:pt x="109246" y="38329"/>
                  </a:lnTo>
                  <a:cubicBezTo>
                    <a:pt x="119785" y="38329"/>
                    <a:pt x="128410" y="29706"/>
                    <a:pt x="128410" y="19165"/>
                  </a:cubicBezTo>
                  <a:lnTo>
                    <a:pt x="128410" y="19165"/>
                  </a:lnTo>
                  <a:cubicBezTo>
                    <a:pt x="128410" y="8625"/>
                    <a:pt x="119786" y="1"/>
                    <a:pt x="109246" y="1"/>
                  </a:cubicBezTo>
                </a:path>
              </a:pathLst>
            </a:custGeom>
            <a:noFill/>
            <a:ln w="9525" cap="flat" cmpd="sng">
              <a:solidFill>
                <a:schemeClr val="dk1"/>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 name="Google Shape;1130;p40"/>
          <p:cNvSpPr/>
          <p:nvPr/>
        </p:nvSpPr>
        <p:spPr>
          <a:xfrm>
            <a:off x="5783316" y="2452600"/>
            <a:ext cx="851100" cy="868800"/>
          </a:xfrm>
          <a:prstGeom prst="ellipse">
            <a:avLst/>
          </a:pr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600">
              <a:solidFill>
                <a:schemeClr val="lt1"/>
              </a:solidFill>
              <a:latin typeface="Bebas Neue"/>
              <a:ea typeface="Bebas Neue"/>
              <a:cs typeface="Bebas Neue"/>
              <a:sym typeface="Bebas Neue"/>
            </a:endParaRPr>
          </a:p>
        </p:txBody>
      </p:sp>
      <p:sp>
        <p:nvSpPr>
          <p:cNvPr id="11" name="Google Shape;1131;p40"/>
          <p:cNvSpPr/>
          <p:nvPr/>
        </p:nvSpPr>
        <p:spPr>
          <a:xfrm>
            <a:off x="2349606" y="3411375"/>
            <a:ext cx="851100" cy="868800"/>
          </a:xfrm>
          <a:prstGeom prst="ellipse">
            <a:avLst/>
          </a:pr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600">
              <a:solidFill>
                <a:schemeClr val="lt1"/>
              </a:solidFill>
              <a:latin typeface="Bebas Neue"/>
              <a:ea typeface="Bebas Neue"/>
              <a:cs typeface="Bebas Neue"/>
              <a:sym typeface="Bebas Neue"/>
            </a:endParaRPr>
          </a:p>
        </p:txBody>
      </p:sp>
      <p:sp>
        <p:nvSpPr>
          <p:cNvPr id="12" name="Google Shape;1141;p40"/>
          <p:cNvSpPr/>
          <p:nvPr/>
        </p:nvSpPr>
        <p:spPr>
          <a:xfrm flipH="1">
            <a:off x="4975846" y="2568113"/>
            <a:ext cx="637800" cy="637800"/>
          </a:xfrm>
          <a:prstGeom prst="ellipse">
            <a:avLst/>
          </a:pr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600">
                <a:solidFill>
                  <a:schemeClr val="lt1"/>
                </a:solidFill>
                <a:latin typeface="Bebas Neue"/>
                <a:ea typeface="Bebas Neue"/>
                <a:cs typeface="Bebas Neue"/>
                <a:sym typeface="Bebas Neue"/>
              </a:rPr>
              <a:t>02</a:t>
            </a:r>
            <a:endParaRPr sz="2600">
              <a:solidFill>
                <a:schemeClr val="lt1"/>
              </a:solidFill>
              <a:latin typeface="Bebas Neue"/>
              <a:ea typeface="Bebas Neue"/>
              <a:cs typeface="Bebas Neue"/>
              <a:sym typeface="Bebas Neue"/>
            </a:endParaRPr>
          </a:p>
        </p:txBody>
      </p:sp>
      <p:sp>
        <p:nvSpPr>
          <p:cNvPr id="13" name="Google Shape;1146;p40"/>
          <p:cNvSpPr/>
          <p:nvPr/>
        </p:nvSpPr>
        <p:spPr>
          <a:xfrm flipH="1">
            <a:off x="3376126" y="3526875"/>
            <a:ext cx="637800" cy="637800"/>
          </a:xfrm>
          <a:prstGeom prst="ellipse">
            <a:avLst/>
          </a:pr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600">
                <a:solidFill>
                  <a:schemeClr val="lt1"/>
                </a:solidFill>
                <a:latin typeface="Bebas Neue"/>
                <a:ea typeface="Bebas Neue"/>
                <a:cs typeface="Bebas Neue"/>
                <a:sym typeface="Bebas Neue"/>
              </a:rPr>
              <a:t>03</a:t>
            </a:r>
            <a:endParaRPr sz="2600">
              <a:solidFill>
                <a:schemeClr val="lt1"/>
              </a:solidFill>
              <a:latin typeface="Bebas Neue"/>
              <a:ea typeface="Bebas Neue"/>
              <a:cs typeface="Bebas Neue"/>
              <a:sym typeface="Bebas Neue"/>
            </a:endParaRPr>
          </a:p>
        </p:txBody>
      </p:sp>
      <p:sp>
        <p:nvSpPr>
          <p:cNvPr id="14" name="Google Shape;166;p17"/>
          <p:cNvSpPr txBox="1"/>
          <p:nvPr/>
        </p:nvSpPr>
        <p:spPr>
          <a:xfrm>
            <a:off x="4204318" y="1608654"/>
            <a:ext cx="2076600" cy="457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dirty="0" smtClean="0">
                <a:solidFill>
                  <a:schemeClr val="dk1"/>
                </a:solidFill>
                <a:latin typeface="Arial Black" pitchFamily="34" charset="0"/>
                <a:ea typeface="Bebas Neue"/>
                <a:cs typeface="Bebas Neue"/>
                <a:sym typeface="Bebas Neue"/>
              </a:rPr>
              <a:t>Data Cleaning and Prepration</a:t>
            </a:r>
            <a:endParaRPr sz="1600" dirty="0">
              <a:solidFill>
                <a:schemeClr val="dk1"/>
              </a:solidFill>
              <a:latin typeface="Arial Black" pitchFamily="34" charset="0"/>
              <a:ea typeface="Bebas Neue"/>
              <a:cs typeface="Bebas Neue"/>
              <a:sym typeface="Bebas Neue"/>
            </a:endParaRPr>
          </a:p>
        </p:txBody>
      </p:sp>
      <p:sp>
        <p:nvSpPr>
          <p:cNvPr id="15" name="Google Shape;167;p17"/>
          <p:cNvSpPr txBox="1"/>
          <p:nvPr/>
        </p:nvSpPr>
        <p:spPr>
          <a:xfrm>
            <a:off x="6185420" y="1914508"/>
            <a:ext cx="2759169" cy="552000"/>
          </a:xfrm>
          <a:prstGeom prst="rect">
            <a:avLst/>
          </a:prstGeom>
          <a:noFill/>
          <a:ln>
            <a:noFill/>
          </a:ln>
        </p:spPr>
        <p:txBody>
          <a:bodyPr spcFirstLastPara="1" wrap="square" lIns="91425" tIns="91425" rIns="91425" bIns="91425" anchor="b" anchorCtr="0">
            <a:noAutofit/>
          </a:bodyPr>
          <a:lstStyle/>
          <a:p>
            <a:pPr lvl="0" algn="ctr"/>
            <a:r>
              <a:rPr lang="en-US" dirty="0">
                <a:solidFill>
                  <a:schemeClr val="tx1"/>
                </a:solidFill>
                <a:latin typeface="Arimo" charset="0"/>
                <a:ea typeface="Arimo" charset="0"/>
                <a:cs typeface="Arimo" charset="0"/>
              </a:rPr>
              <a:t>Clean and prepare the datasets by addressing duplicates, formatting </a:t>
            </a:r>
            <a:r>
              <a:rPr lang="en-US" dirty="0" smtClean="0">
                <a:solidFill>
                  <a:schemeClr val="tx1"/>
                </a:solidFill>
                <a:latin typeface="Arimo" charset="0"/>
                <a:ea typeface="Arimo" charset="0"/>
                <a:cs typeface="Arimo" charset="0"/>
              </a:rPr>
              <a:t>issues </a:t>
            </a:r>
            <a:r>
              <a:rPr lang="en-US" dirty="0">
                <a:solidFill>
                  <a:schemeClr val="tx1"/>
                </a:solidFill>
                <a:latin typeface="Arimo" charset="0"/>
                <a:ea typeface="Arimo" charset="0"/>
                <a:cs typeface="Arimo" charset="0"/>
              </a:rPr>
              <a:t>and missing </a:t>
            </a:r>
            <a:r>
              <a:rPr lang="en-US" dirty="0" smtClean="0">
                <a:solidFill>
                  <a:schemeClr val="tx1"/>
                </a:solidFill>
                <a:latin typeface="Arimo" charset="0"/>
                <a:ea typeface="Arimo" charset="0"/>
                <a:cs typeface="Arimo" charset="0"/>
              </a:rPr>
              <a:t>values.</a:t>
            </a:r>
            <a:endParaRPr dirty="0">
              <a:solidFill>
                <a:schemeClr val="tx1"/>
              </a:solidFill>
              <a:latin typeface="Arimo" charset="0"/>
              <a:ea typeface="Arimo" charset="0"/>
              <a:cs typeface="Arimo" charset="0"/>
              <a:sym typeface="Arimo"/>
            </a:endParaRPr>
          </a:p>
        </p:txBody>
      </p:sp>
      <p:sp>
        <p:nvSpPr>
          <p:cNvPr id="16" name="Google Shape;181;p17"/>
          <p:cNvSpPr txBox="1"/>
          <p:nvPr/>
        </p:nvSpPr>
        <p:spPr>
          <a:xfrm>
            <a:off x="2362362" y="2562978"/>
            <a:ext cx="2076600" cy="457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IN" sz="1600" dirty="0" smtClean="0">
                <a:solidFill>
                  <a:schemeClr val="dk1"/>
                </a:solidFill>
                <a:latin typeface="Arial Black" pitchFamily="34" charset="0"/>
                <a:ea typeface="Bebas Neue"/>
                <a:cs typeface="Bebas Neue"/>
                <a:sym typeface="Bebas Neue"/>
              </a:rPr>
              <a:t>Job Data Analysis</a:t>
            </a:r>
            <a:endParaRPr sz="1600" dirty="0">
              <a:solidFill>
                <a:schemeClr val="dk1"/>
              </a:solidFill>
              <a:latin typeface="Arial Black" pitchFamily="34" charset="0"/>
              <a:ea typeface="Bebas Neue"/>
              <a:cs typeface="Bebas Neue"/>
              <a:sym typeface="Bebas Neue"/>
            </a:endParaRPr>
          </a:p>
        </p:txBody>
      </p:sp>
      <p:sp>
        <p:nvSpPr>
          <p:cNvPr id="17" name="Google Shape;167;p17"/>
          <p:cNvSpPr txBox="1"/>
          <p:nvPr/>
        </p:nvSpPr>
        <p:spPr>
          <a:xfrm>
            <a:off x="-52440" y="2921799"/>
            <a:ext cx="2759169" cy="552000"/>
          </a:xfrm>
          <a:prstGeom prst="rect">
            <a:avLst/>
          </a:prstGeom>
          <a:noFill/>
          <a:ln>
            <a:noFill/>
          </a:ln>
        </p:spPr>
        <p:txBody>
          <a:bodyPr spcFirstLastPara="1" wrap="square" lIns="91425" tIns="91425" rIns="91425" bIns="91425" anchor="b" anchorCtr="0">
            <a:noAutofit/>
          </a:bodyPr>
          <a:lstStyle/>
          <a:p>
            <a:pPr lvl="0" algn="ctr"/>
            <a:r>
              <a:rPr lang="en-US" dirty="0">
                <a:solidFill>
                  <a:schemeClr val="tx1"/>
                </a:solidFill>
                <a:latin typeface="Arimo" charset="0"/>
                <a:ea typeface="Arimo" charset="0"/>
                <a:cs typeface="Arimo" charset="0"/>
              </a:rPr>
              <a:t>Use SQL to calculate jobs reviewed over time, rolling averages for </a:t>
            </a:r>
            <a:r>
              <a:rPr lang="en-US" dirty="0" smtClean="0">
                <a:solidFill>
                  <a:schemeClr val="tx1"/>
                </a:solidFill>
                <a:latin typeface="Arimo" charset="0"/>
                <a:ea typeface="Arimo" charset="0"/>
                <a:cs typeface="Arimo" charset="0"/>
              </a:rPr>
              <a:t>throughput </a:t>
            </a:r>
            <a:r>
              <a:rPr lang="en-US" dirty="0">
                <a:solidFill>
                  <a:schemeClr val="tx1"/>
                </a:solidFill>
                <a:latin typeface="Arimo" charset="0"/>
                <a:ea typeface="Arimo" charset="0"/>
                <a:cs typeface="Arimo" charset="0"/>
              </a:rPr>
              <a:t>and language </a:t>
            </a:r>
            <a:r>
              <a:rPr lang="en-US" dirty="0" smtClean="0">
                <a:solidFill>
                  <a:schemeClr val="tx1"/>
                </a:solidFill>
                <a:latin typeface="Arimo" charset="0"/>
                <a:ea typeface="Arimo" charset="0"/>
                <a:cs typeface="Arimo" charset="0"/>
              </a:rPr>
              <a:t>distribution</a:t>
            </a:r>
            <a:endParaRPr dirty="0">
              <a:solidFill>
                <a:schemeClr val="tx1"/>
              </a:solidFill>
              <a:latin typeface="Arimo" charset="0"/>
              <a:ea typeface="Arimo" charset="0"/>
              <a:cs typeface="Arimo" charset="0"/>
              <a:sym typeface="Arimo"/>
            </a:endParaRPr>
          </a:p>
        </p:txBody>
      </p:sp>
      <p:sp>
        <p:nvSpPr>
          <p:cNvPr id="18" name="Google Shape;181;p17"/>
          <p:cNvSpPr txBox="1"/>
          <p:nvPr/>
        </p:nvSpPr>
        <p:spPr>
          <a:xfrm>
            <a:off x="4184826" y="3546837"/>
            <a:ext cx="2076600" cy="457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IN" sz="1600" dirty="0" smtClean="0">
                <a:solidFill>
                  <a:schemeClr val="dk1"/>
                </a:solidFill>
                <a:latin typeface="Arial Black" pitchFamily="34" charset="0"/>
                <a:ea typeface="Bebas Neue"/>
                <a:cs typeface="Bebas Neue"/>
                <a:sym typeface="Bebas Neue"/>
              </a:rPr>
              <a:t>Metric Spike Investigation</a:t>
            </a:r>
            <a:endParaRPr sz="1600" dirty="0">
              <a:solidFill>
                <a:schemeClr val="dk1"/>
              </a:solidFill>
              <a:latin typeface="Arial Black" pitchFamily="34" charset="0"/>
              <a:ea typeface="Bebas Neue"/>
              <a:cs typeface="Bebas Neue"/>
              <a:sym typeface="Bebas Neue"/>
            </a:endParaRPr>
          </a:p>
        </p:txBody>
      </p:sp>
      <p:sp>
        <p:nvSpPr>
          <p:cNvPr id="19" name="Google Shape;167;p17"/>
          <p:cNvSpPr txBox="1"/>
          <p:nvPr/>
        </p:nvSpPr>
        <p:spPr>
          <a:xfrm>
            <a:off x="6185421" y="3930865"/>
            <a:ext cx="2759169" cy="552000"/>
          </a:xfrm>
          <a:prstGeom prst="rect">
            <a:avLst/>
          </a:prstGeom>
          <a:noFill/>
          <a:ln>
            <a:noFill/>
          </a:ln>
        </p:spPr>
        <p:txBody>
          <a:bodyPr spcFirstLastPara="1" wrap="square" lIns="91425" tIns="91425" rIns="91425" bIns="91425" anchor="b" anchorCtr="0">
            <a:noAutofit/>
          </a:bodyPr>
          <a:lstStyle/>
          <a:p>
            <a:pPr lvl="0" algn="ctr"/>
            <a:r>
              <a:rPr lang="en" dirty="0" smtClean="0">
                <a:solidFill>
                  <a:schemeClr val="tx1"/>
                </a:solidFill>
                <a:latin typeface="Arimo" charset="0"/>
                <a:ea typeface="Arimo" charset="0"/>
                <a:cs typeface="Arimo" charset="0"/>
                <a:sym typeface="Arimo"/>
              </a:rPr>
              <a:t> </a:t>
            </a:r>
            <a:r>
              <a:rPr lang="en-US" dirty="0">
                <a:solidFill>
                  <a:schemeClr val="tx1"/>
                </a:solidFill>
                <a:latin typeface="Arimo" charset="0"/>
                <a:ea typeface="Arimo" charset="0"/>
                <a:cs typeface="Arimo" charset="0"/>
              </a:rPr>
              <a:t>Track weekly user engagement, growth, </a:t>
            </a:r>
            <a:r>
              <a:rPr lang="en-US" dirty="0" smtClean="0">
                <a:solidFill>
                  <a:schemeClr val="tx1"/>
                </a:solidFill>
                <a:latin typeface="Arimo" charset="0"/>
                <a:ea typeface="Arimo" charset="0"/>
                <a:cs typeface="Arimo" charset="0"/>
              </a:rPr>
              <a:t>retention and </a:t>
            </a:r>
            <a:r>
              <a:rPr lang="en-US" dirty="0">
                <a:solidFill>
                  <a:schemeClr val="tx1"/>
                </a:solidFill>
                <a:latin typeface="Arimo" charset="0"/>
                <a:ea typeface="Arimo" charset="0"/>
                <a:cs typeface="Arimo" charset="0"/>
              </a:rPr>
              <a:t>email engagement to identify spikes or </a:t>
            </a:r>
            <a:r>
              <a:rPr lang="en-US" dirty="0" smtClean="0">
                <a:solidFill>
                  <a:schemeClr val="tx1"/>
                </a:solidFill>
                <a:latin typeface="Arimo" charset="0"/>
                <a:ea typeface="Arimo" charset="0"/>
                <a:cs typeface="Arimo" charset="0"/>
              </a:rPr>
              <a:t>trends</a:t>
            </a:r>
            <a:endParaRPr dirty="0">
              <a:solidFill>
                <a:schemeClr val="tx1"/>
              </a:solidFill>
              <a:latin typeface="Arimo" charset="0"/>
              <a:ea typeface="Arimo" charset="0"/>
              <a:cs typeface="Arimo" charset="0"/>
              <a:sym typeface="Arimo"/>
            </a:endParaRPr>
          </a:p>
        </p:txBody>
      </p:sp>
      <p:sp>
        <p:nvSpPr>
          <p:cNvPr id="4" name="Google Shape;1129;p40"/>
          <p:cNvSpPr/>
          <p:nvPr/>
        </p:nvSpPr>
        <p:spPr>
          <a:xfrm>
            <a:off x="2349606" y="1493850"/>
            <a:ext cx="851100" cy="868800"/>
          </a:xfrm>
          <a:prstGeom prst="ellipse">
            <a:avLst/>
          </a:pr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600">
              <a:solidFill>
                <a:schemeClr val="lt1"/>
              </a:solidFill>
              <a:latin typeface="Bebas Neue"/>
              <a:ea typeface="Bebas Neue"/>
              <a:cs typeface="Bebas Neue"/>
              <a:sym typeface="Bebas Neue"/>
            </a:endParaRPr>
          </a:p>
        </p:txBody>
      </p:sp>
      <p:grpSp>
        <p:nvGrpSpPr>
          <p:cNvPr id="20" name="Google Shape;870;p32"/>
          <p:cNvGrpSpPr/>
          <p:nvPr/>
        </p:nvGrpSpPr>
        <p:grpSpPr>
          <a:xfrm>
            <a:off x="2593812" y="1708860"/>
            <a:ext cx="433026" cy="438779"/>
            <a:chOff x="4346743" y="2369875"/>
            <a:chExt cx="431989" cy="437728"/>
          </a:xfrm>
        </p:grpSpPr>
        <p:sp>
          <p:nvSpPr>
            <p:cNvPr id="21" name="Google Shape;871;p32"/>
            <p:cNvSpPr/>
            <p:nvPr/>
          </p:nvSpPr>
          <p:spPr>
            <a:xfrm>
              <a:off x="4423461" y="2651279"/>
              <a:ext cx="25869" cy="25465"/>
            </a:xfrm>
            <a:custGeom>
              <a:avLst/>
              <a:gdLst/>
              <a:ahLst/>
              <a:cxnLst/>
              <a:rect l="l" t="t" r="r" b="b"/>
              <a:pathLst>
                <a:path w="1280" h="1260" extrusionOk="0">
                  <a:moveTo>
                    <a:pt x="0" y="1"/>
                  </a:moveTo>
                  <a:lnTo>
                    <a:pt x="0" y="1259"/>
                  </a:lnTo>
                  <a:lnTo>
                    <a:pt x="1279" y="1259"/>
                  </a:lnTo>
                  <a:lnTo>
                    <a:pt x="127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872;p32"/>
            <p:cNvSpPr/>
            <p:nvPr/>
          </p:nvSpPr>
          <p:spPr>
            <a:xfrm>
              <a:off x="4346743" y="2369875"/>
              <a:ext cx="333950" cy="437728"/>
            </a:xfrm>
            <a:custGeom>
              <a:avLst/>
              <a:gdLst/>
              <a:ahLst/>
              <a:cxnLst/>
              <a:rect l="l" t="t" r="r" b="b"/>
              <a:pathLst>
                <a:path w="16524" h="21659" extrusionOk="0">
                  <a:moveTo>
                    <a:pt x="3796" y="3776"/>
                  </a:moveTo>
                  <a:lnTo>
                    <a:pt x="3796" y="5034"/>
                  </a:lnTo>
                  <a:lnTo>
                    <a:pt x="5075" y="5034"/>
                  </a:lnTo>
                  <a:lnTo>
                    <a:pt x="5075" y="3776"/>
                  </a:lnTo>
                  <a:close/>
                  <a:moveTo>
                    <a:pt x="5704" y="2497"/>
                  </a:moveTo>
                  <a:cubicBezTo>
                    <a:pt x="6070" y="2497"/>
                    <a:pt x="6354" y="2781"/>
                    <a:pt x="6354" y="3126"/>
                  </a:cubicBezTo>
                  <a:lnTo>
                    <a:pt x="6354" y="5664"/>
                  </a:lnTo>
                  <a:cubicBezTo>
                    <a:pt x="6354" y="6029"/>
                    <a:pt x="6070" y="6313"/>
                    <a:pt x="5704" y="6313"/>
                  </a:cubicBezTo>
                  <a:lnTo>
                    <a:pt x="3167" y="6313"/>
                  </a:lnTo>
                  <a:cubicBezTo>
                    <a:pt x="2822" y="6313"/>
                    <a:pt x="2538" y="6029"/>
                    <a:pt x="2538" y="5664"/>
                  </a:cubicBezTo>
                  <a:lnTo>
                    <a:pt x="2538" y="3126"/>
                  </a:lnTo>
                  <a:cubicBezTo>
                    <a:pt x="2538" y="2781"/>
                    <a:pt x="2822" y="2497"/>
                    <a:pt x="3167" y="2497"/>
                  </a:cubicBezTo>
                  <a:close/>
                  <a:moveTo>
                    <a:pt x="3796" y="8850"/>
                  </a:moveTo>
                  <a:lnTo>
                    <a:pt x="3796" y="10109"/>
                  </a:lnTo>
                  <a:lnTo>
                    <a:pt x="5075" y="10109"/>
                  </a:lnTo>
                  <a:lnTo>
                    <a:pt x="5075" y="8850"/>
                  </a:lnTo>
                  <a:close/>
                  <a:moveTo>
                    <a:pt x="5704" y="7571"/>
                  </a:moveTo>
                  <a:cubicBezTo>
                    <a:pt x="6070" y="7571"/>
                    <a:pt x="6354" y="7856"/>
                    <a:pt x="6354" y="8201"/>
                  </a:cubicBezTo>
                  <a:lnTo>
                    <a:pt x="6354" y="10738"/>
                  </a:lnTo>
                  <a:cubicBezTo>
                    <a:pt x="6354" y="11103"/>
                    <a:pt x="6070" y="11387"/>
                    <a:pt x="5704" y="11387"/>
                  </a:cubicBezTo>
                  <a:lnTo>
                    <a:pt x="3167" y="11387"/>
                  </a:lnTo>
                  <a:cubicBezTo>
                    <a:pt x="2822" y="11387"/>
                    <a:pt x="2538" y="11103"/>
                    <a:pt x="2538" y="10738"/>
                  </a:cubicBezTo>
                  <a:lnTo>
                    <a:pt x="2538" y="8201"/>
                  </a:lnTo>
                  <a:cubicBezTo>
                    <a:pt x="2538" y="7856"/>
                    <a:pt x="2822" y="7571"/>
                    <a:pt x="3167" y="7571"/>
                  </a:cubicBezTo>
                  <a:close/>
                  <a:moveTo>
                    <a:pt x="5704" y="12646"/>
                  </a:moveTo>
                  <a:cubicBezTo>
                    <a:pt x="6070" y="12646"/>
                    <a:pt x="6354" y="12930"/>
                    <a:pt x="6354" y="13275"/>
                  </a:cubicBezTo>
                  <a:lnTo>
                    <a:pt x="6354" y="15812"/>
                  </a:lnTo>
                  <a:cubicBezTo>
                    <a:pt x="6354" y="16178"/>
                    <a:pt x="6070" y="16462"/>
                    <a:pt x="5704" y="16462"/>
                  </a:cubicBezTo>
                  <a:lnTo>
                    <a:pt x="3167" y="16462"/>
                  </a:lnTo>
                  <a:cubicBezTo>
                    <a:pt x="2822" y="16462"/>
                    <a:pt x="2538" y="16178"/>
                    <a:pt x="2538" y="15812"/>
                  </a:cubicBezTo>
                  <a:lnTo>
                    <a:pt x="2538" y="13275"/>
                  </a:lnTo>
                  <a:cubicBezTo>
                    <a:pt x="2538" y="12930"/>
                    <a:pt x="2822" y="12646"/>
                    <a:pt x="3167" y="12646"/>
                  </a:cubicBezTo>
                  <a:close/>
                  <a:moveTo>
                    <a:pt x="630" y="0"/>
                  </a:moveTo>
                  <a:cubicBezTo>
                    <a:pt x="285" y="0"/>
                    <a:pt x="1" y="285"/>
                    <a:pt x="1" y="650"/>
                  </a:cubicBezTo>
                  <a:lnTo>
                    <a:pt x="1" y="21029"/>
                  </a:lnTo>
                  <a:cubicBezTo>
                    <a:pt x="1" y="21374"/>
                    <a:pt x="285" y="21658"/>
                    <a:pt x="630" y="21658"/>
                  </a:cubicBezTo>
                  <a:lnTo>
                    <a:pt x="10556" y="21658"/>
                  </a:lnTo>
                  <a:lnTo>
                    <a:pt x="10556" y="16340"/>
                  </a:lnTo>
                  <a:cubicBezTo>
                    <a:pt x="10556" y="15975"/>
                    <a:pt x="10840" y="15691"/>
                    <a:pt x="11185" y="15691"/>
                  </a:cubicBezTo>
                  <a:lnTo>
                    <a:pt x="16523" y="15691"/>
                  </a:lnTo>
                  <a:lnTo>
                    <a:pt x="16523" y="14960"/>
                  </a:lnTo>
                  <a:lnTo>
                    <a:pt x="16462" y="14960"/>
                  </a:lnTo>
                  <a:cubicBezTo>
                    <a:pt x="16137" y="14960"/>
                    <a:pt x="15813" y="14879"/>
                    <a:pt x="15549" y="14737"/>
                  </a:cubicBezTo>
                  <a:lnTo>
                    <a:pt x="15528" y="14737"/>
                  </a:lnTo>
                  <a:lnTo>
                    <a:pt x="15528" y="14716"/>
                  </a:lnTo>
                  <a:cubicBezTo>
                    <a:pt x="14331" y="14026"/>
                    <a:pt x="13296" y="13133"/>
                    <a:pt x="12484" y="12037"/>
                  </a:cubicBezTo>
                  <a:cubicBezTo>
                    <a:pt x="11672" y="10941"/>
                    <a:pt x="11104" y="9682"/>
                    <a:pt x="10759" y="8282"/>
                  </a:cubicBezTo>
                  <a:cubicBezTo>
                    <a:pt x="10251" y="6232"/>
                    <a:pt x="10434" y="4588"/>
                    <a:pt x="10454" y="4405"/>
                  </a:cubicBezTo>
                  <a:cubicBezTo>
                    <a:pt x="10556" y="3532"/>
                    <a:pt x="11246" y="2862"/>
                    <a:pt x="12098" y="2781"/>
                  </a:cubicBezTo>
                  <a:cubicBezTo>
                    <a:pt x="12403" y="2741"/>
                    <a:pt x="13255" y="2619"/>
                    <a:pt x="13783" y="2355"/>
                  </a:cubicBezTo>
                  <a:cubicBezTo>
                    <a:pt x="14493" y="2010"/>
                    <a:pt x="15041" y="1421"/>
                    <a:pt x="15062" y="1401"/>
                  </a:cubicBezTo>
                  <a:cubicBezTo>
                    <a:pt x="15393" y="1011"/>
                    <a:pt x="15894" y="771"/>
                    <a:pt x="16455" y="771"/>
                  </a:cubicBezTo>
                  <a:cubicBezTo>
                    <a:pt x="16478" y="771"/>
                    <a:pt x="16500" y="771"/>
                    <a:pt x="16523" y="772"/>
                  </a:cubicBezTo>
                  <a:lnTo>
                    <a:pt x="16523" y="650"/>
                  </a:lnTo>
                  <a:cubicBezTo>
                    <a:pt x="16523" y="285"/>
                    <a:pt x="16239" y="0"/>
                    <a:pt x="158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873;p32"/>
            <p:cNvSpPr/>
            <p:nvPr/>
          </p:nvSpPr>
          <p:spPr>
            <a:xfrm>
              <a:off x="4585504" y="2712819"/>
              <a:ext cx="95189" cy="94785"/>
            </a:xfrm>
            <a:custGeom>
              <a:avLst/>
              <a:gdLst/>
              <a:ahLst/>
              <a:cxnLst/>
              <a:rect l="l" t="t" r="r" b="b"/>
              <a:pathLst>
                <a:path w="4710" h="4690" extrusionOk="0">
                  <a:moveTo>
                    <a:pt x="0" y="0"/>
                  </a:moveTo>
                  <a:lnTo>
                    <a:pt x="0" y="4689"/>
                  </a:lnTo>
                  <a:cubicBezTo>
                    <a:pt x="183" y="4689"/>
                    <a:pt x="345" y="4628"/>
                    <a:pt x="467" y="4506"/>
                  </a:cubicBezTo>
                  <a:lnTo>
                    <a:pt x="4506" y="467"/>
                  </a:lnTo>
                  <a:cubicBezTo>
                    <a:pt x="4628" y="325"/>
                    <a:pt x="4709" y="163"/>
                    <a:pt x="47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874;p32"/>
            <p:cNvSpPr/>
            <p:nvPr/>
          </p:nvSpPr>
          <p:spPr>
            <a:xfrm>
              <a:off x="4579745" y="2411003"/>
              <a:ext cx="198988" cy="235689"/>
            </a:xfrm>
            <a:custGeom>
              <a:avLst/>
              <a:gdLst/>
              <a:ahLst/>
              <a:cxnLst/>
              <a:rect l="l" t="t" r="r" b="b"/>
              <a:pathLst>
                <a:path w="9846" h="11662" extrusionOk="0">
                  <a:moveTo>
                    <a:pt x="7191" y="3820"/>
                  </a:moveTo>
                  <a:cubicBezTo>
                    <a:pt x="7341" y="3820"/>
                    <a:pt x="7492" y="3871"/>
                    <a:pt x="7612" y="3974"/>
                  </a:cubicBezTo>
                  <a:cubicBezTo>
                    <a:pt x="7876" y="4197"/>
                    <a:pt x="7897" y="4603"/>
                    <a:pt x="7673" y="4867"/>
                  </a:cubicBezTo>
                  <a:lnTo>
                    <a:pt x="5299" y="7627"/>
                  </a:lnTo>
                  <a:cubicBezTo>
                    <a:pt x="5172" y="7775"/>
                    <a:pt x="4996" y="7846"/>
                    <a:pt x="4820" y="7846"/>
                  </a:cubicBezTo>
                  <a:cubicBezTo>
                    <a:pt x="4656" y="7846"/>
                    <a:pt x="4492" y="7785"/>
                    <a:pt x="4365" y="7668"/>
                  </a:cubicBezTo>
                  <a:lnTo>
                    <a:pt x="2802" y="6105"/>
                  </a:lnTo>
                  <a:cubicBezTo>
                    <a:pt x="2558" y="5861"/>
                    <a:pt x="2558" y="5455"/>
                    <a:pt x="2802" y="5212"/>
                  </a:cubicBezTo>
                  <a:cubicBezTo>
                    <a:pt x="2924" y="5090"/>
                    <a:pt x="3086" y="5029"/>
                    <a:pt x="3248" y="5029"/>
                  </a:cubicBezTo>
                  <a:cubicBezTo>
                    <a:pt x="3411" y="5029"/>
                    <a:pt x="3573" y="5090"/>
                    <a:pt x="3695" y="5212"/>
                  </a:cubicBezTo>
                  <a:lnTo>
                    <a:pt x="4771" y="6288"/>
                  </a:lnTo>
                  <a:lnTo>
                    <a:pt x="6719" y="4034"/>
                  </a:lnTo>
                  <a:cubicBezTo>
                    <a:pt x="6840" y="3892"/>
                    <a:pt x="7015" y="3820"/>
                    <a:pt x="7191" y="3820"/>
                  </a:cubicBezTo>
                  <a:close/>
                  <a:moveTo>
                    <a:pt x="4933" y="0"/>
                  </a:moveTo>
                  <a:cubicBezTo>
                    <a:pt x="4771" y="0"/>
                    <a:pt x="4608" y="66"/>
                    <a:pt x="4487" y="198"/>
                  </a:cubicBezTo>
                  <a:cubicBezTo>
                    <a:pt x="4466" y="219"/>
                    <a:pt x="3776" y="990"/>
                    <a:pt x="2802" y="1457"/>
                  </a:cubicBezTo>
                  <a:cubicBezTo>
                    <a:pt x="1949" y="1863"/>
                    <a:pt x="732" y="2005"/>
                    <a:pt x="711" y="2005"/>
                  </a:cubicBezTo>
                  <a:cubicBezTo>
                    <a:pt x="427" y="2025"/>
                    <a:pt x="224" y="2248"/>
                    <a:pt x="184" y="2512"/>
                  </a:cubicBezTo>
                  <a:cubicBezTo>
                    <a:pt x="184" y="2593"/>
                    <a:pt x="1" y="4075"/>
                    <a:pt x="468" y="5942"/>
                  </a:cubicBezTo>
                  <a:cubicBezTo>
                    <a:pt x="1056" y="8419"/>
                    <a:pt x="2518" y="10388"/>
                    <a:pt x="4629" y="11585"/>
                  </a:cubicBezTo>
                  <a:cubicBezTo>
                    <a:pt x="4720" y="11636"/>
                    <a:pt x="4822" y="11661"/>
                    <a:pt x="4923" y="11661"/>
                  </a:cubicBezTo>
                  <a:cubicBezTo>
                    <a:pt x="5025" y="11661"/>
                    <a:pt x="5126" y="11636"/>
                    <a:pt x="5217" y="11585"/>
                  </a:cubicBezTo>
                  <a:cubicBezTo>
                    <a:pt x="7349" y="10388"/>
                    <a:pt x="8790" y="8419"/>
                    <a:pt x="9399" y="5942"/>
                  </a:cubicBezTo>
                  <a:cubicBezTo>
                    <a:pt x="9845" y="4075"/>
                    <a:pt x="9683" y="2593"/>
                    <a:pt x="9663" y="2512"/>
                  </a:cubicBezTo>
                  <a:cubicBezTo>
                    <a:pt x="9642" y="2248"/>
                    <a:pt x="9419" y="2025"/>
                    <a:pt x="9135" y="2005"/>
                  </a:cubicBezTo>
                  <a:cubicBezTo>
                    <a:pt x="9135" y="2005"/>
                    <a:pt x="7897" y="1863"/>
                    <a:pt x="7044" y="1457"/>
                  </a:cubicBezTo>
                  <a:cubicBezTo>
                    <a:pt x="6070" y="990"/>
                    <a:pt x="5380" y="219"/>
                    <a:pt x="5380" y="198"/>
                  </a:cubicBezTo>
                  <a:cubicBezTo>
                    <a:pt x="5258" y="66"/>
                    <a:pt x="5096" y="0"/>
                    <a:pt x="49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1291;p44"/>
          <p:cNvSpPr/>
          <p:nvPr/>
        </p:nvSpPr>
        <p:spPr>
          <a:xfrm>
            <a:off x="2532184" y="3609582"/>
            <a:ext cx="470801" cy="508201"/>
          </a:xfrm>
          <a:custGeom>
            <a:avLst/>
            <a:gdLst/>
            <a:ahLst/>
            <a:cxnLst/>
            <a:rect l="l" t="t" r="r" b="b"/>
            <a:pathLst>
              <a:path w="12666" h="12016" extrusionOk="0">
                <a:moveTo>
                  <a:pt x="3844" y="5105"/>
                </a:moveTo>
                <a:cubicBezTo>
                  <a:pt x="4096" y="5105"/>
                  <a:pt x="4285" y="5325"/>
                  <a:pt x="4285" y="5514"/>
                </a:cubicBezTo>
                <a:lnTo>
                  <a:pt x="4285" y="7153"/>
                </a:lnTo>
                <a:cubicBezTo>
                  <a:pt x="4285" y="7405"/>
                  <a:pt x="4096" y="7562"/>
                  <a:pt x="3844" y="7562"/>
                </a:cubicBezTo>
                <a:lnTo>
                  <a:pt x="2206" y="7562"/>
                </a:lnTo>
                <a:cubicBezTo>
                  <a:pt x="1954" y="7562"/>
                  <a:pt x="1765" y="7342"/>
                  <a:pt x="1765" y="7153"/>
                </a:cubicBezTo>
                <a:lnTo>
                  <a:pt x="1765" y="5514"/>
                </a:lnTo>
                <a:cubicBezTo>
                  <a:pt x="1765" y="5262"/>
                  <a:pt x="1954" y="5105"/>
                  <a:pt x="2206" y="5105"/>
                </a:cubicBezTo>
                <a:close/>
                <a:moveTo>
                  <a:pt x="7215" y="1765"/>
                </a:moveTo>
                <a:cubicBezTo>
                  <a:pt x="7436" y="1765"/>
                  <a:pt x="7593" y="1954"/>
                  <a:pt x="7593" y="2206"/>
                </a:cubicBezTo>
                <a:lnTo>
                  <a:pt x="7593" y="7153"/>
                </a:lnTo>
                <a:cubicBezTo>
                  <a:pt x="7593" y="7405"/>
                  <a:pt x="7404" y="7562"/>
                  <a:pt x="7215" y="7562"/>
                </a:cubicBezTo>
                <a:lnTo>
                  <a:pt x="5545" y="7562"/>
                </a:lnTo>
                <a:cubicBezTo>
                  <a:pt x="5325" y="7562"/>
                  <a:pt x="5167" y="7342"/>
                  <a:pt x="5167" y="7153"/>
                </a:cubicBezTo>
                <a:lnTo>
                  <a:pt x="5167" y="2206"/>
                </a:lnTo>
                <a:cubicBezTo>
                  <a:pt x="5167" y="1954"/>
                  <a:pt x="5356" y="1765"/>
                  <a:pt x="5545" y="1765"/>
                </a:cubicBezTo>
                <a:close/>
                <a:moveTo>
                  <a:pt x="10523" y="4286"/>
                </a:moveTo>
                <a:cubicBezTo>
                  <a:pt x="10744" y="4286"/>
                  <a:pt x="10901" y="4475"/>
                  <a:pt x="10901" y="4664"/>
                </a:cubicBezTo>
                <a:lnTo>
                  <a:pt x="10901" y="7153"/>
                </a:lnTo>
                <a:cubicBezTo>
                  <a:pt x="10901" y="7405"/>
                  <a:pt x="10712" y="7562"/>
                  <a:pt x="10523" y="7562"/>
                </a:cubicBezTo>
                <a:lnTo>
                  <a:pt x="8853" y="7562"/>
                </a:lnTo>
                <a:cubicBezTo>
                  <a:pt x="8633" y="7562"/>
                  <a:pt x="8475" y="7342"/>
                  <a:pt x="8475" y="7153"/>
                </a:cubicBezTo>
                <a:lnTo>
                  <a:pt x="8475" y="4664"/>
                </a:lnTo>
                <a:cubicBezTo>
                  <a:pt x="8475" y="4443"/>
                  <a:pt x="8664" y="4286"/>
                  <a:pt x="8853" y="4286"/>
                </a:cubicBezTo>
                <a:close/>
                <a:moveTo>
                  <a:pt x="6333" y="1"/>
                </a:moveTo>
                <a:cubicBezTo>
                  <a:pt x="2836" y="1"/>
                  <a:pt x="0" y="2490"/>
                  <a:pt x="0" y="5514"/>
                </a:cubicBezTo>
                <a:cubicBezTo>
                  <a:pt x="0" y="6900"/>
                  <a:pt x="599" y="8224"/>
                  <a:pt x="1639" y="9200"/>
                </a:cubicBezTo>
                <a:lnTo>
                  <a:pt x="1639" y="11626"/>
                </a:lnTo>
                <a:cubicBezTo>
                  <a:pt x="1639" y="11856"/>
                  <a:pt x="1832" y="12016"/>
                  <a:pt x="2045" y="12016"/>
                </a:cubicBezTo>
                <a:cubicBezTo>
                  <a:pt x="2153" y="12016"/>
                  <a:pt x="2267" y="11974"/>
                  <a:pt x="2363" y="11878"/>
                </a:cubicBezTo>
                <a:lnTo>
                  <a:pt x="3749" y="10492"/>
                </a:lnTo>
                <a:cubicBezTo>
                  <a:pt x="4569" y="10839"/>
                  <a:pt x="5419" y="10965"/>
                  <a:pt x="6333" y="10965"/>
                </a:cubicBezTo>
                <a:cubicBezTo>
                  <a:pt x="9830" y="10965"/>
                  <a:pt x="12665" y="8507"/>
                  <a:pt x="12665" y="5451"/>
                </a:cubicBezTo>
                <a:cubicBezTo>
                  <a:pt x="12665" y="2427"/>
                  <a:pt x="9830" y="1"/>
                  <a:pt x="63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 name="Google Shape;1383;p46"/>
          <p:cNvGrpSpPr/>
          <p:nvPr/>
        </p:nvGrpSpPr>
        <p:grpSpPr>
          <a:xfrm>
            <a:off x="5999016" y="2682234"/>
            <a:ext cx="450620" cy="396559"/>
            <a:chOff x="-37385100" y="3949908"/>
            <a:chExt cx="321350" cy="318225"/>
          </a:xfrm>
        </p:grpSpPr>
        <p:sp>
          <p:nvSpPr>
            <p:cNvPr id="42" name="Google Shape;1384;p46"/>
            <p:cNvSpPr/>
            <p:nvPr/>
          </p:nvSpPr>
          <p:spPr>
            <a:xfrm>
              <a:off x="-37190575" y="4145233"/>
              <a:ext cx="126825" cy="122900"/>
            </a:xfrm>
            <a:custGeom>
              <a:avLst/>
              <a:gdLst/>
              <a:ahLst/>
              <a:cxnLst/>
              <a:rect l="l" t="t" r="r" b="b"/>
              <a:pathLst>
                <a:path w="5073" h="4916" extrusionOk="0">
                  <a:moveTo>
                    <a:pt x="2238" y="1"/>
                  </a:moveTo>
                  <a:cubicBezTo>
                    <a:pt x="1986" y="442"/>
                    <a:pt x="1671" y="820"/>
                    <a:pt x="1324" y="1229"/>
                  </a:cubicBezTo>
                  <a:cubicBezTo>
                    <a:pt x="946" y="1671"/>
                    <a:pt x="473" y="1986"/>
                    <a:pt x="1" y="2238"/>
                  </a:cubicBezTo>
                  <a:lnTo>
                    <a:pt x="2206" y="4443"/>
                  </a:lnTo>
                  <a:cubicBezTo>
                    <a:pt x="2521" y="4758"/>
                    <a:pt x="2923" y="4916"/>
                    <a:pt x="3325" y="4916"/>
                  </a:cubicBezTo>
                  <a:cubicBezTo>
                    <a:pt x="3726" y="4916"/>
                    <a:pt x="4128" y="4758"/>
                    <a:pt x="4443" y="4443"/>
                  </a:cubicBezTo>
                  <a:cubicBezTo>
                    <a:pt x="5073" y="3813"/>
                    <a:pt x="5073" y="2836"/>
                    <a:pt x="4443" y="2206"/>
                  </a:cubicBezTo>
                  <a:lnTo>
                    <a:pt x="223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385;p46"/>
            <p:cNvSpPr/>
            <p:nvPr/>
          </p:nvSpPr>
          <p:spPr>
            <a:xfrm>
              <a:off x="-37385100" y="3949908"/>
              <a:ext cx="248125" cy="248950"/>
            </a:xfrm>
            <a:custGeom>
              <a:avLst/>
              <a:gdLst/>
              <a:ahLst/>
              <a:cxnLst/>
              <a:rect l="l" t="t" r="r" b="b"/>
              <a:pathLst>
                <a:path w="9925" h="9958" extrusionOk="0">
                  <a:moveTo>
                    <a:pt x="4978" y="1702"/>
                  </a:moveTo>
                  <a:cubicBezTo>
                    <a:pt x="6774" y="1702"/>
                    <a:pt x="8286" y="3214"/>
                    <a:pt x="8286" y="5010"/>
                  </a:cubicBezTo>
                  <a:cubicBezTo>
                    <a:pt x="8254" y="5892"/>
                    <a:pt x="7939" y="6711"/>
                    <a:pt x="7341" y="7310"/>
                  </a:cubicBezTo>
                  <a:cubicBezTo>
                    <a:pt x="6742" y="7908"/>
                    <a:pt x="5923" y="8318"/>
                    <a:pt x="4978" y="8318"/>
                  </a:cubicBezTo>
                  <a:cubicBezTo>
                    <a:pt x="3151" y="8318"/>
                    <a:pt x="1670" y="6837"/>
                    <a:pt x="1670" y="5010"/>
                  </a:cubicBezTo>
                  <a:cubicBezTo>
                    <a:pt x="1670" y="3214"/>
                    <a:pt x="3151" y="1702"/>
                    <a:pt x="4978" y="1702"/>
                  </a:cubicBezTo>
                  <a:close/>
                  <a:moveTo>
                    <a:pt x="4978" y="1"/>
                  </a:moveTo>
                  <a:cubicBezTo>
                    <a:pt x="2268" y="1"/>
                    <a:pt x="0" y="2269"/>
                    <a:pt x="0" y="4978"/>
                  </a:cubicBezTo>
                  <a:cubicBezTo>
                    <a:pt x="0" y="7688"/>
                    <a:pt x="2268" y="9956"/>
                    <a:pt x="4978" y="9956"/>
                  </a:cubicBezTo>
                  <a:cubicBezTo>
                    <a:pt x="5013" y="9957"/>
                    <a:pt x="5048" y="9957"/>
                    <a:pt x="5083" y="9957"/>
                  </a:cubicBezTo>
                  <a:cubicBezTo>
                    <a:pt x="6367" y="9957"/>
                    <a:pt x="7586" y="9395"/>
                    <a:pt x="8506" y="8444"/>
                  </a:cubicBezTo>
                  <a:cubicBezTo>
                    <a:pt x="9420" y="7499"/>
                    <a:pt x="9924" y="6270"/>
                    <a:pt x="9924" y="4978"/>
                  </a:cubicBezTo>
                  <a:cubicBezTo>
                    <a:pt x="9924" y="2269"/>
                    <a:pt x="7687" y="1"/>
                    <a:pt x="49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Rectangle 27"/>
          <p:cNvSpPr/>
          <p:nvPr/>
        </p:nvSpPr>
        <p:spPr>
          <a:xfrm>
            <a:off x="7224385" y="160437"/>
            <a:ext cx="1019831" cy="307777"/>
          </a:xfrm>
          <a:prstGeom prst="rect">
            <a:avLst/>
          </a:prstGeom>
        </p:spPr>
        <p:txBody>
          <a:bodyPr wrap="none">
            <a:spAutoFit/>
          </a:bodyPr>
          <a:lstStyle/>
          <a:p>
            <a:pPr lvl="0" algn="ctr"/>
            <a:r>
              <a:rPr lang="en-IN">
                <a:solidFill>
                  <a:schemeClr val="tx2">
                    <a:lumMod val="75000"/>
                  </a:schemeClr>
                </a:solidFill>
                <a:latin typeface="Bebas Neue" charset="0"/>
              </a:rPr>
              <a:t>DATA ANALYSIS</a:t>
            </a:r>
            <a:endParaRPr lang="en-IN" dirty="0">
              <a:solidFill>
                <a:schemeClr val="tx2">
                  <a:lumMod val="75000"/>
                </a:schemeClr>
              </a:solidFill>
              <a:latin typeface="Bebas Neue" charset="0"/>
            </a:endParaRPr>
          </a:p>
        </p:txBody>
      </p:sp>
    </p:spTree>
    <p:extLst>
      <p:ext uri="{BB962C8B-B14F-4D97-AF65-F5344CB8AC3E}">
        <p14:creationId xmlns:p14="http://schemas.microsoft.com/office/powerpoint/2010/main" val="2800140002"/>
      </p:ext>
    </p:extLst>
  </p:cSld>
  <p:clrMapOvr>
    <a:masterClrMapping/>
  </p:clrMapOvr>
  <p:timing>
    <p:tnLst>
      <p:par>
        <p:cTn id="1" dur="indefinite" restart="never" nodeType="tmRoot"/>
      </p:par>
    </p:tnLst>
  </p:timing>
</p:sld>
</file>

<file path=ppt/theme/theme1.xml><?xml version="1.0" encoding="utf-8"?>
<a:theme xmlns:a="http://schemas.openxmlformats.org/drawingml/2006/main" name=" Data Analysis for Business Infographics by Slidesgo">
  <a:themeElements>
    <a:clrScheme name="Simple Light">
      <a:dk1>
        <a:srgbClr val="FFFFFF"/>
      </a:dk1>
      <a:lt1>
        <a:srgbClr val="0E166C"/>
      </a:lt1>
      <a:dk2>
        <a:srgbClr val="921D87"/>
      </a:dk2>
      <a:lt2>
        <a:srgbClr val="FFB632"/>
      </a:lt2>
      <a:accent1>
        <a:srgbClr val="FFE485"/>
      </a:accent1>
      <a:accent2>
        <a:srgbClr val="BE7AF3"/>
      </a:accent2>
      <a:accent3>
        <a:srgbClr val="51127C"/>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18918</TotalTime>
  <Words>1729</Words>
  <Application>Microsoft Office PowerPoint</Application>
  <PresentationFormat>On-screen Show (16:9)</PresentationFormat>
  <Paragraphs>229</Paragraphs>
  <Slides>27</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Bebas Neue</vt:lpstr>
      <vt:lpstr>Arial Black</vt:lpstr>
      <vt:lpstr>Nunito Light</vt:lpstr>
      <vt:lpstr>Arimo</vt:lpstr>
      <vt:lpstr> Data Analysis for Business Infographics by Slidesgo</vt:lpstr>
      <vt:lpstr>OPERATION AND METRIC ANALYTICS </vt:lpstr>
      <vt:lpstr>Description : </vt:lpstr>
      <vt:lpstr>Case Study 1: Job Data Analysis </vt:lpstr>
      <vt:lpstr>PowerPoint Presentation</vt:lpstr>
      <vt:lpstr>Case Study 2: Investigating Metric Spike </vt:lpstr>
      <vt:lpstr>PowerPoint Presentation</vt:lpstr>
      <vt:lpstr>PROJECT OVERVIEW</vt:lpstr>
      <vt:lpstr>PURPOSE OF THE PROJECT</vt:lpstr>
      <vt:lpstr>HANDLING THE ANALYSIS</vt:lpstr>
      <vt:lpstr>Approach to the project</vt:lpstr>
      <vt:lpstr>Execution to the analysis</vt:lpstr>
      <vt:lpstr>HANDLING THE ANALYSIS</vt:lpstr>
      <vt:lpstr>TECH STACK USED : MySQL Workbench (8.0)</vt:lpstr>
      <vt:lpstr>INSIGHTS</vt:lpstr>
      <vt:lpstr>INSIGHTS</vt:lpstr>
      <vt:lpstr>the number of jobs reviewed per hour for each day in November 2020</vt:lpstr>
      <vt:lpstr> the 7-day rolling average of throughput</vt:lpstr>
      <vt:lpstr> percentage share of each language in the last 30 days</vt:lpstr>
      <vt:lpstr>Duplicate Rows Detection</vt:lpstr>
      <vt:lpstr>Weekly User Engagement</vt:lpstr>
      <vt:lpstr>User Growth Analysis</vt:lpstr>
      <vt:lpstr> Weekly Retention Analysis</vt:lpstr>
      <vt:lpstr>Weekly Engagement Per Device</vt:lpstr>
      <vt:lpstr> Email Engagement Analysis</vt:lpstr>
      <vt:lpstr>INSIGHTS          Case Study 1: Job Data Analysis</vt:lpstr>
      <vt:lpstr>INSIGHTS    Case Study 2: Investigating Metric Spikes</vt:lpstr>
      <vt:lpstr>Project  Achievements  &amp;  Learnings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OPERATION AND METRIC ANALYTICS</dc:title>
  <dc:creator>pushkar raj</dc:creator>
  <cp:lastModifiedBy>pushkar raj</cp:lastModifiedBy>
  <cp:revision>51</cp:revision>
  <dcterms:modified xsi:type="dcterms:W3CDTF">2025-05-06T05:26:01Z</dcterms:modified>
</cp:coreProperties>
</file>