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8" r:id="rId2"/>
    <p:sldId id="259" r:id="rId3"/>
    <p:sldId id="260" r:id="rId4"/>
    <p:sldId id="261" r:id="rId5"/>
    <p:sldId id="263" r:id="rId6"/>
    <p:sldId id="264" r:id="rId7"/>
    <p:sldId id="267" r:id="rId8"/>
    <p:sldId id="268" r:id="rId9"/>
    <p:sldId id="269" r:id="rId10"/>
    <p:sldId id="265" r:id="rId11"/>
    <p:sldId id="270" r:id="rId12"/>
    <p:sldId id="271" r:id="rId13"/>
    <p:sldId id="272" r:id="rId14"/>
    <p:sldId id="273" r:id="rId15"/>
    <p:sldId id="275" r:id="rId16"/>
    <p:sldId id="276" r:id="rId17"/>
    <p:sldId id="277" r:id="rId18"/>
    <p:sldId id="278" r:id="rId19"/>
    <p:sldId id="279" r:id="rId20"/>
    <p:sldId id="281"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9FA7"/>
    <a:srgbClr val="ED8428"/>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1" autoAdjust="0"/>
    <p:restoredTop sz="85696" autoAdjust="0"/>
  </p:normalViewPr>
  <p:slideViewPr>
    <p:cSldViewPr snapToGrid="0">
      <p:cViewPr varScale="1">
        <p:scale>
          <a:sx n="73" d="100"/>
          <a:sy n="73"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25T02:22:09.2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4,'61'-1,"-32"-1,-1 2,1 0,-1 2,49 10,-46-3,0 1,53 25,-70-30,0 0,0 0,1-2,0 1,0-2,30 1,-27-2,0 1,0 1,0 0,23 8,11 5,0-2,108 14,-123-23,0-2,0-1,0-2,1-1,38-8,-60 5,-2 0,27-13,-28 12,0-1,0 2,25-7,-15 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03792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746DE6-3336-457D-A091-FA20AC1C536E}" type="slidenum">
              <a:rPr lang="en-US" smtClean="0"/>
              <a:t>18</a:t>
            </a:fld>
            <a:endParaRPr lang="en-US"/>
          </a:p>
        </p:txBody>
      </p:sp>
    </p:spTree>
    <p:extLst>
      <p:ext uri="{BB962C8B-B14F-4D97-AF65-F5344CB8AC3E}">
        <p14:creationId xmlns:p14="http://schemas.microsoft.com/office/powerpoint/2010/main" val="1041409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291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805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038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371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9/24/2021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614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667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82073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974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8491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9/24/2021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27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2541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9/24/2021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5281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harlfoxem/housesalesprediction/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D60C94-0C9C-47B7-BE88-045235ACCC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type="subTitle" idx="1"/>
          </p:nvPr>
        </p:nvSpPr>
        <p:spPr>
          <a:xfrm>
            <a:off x="8534363" y="3831108"/>
            <a:ext cx="3189770" cy="2251616"/>
          </a:xfrm>
        </p:spPr>
        <p:txBody>
          <a:bodyPr anchor="ctr">
            <a:normAutofit/>
          </a:bodyPr>
          <a:lstStyle/>
          <a:p>
            <a:r>
              <a:rPr lang="en-IN" sz="1500" dirty="0">
                <a:solidFill>
                  <a:schemeClr val="tx2"/>
                </a:solidFill>
              </a:rPr>
              <a:t>Submitted By: (GROUP 11)</a:t>
            </a:r>
          </a:p>
          <a:p>
            <a:r>
              <a:rPr lang="en-IN" sz="1500" dirty="0">
                <a:solidFill>
                  <a:schemeClr val="tx2"/>
                </a:solidFill>
              </a:rPr>
              <a:t>Abhishek Sahu (20114002)</a:t>
            </a:r>
          </a:p>
          <a:p>
            <a:r>
              <a:rPr lang="en-IN" sz="1500" dirty="0">
                <a:solidFill>
                  <a:schemeClr val="tx2"/>
                </a:solidFill>
              </a:rPr>
              <a:t>Pushkar Awasthi (21114014)</a:t>
            </a:r>
          </a:p>
          <a:p>
            <a:r>
              <a:rPr lang="en-IN" sz="1500" dirty="0">
                <a:solidFill>
                  <a:schemeClr val="tx2"/>
                </a:solidFill>
              </a:rPr>
              <a:t>Saurabh Sachan (20114018)</a:t>
            </a:r>
          </a:p>
          <a:p>
            <a:r>
              <a:rPr lang="en-IN" sz="1500" dirty="0">
                <a:solidFill>
                  <a:schemeClr val="tx2"/>
                </a:solidFill>
              </a:rPr>
              <a:t>Sumit Tripathi (20114022)</a:t>
            </a:r>
          </a:p>
          <a:p>
            <a:endParaRPr lang="en-IN" sz="3200" dirty="0"/>
          </a:p>
        </p:txBody>
      </p:sp>
      <p:sp>
        <p:nvSpPr>
          <p:cNvPr id="11" name="Rectangle 10">
            <a:extLst>
              <a:ext uri="{FF2B5EF4-FFF2-40B4-BE49-F238E27FC236}">
                <a16:creationId xmlns:a16="http://schemas.microsoft.com/office/drawing/2014/main" id="{BFCF7016-AC99-433F-B943-24C3736E0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0"/>
            <a:ext cx="7579574" cy="6436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A03737D1-A930-4E3E-9160-3CD4AEC72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1" y="453642"/>
            <a:ext cx="3615596" cy="64511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F71CFF33-010E-4E26-A285-83B182982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707627"/>
            <a:ext cx="11293913" cy="64922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4">
            <a:extLst>
              <a:ext uri="{FF2B5EF4-FFF2-40B4-BE49-F238E27FC236}">
                <a16:creationId xmlns:a16="http://schemas.microsoft.com/office/drawing/2014/main" id="{DFFAB955-1788-4D6B-B162-EE7BFBC6EE62}"/>
              </a:ext>
            </a:extLst>
          </p:cNvPr>
          <p:cNvSpPr>
            <a:spLocks noGrp="1"/>
          </p:cNvSpPr>
          <p:nvPr>
            <p:ph type="ctrTitle"/>
          </p:nvPr>
        </p:nvSpPr>
        <p:spPr>
          <a:xfrm>
            <a:off x="157693" y="1139876"/>
            <a:ext cx="11871591" cy="1692420"/>
          </a:xfrm>
        </p:spPr>
        <p:txBody>
          <a:bodyPr>
            <a:normAutofit fontScale="90000"/>
          </a:bodyPr>
          <a:lstStyle/>
          <a:p>
            <a:pPr>
              <a:tabLst>
                <a:tab pos="347663" algn="l"/>
              </a:tabLst>
            </a:pPr>
            <a:r>
              <a:rPr lang="en-US" sz="3600" dirty="0">
                <a:solidFill>
                  <a:schemeClr val="tx2"/>
                </a:solidFill>
              </a:rPr>
              <a:t>MBA 652A Statistical Modelling for Business Analytics</a:t>
            </a:r>
            <a:br>
              <a:rPr lang="en-US" sz="9600" dirty="0">
                <a:solidFill>
                  <a:schemeClr val="tx2"/>
                </a:solidFill>
              </a:rPr>
            </a:br>
            <a:endParaRPr lang="en-IN" dirty="0"/>
          </a:p>
        </p:txBody>
      </p:sp>
      <p:sp>
        <p:nvSpPr>
          <p:cNvPr id="12" name="TextBox 11">
            <a:extLst>
              <a:ext uri="{FF2B5EF4-FFF2-40B4-BE49-F238E27FC236}">
                <a16:creationId xmlns:a16="http://schemas.microsoft.com/office/drawing/2014/main" id="{45DEA5A1-686D-4EE8-9C0D-06BFEDFBDE2C}"/>
              </a:ext>
            </a:extLst>
          </p:cNvPr>
          <p:cNvSpPr txBox="1"/>
          <p:nvPr/>
        </p:nvSpPr>
        <p:spPr>
          <a:xfrm>
            <a:off x="709526" y="2397532"/>
            <a:ext cx="7898410" cy="861774"/>
          </a:xfrm>
          <a:prstGeom prst="rect">
            <a:avLst/>
          </a:prstGeom>
          <a:noFill/>
        </p:spPr>
        <p:txBody>
          <a:bodyPr wrap="square" lIns="0" tIns="0" rIns="0" bIns="0" rtlCol="0">
            <a:spAutoFit/>
          </a:bodyPr>
          <a:lstStyle/>
          <a:p>
            <a:pPr algn="l"/>
            <a:endParaRPr lang="en-IN" sz="1800" b="0" i="0" u="none" strike="noStrike" baseline="0" dirty="0">
              <a:solidFill>
                <a:srgbClr val="000000"/>
              </a:solidFill>
              <a:latin typeface="Arial" panose="020B0604020202020204" pitchFamily="34" charset="0"/>
            </a:endParaRPr>
          </a:p>
          <a:p>
            <a:pPr algn="l"/>
            <a:r>
              <a:rPr lang="en-IN" sz="1800" b="0" i="0" u="none" strike="noStrike" baseline="0" dirty="0">
                <a:solidFill>
                  <a:srgbClr val="000000"/>
                </a:solidFill>
                <a:latin typeface="Arial" panose="020B0604020202020204" pitchFamily="34" charset="0"/>
              </a:rPr>
              <a:t> </a:t>
            </a:r>
            <a:endParaRPr lang="en-IN" sz="1200" b="0" i="0" u="none" strike="noStrike" baseline="0" dirty="0">
              <a:solidFill>
                <a:schemeClr val="tx2"/>
              </a:solidFill>
              <a:latin typeface="Arial" panose="020B0604020202020204" pitchFamily="34" charset="0"/>
            </a:endParaRPr>
          </a:p>
          <a:p>
            <a:r>
              <a:rPr lang="en-IN" sz="1200" b="0" i="0" u="none" strike="noStrike" baseline="0" dirty="0">
                <a:solidFill>
                  <a:schemeClr val="tx2"/>
                </a:solidFill>
                <a:latin typeface="Arial" panose="020B0604020202020204" pitchFamily="34" charset="0"/>
              </a:rPr>
              <a:t> </a:t>
            </a:r>
            <a:r>
              <a:rPr lang="en-IN" sz="2000" dirty="0">
                <a:solidFill>
                  <a:schemeClr val="tx2"/>
                </a:solidFill>
              </a:rPr>
              <a:t>Analysis of the Factors Affecting Sales Price of Houses in King County, USA </a:t>
            </a:r>
            <a:endParaRPr lang="en-US" sz="2000" dirty="0">
              <a:solidFill>
                <a:schemeClr val="tx2"/>
              </a:solidFill>
            </a:endParaRPr>
          </a:p>
        </p:txBody>
      </p:sp>
      <p:sp>
        <p:nvSpPr>
          <p:cNvPr id="14" name="TextBox 13">
            <a:extLst>
              <a:ext uri="{FF2B5EF4-FFF2-40B4-BE49-F238E27FC236}">
                <a16:creationId xmlns:a16="http://schemas.microsoft.com/office/drawing/2014/main" id="{53E904BD-6275-4F0B-A7B4-79AB64B1B346}"/>
              </a:ext>
            </a:extLst>
          </p:cNvPr>
          <p:cNvSpPr txBox="1"/>
          <p:nvPr/>
        </p:nvSpPr>
        <p:spPr>
          <a:xfrm>
            <a:off x="1719270" y="2510967"/>
            <a:ext cx="4374218" cy="307777"/>
          </a:xfrm>
          <a:prstGeom prst="rect">
            <a:avLst/>
          </a:prstGeom>
          <a:noFill/>
        </p:spPr>
        <p:txBody>
          <a:bodyPr wrap="square" lIns="0" tIns="0" rIns="0" bIns="0" rtlCol="0">
            <a:spAutoFit/>
          </a:bodyPr>
          <a:lstStyle/>
          <a:p>
            <a:pPr algn="ctr">
              <a:tabLst>
                <a:tab pos="347663" algn="l"/>
              </a:tabLst>
            </a:pPr>
            <a:r>
              <a:rPr lang="en-US" sz="2000" dirty="0">
                <a:solidFill>
                  <a:schemeClr val="tx2"/>
                </a:solidFill>
              </a:rPr>
              <a:t>Project 1 – Multiple Linear Regression</a:t>
            </a:r>
          </a:p>
        </p:txBody>
      </p:sp>
      <p:sp>
        <p:nvSpPr>
          <p:cNvPr id="17" name="TextBox 16">
            <a:extLst>
              <a:ext uri="{FF2B5EF4-FFF2-40B4-BE49-F238E27FC236}">
                <a16:creationId xmlns:a16="http://schemas.microsoft.com/office/drawing/2014/main" id="{85A704E0-3A21-41F8-97EA-8AC498A4F2CA}"/>
              </a:ext>
            </a:extLst>
          </p:cNvPr>
          <p:cNvSpPr txBox="1"/>
          <p:nvPr/>
        </p:nvSpPr>
        <p:spPr>
          <a:xfrm>
            <a:off x="635953" y="4206204"/>
            <a:ext cx="2730393" cy="2000548"/>
          </a:xfrm>
          <a:prstGeom prst="rect">
            <a:avLst/>
          </a:prstGeom>
          <a:noFill/>
        </p:spPr>
        <p:txBody>
          <a:bodyPr wrap="square" lIns="0" tIns="0" rIns="0" bIns="0" rtlCol="0">
            <a:spAutoFit/>
          </a:bodyPr>
          <a:lstStyle/>
          <a:p>
            <a:pPr algn="l"/>
            <a:endParaRPr lang="en-IN" sz="1800" b="0" i="0" u="none" strike="noStrike" baseline="0" dirty="0">
              <a:solidFill>
                <a:schemeClr val="tx2"/>
              </a:solidFill>
              <a:latin typeface="Arial" panose="020B0604020202020204" pitchFamily="34" charset="0"/>
            </a:endParaRPr>
          </a:p>
          <a:p>
            <a:pPr algn="l"/>
            <a:r>
              <a:rPr lang="en-IN" sz="1800" b="0" i="0" u="none" strike="noStrike" baseline="0" dirty="0">
                <a:solidFill>
                  <a:schemeClr val="tx2"/>
                </a:solidFill>
                <a:latin typeface="Arial" panose="020B0604020202020204" pitchFamily="34" charset="0"/>
              </a:rPr>
              <a:t> </a:t>
            </a:r>
            <a:endParaRPr lang="en-IN" sz="1200" b="0" i="0" u="none" strike="noStrike" baseline="0" dirty="0">
              <a:solidFill>
                <a:schemeClr val="tx2"/>
              </a:solidFill>
              <a:latin typeface="Arial" panose="020B0604020202020204" pitchFamily="34" charset="0"/>
            </a:endParaRPr>
          </a:p>
          <a:p>
            <a:r>
              <a:rPr lang="en-IN" sz="1200" b="0" i="0" u="none" strike="noStrike" baseline="0" dirty="0">
                <a:solidFill>
                  <a:schemeClr val="tx2"/>
                </a:solidFill>
                <a:latin typeface="Arial" panose="020B0604020202020204" pitchFamily="34" charset="0"/>
              </a:rPr>
              <a:t> </a:t>
            </a:r>
            <a:r>
              <a:rPr lang="en-IN" dirty="0">
                <a:solidFill>
                  <a:schemeClr val="tx2"/>
                </a:solidFill>
              </a:rPr>
              <a:t>Submitted To:</a:t>
            </a:r>
          </a:p>
          <a:p>
            <a:r>
              <a:rPr lang="en-IN" dirty="0">
                <a:solidFill>
                  <a:schemeClr val="tx2"/>
                </a:solidFill>
              </a:rPr>
              <a:t>Prof. Devlina Chatterjee</a:t>
            </a:r>
          </a:p>
          <a:p>
            <a:r>
              <a:rPr lang="en-IN" dirty="0">
                <a:solidFill>
                  <a:schemeClr val="tx2"/>
                </a:solidFill>
              </a:rPr>
              <a:t>IME, IIT KANPUR</a:t>
            </a:r>
          </a:p>
          <a:p>
            <a:endParaRPr lang="en-IN"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98099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LINEAR REGRESSION MODEL WITH ONE VARIABLE</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buFont typeface="Wingdings" panose="05000000000000000000" pitchFamily="2" charset="2"/>
              <a:buChar char="v"/>
            </a:pPr>
            <a:r>
              <a:rPr lang="en-US" dirty="0">
                <a:solidFill>
                  <a:srgbClr val="292929"/>
                </a:solidFill>
                <a:latin typeface="charter"/>
              </a:rPr>
              <a:t>We formulated model for each of the remaining independent features (15) with dependent feature “price” to calculate the important role of each feature in predicting the price value.</a:t>
            </a:r>
          </a:p>
          <a:p>
            <a:pPr>
              <a:buFont typeface="Wingdings" panose="05000000000000000000" pitchFamily="2" charset="2"/>
              <a:buChar char="v"/>
            </a:pPr>
            <a:r>
              <a:rPr lang="en-US" dirty="0">
                <a:solidFill>
                  <a:srgbClr val="292929"/>
                </a:solidFill>
                <a:latin typeface="charter"/>
              </a:rPr>
              <a:t>We use Hypothesis rule for 95% Confidence Interval,  for analyzing whether the feature is important or not.</a:t>
            </a:r>
          </a:p>
          <a:p>
            <a:pPr>
              <a:buFont typeface="Wingdings" panose="05000000000000000000" pitchFamily="2" charset="2"/>
              <a:buChar char="v"/>
            </a:pPr>
            <a:r>
              <a:rPr lang="en-US" dirty="0">
                <a:solidFill>
                  <a:srgbClr val="292929"/>
                </a:solidFill>
                <a:latin typeface="charter"/>
              </a:rPr>
              <a:t>We modelled it against each of the 15 features, showing the OLS Summary of only those which had lesser R-squared value signifying those features that are not impacting the price that much.</a:t>
            </a:r>
            <a:endParaRPr dirty="0">
              <a:solidFill>
                <a:srgbClr val="292929"/>
              </a:solidFill>
              <a:latin typeface="charter"/>
            </a:endParaRPr>
          </a:p>
        </p:txBody>
      </p:sp>
    </p:spTree>
    <p:extLst>
      <p:ext uri="{BB962C8B-B14F-4D97-AF65-F5344CB8AC3E}">
        <p14:creationId xmlns:p14="http://schemas.microsoft.com/office/powerpoint/2010/main" val="140422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C6BC84D-4DAE-48DF-998D-8F9804A1D147}"/>
              </a:ext>
            </a:extLst>
          </p:cNvPr>
          <p:cNvGraphicFramePr>
            <a:graphicFrameLocks noGrp="1"/>
          </p:cNvGraphicFramePr>
          <p:nvPr>
            <p:extLst>
              <p:ext uri="{D42A27DB-BD31-4B8C-83A1-F6EECF244321}">
                <p14:modId xmlns:p14="http://schemas.microsoft.com/office/powerpoint/2010/main" val="4086823722"/>
              </p:ext>
            </p:extLst>
          </p:nvPr>
        </p:nvGraphicFramePr>
        <p:xfrm>
          <a:off x="2032000" y="719666"/>
          <a:ext cx="8128000" cy="5928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44016256"/>
                    </a:ext>
                  </a:extLst>
                </a:gridCol>
                <a:gridCol w="4064000">
                  <a:extLst>
                    <a:ext uri="{9D8B030D-6E8A-4147-A177-3AD203B41FA5}">
                      <a16:colId xmlns:a16="http://schemas.microsoft.com/office/drawing/2014/main" val="2407311521"/>
                    </a:ext>
                  </a:extLst>
                </a:gridCol>
              </a:tblGrid>
              <a:tr h="370840">
                <a:tc>
                  <a:txBody>
                    <a:bodyPr/>
                    <a:lstStyle/>
                    <a:p>
                      <a:pPr algn="ctr"/>
                      <a:r>
                        <a:rPr lang="en-US" dirty="0"/>
                        <a:t>FEATURE</a:t>
                      </a:r>
                      <a:endParaRPr lang="en-IN" dirty="0"/>
                    </a:p>
                  </a:txBody>
                  <a:tcPr/>
                </a:tc>
                <a:tc>
                  <a:txBody>
                    <a:bodyPr/>
                    <a:lstStyle/>
                    <a:p>
                      <a:pPr algn="ctr"/>
                      <a:r>
                        <a:rPr lang="en-US" dirty="0"/>
                        <a:t>R SQUARED VALUE</a:t>
                      </a:r>
                      <a:endParaRPr lang="en-IN" dirty="0"/>
                    </a:p>
                  </a:txBody>
                  <a:tcPr/>
                </a:tc>
                <a:extLst>
                  <a:ext uri="{0D108BD9-81ED-4DB2-BD59-A6C34878D82A}">
                    <a16:rowId xmlns:a16="http://schemas.microsoft.com/office/drawing/2014/main" val="3286567593"/>
                  </a:ext>
                </a:extLst>
              </a:tr>
              <a:tr h="370840">
                <a:tc>
                  <a:txBody>
                    <a:bodyPr/>
                    <a:lstStyle/>
                    <a:p>
                      <a:pPr marL="0" indent="0">
                        <a:buFont typeface="+mj-lt"/>
                        <a:buNone/>
                      </a:pPr>
                      <a:r>
                        <a:rPr lang="en-US" dirty="0"/>
                        <a:t>long</a:t>
                      </a:r>
                    </a:p>
                  </a:txBody>
                  <a:tcPr/>
                </a:tc>
                <a:tc>
                  <a:txBody>
                    <a:bodyPr/>
                    <a:lstStyle/>
                    <a:p>
                      <a:r>
                        <a:rPr lang="en-US" dirty="0"/>
                        <a:t>0.000</a:t>
                      </a:r>
                      <a:endParaRPr lang="en-IN" dirty="0"/>
                    </a:p>
                  </a:txBody>
                  <a:tcPr/>
                </a:tc>
                <a:extLst>
                  <a:ext uri="{0D108BD9-81ED-4DB2-BD59-A6C34878D82A}">
                    <a16:rowId xmlns:a16="http://schemas.microsoft.com/office/drawing/2014/main" val="512134350"/>
                  </a:ext>
                </a:extLst>
              </a:tr>
              <a:tr h="370840">
                <a:tc>
                  <a:txBody>
                    <a:bodyPr/>
                    <a:lstStyle/>
                    <a:p>
                      <a:r>
                        <a:rPr lang="en-US" dirty="0"/>
                        <a:t>condition</a:t>
                      </a:r>
                      <a:endParaRPr lang="en-IN" dirty="0"/>
                    </a:p>
                  </a:txBody>
                  <a:tcPr/>
                </a:tc>
                <a:tc>
                  <a:txBody>
                    <a:bodyPr/>
                    <a:lstStyle/>
                    <a:p>
                      <a:r>
                        <a:rPr lang="en-US" dirty="0"/>
                        <a:t>0.001</a:t>
                      </a:r>
                      <a:endParaRPr lang="en-IN" dirty="0"/>
                    </a:p>
                  </a:txBody>
                  <a:tcPr/>
                </a:tc>
                <a:extLst>
                  <a:ext uri="{0D108BD9-81ED-4DB2-BD59-A6C34878D82A}">
                    <a16:rowId xmlns:a16="http://schemas.microsoft.com/office/drawing/2014/main" val="1254085931"/>
                  </a:ext>
                </a:extLst>
              </a:tr>
              <a:tr h="370840">
                <a:tc>
                  <a:txBody>
                    <a:bodyPr/>
                    <a:lstStyle/>
                    <a:p>
                      <a:r>
                        <a:rPr lang="en-US" dirty="0"/>
                        <a:t>sqft_lot15</a:t>
                      </a:r>
                      <a:endParaRPr lang="en-IN" dirty="0"/>
                    </a:p>
                  </a:txBody>
                  <a:tcPr/>
                </a:tc>
                <a:tc>
                  <a:txBody>
                    <a:bodyPr/>
                    <a:lstStyle/>
                    <a:p>
                      <a:r>
                        <a:rPr lang="en-US" dirty="0"/>
                        <a:t>0.007</a:t>
                      </a:r>
                      <a:endParaRPr lang="en-IN" dirty="0"/>
                    </a:p>
                  </a:txBody>
                  <a:tcPr/>
                </a:tc>
                <a:extLst>
                  <a:ext uri="{0D108BD9-81ED-4DB2-BD59-A6C34878D82A}">
                    <a16:rowId xmlns:a16="http://schemas.microsoft.com/office/drawing/2014/main" val="2906199868"/>
                  </a:ext>
                </a:extLst>
              </a:tr>
              <a:tr h="370840">
                <a:tc>
                  <a:txBody>
                    <a:bodyPr/>
                    <a:lstStyle/>
                    <a:p>
                      <a:r>
                        <a:rPr lang="en-US" dirty="0" err="1"/>
                        <a:t>sqft_lot</a:t>
                      </a:r>
                      <a:endParaRPr lang="en-IN" dirty="0"/>
                    </a:p>
                  </a:txBody>
                  <a:tcPr/>
                </a:tc>
                <a:tc>
                  <a:txBody>
                    <a:bodyPr/>
                    <a:lstStyle/>
                    <a:p>
                      <a:r>
                        <a:rPr lang="en-US" dirty="0"/>
                        <a:t>0.008</a:t>
                      </a:r>
                      <a:endParaRPr lang="en-IN" dirty="0"/>
                    </a:p>
                  </a:txBody>
                  <a:tcPr/>
                </a:tc>
                <a:extLst>
                  <a:ext uri="{0D108BD9-81ED-4DB2-BD59-A6C34878D82A}">
                    <a16:rowId xmlns:a16="http://schemas.microsoft.com/office/drawing/2014/main" val="1118369821"/>
                  </a:ext>
                </a:extLst>
              </a:tr>
              <a:tr h="370840">
                <a:tc>
                  <a:txBody>
                    <a:bodyPr/>
                    <a:lstStyle/>
                    <a:p>
                      <a:r>
                        <a:rPr lang="en-US" dirty="0" err="1"/>
                        <a:t>updated_age</a:t>
                      </a:r>
                      <a:endParaRPr lang="en-IN" dirty="0"/>
                    </a:p>
                  </a:txBody>
                  <a:tcPr/>
                </a:tc>
                <a:tc>
                  <a:txBody>
                    <a:bodyPr/>
                    <a:lstStyle/>
                    <a:p>
                      <a:r>
                        <a:rPr lang="en-US" dirty="0"/>
                        <a:t>0.014</a:t>
                      </a:r>
                      <a:endParaRPr lang="en-IN" dirty="0"/>
                    </a:p>
                  </a:txBody>
                  <a:tcPr/>
                </a:tc>
                <a:extLst>
                  <a:ext uri="{0D108BD9-81ED-4DB2-BD59-A6C34878D82A}">
                    <a16:rowId xmlns:a16="http://schemas.microsoft.com/office/drawing/2014/main" val="4273539324"/>
                  </a:ext>
                </a:extLst>
              </a:tr>
              <a:tr h="370840">
                <a:tc>
                  <a:txBody>
                    <a:bodyPr/>
                    <a:lstStyle/>
                    <a:p>
                      <a:r>
                        <a:rPr lang="en-US" dirty="0"/>
                        <a:t>waterfront</a:t>
                      </a:r>
                      <a:endParaRPr lang="en-IN" dirty="0"/>
                    </a:p>
                  </a:txBody>
                  <a:tcPr/>
                </a:tc>
                <a:tc>
                  <a:txBody>
                    <a:bodyPr/>
                    <a:lstStyle/>
                    <a:p>
                      <a:r>
                        <a:rPr lang="en-US" dirty="0"/>
                        <a:t>0.072</a:t>
                      </a:r>
                      <a:endParaRPr lang="en-IN" dirty="0"/>
                    </a:p>
                  </a:txBody>
                  <a:tcPr/>
                </a:tc>
                <a:extLst>
                  <a:ext uri="{0D108BD9-81ED-4DB2-BD59-A6C34878D82A}">
                    <a16:rowId xmlns:a16="http://schemas.microsoft.com/office/drawing/2014/main" val="1277642664"/>
                  </a:ext>
                </a:extLst>
              </a:tr>
              <a:tr h="370840">
                <a:tc>
                  <a:txBody>
                    <a:bodyPr/>
                    <a:lstStyle/>
                    <a:p>
                      <a:r>
                        <a:rPr lang="en-US" dirty="0"/>
                        <a:t>floors</a:t>
                      </a:r>
                      <a:endParaRPr lang="en-IN" dirty="0"/>
                    </a:p>
                  </a:txBody>
                  <a:tcPr/>
                </a:tc>
                <a:tc>
                  <a:txBody>
                    <a:bodyPr/>
                    <a:lstStyle/>
                    <a:p>
                      <a:r>
                        <a:rPr lang="en-US" dirty="0"/>
                        <a:t>0.082</a:t>
                      </a:r>
                      <a:endParaRPr lang="en-IN" dirty="0"/>
                    </a:p>
                  </a:txBody>
                  <a:tcPr/>
                </a:tc>
                <a:extLst>
                  <a:ext uri="{0D108BD9-81ED-4DB2-BD59-A6C34878D82A}">
                    <a16:rowId xmlns:a16="http://schemas.microsoft.com/office/drawing/2014/main" val="2529440070"/>
                  </a:ext>
                </a:extLst>
              </a:tr>
              <a:tr h="370840">
                <a:tc>
                  <a:txBody>
                    <a:bodyPr/>
                    <a:lstStyle/>
                    <a:p>
                      <a:r>
                        <a:rPr lang="en-US" dirty="0" err="1"/>
                        <a:t>lat</a:t>
                      </a:r>
                      <a:endParaRPr lang="en-IN" dirty="0"/>
                    </a:p>
                  </a:txBody>
                  <a:tcPr/>
                </a:tc>
                <a:tc>
                  <a:txBody>
                    <a:bodyPr/>
                    <a:lstStyle/>
                    <a:p>
                      <a:r>
                        <a:rPr lang="en-US" dirty="0"/>
                        <a:t>0.098</a:t>
                      </a:r>
                      <a:endParaRPr lang="en-IN" dirty="0"/>
                    </a:p>
                  </a:txBody>
                  <a:tcPr/>
                </a:tc>
                <a:extLst>
                  <a:ext uri="{0D108BD9-81ED-4DB2-BD59-A6C34878D82A}">
                    <a16:rowId xmlns:a16="http://schemas.microsoft.com/office/drawing/2014/main" val="388682449"/>
                  </a:ext>
                </a:extLst>
              </a:tr>
              <a:tr h="370840">
                <a:tc>
                  <a:txBody>
                    <a:bodyPr/>
                    <a:lstStyle/>
                    <a:p>
                      <a:r>
                        <a:rPr lang="en-US" dirty="0"/>
                        <a:t>bedrooms</a:t>
                      </a:r>
                      <a:endParaRPr lang="en-IN" dirty="0"/>
                    </a:p>
                  </a:txBody>
                  <a:tcPr/>
                </a:tc>
                <a:tc>
                  <a:txBody>
                    <a:bodyPr/>
                    <a:lstStyle/>
                    <a:p>
                      <a:r>
                        <a:rPr lang="en-US" dirty="0"/>
                        <a:t>0.1</a:t>
                      </a:r>
                      <a:endParaRPr lang="en-IN" dirty="0"/>
                    </a:p>
                  </a:txBody>
                  <a:tcPr/>
                </a:tc>
                <a:extLst>
                  <a:ext uri="{0D108BD9-81ED-4DB2-BD59-A6C34878D82A}">
                    <a16:rowId xmlns:a16="http://schemas.microsoft.com/office/drawing/2014/main" val="4273055152"/>
                  </a:ext>
                </a:extLst>
              </a:tr>
              <a:tr h="312100">
                <a:tc>
                  <a:txBody>
                    <a:bodyPr/>
                    <a:lstStyle/>
                    <a:p>
                      <a:r>
                        <a:rPr lang="en-US" dirty="0" err="1"/>
                        <a:t>sqft_basement</a:t>
                      </a:r>
                      <a:endParaRPr lang="en-IN" dirty="0"/>
                    </a:p>
                  </a:txBody>
                  <a:tcPr/>
                </a:tc>
                <a:tc>
                  <a:txBody>
                    <a:bodyPr/>
                    <a:lstStyle/>
                    <a:p>
                      <a:r>
                        <a:rPr lang="en-US" dirty="0"/>
                        <a:t>0.13</a:t>
                      </a:r>
                      <a:endParaRPr lang="en-IN" dirty="0"/>
                    </a:p>
                  </a:txBody>
                  <a:tcPr/>
                </a:tc>
                <a:extLst>
                  <a:ext uri="{0D108BD9-81ED-4DB2-BD59-A6C34878D82A}">
                    <a16:rowId xmlns:a16="http://schemas.microsoft.com/office/drawing/2014/main" val="1359993352"/>
                  </a:ext>
                </a:extLst>
              </a:tr>
              <a:tr h="370840">
                <a:tc>
                  <a:txBody>
                    <a:bodyPr/>
                    <a:lstStyle/>
                    <a:p>
                      <a:r>
                        <a:rPr lang="en-US" dirty="0"/>
                        <a:t>view</a:t>
                      </a:r>
                      <a:endParaRPr lang="en-IN" dirty="0"/>
                    </a:p>
                  </a:txBody>
                  <a:tcPr/>
                </a:tc>
                <a:tc>
                  <a:txBody>
                    <a:bodyPr/>
                    <a:lstStyle/>
                    <a:p>
                      <a:r>
                        <a:rPr lang="en-US" dirty="0"/>
                        <a:t>0.158</a:t>
                      </a:r>
                      <a:endParaRPr lang="en-IN" dirty="0"/>
                    </a:p>
                  </a:txBody>
                  <a:tcPr/>
                </a:tc>
                <a:extLst>
                  <a:ext uri="{0D108BD9-81ED-4DB2-BD59-A6C34878D82A}">
                    <a16:rowId xmlns:a16="http://schemas.microsoft.com/office/drawing/2014/main" val="3613536312"/>
                  </a:ext>
                </a:extLst>
              </a:tr>
              <a:tr h="370840">
                <a:tc>
                  <a:txBody>
                    <a:bodyPr/>
                    <a:lstStyle/>
                    <a:p>
                      <a:r>
                        <a:rPr lang="en-US" dirty="0"/>
                        <a:t>bathrooms</a:t>
                      </a:r>
                      <a:endParaRPr lang="en-IN" dirty="0"/>
                    </a:p>
                  </a:txBody>
                  <a:tcPr/>
                </a:tc>
                <a:tc>
                  <a:txBody>
                    <a:bodyPr/>
                    <a:lstStyle/>
                    <a:p>
                      <a:r>
                        <a:rPr lang="en-US" dirty="0"/>
                        <a:t>0.28</a:t>
                      </a:r>
                      <a:endParaRPr lang="en-IN" dirty="0"/>
                    </a:p>
                  </a:txBody>
                  <a:tcPr/>
                </a:tc>
                <a:extLst>
                  <a:ext uri="{0D108BD9-81ED-4DB2-BD59-A6C34878D82A}">
                    <a16:rowId xmlns:a16="http://schemas.microsoft.com/office/drawing/2014/main" val="1182016031"/>
                  </a:ext>
                </a:extLst>
              </a:tr>
              <a:tr h="370840">
                <a:tc>
                  <a:txBody>
                    <a:bodyPr/>
                    <a:lstStyle/>
                    <a:p>
                      <a:r>
                        <a:rPr lang="en-US" dirty="0"/>
                        <a:t>sqft_living15</a:t>
                      </a:r>
                      <a:endParaRPr lang="en-IN" dirty="0"/>
                    </a:p>
                  </a:txBody>
                  <a:tcPr/>
                </a:tc>
                <a:tc>
                  <a:txBody>
                    <a:bodyPr/>
                    <a:lstStyle/>
                    <a:p>
                      <a:r>
                        <a:rPr lang="en-US" dirty="0"/>
                        <a:t>0.345</a:t>
                      </a:r>
                      <a:endParaRPr lang="en-IN" dirty="0"/>
                    </a:p>
                  </a:txBody>
                  <a:tcPr/>
                </a:tc>
                <a:extLst>
                  <a:ext uri="{0D108BD9-81ED-4DB2-BD59-A6C34878D82A}">
                    <a16:rowId xmlns:a16="http://schemas.microsoft.com/office/drawing/2014/main" val="4006459463"/>
                  </a:ext>
                </a:extLst>
              </a:tr>
              <a:tr h="370840">
                <a:tc>
                  <a:txBody>
                    <a:bodyPr/>
                    <a:lstStyle/>
                    <a:p>
                      <a:r>
                        <a:rPr lang="en-US" dirty="0"/>
                        <a:t>grade</a:t>
                      </a:r>
                      <a:endParaRPr lang="en-IN" dirty="0"/>
                    </a:p>
                  </a:txBody>
                  <a:tcPr/>
                </a:tc>
                <a:tc>
                  <a:txBody>
                    <a:bodyPr/>
                    <a:lstStyle/>
                    <a:p>
                      <a:r>
                        <a:rPr lang="en-US" dirty="0"/>
                        <a:t>0.449</a:t>
                      </a:r>
                      <a:endParaRPr lang="en-IN" dirty="0"/>
                    </a:p>
                  </a:txBody>
                  <a:tcPr/>
                </a:tc>
                <a:extLst>
                  <a:ext uri="{0D108BD9-81ED-4DB2-BD59-A6C34878D82A}">
                    <a16:rowId xmlns:a16="http://schemas.microsoft.com/office/drawing/2014/main" val="493975222"/>
                  </a:ext>
                </a:extLst>
              </a:tr>
              <a:tr h="370840">
                <a:tc>
                  <a:txBody>
                    <a:bodyPr/>
                    <a:lstStyle/>
                    <a:p>
                      <a:r>
                        <a:rPr lang="en-US" dirty="0" err="1"/>
                        <a:t>sqft_living</a:t>
                      </a:r>
                      <a:endParaRPr lang="en-IN" dirty="0"/>
                    </a:p>
                  </a:txBody>
                  <a:tcPr/>
                </a:tc>
                <a:tc>
                  <a:txBody>
                    <a:bodyPr/>
                    <a:lstStyle/>
                    <a:p>
                      <a:r>
                        <a:rPr lang="en-US" dirty="0"/>
                        <a:t>0.494</a:t>
                      </a:r>
                      <a:endParaRPr lang="en-IN" dirty="0"/>
                    </a:p>
                  </a:txBody>
                  <a:tcPr/>
                </a:tc>
                <a:extLst>
                  <a:ext uri="{0D108BD9-81ED-4DB2-BD59-A6C34878D82A}">
                    <a16:rowId xmlns:a16="http://schemas.microsoft.com/office/drawing/2014/main" val="4031253318"/>
                  </a:ext>
                </a:extLst>
              </a:tr>
            </a:tbl>
          </a:graphicData>
        </a:graphic>
      </p:graphicFrame>
    </p:spTree>
    <p:extLst>
      <p:ext uri="{BB962C8B-B14F-4D97-AF65-F5344CB8AC3E}">
        <p14:creationId xmlns:p14="http://schemas.microsoft.com/office/powerpoint/2010/main" val="4033939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pic>
        <p:nvPicPr>
          <p:cNvPr id="3" name="Picture 2" descr="Table&#10;&#10;Description automatically generated">
            <a:extLst>
              <a:ext uri="{FF2B5EF4-FFF2-40B4-BE49-F238E27FC236}">
                <a16:creationId xmlns:a16="http://schemas.microsoft.com/office/drawing/2014/main" id="{80099960-9BC0-409F-BBF4-6A4864F47CCC}"/>
              </a:ext>
            </a:extLst>
          </p:cNvPr>
          <p:cNvPicPr>
            <a:picLocks noChangeAspect="1"/>
          </p:cNvPicPr>
          <p:nvPr/>
        </p:nvPicPr>
        <p:blipFill>
          <a:blip r:embed="rId2"/>
          <a:stretch>
            <a:fillRect/>
          </a:stretch>
        </p:blipFill>
        <p:spPr>
          <a:xfrm>
            <a:off x="2740763" y="610997"/>
            <a:ext cx="7376342" cy="5200321"/>
          </a:xfrm>
          <a:prstGeom prst="rect">
            <a:avLst/>
          </a:prstGeom>
        </p:spPr>
      </p:pic>
      <p:sp>
        <p:nvSpPr>
          <p:cNvPr id="16" name="Rectangle 15">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42886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266B9D-DC87-430A-8D3A-2E83639A1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9282F36-261B-49B3-8CA9-FB857C475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5422"/>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87215C3-3B83-4BE7-9213-26E084BD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4341"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13A105D4-2907-419E-8223-4C266BA1E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1EEE7F17-8E08-4C69-8E22-661908E6D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873675"/>
            <a:ext cx="11296733" cy="51689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2" name="Table 1">
            <a:extLst>
              <a:ext uri="{FF2B5EF4-FFF2-40B4-BE49-F238E27FC236}">
                <a16:creationId xmlns:a16="http://schemas.microsoft.com/office/drawing/2014/main" id="{70BB4059-2B9E-46D6-AC0D-EFB54BD62973}"/>
              </a:ext>
            </a:extLst>
          </p:cNvPr>
          <p:cNvGraphicFramePr>
            <a:graphicFrameLocks noGrp="1"/>
          </p:cNvGraphicFramePr>
          <p:nvPr>
            <p:extLst>
              <p:ext uri="{D42A27DB-BD31-4B8C-83A1-F6EECF244321}">
                <p14:modId xmlns:p14="http://schemas.microsoft.com/office/powerpoint/2010/main" val="89797012"/>
              </p:ext>
            </p:extLst>
          </p:nvPr>
        </p:nvGraphicFramePr>
        <p:xfrm>
          <a:off x="446532" y="1531357"/>
          <a:ext cx="11292146" cy="4228309"/>
        </p:xfrm>
        <a:graphic>
          <a:graphicData uri="http://schemas.openxmlformats.org/drawingml/2006/table">
            <a:tbl>
              <a:tblPr firstRow="1" firstCol="1" lastRow="1" lastCol="1" bandRow="1" bandCol="1"/>
              <a:tblGrid>
                <a:gridCol w="1328307">
                  <a:extLst>
                    <a:ext uri="{9D8B030D-6E8A-4147-A177-3AD203B41FA5}">
                      <a16:colId xmlns:a16="http://schemas.microsoft.com/office/drawing/2014/main" val="2924862949"/>
                    </a:ext>
                  </a:extLst>
                </a:gridCol>
                <a:gridCol w="814038">
                  <a:extLst>
                    <a:ext uri="{9D8B030D-6E8A-4147-A177-3AD203B41FA5}">
                      <a16:colId xmlns:a16="http://schemas.microsoft.com/office/drawing/2014/main" val="1920630382"/>
                    </a:ext>
                  </a:extLst>
                </a:gridCol>
                <a:gridCol w="1152806">
                  <a:extLst>
                    <a:ext uri="{9D8B030D-6E8A-4147-A177-3AD203B41FA5}">
                      <a16:colId xmlns:a16="http://schemas.microsoft.com/office/drawing/2014/main" val="3113824041"/>
                    </a:ext>
                  </a:extLst>
                </a:gridCol>
                <a:gridCol w="1193336">
                  <a:extLst>
                    <a:ext uri="{9D8B030D-6E8A-4147-A177-3AD203B41FA5}">
                      <a16:colId xmlns:a16="http://schemas.microsoft.com/office/drawing/2014/main" val="2102705882"/>
                    </a:ext>
                  </a:extLst>
                </a:gridCol>
                <a:gridCol w="1039629">
                  <a:extLst>
                    <a:ext uri="{9D8B030D-6E8A-4147-A177-3AD203B41FA5}">
                      <a16:colId xmlns:a16="http://schemas.microsoft.com/office/drawing/2014/main" val="3924797758"/>
                    </a:ext>
                  </a:extLst>
                </a:gridCol>
                <a:gridCol w="1152806">
                  <a:extLst>
                    <a:ext uri="{9D8B030D-6E8A-4147-A177-3AD203B41FA5}">
                      <a16:colId xmlns:a16="http://schemas.microsoft.com/office/drawing/2014/main" val="1406460285"/>
                    </a:ext>
                  </a:extLst>
                </a:gridCol>
                <a:gridCol w="1152806">
                  <a:extLst>
                    <a:ext uri="{9D8B030D-6E8A-4147-A177-3AD203B41FA5}">
                      <a16:colId xmlns:a16="http://schemas.microsoft.com/office/drawing/2014/main" val="2931563647"/>
                    </a:ext>
                  </a:extLst>
                </a:gridCol>
                <a:gridCol w="1152806">
                  <a:extLst>
                    <a:ext uri="{9D8B030D-6E8A-4147-A177-3AD203B41FA5}">
                      <a16:colId xmlns:a16="http://schemas.microsoft.com/office/drawing/2014/main" val="4129929832"/>
                    </a:ext>
                  </a:extLst>
                </a:gridCol>
                <a:gridCol w="1152806">
                  <a:extLst>
                    <a:ext uri="{9D8B030D-6E8A-4147-A177-3AD203B41FA5}">
                      <a16:colId xmlns:a16="http://schemas.microsoft.com/office/drawing/2014/main" val="1146353180"/>
                    </a:ext>
                  </a:extLst>
                </a:gridCol>
                <a:gridCol w="1152806">
                  <a:extLst>
                    <a:ext uri="{9D8B030D-6E8A-4147-A177-3AD203B41FA5}">
                      <a16:colId xmlns:a16="http://schemas.microsoft.com/office/drawing/2014/main" val="4238565747"/>
                    </a:ext>
                  </a:extLst>
                </a:gridCol>
              </a:tblGrid>
              <a:tr h="429299">
                <a:tc>
                  <a:txBody>
                    <a:bodyPr/>
                    <a:lstStyle/>
                    <a:p>
                      <a:pPr algn="l"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algn="l"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9144" algn="l" fontAlgn="t">
                        <a:lnSpc>
                          <a:spcPts val="2290"/>
                        </a:lnSpc>
                        <a:spcBef>
                          <a:spcPts val="0"/>
                        </a:spcBef>
                        <a:spcAft>
                          <a:spcPts val="0"/>
                        </a:spcAft>
                      </a:pP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Model</a:t>
                      </a:r>
                      <a:r>
                        <a:rPr lang="en-US" sz="2400" b="0" i="0" u="none" strike="noStrike" spc="-485" dirty="0">
                          <a:solidFill>
                            <a:srgbClr val="000000"/>
                          </a:solidFill>
                          <a:effectLst/>
                          <a:latin typeface="charter"/>
                          <a:ea typeface="Courier New" panose="02070309020205020404" pitchFamily="49" charset="0"/>
                          <a:cs typeface="Courier New" panose="02070309020205020404" pitchFamily="49" charset="0"/>
                        </a:rPr>
                        <a:t> </a:t>
                      </a: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1</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8428"/>
                    </a:solidFill>
                  </a:tcPr>
                </a:tc>
                <a:tc>
                  <a:txBody>
                    <a:bodyPr/>
                    <a:lstStyle/>
                    <a:p>
                      <a:pPr marL="9144" marR="82296" algn="l" fontAlgn="t">
                        <a:lnSpc>
                          <a:spcPts val="2290"/>
                        </a:lnSpc>
                        <a:spcBef>
                          <a:spcPts val="0"/>
                        </a:spcBef>
                        <a:spcAft>
                          <a:spcPts val="0"/>
                        </a:spcAft>
                      </a:pP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Model</a:t>
                      </a:r>
                      <a:r>
                        <a:rPr lang="en-US" sz="2400" b="0" i="0" u="none" strike="noStrike" spc="-485" dirty="0">
                          <a:solidFill>
                            <a:srgbClr val="000000"/>
                          </a:solidFill>
                          <a:effectLst/>
                          <a:latin typeface="charter"/>
                          <a:ea typeface="Courier New" panose="02070309020205020404" pitchFamily="49" charset="0"/>
                          <a:cs typeface="Courier New" panose="02070309020205020404" pitchFamily="49" charset="0"/>
                        </a:rPr>
                        <a:t> </a:t>
                      </a: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2</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8428"/>
                    </a:solidFill>
                  </a:tcPr>
                </a:tc>
                <a:tc>
                  <a:txBody>
                    <a:bodyPr/>
                    <a:lstStyle/>
                    <a:p>
                      <a:pPr marL="9144" marR="36576" algn="l" fontAlgn="t">
                        <a:lnSpc>
                          <a:spcPts val="2290"/>
                        </a:lnSpc>
                        <a:spcBef>
                          <a:spcPts val="0"/>
                        </a:spcBef>
                        <a:spcAft>
                          <a:spcPts val="0"/>
                        </a:spcAft>
                      </a:pP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Model</a:t>
                      </a:r>
                      <a:r>
                        <a:rPr lang="en-US" sz="2400" b="0" i="0" u="none" strike="noStrike" spc="-485" dirty="0">
                          <a:solidFill>
                            <a:srgbClr val="000000"/>
                          </a:solidFill>
                          <a:effectLst/>
                          <a:latin typeface="charter"/>
                          <a:ea typeface="Courier New" panose="02070309020205020404" pitchFamily="49" charset="0"/>
                          <a:cs typeface="Courier New" panose="02070309020205020404" pitchFamily="49" charset="0"/>
                        </a:rPr>
                        <a:t> </a:t>
                      </a: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3</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8428"/>
                    </a:solidFill>
                  </a:tcPr>
                </a:tc>
                <a:tc>
                  <a:txBody>
                    <a:bodyPr/>
                    <a:lstStyle/>
                    <a:p>
                      <a:pPr marL="9144" marR="0" algn="l" fontAlgn="t">
                        <a:lnSpc>
                          <a:spcPts val="2290"/>
                        </a:lnSpc>
                        <a:spcBef>
                          <a:spcPts val="0"/>
                        </a:spcBef>
                        <a:spcAft>
                          <a:spcPts val="0"/>
                        </a:spcAft>
                      </a:pP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Model</a:t>
                      </a:r>
                      <a:r>
                        <a:rPr lang="en-US" sz="2400" b="0" i="0" u="none" strike="noStrike" spc="-485" dirty="0">
                          <a:solidFill>
                            <a:srgbClr val="000000"/>
                          </a:solidFill>
                          <a:effectLst/>
                          <a:latin typeface="charter"/>
                          <a:ea typeface="Courier New" panose="02070309020205020404" pitchFamily="49" charset="0"/>
                          <a:cs typeface="Courier New" panose="02070309020205020404" pitchFamily="49" charset="0"/>
                        </a:rPr>
                        <a:t> </a:t>
                      </a: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4</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8428"/>
                    </a:solidFill>
                  </a:tcPr>
                </a:tc>
                <a:tc>
                  <a:txBody>
                    <a:bodyPr/>
                    <a:lstStyle/>
                    <a:p>
                      <a:pPr marL="9144" marR="0" algn="l" fontAlgn="t">
                        <a:lnSpc>
                          <a:spcPts val="2290"/>
                        </a:lnSpc>
                        <a:spcBef>
                          <a:spcPts val="0"/>
                        </a:spcBef>
                        <a:spcAft>
                          <a:spcPts val="0"/>
                        </a:spcAft>
                      </a:pP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Model</a:t>
                      </a:r>
                      <a:r>
                        <a:rPr lang="en-US" sz="2400" b="0" i="0" u="none" strike="noStrike" spc="-485" dirty="0">
                          <a:solidFill>
                            <a:srgbClr val="000000"/>
                          </a:solidFill>
                          <a:effectLst/>
                          <a:latin typeface="charter"/>
                          <a:ea typeface="Courier New" panose="02070309020205020404" pitchFamily="49" charset="0"/>
                          <a:cs typeface="Courier New" panose="02070309020205020404" pitchFamily="49" charset="0"/>
                        </a:rPr>
                        <a:t> </a:t>
                      </a: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5</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8428"/>
                    </a:solidFill>
                  </a:tcPr>
                </a:tc>
                <a:tc>
                  <a:txBody>
                    <a:bodyPr/>
                    <a:lstStyle/>
                    <a:p>
                      <a:pPr marL="9144" marR="0" algn="l" fontAlgn="t">
                        <a:lnSpc>
                          <a:spcPts val="2290"/>
                        </a:lnSpc>
                        <a:spcBef>
                          <a:spcPts val="0"/>
                        </a:spcBef>
                        <a:spcAft>
                          <a:spcPts val="0"/>
                        </a:spcAft>
                      </a:pP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Model</a:t>
                      </a:r>
                      <a:r>
                        <a:rPr lang="en-US" sz="2400" b="0" i="0" u="none" strike="noStrike" spc="-485" dirty="0">
                          <a:solidFill>
                            <a:srgbClr val="000000"/>
                          </a:solidFill>
                          <a:effectLst/>
                          <a:latin typeface="charter"/>
                          <a:ea typeface="Courier New" panose="02070309020205020404" pitchFamily="49" charset="0"/>
                          <a:cs typeface="Courier New" panose="02070309020205020404" pitchFamily="49" charset="0"/>
                        </a:rPr>
                        <a:t> </a:t>
                      </a: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6</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8428"/>
                    </a:solidFill>
                  </a:tcPr>
                </a:tc>
                <a:tc>
                  <a:txBody>
                    <a:bodyPr/>
                    <a:lstStyle/>
                    <a:p>
                      <a:pPr marL="9144" marR="0" algn="l" fontAlgn="t">
                        <a:lnSpc>
                          <a:spcPts val="2290"/>
                        </a:lnSpc>
                        <a:spcBef>
                          <a:spcPts val="0"/>
                        </a:spcBef>
                        <a:spcAft>
                          <a:spcPts val="0"/>
                        </a:spcAft>
                      </a:pP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Model</a:t>
                      </a:r>
                      <a:r>
                        <a:rPr lang="en-US" sz="2400" b="0" i="0" u="none" strike="noStrike" spc="-485" dirty="0">
                          <a:solidFill>
                            <a:srgbClr val="000000"/>
                          </a:solidFill>
                          <a:effectLst/>
                          <a:latin typeface="charter"/>
                          <a:ea typeface="Courier New" panose="02070309020205020404" pitchFamily="49" charset="0"/>
                          <a:cs typeface="Courier New" panose="02070309020205020404" pitchFamily="49" charset="0"/>
                        </a:rPr>
                        <a:t> </a:t>
                      </a: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7</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8428"/>
                    </a:solidFill>
                  </a:tcPr>
                </a:tc>
                <a:tc>
                  <a:txBody>
                    <a:bodyPr/>
                    <a:lstStyle/>
                    <a:p>
                      <a:pPr marL="9144" marR="0" algn="l" fontAlgn="t">
                        <a:lnSpc>
                          <a:spcPts val="2290"/>
                        </a:lnSpc>
                        <a:spcBef>
                          <a:spcPts val="0"/>
                        </a:spcBef>
                        <a:spcAft>
                          <a:spcPts val="0"/>
                        </a:spcAft>
                      </a:pP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Model</a:t>
                      </a:r>
                      <a:r>
                        <a:rPr lang="en-US" sz="2400" b="0" i="0" u="none" strike="noStrike" spc="-485" dirty="0">
                          <a:solidFill>
                            <a:srgbClr val="000000"/>
                          </a:solidFill>
                          <a:effectLst/>
                          <a:latin typeface="charter"/>
                          <a:ea typeface="Courier New" panose="02070309020205020404" pitchFamily="49" charset="0"/>
                          <a:cs typeface="Courier New" panose="02070309020205020404" pitchFamily="49" charset="0"/>
                        </a:rPr>
                        <a:t> </a:t>
                      </a:r>
                      <a:r>
                        <a:rPr lang="en-US" sz="2400" b="0" i="0" u="none" strike="noStrike" dirty="0">
                          <a:solidFill>
                            <a:srgbClr val="000000"/>
                          </a:solidFill>
                          <a:effectLst/>
                          <a:latin typeface="charter"/>
                          <a:ea typeface="Courier New" panose="02070309020205020404" pitchFamily="49" charset="0"/>
                          <a:cs typeface="Courier New" panose="02070309020205020404" pitchFamily="49" charset="0"/>
                        </a:rPr>
                        <a:t>8</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8428"/>
                    </a:solidFill>
                  </a:tcPr>
                </a:tc>
                <a:extLst>
                  <a:ext uri="{0D108BD9-81ED-4DB2-BD59-A6C34878D82A}">
                    <a16:rowId xmlns:a16="http://schemas.microsoft.com/office/drawing/2014/main" val="2963671593"/>
                  </a:ext>
                </a:extLst>
              </a:tr>
              <a:tr h="287957">
                <a:tc>
                  <a:txBody>
                    <a:bodyPr/>
                    <a:lstStyle/>
                    <a:p>
                      <a:pPr marL="9144" algn="l" fontAlgn="t">
                        <a:spcBef>
                          <a:spcPts val="50"/>
                        </a:spcBef>
                        <a:spcAft>
                          <a:spcPts val="0"/>
                        </a:spcAft>
                      </a:pPr>
                      <a:r>
                        <a:rPr lang="en-US" sz="1400" b="1" i="0" u="none" strike="noStrike" dirty="0">
                          <a:solidFill>
                            <a:srgbClr val="000000"/>
                          </a:solidFill>
                          <a:effectLst/>
                          <a:latin typeface="charter"/>
                          <a:ea typeface="Courier New" panose="02070309020205020404" pitchFamily="49" charset="0"/>
                          <a:cs typeface="Courier New" panose="02070309020205020404" pitchFamily="49" charset="0"/>
                        </a:rPr>
                        <a:t>intercept</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50"/>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marL="0"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-50660***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a:t>
                      </a:r>
                      <a:r>
                        <a:rPr lang="en-US" sz="1400" b="0" i="0" u="none" strike="noStrike" spc="5" dirty="0">
                          <a:effectLst/>
                          <a:latin typeface="charter"/>
                          <a:ea typeface="Courier New" panose="02070309020205020404" pitchFamily="49" charset="0"/>
                          <a:cs typeface="Courier New" panose="02070309020205020404" pitchFamily="49" charset="0"/>
                        </a:rPr>
                        <a:t> </a:t>
                      </a:r>
                      <a:r>
                        <a:rPr lang="en-US" sz="1400" b="0" i="0" u="none" strike="noStrike" dirty="0">
                          <a:effectLst/>
                          <a:latin typeface="charter"/>
                          <a:ea typeface="Courier New" panose="02070309020205020404" pitchFamily="49" charset="0"/>
                          <a:cs typeface="Courier New" panose="02070309020205020404" pitchFamily="49" charset="0"/>
                        </a:rPr>
                        <a:t>15058000***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algn="ctr" fontAlgn="t">
                        <a:spcBef>
                          <a:spcPts val="50"/>
                        </a:spcBef>
                        <a:spcAft>
                          <a:spcPts val="0"/>
                        </a:spcAft>
                      </a:pPr>
                      <a:r>
                        <a:rPr lang="en-US" sz="1400" b="0" i="0" u="none" strike="noStrike">
                          <a:effectLst/>
                          <a:latin typeface="charter"/>
                          <a:ea typeface="Courier New" panose="02070309020205020404" pitchFamily="49" charset="0"/>
                          <a:cs typeface="Courier New" panose="02070309020205020404" pitchFamily="49" charset="0"/>
                        </a:rPr>
                        <a:t>59740***</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255700***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495500***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462800***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    97770***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480100***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911156"/>
                  </a:ext>
                </a:extLst>
              </a:tr>
              <a:tr h="517938">
                <a:tc>
                  <a:txBody>
                    <a:bodyPr/>
                    <a:lstStyle/>
                    <a:p>
                      <a:pPr marL="9144" algn="l" fontAlgn="t">
                        <a:spcBef>
                          <a:spcPts val="50"/>
                        </a:spcBef>
                        <a:spcAft>
                          <a:spcPts val="0"/>
                        </a:spcAft>
                      </a:pPr>
                      <a:r>
                        <a:rPr lang="en-US" sz="1400" b="1" i="0" u="none" strike="noStrike" dirty="0" err="1">
                          <a:solidFill>
                            <a:srgbClr val="000000"/>
                          </a:solidFill>
                          <a:effectLst/>
                          <a:latin typeface="charter"/>
                          <a:ea typeface="Courier New" panose="02070309020205020404" pitchFamily="49" charset="0"/>
                          <a:cs typeface="Courier New" panose="02070309020205020404" pitchFamily="49" charset="0"/>
                        </a:rPr>
                        <a:t>Sqft_living</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50"/>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algn="ctr" fontAlgn="t">
                        <a:spcBef>
                          <a:spcPts val="50"/>
                        </a:spcBef>
                        <a:spcAft>
                          <a:spcPts val="0"/>
                        </a:spcAft>
                      </a:pPr>
                      <a:r>
                        <a:rPr lang="en-US" sz="1400" b="1"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p>
                      <a:pPr marR="9144" algn="ctr" fontAlgn="t">
                        <a:spcBef>
                          <a:spcPts val="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282.147***</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3470233"/>
                  </a:ext>
                </a:extLst>
              </a:tr>
              <a:tr h="307121">
                <a:tc>
                  <a:txBody>
                    <a:bodyPr/>
                    <a:lstStyle/>
                    <a:p>
                      <a:pPr marL="9144" algn="l" fontAlgn="t">
                        <a:spcBef>
                          <a:spcPts val="50"/>
                        </a:spcBef>
                        <a:spcAft>
                          <a:spcPts val="0"/>
                        </a:spcAft>
                      </a:pPr>
                      <a:r>
                        <a:rPr lang="en-US" sz="1400" b="1" i="0" u="none" strike="noStrike" dirty="0">
                          <a:solidFill>
                            <a:srgbClr val="000000"/>
                          </a:solidFill>
                          <a:effectLst/>
                          <a:latin typeface="charter"/>
                          <a:ea typeface="Courier New" panose="02070309020205020404" pitchFamily="49" charset="0"/>
                          <a:cs typeface="Courier New" panose="02070309020205020404" pitchFamily="49" charset="0"/>
                        </a:rPr>
                        <a:t>grade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50"/>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209200***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algn="ctr" fontAlgn="t">
                        <a:spcBef>
                          <a:spcPts val="50"/>
                        </a:spcBef>
                        <a:spcAft>
                          <a:spcPts val="0"/>
                        </a:spcAft>
                      </a:pPr>
                      <a:r>
                        <a:rPr lang="en-US" sz="1400" b="0" i="0" u="none" strike="noStrike">
                          <a:effectLst/>
                          <a:latin typeface="charter"/>
                          <a:ea typeface="Courier New" panose="02070309020205020404" pitchFamily="49" charset="0"/>
                          <a:cs typeface="Courier New" panose="02070309020205020404" pitchFamily="49" charset="0"/>
                        </a:rPr>
                        <a:t>-</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202613"/>
                  </a:ext>
                </a:extLst>
              </a:tr>
              <a:tr h="517938">
                <a:tc>
                  <a:txBody>
                    <a:bodyPr/>
                    <a:lstStyle/>
                    <a:p>
                      <a:pPr marL="9144" algn="l" fontAlgn="t">
                        <a:spcBef>
                          <a:spcPts val="55"/>
                        </a:spcBef>
                        <a:spcAft>
                          <a:spcPts val="0"/>
                        </a:spcAft>
                      </a:pPr>
                      <a:r>
                        <a:rPr lang="en-US" sz="1400" b="1" i="0" u="none" strike="noStrike" dirty="0" err="1">
                          <a:solidFill>
                            <a:srgbClr val="000000"/>
                          </a:solidFill>
                          <a:effectLst/>
                          <a:latin typeface="charter"/>
                          <a:ea typeface="Courier New" panose="02070309020205020404" pitchFamily="49" charset="0"/>
                          <a:cs typeface="Courier New" panose="02070309020205020404" pitchFamily="49" charset="0"/>
                        </a:rPr>
                        <a:t>Sqft_above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55"/>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5"/>
                        </a:spcBef>
                        <a:spcAft>
                          <a:spcPts val="0"/>
                        </a:spcAft>
                      </a:pPr>
                      <a:r>
                        <a:rPr lang="en-US" sz="1400" b="1"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p>
                      <a:pPr marL="9144" algn="ctr" fontAlgn="t">
                        <a:spcBef>
                          <a:spcPts val="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268.443***</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1923074"/>
                  </a:ext>
                </a:extLst>
              </a:tr>
              <a:tr h="517938">
                <a:tc>
                  <a:txBody>
                    <a:bodyPr/>
                    <a:lstStyle/>
                    <a:p>
                      <a:pPr marL="9144" algn="l" fontAlgn="t">
                        <a:spcBef>
                          <a:spcPts val="50"/>
                        </a:spcBef>
                        <a:spcAft>
                          <a:spcPts val="0"/>
                        </a:spcAft>
                      </a:pPr>
                      <a:r>
                        <a:rPr lang="en-US" sz="1400" b="1" i="0" u="none" strike="noStrike" dirty="0">
                          <a:solidFill>
                            <a:srgbClr val="000000"/>
                          </a:solidFill>
                          <a:effectLst/>
                          <a:latin typeface="charter"/>
                          <a:ea typeface="Courier New" panose="02070309020205020404" pitchFamily="49" charset="0"/>
                          <a:cs typeface="Courier New" panose="02070309020205020404" pitchFamily="49" charset="0"/>
                        </a:rPr>
                        <a:t>bathrooms</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50"/>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
                        </a:spcBef>
                        <a:spcAft>
                          <a:spcPts val="0"/>
                        </a:spcAft>
                      </a:pPr>
                      <a:r>
                        <a:rPr lang="en-US" sz="1400" b="1"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p>
                      <a:pPr marL="9144" algn="ctr" fontAlgn="t">
                        <a:spcBef>
                          <a:spcPts val="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255700***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207076"/>
                  </a:ext>
                </a:extLst>
              </a:tr>
              <a:tr h="517938">
                <a:tc>
                  <a:txBody>
                    <a:bodyPr/>
                    <a:lstStyle/>
                    <a:p>
                      <a:pPr marL="9144" algn="l" fontAlgn="t">
                        <a:spcBef>
                          <a:spcPts val="50"/>
                        </a:spcBef>
                        <a:spcAft>
                          <a:spcPts val="0"/>
                        </a:spcAft>
                      </a:pPr>
                      <a:r>
                        <a:rPr lang="en-US" sz="1400" b="1" i="0" u="none" strike="noStrike" dirty="0">
                          <a:solidFill>
                            <a:srgbClr val="000000"/>
                          </a:solidFill>
                          <a:effectLst/>
                          <a:latin typeface="charter"/>
                          <a:ea typeface="Courier New" panose="02070309020205020404" pitchFamily="49" charset="0"/>
                          <a:cs typeface="Courier New" panose="02070309020205020404" pitchFamily="49" charset="0"/>
                        </a:rPr>
                        <a:t>view</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50"/>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
                        </a:spcBef>
                        <a:spcAft>
                          <a:spcPts val="0"/>
                        </a:spcAft>
                      </a:pPr>
                      <a:r>
                        <a:rPr lang="en-US" sz="1400" b="1"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p>
                      <a:pPr algn="ctr" fontAlgn="t">
                        <a:spcBef>
                          <a:spcPts val="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191100***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235777"/>
                  </a:ext>
                </a:extLst>
              </a:tr>
              <a:tr h="307121">
                <a:tc>
                  <a:txBody>
                    <a:bodyPr/>
                    <a:lstStyle/>
                    <a:p>
                      <a:pPr marL="9144" algn="l" fontAlgn="t">
                        <a:spcBef>
                          <a:spcPts val="40"/>
                        </a:spcBef>
                        <a:spcAft>
                          <a:spcPts val="0"/>
                        </a:spcAft>
                      </a:pPr>
                      <a:r>
                        <a:rPr lang="en-US" sz="1400" b="1" i="0" u="none" strike="noStrike" dirty="0" err="1">
                          <a:solidFill>
                            <a:srgbClr val="000000"/>
                          </a:solidFill>
                          <a:effectLst/>
                          <a:latin typeface="charter"/>
                          <a:ea typeface="Courier New" panose="02070309020205020404" pitchFamily="49" charset="0"/>
                          <a:cs typeface="Courier New" panose="02070309020205020404" pitchFamily="49" charset="0"/>
                        </a:rPr>
                        <a:t>Sqft_basement</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40"/>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marR="27432" algn="ctr" fontAlgn="t">
                        <a:spcBef>
                          <a:spcPts val="4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266**</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628272"/>
                  </a:ext>
                </a:extLst>
              </a:tr>
              <a:tr h="517938">
                <a:tc>
                  <a:txBody>
                    <a:bodyPr/>
                    <a:lstStyle/>
                    <a:p>
                      <a:pPr marL="9144" algn="l" fontAlgn="t">
                        <a:spcBef>
                          <a:spcPts val="50"/>
                        </a:spcBef>
                        <a:spcAft>
                          <a:spcPts val="0"/>
                        </a:spcAft>
                      </a:pPr>
                      <a:r>
                        <a:rPr lang="en-US" sz="1400" b="1" i="0" u="none" strike="noStrike" dirty="0">
                          <a:solidFill>
                            <a:srgbClr val="000000"/>
                          </a:solidFill>
                          <a:effectLst/>
                          <a:latin typeface="charter"/>
                          <a:ea typeface="Courier New" panose="02070309020205020404" pitchFamily="49" charset="0"/>
                          <a:cs typeface="Courier New" panose="02070309020205020404" pitchFamily="49" charset="0"/>
                        </a:rPr>
                        <a:t>bedrooms</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50"/>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50"/>
                        </a:spcBef>
                        <a:spcAft>
                          <a:spcPts val="0"/>
                        </a:spcAft>
                      </a:pPr>
                      <a:r>
                        <a:rPr lang="en-US" sz="1400" b="1"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p>
                      <a:pPr marL="9144" algn="ctr" fontAlgn="t">
                        <a:spcBef>
                          <a:spcPts val="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130900***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851577"/>
                  </a:ext>
                </a:extLst>
              </a:tr>
              <a:tr h="307121">
                <a:tc>
                  <a:txBody>
                    <a:bodyPr/>
                    <a:lstStyle/>
                    <a:p>
                      <a:pPr marL="9144" algn="l" fontAlgn="t">
                        <a:spcBef>
                          <a:spcPts val="50"/>
                        </a:spcBef>
                        <a:spcAft>
                          <a:spcPts val="0"/>
                        </a:spcAft>
                      </a:pPr>
                      <a:r>
                        <a:rPr lang="en-US" sz="1400" b="1" i="0" u="none" strike="noStrike" dirty="0">
                          <a:solidFill>
                            <a:srgbClr val="000000"/>
                          </a:solidFill>
                          <a:effectLst/>
                          <a:latin typeface="charter"/>
                          <a:ea typeface="Courier New" panose="02070309020205020404" pitchFamily="49" charset="0"/>
                          <a:cs typeface="Courier New" panose="02070309020205020404" pitchFamily="49" charset="0"/>
                        </a:rPr>
                        <a:t>condition</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69FA7"/>
                    </a:solidFill>
                  </a:tcPr>
                </a:tc>
                <a:tc>
                  <a:txBody>
                    <a:bodyPr/>
                    <a:lstStyle/>
                    <a:p>
                      <a:pPr marL="9144" algn="l" fontAlgn="t">
                        <a:spcBef>
                          <a:spcPts val="50"/>
                        </a:spcBef>
                        <a:spcAft>
                          <a:spcPts val="0"/>
                        </a:spcAft>
                      </a:pPr>
                      <a:r>
                        <a:rPr lang="en-US" sz="1400" b="0" i="0" u="none" strike="noStrike" dirty="0">
                          <a:solidFill>
                            <a:srgbClr val="000000"/>
                          </a:solidFill>
                          <a:effectLst/>
                          <a:latin typeface="charter"/>
                          <a:ea typeface="Courier New" panose="02070309020205020404" pitchFamily="49" charset="0"/>
                          <a:cs typeface="Courier New" panose="02070309020205020404" pitchFamily="49" charset="0"/>
                        </a:rPr>
                        <a:t>Estimate</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65359"/>
                    </a:solidFill>
                  </a:tcPr>
                </a:tc>
                <a:tc>
                  <a:txBody>
                    <a:bodyPr/>
                    <a:lstStyle/>
                    <a:p>
                      <a:pPr algn="ctr" fontAlgn="t">
                        <a:spcBef>
                          <a:spcPts val="0"/>
                        </a:spcBef>
                        <a:spcAft>
                          <a:spcPts val="0"/>
                        </a:spcAft>
                      </a:pPr>
                      <a:r>
                        <a:rPr lang="en-US" sz="1600" b="0" i="0" u="none" strike="noStrike" dirty="0">
                          <a:effectLst/>
                          <a:latin typeface="charter"/>
                          <a:ea typeface="Courier New" panose="02070309020205020404" pitchFamily="49" charset="0"/>
                          <a:cs typeface="Courier New" panose="02070309020205020404" pitchFamily="49" charset="0"/>
                        </a:rPr>
                        <a:t> </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spcBef>
                          <a:spcPts val="0"/>
                        </a:spcBef>
                        <a:spcAft>
                          <a:spcPts val="0"/>
                        </a:spcAft>
                      </a:pPr>
                      <a:r>
                        <a:rPr lang="en-US" sz="1600" b="0" i="0" u="none" strike="noStrike">
                          <a:effectLst/>
                          <a:latin typeface="charter"/>
                          <a:ea typeface="Courier New" panose="02070309020205020404" pitchFamily="49" charset="0"/>
                          <a:cs typeface="Courier New" panose="02070309020205020404" pitchFamily="49" charset="0"/>
                        </a:rPr>
                        <a:t> </a:t>
                      </a:r>
                      <a:endParaRPr lang="en-US" sz="2200" b="0" i="0" u="none" strike="noStrike">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144" algn="ctr" fontAlgn="t">
                        <a:spcBef>
                          <a:spcPts val="50"/>
                        </a:spcBef>
                        <a:spcAft>
                          <a:spcPts val="0"/>
                        </a:spcAft>
                      </a:pPr>
                      <a:r>
                        <a:rPr lang="en-US" sz="1400" b="0" i="0" u="none" strike="noStrike" dirty="0">
                          <a:effectLst/>
                          <a:latin typeface="charter"/>
                          <a:ea typeface="Courier New" panose="02070309020205020404" pitchFamily="49" charset="0"/>
                          <a:cs typeface="Courier New" panose="02070309020205020404" pitchFamily="49" charset="0"/>
                        </a:rPr>
                        <a:t>17760***</a:t>
                      </a:r>
                      <a:endParaRPr lang="en-US" sz="2200" b="0" i="0" u="none" strike="noStrike" dirty="0">
                        <a:effectLst/>
                        <a:latin typeface="charter"/>
                      </a:endParaRPr>
                    </a:p>
                  </a:txBody>
                  <a:tcPr marL="11471" marR="11471" marT="1147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5205999"/>
                  </a:ext>
                </a:extLst>
              </a:tr>
            </a:tbl>
          </a:graphicData>
        </a:graphic>
      </p:graphicFrame>
      <p:sp>
        <p:nvSpPr>
          <p:cNvPr id="3" name="TextBox 2">
            <a:extLst>
              <a:ext uri="{FF2B5EF4-FFF2-40B4-BE49-F238E27FC236}">
                <a16:creationId xmlns:a16="http://schemas.microsoft.com/office/drawing/2014/main" id="{50617A67-E3B4-4046-B700-2AFF98C93627}"/>
              </a:ext>
            </a:extLst>
          </p:cNvPr>
          <p:cNvSpPr txBox="1"/>
          <p:nvPr/>
        </p:nvSpPr>
        <p:spPr>
          <a:xfrm>
            <a:off x="2135460" y="746233"/>
            <a:ext cx="7723243" cy="369332"/>
          </a:xfrm>
          <a:prstGeom prst="rect">
            <a:avLst/>
          </a:prstGeom>
          <a:noFill/>
        </p:spPr>
        <p:txBody>
          <a:bodyPr wrap="square" rtlCol="0">
            <a:spAutoFit/>
          </a:bodyPr>
          <a:lstStyle/>
          <a:p>
            <a:pPr marL="306000" indent="-306000" algn="ctr">
              <a:spcBef>
                <a:spcPct val="20000"/>
              </a:spcBef>
              <a:spcAft>
                <a:spcPts val="600"/>
              </a:spcAft>
              <a:buClr>
                <a:schemeClr val="accent2"/>
              </a:buClr>
              <a:buSzPct val="92000"/>
              <a:buFont typeface="Wingdings" panose="05000000000000000000" pitchFamily="2" charset="2"/>
              <a:buChar char="v"/>
            </a:pPr>
            <a:r>
              <a:rPr lang="en-US" dirty="0">
                <a:solidFill>
                  <a:schemeClr val="tx2"/>
                </a:solidFill>
              </a:rPr>
              <a:t>SUMMARY OF SLOPE AND INTERCEPTS</a:t>
            </a:r>
            <a:endParaRPr lang="en-IN" dirty="0">
              <a:solidFill>
                <a:schemeClr val="tx2"/>
              </a:solidFill>
            </a:endParaRPr>
          </a:p>
        </p:txBody>
      </p:sp>
    </p:spTree>
    <p:extLst>
      <p:ext uri="{BB962C8B-B14F-4D97-AF65-F5344CB8AC3E}">
        <p14:creationId xmlns:p14="http://schemas.microsoft.com/office/powerpoint/2010/main" val="1419008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LINEAR REGRESSION MODEL WITH MULTIPLE</a:t>
            </a:r>
            <a:br>
              <a:rPr lang="en-US" sz="3200" dirty="0">
                <a:solidFill>
                  <a:srgbClr val="FFFFFF"/>
                </a:solidFill>
              </a:rPr>
            </a:br>
            <a:r>
              <a:rPr lang="en-US" sz="3200" dirty="0">
                <a:solidFill>
                  <a:srgbClr val="FFFFFF"/>
                </a:solidFill>
              </a:rPr>
              <a:t>VARIABLE</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buFont typeface="Wingdings" panose="05000000000000000000" pitchFamily="2" charset="2"/>
              <a:buChar char="v"/>
            </a:pPr>
            <a:r>
              <a:rPr lang="en-US" dirty="0">
                <a:solidFill>
                  <a:srgbClr val="292929"/>
                </a:solidFill>
                <a:latin typeface="charter"/>
              </a:rPr>
              <a:t>We formulated model for all the independent feature at once.</a:t>
            </a:r>
          </a:p>
          <a:p>
            <a:pPr>
              <a:buFont typeface="Wingdings" panose="05000000000000000000" pitchFamily="2" charset="2"/>
              <a:buChar char="v"/>
            </a:pPr>
            <a:r>
              <a:rPr lang="en-US" dirty="0">
                <a:solidFill>
                  <a:srgbClr val="292929"/>
                </a:solidFill>
                <a:latin typeface="charter"/>
              </a:rPr>
              <a:t>We then used Back-propagation elimination process, we define best combination of independent variable using p-value, VIF, less R-square value for single variable.</a:t>
            </a:r>
          </a:p>
          <a:p>
            <a:pPr>
              <a:buFont typeface="Wingdings" panose="05000000000000000000" pitchFamily="2" charset="2"/>
              <a:buChar char="v"/>
            </a:pPr>
            <a:r>
              <a:rPr lang="en-US" dirty="0">
                <a:solidFill>
                  <a:srgbClr val="292929"/>
                </a:solidFill>
                <a:latin typeface="charter"/>
              </a:rPr>
              <a:t>We found a reasonable change in R-square value, when we eliminated “waterfront” feature, thus we settled for 10 significant features, responsible for predicting the house prices.</a:t>
            </a:r>
            <a:endParaRPr dirty="0">
              <a:solidFill>
                <a:srgbClr val="292929"/>
              </a:solidFill>
              <a:latin typeface="charter"/>
            </a:endParaRPr>
          </a:p>
        </p:txBody>
      </p:sp>
    </p:spTree>
    <p:extLst>
      <p:ext uri="{BB962C8B-B14F-4D97-AF65-F5344CB8AC3E}">
        <p14:creationId xmlns:p14="http://schemas.microsoft.com/office/powerpoint/2010/main" val="196536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A104403F-BB31-4282-8635-1B39793F3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1" name="Rectangle 20">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4">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B55E2B5C-2796-46DE-A00F-D67953F6EDC8}"/>
              </a:ext>
            </a:extLst>
          </p:cNvPr>
          <p:cNvSpPr txBox="1"/>
          <p:nvPr/>
        </p:nvSpPr>
        <p:spPr>
          <a:xfrm>
            <a:off x="591224" y="2185927"/>
            <a:ext cx="3409782" cy="3100550"/>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Here, we didn’t find any significant p-value for any feature, thus we couldn’t eliminate any feature based on this.</a:t>
            </a:r>
          </a:p>
        </p:txBody>
      </p:sp>
      <p:pic>
        <p:nvPicPr>
          <p:cNvPr id="8" name="Picture 7">
            <a:extLst>
              <a:ext uri="{FF2B5EF4-FFF2-40B4-BE49-F238E27FC236}">
                <a16:creationId xmlns:a16="http://schemas.microsoft.com/office/drawing/2014/main" id="{B066389C-17E6-4B4F-A5D5-5E995ABD38D2}"/>
              </a:ext>
            </a:extLst>
          </p:cNvPr>
          <p:cNvPicPr>
            <a:picLocks noChangeAspect="1"/>
          </p:cNvPicPr>
          <p:nvPr/>
        </p:nvPicPr>
        <p:blipFill>
          <a:blip r:embed="rId2"/>
          <a:stretch>
            <a:fillRect/>
          </a:stretch>
        </p:blipFill>
        <p:spPr>
          <a:xfrm>
            <a:off x="4791522" y="1760074"/>
            <a:ext cx="6489819" cy="3610711"/>
          </a:xfrm>
          <a:prstGeom prst="rect">
            <a:avLst/>
          </a:prstGeom>
        </p:spPr>
      </p:pic>
    </p:spTree>
    <p:extLst>
      <p:ext uri="{BB962C8B-B14F-4D97-AF65-F5344CB8AC3E}">
        <p14:creationId xmlns:p14="http://schemas.microsoft.com/office/powerpoint/2010/main" val="1681000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104403F-BB31-4282-8635-1B39793F3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0A3467E7-2916-4E82-8AFD-1D970745668F}"/>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Removed the “long” feature as per R-square value and found significant change in the p-value of “sqft_lot” feature and thus, decided to remove it in the next model. </a:t>
            </a:r>
          </a:p>
        </p:txBody>
      </p:sp>
      <p:pic>
        <p:nvPicPr>
          <p:cNvPr id="3" name="Picture 2" descr="Table&#10;&#10;Description automatically generated">
            <a:extLst>
              <a:ext uri="{FF2B5EF4-FFF2-40B4-BE49-F238E27FC236}">
                <a16:creationId xmlns:a16="http://schemas.microsoft.com/office/drawing/2014/main" id="{FC0B715A-78E4-4B27-98F6-DA58883E033A}"/>
              </a:ext>
            </a:extLst>
          </p:cNvPr>
          <p:cNvPicPr>
            <a:picLocks noChangeAspect="1"/>
          </p:cNvPicPr>
          <p:nvPr/>
        </p:nvPicPr>
        <p:blipFill>
          <a:blip r:embed="rId2"/>
          <a:stretch>
            <a:fillRect/>
          </a:stretch>
        </p:blipFill>
        <p:spPr>
          <a:xfrm>
            <a:off x="4381832" y="1562240"/>
            <a:ext cx="7320629" cy="3733520"/>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81FA19DD-B091-4EE2-9E98-A600C7AE66EC}"/>
                  </a:ext>
                </a:extLst>
              </p14:cNvPr>
              <p14:cNvContentPartPr/>
              <p14:nvPr/>
            </p14:nvContentPartPr>
            <p14:xfrm>
              <a:off x="9038379" y="2993785"/>
              <a:ext cx="482760" cy="66600"/>
            </p14:xfrm>
          </p:contentPart>
        </mc:Choice>
        <mc:Fallback>
          <p:pic>
            <p:nvPicPr>
              <p:cNvPr id="7" name="Ink 6">
                <a:extLst>
                  <a:ext uri="{FF2B5EF4-FFF2-40B4-BE49-F238E27FC236}">
                    <a16:creationId xmlns:a16="http://schemas.microsoft.com/office/drawing/2014/main" id="{81FA19DD-B091-4EE2-9E98-A600C7AE66EC}"/>
                  </a:ext>
                </a:extLst>
              </p:cNvPr>
              <p:cNvPicPr/>
              <p:nvPr/>
            </p:nvPicPr>
            <p:blipFill>
              <a:blip r:embed="rId4"/>
              <a:stretch>
                <a:fillRect/>
              </a:stretch>
            </p:blipFill>
            <p:spPr>
              <a:xfrm>
                <a:off x="8984739" y="2886145"/>
                <a:ext cx="590400" cy="282240"/>
              </a:xfrm>
              <a:prstGeom prst="rect">
                <a:avLst/>
              </a:prstGeom>
            </p:spPr>
          </p:pic>
        </mc:Fallback>
      </mc:AlternateContent>
    </p:spTree>
    <p:extLst>
      <p:ext uri="{BB962C8B-B14F-4D97-AF65-F5344CB8AC3E}">
        <p14:creationId xmlns:p14="http://schemas.microsoft.com/office/powerpoint/2010/main" val="2478503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104403F-BB31-4282-8635-1B39793F3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16180"/>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9F03A294-5C0C-4E5F-A9A2-AE23AEA15AD7}"/>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Here we found that there is no significant change in p-value and VIF, so we decided to remove the “condition” feature as per low R square value. </a:t>
            </a:r>
          </a:p>
        </p:txBody>
      </p:sp>
      <p:pic>
        <p:nvPicPr>
          <p:cNvPr id="3" name="Picture 2">
            <a:extLst>
              <a:ext uri="{FF2B5EF4-FFF2-40B4-BE49-F238E27FC236}">
                <a16:creationId xmlns:a16="http://schemas.microsoft.com/office/drawing/2014/main" id="{9B8D1627-A279-47F7-A010-41F13DEE7C47}"/>
              </a:ext>
            </a:extLst>
          </p:cNvPr>
          <p:cNvPicPr>
            <a:picLocks noChangeAspect="1"/>
          </p:cNvPicPr>
          <p:nvPr/>
        </p:nvPicPr>
        <p:blipFill>
          <a:blip r:embed="rId2"/>
          <a:stretch>
            <a:fillRect/>
          </a:stretch>
        </p:blipFill>
        <p:spPr>
          <a:xfrm>
            <a:off x="4791522" y="1865534"/>
            <a:ext cx="6489819" cy="3147562"/>
          </a:xfrm>
          <a:prstGeom prst="rect">
            <a:avLst/>
          </a:prstGeom>
        </p:spPr>
      </p:pic>
    </p:spTree>
    <p:extLst>
      <p:ext uri="{BB962C8B-B14F-4D97-AF65-F5344CB8AC3E}">
        <p14:creationId xmlns:p14="http://schemas.microsoft.com/office/powerpoint/2010/main" val="2387696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A104403F-BB31-4282-8635-1B39793F3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4B6888"/>
          </a:solidFill>
          <a:ln>
            <a:noFill/>
          </a:ln>
          <a:effectLst/>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DEBAFE0C-C2C4-417A-92D5-26E96395ABFD}"/>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a:solidFill>
                  <a:schemeClr val="bg1"/>
                </a:solidFill>
              </a:rPr>
              <a:t>Here we removed sqft_lot15 as it has low R square value and low significance change in R square value of multiple regression model.</a:t>
            </a:r>
          </a:p>
        </p:txBody>
      </p:sp>
      <p:pic>
        <p:nvPicPr>
          <p:cNvPr id="3" name="Picture 2" descr="Table&#10;&#10;Description automatically generated">
            <a:extLst>
              <a:ext uri="{FF2B5EF4-FFF2-40B4-BE49-F238E27FC236}">
                <a16:creationId xmlns:a16="http://schemas.microsoft.com/office/drawing/2014/main" id="{B9707811-9350-42A3-89C0-83BEC21B7F21}"/>
              </a:ext>
            </a:extLst>
          </p:cNvPr>
          <p:cNvPicPr>
            <a:picLocks noChangeAspect="1"/>
          </p:cNvPicPr>
          <p:nvPr/>
        </p:nvPicPr>
        <p:blipFill>
          <a:blip r:embed="rId3"/>
          <a:stretch>
            <a:fillRect/>
          </a:stretch>
        </p:blipFill>
        <p:spPr>
          <a:xfrm>
            <a:off x="4791522" y="2068341"/>
            <a:ext cx="6489819" cy="2741948"/>
          </a:xfrm>
          <a:prstGeom prst="rect">
            <a:avLst/>
          </a:prstGeom>
        </p:spPr>
      </p:pic>
    </p:spTree>
    <p:extLst>
      <p:ext uri="{BB962C8B-B14F-4D97-AF65-F5344CB8AC3E}">
        <p14:creationId xmlns:p14="http://schemas.microsoft.com/office/powerpoint/2010/main" val="80846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A104403F-BB31-4282-8635-1B39793F3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7" name="Rectangle 16">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95FB6FBA-8DFE-412F-8FF9-A91A96D07F75}"/>
              </a:ext>
            </a:extLst>
          </p:cNvPr>
          <p:cNvSpPr txBox="1"/>
          <p:nvPr/>
        </p:nvSpPr>
        <p:spPr>
          <a:xfrm>
            <a:off x="601255" y="1964168"/>
            <a:ext cx="3409782" cy="4036582"/>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dirty="0">
                <a:solidFill>
                  <a:schemeClr val="bg1"/>
                </a:solidFill>
              </a:rPr>
              <a:t>Now we decided to remove the feature updated_age which had significant change in R squared for multiple regression model.</a:t>
            </a:r>
          </a:p>
        </p:txBody>
      </p:sp>
      <p:pic>
        <p:nvPicPr>
          <p:cNvPr id="4" name="Picture 3">
            <a:extLst>
              <a:ext uri="{FF2B5EF4-FFF2-40B4-BE49-F238E27FC236}">
                <a16:creationId xmlns:a16="http://schemas.microsoft.com/office/drawing/2014/main" id="{E1158B35-0729-4901-AA59-2B849D294596}"/>
              </a:ext>
            </a:extLst>
          </p:cNvPr>
          <p:cNvPicPr>
            <a:picLocks noChangeAspect="1"/>
          </p:cNvPicPr>
          <p:nvPr/>
        </p:nvPicPr>
        <p:blipFill>
          <a:blip r:embed="rId2"/>
          <a:stretch>
            <a:fillRect/>
          </a:stretch>
        </p:blipFill>
        <p:spPr>
          <a:xfrm>
            <a:off x="4791522" y="2157576"/>
            <a:ext cx="6489819" cy="2563478"/>
          </a:xfrm>
          <a:prstGeom prst="rect">
            <a:avLst/>
          </a:prstGeom>
        </p:spPr>
      </p:pic>
    </p:spTree>
    <p:extLst>
      <p:ext uri="{BB962C8B-B14F-4D97-AF65-F5344CB8AC3E}">
        <p14:creationId xmlns:p14="http://schemas.microsoft.com/office/powerpoint/2010/main" val="160995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a:solidFill>
                  <a:srgbClr val="FFFFFF"/>
                </a:solidFill>
              </a:rPr>
              <a:t>Contents</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buFont typeface="Wingdings" panose="05000000000000000000" pitchFamily="2" charset="2"/>
              <a:buChar char="q"/>
            </a:pPr>
            <a:r>
              <a:rPr lang="en-US" dirty="0"/>
              <a:t>Problem statement</a:t>
            </a:r>
          </a:p>
          <a:p>
            <a:pPr>
              <a:buFont typeface="Wingdings" panose="05000000000000000000" pitchFamily="2" charset="2"/>
              <a:buChar char="q"/>
            </a:pPr>
            <a:r>
              <a:rPr lang="en-US" dirty="0"/>
              <a:t> Methodology</a:t>
            </a:r>
          </a:p>
          <a:p>
            <a:pPr>
              <a:buFont typeface="Wingdings" panose="05000000000000000000" pitchFamily="2" charset="2"/>
              <a:buChar char="q"/>
            </a:pPr>
            <a:r>
              <a:rPr lang="en-US" dirty="0"/>
              <a:t>Data Description</a:t>
            </a:r>
          </a:p>
          <a:p>
            <a:pPr>
              <a:buFont typeface="Wingdings" panose="05000000000000000000" pitchFamily="2" charset="2"/>
              <a:buChar char="q"/>
            </a:pPr>
            <a:r>
              <a:rPr lang="en-US" dirty="0"/>
              <a:t> Exploratory data analysis </a:t>
            </a:r>
          </a:p>
          <a:p>
            <a:pPr>
              <a:buFont typeface="Wingdings" panose="05000000000000000000" pitchFamily="2" charset="2"/>
              <a:buChar char="q"/>
            </a:pPr>
            <a:r>
              <a:rPr lang="en-US" dirty="0"/>
              <a:t> </a:t>
            </a:r>
            <a:r>
              <a:rPr lang="en-IN" dirty="0"/>
              <a:t>Linear Regression model with One Variable</a:t>
            </a:r>
            <a:endParaRPr lang="en-US" dirty="0"/>
          </a:p>
          <a:p>
            <a:pPr>
              <a:buFont typeface="Wingdings" panose="05000000000000000000" pitchFamily="2" charset="2"/>
              <a:buChar char="q"/>
            </a:pPr>
            <a:r>
              <a:rPr lang="en-US" dirty="0"/>
              <a:t> </a:t>
            </a:r>
            <a:r>
              <a:rPr lang="en-IN" dirty="0"/>
              <a:t>Linear Regression model with Multiple Variable</a:t>
            </a:r>
            <a:endParaRPr lang="en-US" dirty="0"/>
          </a:p>
          <a:p>
            <a:pPr>
              <a:buFont typeface="Wingdings" panose="05000000000000000000" pitchFamily="2" charset="2"/>
              <a:buChar char="q"/>
            </a:pPr>
            <a:r>
              <a:rPr lang="en-US" dirty="0"/>
              <a:t> Conclusions</a:t>
            </a:r>
          </a:p>
        </p:txBody>
      </p:sp>
    </p:spTree>
    <p:extLst>
      <p:ext uri="{BB962C8B-B14F-4D97-AF65-F5344CB8AC3E}">
        <p14:creationId xmlns:p14="http://schemas.microsoft.com/office/powerpoint/2010/main" val="2678264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CONCLUSION</a:t>
            </a:r>
          </a:p>
        </p:txBody>
      </p:sp>
      <p:sp>
        <p:nvSpPr>
          <p:cNvPr id="3" name="Content Placeholder 2"/>
          <p:cNvSpPr>
            <a:spLocks noGrp="1"/>
          </p:cNvSpPr>
          <p:nvPr>
            <p:ph type="body" idx="1"/>
          </p:nvPr>
        </p:nvSpPr>
        <p:spPr>
          <a:xfrm>
            <a:off x="4977229" y="840660"/>
            <a:ext cx="6108179" cy="5380739"/>
          </a:xfrm>
        </p:spPr>
        <p:txBody>
          <a:bodyPr anchor="ctr">
            <a:normAutofit lnSpcReduction="10000"/>
          </a:bodyPr>
          <a:lstStyle/>
          <a:p>
            <a:pPr>
              <a:buFont typeface="Wingdings" panose="05000000000000000000" pitchFamily="2" charset="2"/>
              <a:buChar char="v"/>
            </a:pPr>
            <a:r>
              <a:rPr lang="en-US" dirty="0"/>
              <a:t>Independent variable which affects the price of the house most are</a:t>
            </a:r>
          </a:p>
          <a:p>
            <a:pPr lvl="1">
              <a:buFont typeface="Courier New" panose="02070309020205020404" pitchFamily="49" charset="0"/>
              <a:buChar char="o"/>
            </a:pPr>
            <a:r>
              <a:rPr lang="en-US" dirty="0"/>
              <a:t>bedrooms</a:t>
            </a:r>
          </a:p>
          <a:p>
            <a:pPr lvl="1">
              <a:buFont typeface="Courier New" panose="02070309020205020404" pitchFamily="49" charset="0"/>
              <a:buChar char="o"/>
            </a:pPr>
            <a:r>
              <a:rPr lang="en-US" dirty="0"/>
              <a:t>Bathrooms</a:t>
            </a:r>
          </a:p>
          <a:p>
            <a:pPr lvl="1">
              <a:buFont typeface="Courier New" panose="02070309020205020404" pitchFamily="49" charset="0"/>
              <a:buChar char="o"/>
            </a:pPr>
            <a:r>
              <a:rPr lang="en-US" dirty="0" err="1"/>
              <a:t>sqft_living</a:t>
            </a:r>
            <a:endParaRPr lang="en-US" dirty="0"/>
          </a:p>
          <a:p>
            <a:pPr lvl="1">
              <a:buFont typeface="Courier New" panose="02070309020205020404" pitchFamily="49" charset="0"/>
              <a:buChar char="o"/>
            </a:pPr>
            <a:r>
              <a:rPr lang="en-US" dirty="0"/>
              <a:t>Floors</a:t>
            </a:r>
          </a:p>
          <a:p>
            <a:pPr lvl="1">
              <a:buFont typeface="Courier New" panose="02070309020205020404" pitchFamily="49" charset="0"/>
              <a:buChar char="o"/>
            </a:pPr>
            <a:r>
              <a:rPr lang="en-US" dirty="0"/>
              <a:t>Waterfront</a:t>
            </a:r>
          </a:p>
          <a:p>
            <a:pPr lvl="1">
              <a:buFont typeface="Courier New" panose="02070309020205020404" pitchFamily="49" charset="0"/>
              <a:buChar char="o"/>
            </a:pPr>
            <a:r>
              <a:rPr lang="en-US" dirty="0"/>
              <a:t>View</a:t>
            </a:r>
          </a:p>
          <a:p>
            <a:pPr lvl="1">
              <a:buFont typeface="Courier New" panose="02070309020205020404" pitchFamily="49" charset="0"/>
              <a:buChar char="o"/>
            </a:pPr>
            <a:r>
              <a:rPr lang="en-US" dirty="0"/>
              <a:t>Grade</a:t>
            </a:r>
          </a:p>
          <a:p>
            <a:pPr lvl="1">
              <a:buFont typeface="Courier New" panose="02070309020205020404" pitchFamily="49" charset="0"/>
              <a:buChar char="o"/>
            </a:pPr>
            <a:r>
              <a:rPr lang="en-US" dirty="0"/>
              <a:t>Updated_age</a:t>
            </a:r>
          </a:p>
          <a:p>
            <a:pPr lvl="1">
              <a:buFont typeface="Courier New" panose="02070309020205020404" pitchFamily="49" charset="0"/>
              <a:buChar char="o"/>
            </a:pPr>
            <a:r>
              <a:rPr lang="en-US" dirty="0" err="1"/>
              <a:t>Sqft_basement</a:t>
            </a:r>
            <a:endParaRPr lang="en-US" dirty="0"/>
          </a:p>
          <a:p>
            <a:pPr>
              <a:buFont typeface="Wingdings" panose="05000000000000000000" pitchFamily="2" charset="2"/>
              <a:buChar char="v"/>
            </a:pPr>
            <a:r>
              <a:rPr lang="en-US" dirty="0"/>
              <a:t>We have encountered one omitted variable bias, </a:t>
            </a:r>
            <a:r>
              <a:rPr lang="en-US" dirty="0" err="1"/>
              <a:t>ie</a:t>
            </a:r>
            <a:r>
              <a:rPr lang="en-US" dirty="0"/>
              <a:t>. </a:t>
            </a:r>
            <a:r>
              <a:rPr lang="en-US" dirty="0" err="1"/>
              <a:t>sqft_above</a:t>
            </a:r>
            <a:r>
              <a:rPr lang="en-US" dirty="0"/>
              <a:t>, that has higher correlation with </a:t>
            </a:r>
            <a:r>
              <a:rPr lang="en-US" dirty="0" err="1"/>
              <a:t>sqft_living</a:t>
            </a:r>
            <a:r>
              <a:rPr lang="en-US" dirty="0"/>
              <a:t>.</a:t>
            </a:r>
          </a:p>
          <a:p>
            <a:pPr>
              <a:buFont typeface="Wingdings" panose="05000000000000000000" pitchFamily="2" charset="2"/>
              <a:buChar char="v"/>
            </a:pPr>
            <a:r>
              <a:rPr lang="en-IN" dirty="0"/>
              <a:t>Having a Grade of 9, would help the house to sell at a higher price.</a:t>
            </a:r>
            <a:endParaRPr lang="en-US" dirty="0"/>
          </a:p>
          <a:p>
            <a:pPr marL="0" indent="0">
              <a:buNone/>
            </a:pPr>
            <a:endParaRPr lang="en-US" dirty="0"/>
          </a:p>
          <a:p>
            <a:pPr lvl="1">
              <a:buFont typeface="Courier New" panose="02070309020205020404" pitchFamily="49" charset="0"/>
              <a:buChar char="o"/>
            </a:pPr>
            <a:endParaRPr dirty="0"/>
          </a:p>
        </p:txBody>
      </p:sp>
    </p:spTree>
    <p:extLst>
      <p:ext uri="{BB962C8B-B14F-4D97-AF65-F5344CB8AC3E}">
        <p14:creationId xmlns:p14="http://schemas.microsoft.com/office/powerpoint/2010/main" val="441773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8" name="Rectangle 17">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4E563E9E-54CC-4979-90A1-FAC178C4FEF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23031" y="1208531"/>
            <a:ext cx="4735069" cy="4735069"/>
          </a:xfrm>
          <a:prstGeom prst="rect">
            <a:avLst/>
          </a:prstGeom>
        </p:spPr>
      </p:pic>
      <p:sp>
        <p:nvSpPr>
          <p:cNvPr id="20" name="Rectangle 19">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B1EFE0C-B635-46E1-8D30-61CD2EF0EAF7}"/>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dirty="0">
                <a:solidFill>
                  <a:srgbClr val="FFFFFF"/>
                </a:solidFill>
              </a:rPr>
              <a:t>THANK YOU</a:t>
            </a:r>
          </a:p>
        </p:txBody>
      </p:sp>
      <p:sp>
        <p:nvSpPr>
          <p:cNvPr id="22" name="Rectangle 21">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992921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PROBLEM STATEMENT</a:t>
            </a:r>
          </a:p>
        </p:txBody>
      </p:sp>
      <p:sp>
        <p:nvSpPr>
          <p:cNvPr id="3" name="Content Placeholder 2"/>
          <p:cNvSpPr>
            <a:spLocks noGrp="1"/>
          </p:cNvSpPr>
          <p:nvPr>
            <p:ph idx="1"/>
          </p:nvPr>
        </p:nvSpPr>
        <p:spPr>
          <a:xfrm>
            <a:off x="5155905" y="1113764"/>
            <a:ext cx="6108179" cy="4624327"/>
          </a:xfrm>
        </p:spPr>
        <p:txBody>
          <a:bodyPr anchor="ctr">
            <a:normAutofit/>
          </a:bodyPr>
          <a:lstStyle/>
          <a:p>
            <a:pPr>
              <a:buFont typeface="Wingdings" panose="05000000000000000000" pitchFamily="2" charset="2"/>
              <a:buChar char="v"/>
            </a:pPr>
            <a:r>
              <a:rPr lang="en-IN" b="0" i="0" dirty="0">
                <a:solidFill>
                  <a:srgbClr val="292929"/>
                </a:solidFill>
                <a:effectLst/>
                <a:latin typeface="charter"/>
              </a:rPr>
              <a:t>In this project, we will be examining data from house sales in King County, Washington in order to study the various factors affecting the </a:t>
            </a:r>
            <a:r>
              <a:rPr lang="en-IN" b="1" i="0" dirty="0">
                <a:solidFill>
                  <a:srgbClr val="292929"/>
                </a:solidFill>
                <a:effectLst/>
                <a:latin typeface="charter"/>
              </a:rPr>
              <a:t>Sales Price of House </a:t>
            </a:r>
            <a:r>
              <a:rPr lang="en-IN" b="0" i="0" dirty="0">
                <a:solidFill>
                  <a:srgbClr val="292929"/>
                </a:solidFill>
                <a:effectLst/>
                <a:latin typeface="charter"/>
              </a:rPr>
              <a:t>using various Regression Techniques and to formulate a </a:t>
            </a:r>
            <a:r>
              <a:rPr lang="en-IN" dirty="0">
                <a:solidFill>
                  <a:srgbClr val="292929"/>
                </a:solidFill>
                <a:latin typeface="charter"/>
              </a:rPr>
              <a:t>multiple regression </a:t>
            </a:r>
            <a:r>
              <a:rPr lang="en-IN" b="0" i="0" dirty="0">
                <a:solidFill>
                  <a:srgbClr val="292929"/>
                </a:solidFill>
                <a:effectLst/>
                <a:latin typeface="charter"/>
              </a:rPr>
              <a:t>depicting the effects of these factors.</a:t>
            </a:r>
          </a:p>
          <a:p>
            <a:pPr>
              <a:buFont typeface="Wingdings" panose="05000000000000000000" pitchFamily="2" charset="2"/>
              <a:buChar char="v"/>
            </a:pPr>
            <a:r>
              <a:rPr lang="en-IN" b="0" i="0" dirty="0">
                <a:solidFill>
                  <a:srgbClr val="292929"/>
                </a:solidFill>
                <a:effectLst/>
                <a:latin typeface="charter"/>
              </a:rPr>
              <a:t>This dataset included 21,597 observations on the housing market in King County, WA, for </a:t>
            </a:r>
            <a:r>
              <a:rPr lang="en-IN" sz="1800" b="0" i="0" u="none" strike="noStrike" baseline="0" dirty="0">
                <a:solidFill>
                  <a:srgbClr val="000000"/>
                </a:solidFill>
                <a:latin typeface="Times New Roman" panose="02020603050405020304" pitchFamily="18" charset="0"/>
              </a:rPr>
              <a:t>homes sold between May 2014 and May 2015. </a:t>
            </a:r>
          </a:p>
          <a:p>
            <a:pPr>
              <a:buFont typeface="Wingdings" panose="05000000000000000000" pitchFamily="2" charset="2"/>
              <a:buChar char="v"/>
            </a:pPr>
            <a:r>
              <a:rPr lang="en-IN" dirty="0">
                <a:solidFill>
                  <a:srgbClr val="292929"/>
                </a:solidFill>
                <a:latin typeface="charter"/>
              </a:rPr>
              <a:t>The analysis may used to determine what a potential seller may be able to do in order to increase the final sale price of their home. While there are many factors at play when it comes to home value, we will attempt to figure out key features that drive sale price using data scrubbing and linear regression models.</a:t>
            </a:r>
          </a:p>
        </p:txBody>
      </p:sp>
    </p:spTree>
    <p:extLst>
      <p:ext uri="{BB962C8B-B14F-4D97-AF65-F5344CB8AC3E}">
        <p14:creationId xmlns:p14="http://schemas.microsoft.com/office/powerpoint/2010/main" val="123923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434167" cy="4624327"/>
          </a:xfrm>
        </p:spPr>
        <p:txBody>
          <a:bodyPr anchor="ctr">
            <a:normAutofit/>
          </a:bodyPr>
          <a:lstStyle/>
          <a:p>
            <a:r>
              <a:rPr lang="en-US" sz="3200" dirty="0">
                <a:solidFill>
                  <a:srgbClr val="FFFFFF"/>
                </a:solidFill>
              </a:rPr>
              <a:t>METHODOLOGY</a:t>
            </a:r>
          </a:p>
        </p:txBody>
      </p:sp>
      <p:sp>
        <p:nvSpPr>
          <p:cNvPr id="3" name="Content Placeholder 2"/>
          <p:cNvSpPr>
            <a:spLocks noGrp="1"/>
          </p:cNvSpPr>
          <p:nvPr>
            <p:ph idx="1"/>
          </p:nvPr>
        </p:nvSpPr>
        <p:spPr>
          <a:xfrm>
            <a:off x="5155905" y="1113764"/>
            <a:ext cx="6108179" cy="4624327"/>
          </a:xfrm>
        </p:spPr>
        <p:txBody>
          <a:bodyPr anchor="ctr">
            <a:normAutofit/>
          </a:bodyPr>
          <a:lstStyle/>
          <a:p>
            <a:pPr>
              <a:buFont typeface="Wingdings" panose="05000000000000000000" pitchFamily="2" charset="2"/>
              <a:buChar char="v"/>
            </a:pPr>
            <a:r>
              <a:rPr lang="en-IN" dirty="0">
                <a:solidFill>
                  <a:srgbClr val="292929"/>
                </a:solidFill>
                <a:latin typeface="charter"/>
              </a:rPr>
              <a:t>We looked at the Summary of data and did some Exploratory Data Analysis &amp; Data Visualization.</a:t>
            </a:r>
          </a:p>
          <a:p>
            <a:pPr>
              <a:buFont typeface="Wingdings" panose="05000000000000000000" pitchFamily="2" charset="2"/>
              <a:buChar char="v"/>
            </a:pPr>
            <a:r>
              <a:rPr lang="en-IN" dirty="0">
                <a:solidFill>
                  <a:srgbClr val="292929"/>
                </a:solidFill>
                <a:latin typeface="charter"/>
              </a:rPr>
              <a:t>Start building model using uni-variate Linear Regression model, and then using multi-variate Linear. Regression model. </a:t>
            </a:r>
          </a:p>
          <a:p>
            <a:pPr>
              <a:buFont typeface="Wingdings" panose="05000000000000000000" pitchFamily="2" charset="2"/>
              <a:buChar char="v"/>
            </a:pPr>
            <a:r>
              <a:rPr lang="en-IN" dirty="0">
                <a:solidFill>
                  <a:srgbClr val="292929"/>
                </a:solidFill>
                <a:latin typeface="charter"/>
              </a:rPr>
              <a:t>We then tried to evaluate all the possible combination of variables that explains the variation in price of House.</a:t>
            </a:r>
          </a:p>
          <a:p>
            <a:pPr>
              <a:buFont typeface="Wingdings" panose="05000000000000000000" pitchFamily="2" charset="2"/>
              <a:buChar char="v"/>
            </a:pPr>
            <a:r>
              <a:rPr lang="en-IN" dirty="0">
                <a:solidFill>
                  <a:srgbClr val="292929"/>
                </a:solidFill>
                <a:latin typeface="charter"/>
              </a:rPr>
              <a:t>Then we tried to conclude the best possible combination on the basis of </a:t>
            </a:r>
            <a:r>
              <a:rPr lang="en-IN" b="1" dirty="0">
                <a:solidFill>
                  <a:srgbClr val="292929"/>
                </a:solidFill>
                <a:latin typeface="charter"/>
              </a:rPr>
              <a:t>threshold p-values </a:t>
            </a:r>
            <a:r>
              <a:rPr lang="en-IN" dirty="0">
                <a:solidFill>
                  <a:srgbClr val="292929"/>
                </a:solidFill>
                <a:latin typeface="charter"/>
              </a:rPr>
              <a:t>and </a:t>
            </a:r>
            <a:r>
              <a:rPr lang="en-IN" b="1" dirty="0">
                <a:solidFill>
                  <a:srgbClr val="292929"/>
                </a:solidFill>
                <a:latin typeface="charter"/>
              </a:rPr>
              <a:t>VIF</a:t>
            </a:r>
            <a:r>
              <a:rPr lang="en-IN" dirty="0">
                <a:solidFill>
                  <a:srgbClr val="292929"/>
                </a:solidFill>
                <a:latin typeface="charter"/>
              </a:rPr>
              <a:t>(Variance Inflation Factor) , by performing </a:t>
            </a:r>
            <a:r>
              <a:rPr lang="en-IN" b="1" dirty="0">
                <a:solidFill>
                  <a:srgbClr val="292929"/>
                </a:solidFill>
                <a:latin typeface="charter"/>
              </a:rPr>
              <a:t>backward elimination </a:t>
            </a:r>
            <a:r>
              <a:rPr lang="en-IN" dirty="0">
                <a:solidFill>
                  <a:srgbClr val="292929"/>
                </a:solidFill>
                <a:latin typeface="charter"/>
              </a:rPr>
              <a:t>and eliminating insignificant variables. </a:t>
            </a:r>
          </a:p>
          <a:p>
            <a:pPr>
              <a:buFont typeface="Wingdings" panose="05000000000000000000" pitchFamily="2" charset="2"/>
              <a:buChar char="v"/>
            </a:pPr>
            <a:endParaRPr dirty="0"/>
          </a:p>
        </p:txBody>
      </p:sp>
    </p:spTree>
    <p:extLst>
      <p:ext uri="{BB962C8B-B14F-4D97-AF65-F5344CB8AC3E}">
        <p14:creationId xmlns:p14="http://schemas.microsoft.com/office/powerpoint/2010/main" val="4088786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DATA DESCRIPTION</a:t>
            </a:r>
          </a:p>
        </p:txBody>
      </p:sp>
      <p:sp>
        <p:nvSpPr>
          <p:cNvPr id="3" name="Content Placeholder 2"/>
          <p:cNvSpPr>
            <a:spLocks noGrp="1"/>
          </p:cNvSpPr>
          <p:nvPr>
            <p:ph idx="1"/>
          </p:nvPr>
        </p:nvSpPr>
        <p:spPr>
          <a:xfrm>
            <a:off x="4893147" y="1198179"/>
            <a:ext cx="6108179" cy="4762831"/>
          </a:xfrm>
        </p:spPr>
        <p:txBody>
          <a:bodyPr anchor="ctr">
            <a:normAutofit/>
          </a:bodyPr>
          <a:lstStyle/>
          <a:p>
            <a:pPr>
              <a:buFont typeface="Wingdings" panose="05000000000000000000" pitchFamily="2" charset="2"/>
              <a:buChar char="v"/>
            </a:pPr>
            <a:r>
              <a:rPr lang="en-IN" dirty="0">
                <a:solidFill>
                  <a:srgbClr val="292929"/>
                </a:solidFill>
                <a:latin typeface="charter"/>
              </a:rPr>
              <a:t>The dataset we have chosen is historical dataset of houses at King County, USA from year 2014-2015 from the </a:t>
            </a:r>
            <a:r>
              <a:rPr lang="en-IN" dirty="0">
                <a:solidFill>
                  <a:srgbClr val="0070C0"/>
                </a:solidFill>
                <a:latin typeface="charter"/>
                <a:hlinkClick r:id="rId2">
                  <a:extLst>
                    <a:ext uri="{A12FA001-AC4F-418D-AE19-62706E023703}">
                      <ahyp:hlinkClr xmlns:ahyp="http://schemas.microsoft.com/office/drawing/2018/hyperlinkcolor" val="tx"/>
                    </a:ext>
                  </a:extLst>
                </a:hlinkClick>
              </a:rPr>
              <a:t>Kaggle </a:t>
            </a:r>
            <a:r>
              <a:rPr lang="en-IN" dirty="0">
                <a:solidFill>
                  <a:srgbClr val="292929"/>
                </a:solidFill>
                <a:latin typeface="charter"/>
                <a:hlinkClick r:id="rId2">
                  <a:extLst>
                    <a:ext uri="{A12FA001-AC4F-418D-AE19-62706E023703}">
                      <ahyp:hlinkClr xmlns:ahyp="http://schemas.microsoft.com/office/drawing/2018/hyperlinkcolor" val="tx"/>
                    </a:ext>
                  </a:extLst>
                </a:hlinkClick>
              </a:rPr>
              <a:t>source</a:t>
            </a:r>
            <a:r>
              <a:rPr lang="en-IN" dirty="0">
                <a:solidFill>
                  <a:srgbClr val="0070C0"/>
                </a:solidFill>
                <a:latin typeface="charter"/>
                <a:hlinkClick r:id="rId2">
                  <a:extLst>
                    <a:ext uri="{A12FA001-AC4F-418D-AE19-62706E023703}">
                      <ahyp:hlinkClr xmlns:ahyp="http://schemas.microsoft.com/office/drawing/2018/hyperlinkcolor" val="tx"/>
                    </a:ext>
                  </a:extLst>
                </a:hlinkClick>
              </a:rPr>
              <a:t>.</a:t>
            </a:r>
            <a:endParaRPr lang="en-IN" dirty="0">
              <a:solidFill>
                <a:srgbClr val="0070C0"/>
              </a:solidFill>
              <a:latin typeface="charter"/>
            </a:endParaRPr>
          </a:p>
          <a:p>
            <a:pPr>
              <a:buFont typeface="Wingdings" panose="05000000000000000000" pitchFamily="2" charset="2"/>
              <a:buChar char="v"/>
            </a:pPr>
            <a:r>
              <a:rPr lang="en-IN" dirty="0">
                <a:solidFill>
                  <a:srgbClr val="292929"/>
                </a:solidFill>
                <a:latin typeface="charter"/>
              </a:rPr>
              <a:t>This dataset offers 21 house features including the price and the id columns, along with 21613 observations.</a:t>
            </a:r>
          </a:p>
          <a:p>
            <a:pPr>
              <a:buFont typeface="Wingdings" panose="05000000000000000000" pitchFamily="2" charset="2"/>
              <a:buChar char="v"/>
            </a:pPr>
            <a:r>
              <a:rPr lang="en-IN" dirty="0">
                <a:solidFill>
                  <a:srgbClr val="292929"/>
                </a:solidFill>
                <a:latin typeface="charter"/>
              </a:rPr>
              <a:t>We have the dependent variable (Y) price, which is the prediction target.</a:t>
            </a:r>
          </a:p>
          <a:p>
            <a:pPr>
              <a:buFont typeface="Wingdings" panose="05000000000000000000" pitchFamily="2" charset="2"/>
              <a:buChar char="v"/>
            </a:pPr>
            <a:r>
              <a:rPr lang="en-IN" dirty="0">
                <a:solidFill>
                  <a:srgbClr val="292929"/>
                </a:solidFill>
                <a:latin typeface="charter"/>
              </a:rPr>
              <a:t>We have the 20 independent variables (X), list is provided below:</a:t>
            </a:r>
          </a:p>
          <a:p>
            <a:pPr>
              <a:buFont typeface="Wingdings" panose="05000000000000000000" pitchFamily="2" charset="2"/>
              <a:buChar char="v"/>
            </a:pPr>
            <a:r>
              <a:rPr lang="en-IN" dirty="0">
                <a:solidFill>
                  <a:srgbClr val="292929"/>
                </a:solidFill>
                <a:latin typeface="charter"/>
              </a:rPr>
              <a:t>Id, date, bedrooms, bathrooms, </a:t>
            </a:r>
            <a:r>
              <a:rPr lang="en-IN" dirty="0" err="1">
                <a:solidFill>
                  <a:srgbClr val="292929"/>
                </a:solidFill>
                <a:latin typeface="charter"/>
              </a:rPr>
              <a:t>sqft_living</a:t>
            </a:r>
            <a:r>
              <a:rPr lang="en-IN" dirty="0">
                <a:solidFill>
                  <a:srgbClr val="292929"/>
                </a:solidFill>
                <a:latin typeface="charter"/>
              </a:rPr>
              <a:t>, </a:t>
            </a:r>
            <a:r>
              <a:rPr lang="en-IN" dirty="0" err="1">
                <a:solidFill>
                  <a:srgbClr val="292929"/>
                </a:solidFill>
                <a:latin typeface="charter"/>
              </a:rPr>
              <a:t>sqft_lot</a:t>
            </a:r>
            <a:r>
              <a:rPr lang="en-IN" dirty="0">
                <a:solidFill>
                  <a:srgbClr val="292929"/>
                </a:solidFill>
                <a:latin typeface="charter"/>
              </a:rPr>
              <a:t>, floors, waterfront, view, condition, grade, </a:t>
            </a:r>
            <a:r>
              <a:rPr lang="en-IN" dirty="0" err="1">
                <a:solidFill>
                  <a:srgbClr val="292929"/>
                </a:solidFill>
                <a:latin typeface="charter"/>
              </a:rPr>
              <a:t>sqft_above</a:t>
            </a:r>
            <a:r>
              <a:rPr lang="en-IN" dirty="0">
                <a:solidFill>
                  <a:srgbClr val="292929"/>
                </a:solidFill>
                <a:latin typeface="charter"/>
              </a:rPr>
              <a:t>, </a:t>
            </a:r>
            <a:r>
              <a:rPr lang="en-IN" dirty="0" err="1">
                <a:solidFill>
                  <a:srgbClr val="292929"/>
                </a:solidFill>
                <a:latin typeface="charter"/>
              </a:rPr>
              <a:t>sqft_basement</a:t>
            </a:r>
            <a:r>
              <a:rPr lang="en-IN" dirty="0">
                <a:solidFill>
                  <a:srgbClr val="292929"/>
                </a:solidFill>
                <a:latin typeface="charter"/>
              </a:rPr>
              <a:t>, </a:t>
            </a:r>
            <a:r>
              <a:rPr lang="en-IN" dirty="0" err="1">
                <a:solidFill>
                  <a:srgbClr val="292929"/>
                </a:solidFill>
                <a:latin typeface="charter"/>
              </a:rPr>
              <a:t>yr_built</a:t>
            </a:r>
            <a:r>
              <a:rPr lang="en-IN" dirty="0">
                <a:solidFill>
                  <a:srgbClr val="292929"/>
                </a:solidFill>
                <a:latin typeface="charter"/>
              </a:rPr>
              <a:t>, </a:t>
            </a:r>
            <a:r>
              <a:rPr lang="en-IN" dirty="0" err="1">
                <a:solidFill>
                  <a:srgbClr val="292929"/>
                </a:solidFill>
                <a:latin typeface="charter"/>
              </a:rPr>
              <a:t>yr_renovated</a:t>
            </a:r>
            <a:r>
              <a:rPr lang="en-IN" dirty="0">
                <a:solidFill>
                  <a:srgbClr val="292929"/>
                </a:solidFill>
                <a:latin typeface="charter"/>
              </a:rPr>
              <a:t>, </a:t>
            </a:r>
            <a:r>
              <a:rPr lang="en-IN" dirty="0" err="1">
                <a:solidFill>
                  <a:srgbClr val="292929"/>
                </a:solidFill>
                <a:latin typeface="charter"/>
              </a:rPr>
              <a:t>zipcode</a:t>
            </a:r>
            <a:r>
              <a:rPr lang="en-IN" dirty="0">
                <a:solidFill>
                  <a:srgbClr val="292929"/>
                </a:solidFill>
                <a:latin typeface="charter"/>
              </a:rPr>
              <a:t>, </a:t>
            </a:r>
            <a:r>
              <a:rPr lang="en-IN" dirty="0" err="1">
                <a:solidFill>
                  <a:srgbClr val="292929"/>
                </a:solidFill>
                <a:latin typeface="charter"/>
              </a:rPr>
              <a:t>lat</a:t>
            </a:r>
            <a:r>
              <a:rPr lang="en-IN" dirty="0">
                <a:solidFill>
                  <a:srgbClr val="292929"/>
                </a:solidFill>
                <a:latin typeface="charter"/>
              </a:rPr>
              <a:t>, long, age</a:t>
            </a:r>
          </a:p>
          <a:p>
            <a:pPr>
              <a:buFont typeface="Wingdings" panose="05000000000000000000" pitchFamily="2" charset="2"/>
              <a:buChar char="v"/>
            </a:pPr>
            <a:endParaRPr lang="en-IN" sz="1800" b="0" i="0" u="none" strike="noStrike" baseline="0" dirty="0">
              <a:solidFill>
                <a:srgbClr val="0070C0"/>
              </a:solidFill>
              <a:latin typeface="Times New Roman" panose="02020603050405020304" pitchFamily="18" charset="0"/>
            </a:endParaRPr>
          </a:p>
          <a:p>
            <a:pPr>
              <a:buFont typeface="Wingdings" panose="05000000000000000000" pitchFamily="2" charset="2"/>
              <a:buChar char="v"/>
            </a:pPr>
            <a:endParaRPr lang="en-IN"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v"/>
            </a:pPr>
            <a:endParaRPr dirty="0"/>
          </a:p>
        </p:txBody>
      </p:sp>
    </p:spTree>
    <p:extLst>
      <p:ext uri="{BB962C8B-B14F-4D97-AF65-F5344CB8AC3E}">
        <p14:creationId xmlns:p14="http://schemas.microsoft.com/office/powerpoint/2010/main" val="3198270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Exploratory data analysis</a:t>
            </a:r>
          </a:p>
        </p:txBody>
      </p:sp>
      <p:sp>
        <p:nvSpPr>
          <p:cNvPr id="3" name="Content Placeholder 2"/>
          <p:cNvSpPr>
            <a:spLocks noGrp="1"/>
          </p:cNvSpPr>
          <p:nvPr>
            <p:ph idx="1"/>
          </p:nvPr>
        </p:nvSpPr>
        <p:spPr>
          <a:xfrm>
            <a:off x="5155905" y="1113764"/>
            <a:ext cx="6108179" cy="4624327"/>
          </a:xfrm>
        </p:spPr>
        <p:txBody>
          <a:bodyPr anchor="ctr">
            <a:normAutofit/>
          </a:bodyPr>
          <a:lstStyle/>
          <a:p>
            <a:pPr>
              <a:buFont typeface="Wingdings" panose="05000000000000000000" pitchFamily="2" charset="2"/>
              <a:buChar char="v"/>
            </a:pPr>
            <a:r>
              <a:rPr lang="en-IN" b="1" dirty="0">
                <a:solidFill>
                  <a:srgbClr val="292929"/>
                </a:solidFill>
                <a:latin typeface="charter"/>
              </a:rPr>
              <a:t>Correlation plot </a:t>
            </a:r>
            <a:r>
              <a:rPr lang="en-IN" dirty="0">
                <a:solidFill>
                  <a:srgbClr val="292929"/>
                </a:solidFill>
                <a:latin typeface="charter"/>
              </a:rPr>
              <a:t>between variables: ( shown in the next slide) </a:t>
            </a:r>
          </a:p>
          <a:p>
            <a:pPr>
              <a:buFont typeface="Wingdings" panose="05000000000000000000" pitchFamily="2" charset="2"/>
              <a:buChar char="v"/>
            </a:pPr>
            <a:r>
              <a:rPr lang="en-IN" dirty="0">
                <a:solidFill>
                  <a:srgbClr val="292929"/>
                </a:solidFill>
                <a:latin typeface="charter"/>
              </a:rPr>
              <a:t>From the plot this have concluded that there is no perfect multicollinearity among variables; but there is imperfect multi collinearity between </a:t>
            </a:r>
            <a:r>
              <a:rPr lang="en-IN" dirty="0" err="1">
                <a:solidFill>
                  <a:srgbClr val="292929"/>
                </a:solidFill>
                <a:latin typeface="charter"/>
              </a:rPr>
              <a:t>sqft_living</a:t>
            </a:r>
            <a:r>
              <a:rPr lang="en-IN" dirty="0">
                <a:solidFill>
                  <a:srgbClr val="292929"/>
                </a:solidFill>
                <a:latin typeface="charter"/>
              </a:rPr>
              <a:t> and </a:t>
            </a:r>
            <a:r>
              <a:rPr lang="en-IN" dirty="0" err="1">
                <a:solidFill>
                  <a:srgbClr val="292929"/>
                </a:solidFill>
                <a:latin typeface="charter"/>
              </a:rPr>
              <a:t>sqft_above,grade</a:t>
            </a:r>
            <a:r>
              <a:rPr lang="en-IN" dirty="0">
                <a:solidFill>
                  <a:srgbClr val="292929"/>
                </a:solidFill>
                <a:latin typeface="charter"/>
              </a:rPr>
              <a:t> and </a:t>
            </a:r>
            <a:r>
              <a:rPr lang="en-IN" dirty="0" err="1">
                <a:solidFill>
                  <a:srgbClr val="292929"/>
                </a:solidFill>
                <a:latin typeface="charter"/>
              </a:rPr>
              <a:t>sqft_above</a:t>
            </a:r>
            <a:r>
              <a:rPr lang="en-IN" dirty="0">
                <a:solidFill>
                  <a:srgbClr val="292929"/>
                </a:solidFill>
                <a:latin typeface="charter"/>
              </a:rPr>
              <a:t> , bathrooms and </a:t>
            </a:r>
            <a:r>
              <a:rPr lang="en-IN" dirty="0" err="1">
                <a:solidFill>
                  <a:srgbClr val="292929"/>
                </a:solidFill>
                <a:latin typeface="charter"/>
              </a:rPr>
              <a:t>sqft_living</a:t>
            </a:r>
            <a:r>
              <a:rPr lang="en-IN" dirty="0">
                <a:solidFill>
                  <a:srgbClr val="292929"/>
                </a:solidFill>
                <a:latin typeface="charter"/>
              </a:rPr>
              <a:t>,&amp; grade and </a:t>
            </a:r>
            <a:r>
              <a:rPr lang="en-IN" dirty="0" err="1">
                <a:solidFill>
                  <a:srgbClr val="292929"/>
                </a:solidFill>
                <a:latin typeface="charter"/>
              </a:rPr>
              <a:t>sqft_living</a:t>
            </a:r>
            <a:r>
              <a:rPr lang="en-IN" dirty="0">
                <a:solidFill>
                  <a:srgbClr val="292929"/>
                </a:solidFill>
                <a:latin typeface="charter"/>
              </a:rPr>
              <a:t> .</a:t>
            </a:r>
          </a:p>
          <a:p>
            <a:pPr>
              <a:buFont typeface="Wingdings" panose="05000000000000000000" pitchFamily="2" charset="2"/>
              <a:buChar char="v"/>
            </a:pPr>
            <a:r>
              <a:rPr lang="en-IN" dirty="0">
                <a:solidFill>
                  <a:srgbClr val="292929"/>
                </a:solidFill>
                <a:latin typeface="charter"/>
              </a:rPr>
              <a:t>We decided to </a:t>
            </a:r>
            <a:r>
              <a:rPr lang="en-IN" b="1" dirty="0">
                <a:solidFill>
                  <a:srgbClr val="292929"/>
                </a:solidFill>
                <a:latin typeface="charter"/>
              </a:rPr>
              <a:t>drop</a:t>
            </a:r>
            <a:r>
              <a:rPr lang="en-IN" dirty="0">
                <a:solidFill>
                  <a:srgbClr val="292929"/>
                </a:solidFill>
                <a:latin typeface="charter"/>
              </a:rPr>
              <a:t> the “</a:t>
            </a:r>
            <a:r>
              <a:rPr lang="en-IN" b="1" dirty="0" err="1">
                <a:solidFill>
                  <a:srgbClr val="292929"/>
                </a:solidFill>
                <a:latin typeface="charter"/>
              </a:rPr>
              <a:t>sqft_above</a:t>
            </a:r>
            <a:r>
              <a:rPr lang="en-IN" dirty="0">
                <a:solidFill>
                  <a:srgbClr val="292929"/>
                </a:solidFill>
                <a:latin typeface="charter"/>
              </a:rPr>
              <a:t>” , “</a:t>
            </a:r>
            <a:r>
              <a:rPr lang="en-IN" b="1" dirty="0" err="1">
                <a:solidFill>
                  <a:srgbClr val="292929"/>
                </a:solidFill>
                <a:latin typeface="charter"/>
              </a:rPr>
              <a:t>zipcode</a:t>
            </a:r>
            <a:r>
              <a:rPr lang="en-IN" dirty="0">
                <a:solidFill>
                  <a:srgbClr val="292929"/>
                </a:solidFill>
                <a:latin typeface="charter"/>
              </a:rPr>
              <a:t>” and “</a:t>
            </a:r>
            <a:r>
              <a:rPr lang="en-IN" b="1" dirty="0">
                <a:solidFill>
                  <a:srgbClr val="292929"/>
                </a:solidFill>
                <a:latin typeface="charter"/>
              </a:rPr>
              <a:t>age</a:t>
            </a:r>
            <a:r>
              <a:rPr lang="en-IN" dirty="0">
                <a:solidFill>
                  <a:srgbClr val="292929"/>
                </a:solidFill>
                <a:latin typeface="charter"/>
              </a:rPr>
              <a:t>” features as they are highly correlated with the other variables.</a:t>
            </a:r>
            <a:endParaRPr dirty="0"/>
          </a:p>
        </p:txBody>
      </p:sp>
    </p:spTree>
    <p:extLst>
      <p:ext uri="{BB962C8B-B14F-4D97-AF65-F5344CB8AC3E}">
        <p14:creationId xmlns:p14="http://schemas.microsoft.com/office/powerpoint/2010/main" val="231511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rossword puzzle&#10;&#10;Description automatically generated">
            <a:extLst>
              <a:ext uri="{FF2B5EF4-FFF2-40B4-BE49-F238E27FC236}">
                <a16:creationId xmlns:a16="http://schemas.microsoft.com/office/drawing/2014/main" id="{05524C23-7325-4546-884E-57C411FC5227}"/>
              </a:ext>
            </a:extLst>
          </p:cNvPr>
          <p:cNvPicPr>
            <a:picLocks noChangeAspect="1"/>
          </p:cNvPicPr>
          <p:nvPr/>
        </p:nvPicPr>
        <p:blipFill>
          <a:blip r:embed="rId2"/>
          <a:stretch>
            <a:fillRect/>
          </a:stretch>
        </p:blipFill>
        <p:spPr>
          <a:xfrm>
            <a:off x="94593" y="210207"/>
            <a:ext cx="11929241" cy="6414031"/>
          </a:xfrm>
          <a:prstGeom prst="rect">
            <a:avLst/>
          </a:prstGeom>
        </p:spPr>
      </p:pic>
    </p:spTree>
    <p:extLst>
      <p:ext uri="{BB962C8B-B14F-4D97-AF65-F5344CB8AC3E}">
        <p14:creationId xmlns:p14="http://schemas.microsoft.com/office/powerpoint/2010/main" val="286919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sz="3200" dirty="0">
                <a:solidFill>
                  <a:srgbClr val="FFFFFF"/>
                </a:solidFill>
              </a:rPr>
              <a:t>Exploratory data analysis</a:t>
            </a:r>
          </a:p>
        </p:txBody>
      </p:sp>
      <p:sp>
        <p:nvSpPr>
          <p:cNvPr id="3" name="Content Placeholder 2"/>
          <p:cNvSpPr>
            <a:spLocks noGrp="1"/>
          </p:cNvSpPr>
          <p:nvPr>
            <p:ph type="body" idx="1"/>
          </p:nvPr>
        </p:nvSpPr>
        <p:spPr>
          <a:xfrm>
            <a:off x="5155905" y="1113764"/>
            <a:ext cx="6108179" cy="4624327"/>
          </a:xfrm>
        </p:spPr>
        <p:txBody>
          <a:bodyPr anchor="ctr">
            <a:normAutofit/>
          </a:bodyPr>
          <a:lstStyle/>
          <a:p>
            <a:pPr>
              <a:buFont typeface="Wingdings" panose="05000000000000000000" pitchFamily="2" charset="2"/>
              <a:buChar char="v"/>
            </a:pPr>
            <a:r>
              <a:rPr lang="en-IN" dirty="0">
                <a:solidFill>
                  <a:srgbClr val="292929"/>
                </a:solidFill>
                <a:latin typeface="charter"/>
              </a:rPr>
              <a:t>Data Visualization : We created </a:t>
            </a:r>
          </a:p>
          <a:p>
            <a:pPr marL="306000" lvl="1">
              <a:buFont typeface="Wingdings" panose="05000000000000000000" pitchFamily="2" charset="2"/>
              <a:buChar char="v"/>
            </a:pPr>
            <a:r>
              <a:rPr lang="en-IN" sz="1800" b="1" dirty="0">
                <a:solidFill>
                  <a:srgbClr val="292929"/>
                </a:solidFill>
                <a:latin typeface="charter"/>
              </a:rPr>
              <a:t>Boxplots</a:t>
            </a:r>
            <a:r>
              <a:rPr lang="en-IN" sz="1800" dirty="0">
                <a:solidFill>
                  <a:srgbClr val="292929"/>
                </a:solidFill>
                <a:latin typeface="charter"/>
              </a:rPr>
              <a:t>: We detected outliers for the “bathroom” feature, while majority of the houses having 6-7 bathroom, very few were found to have 33 bathrooms. We then consequently decided to remove the outliers.</a:t>
            </a:r>
          </a:p>
          <a:p>
            <a:pPr marL="306000" lvl="1">
              <a:buFont typeface="Wingdings" panose="05000000000000000000" pitchFamily="2" charset="2"/>
              <a:buChar char="v"/>
            </a:pPr>
            <a:r>
              <a:rPr lang="en-IN" sz="1800" b="1" dirty="0">
                <a:solidFill>
                  <a:srgbClr val="292929"/>
                </a:solidFill>
                <a:latin typeface="charter"/>
              </a:rPr>
              <a:t>Scatter Plot</a:t>
            </a:r>
            <a:r>
              <a:rPr lang="en-IN" sz="1800" dirty="0">
                <a:solidFill>
                  <a:srgbClr val="292929"/>
                </a:solidFill>
                <a:latin typeface="charter"/>
              </a:rPr>
              <a:t>: Through scatter plot we were able to detect high collinearity between dependent variable “price” and independent variables “</a:t>
            </a:r>
            <a:r>
              <a:rPr lang="en-IN" sz="1800" dirty="0" err="1">
                <a:solidFill>
                  <a:srgbClr val="292929"/>
                </a:solidFill>
                <a:latin typeface="charter"/>
              </a:rPr>
              <a:t>sqft_living</a:t>
            </a:r>
            <a:r>
              <a:rPr lang="en-IN" sz="1800" dirty="0">
                <a:solidFill>
                  <a:srgbClr val="292929"/>
                </a:solidFill>
                <a:latin typeface="charter"/>
              </a:rPr>
              <a:t>”  and “grade”.</a:t>
            </a:r>
            <a:endParaRPr sz="1800" dirty="0">
              <a:solidFill>
                <a:srgbClr val="292929"/>
              </a:solidFill>
              <a:latin typeface="charter"/>
            </a:endParaRPr>
          </a:p>
        </p:txBody>
      </p:sp>
    </p:spTree>
    <p:extLst>
      <p:ext uri="{BB962C8B-B14F-4D97-AF65-F5344CB8AC3E}">
        <p14:creationId xmlns:p14="http://schemas.microsoft.com/office/powerpoint/2010/main" val="252138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Chart, scatter chart&#10;&#10;Description automatically generated">
            <a:extLst>
              <a:ext uri="{FF2B5EF4-FFF2-40B4-BE49-F238E27FC236}">
                <a16:creationId xmlns:a16="http://schemas.microsoft.com/office/drawing/2014/main" id="{6A0BC5D7-1472-4AF8-A1D3-89147A63F24D}"/>
              </a:ext>
            </a:extLst>
          </p:cNvPr>
          <p:cNvPicPr>
            <a:picLocks noChangeAspect="1"/>
          </p:cNvPicPr>
          <p:nvPr/>
        </p:nvPicPr>
        <p:blipFill rotWithShape="1">
          <a:blip r:embed="rId2"/>
          <a:srcRect r="7312"/>
          <a:stretch/>
        </p:blipFill>
        <p:spPr>
          <a:xfrm>
            <a:off x="1268957" y="321734"/>
            <a:ext cx="3803254" cy="2905170"/>
          </a:xfrm>
          <a:prstGeom prst="rect">
            <a:avLst/>
          </a:prstGeom>
        </p:spPr>
      </p:pic>
      <p:pic>
        <p:nvPicPr>
          <p:cNvPr id="6" name="Picture Placeholder 5" descr="Chart, box and whisker chart&#10;&#10;Description automatically generated">
            <a:extLst>
              <a:ext uri="{FF2B5EF4-FFF2-40B4-BE49-F238E27FC236}">
                <a16:creationId xmlns:a16="http://schemas.microsoft.com/office/drawing/2014/main" id="{103EED25-FF70-43B4-AEBE-F16F83CD60EB}"/>
              </a:ext>
            </a:extLst>
          </p:cNvPr>
          <p:cNvPicPr>
            <a:picLocks noGrp="1" noChangeAspect="1"/>
          </p:cNvPicPr>
          <p:nvPr>
            <p:ph type="pic" idx="1"/>
          </p:nvPr>
        </p:nvPicPr>
        <p:blipFill rotWithShape="1">
          <a:blip r:embed="rId3"/>
          <a:srcRect l="11932" r="24901" b="-3"/>
          <a:stretch/>
        </p:blipFill>
        <p:spPr>
          <a:xfrm>
            <a:off x="1363629" y="3631096"/>
            <a:ext cx="3613908" cy="2760560"/>
          </a:xfrm>
          <a:prstGeom prst="rect">
            <a:avLst/>
          </a:prstGeom>
        </p:spPr>
      </p:pic>
      <p:sp>
        <p:nvSpPr>
          <p:cNvPr id="65" name="Rectangle 6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hart, scatter chart&#10;&#10;Description automatically generated">
            <a:extLst>
              <a:ext uri="{FF2B5EF4-FFF2-40B4-BE49-F238E27FC236}">
                <a16:creationId xmlns:a16="http://schemas.microsoft.com/office/drawing/2014/main" id="{2B1FAF38-1C23-434D-B0EE-80DD133C1D90}"/>
              </a:ext>
            </a:extLst>
          </p:cNvPr>
          <p:cNvPicPr>
            <a:picLocks noChangeAspect="1"/>
          </p:cNvPicPr>
          <p:nvPr/>
        </p:nvPicPr>
        <p:blipFill>
          <a:blip r:embed="rId4"/>
          <a:stretch>
            <a:fillRect/>
          </a:stretch>
        </p:blipFill>
        <p:spPr>
          <a:xfrm>
            <a:off x="6308034" y="676103"/>
            <a:ext cx="5426764" cy="5361184"/>
          </a:xfrm>
          <a:prstGeom prst="rect">
            <a:avLst/>
          </a:prstGeom>
        </p:spPr>
      </p:pic>
    </p:spTree>
    <p:extLst>
      <p:ext uri="{BB962C8B-B14F-4D97-AF65-F5344CB8AC3E}">
        <p14:creationId xmlns:p14="http://schemas.microsoft.com/office/powerpoint/2010/main" val="182921490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Web5FC6</Template>
  <TotalTime>665</TotalTime>
  <Words>1178</Words>
  <Application>Microsoft Office PowerPoint</Application>
  <PresentationFormat>Widescreen</PresentationFormat>
  <Paragraphs>213</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charter</vt:lpstr>
      <vt:lpstr>Courier New</vt:lpstr>
      <vt:lpstr>Gill Sans MT</vt:lpstr>
      <vt:lpstr>Times New Roman</vt:lpstr>
      <vt:lpstr>Wingdings</vt:lpstr>
      <vt:lpstr>Wingdings 2</vt:lpstr>
      <vt:lpstr>Dividend</vt:lpstr>
      <vt:lpstr>MBA 652A Statistical Modelling for Business Analytics </vt:lpstr>
      <vt:lpstr>Contents</vt:lpstr>
      <vt:lpstr>PROBLEM STATEMENT</vt:lpstr>
      <vt:lpstr>METHODOLOGY</vt:lpstr>
      <vt:lpstr>DATA DESCRIPTION</vt:lpstr>
      <vt:lpstr>Exploratory data analysis</vt:lpstr>
      <vt:lpstr>PowerPoint Presentation</vt:lpstr>
      <vt:lpstr>Exploratory data analysis</vt:lpstr>
      <vt:lpstr>PowerPoint Presentation</vt:lpstr>
      <vt:lpstr>LINEAR REGRESSION MODEL WITH ONE VARIABLE</vt:lpstr>
      <vt:lpstr>PowerPoint Presentation</vt:lpstr>
      <vt:lpstr>PowerPoint Presentation</vt:lpstr>
      <vt:lpstr>PowerPoint Presentation</vt:lpstr>
      <vt:lpstr>LINEAR REGRESSION MODEL WITH MULTIPLE VARIABLE</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Here's your outline to get started</dc:title>
  <dc:creator>Sumit Tripathi</dc:creator>
  <cp:lastModifiedBy>Sumit Tripathi</cp:lastModifiedBy>
  <cp:revision>15</cp:revision>
  <dcterms:created xsi:type="dcterms:W3CDTF">2021-09-24T16:56:20Z</dcterms:created>
  <dcterms:modified xsi:type="dcterms:W3CDTF">2021-09-25T04:01:25Z</dcterms:modified>
</cp:coreProperties>
</file>