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A814F0-03D0-43C9-92BB-84CD6983735B}" v="3641" dt="2023-06-18T06:21:50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isintheair.org/wp/2018/07/la-matematica-delle-assicurazioni-e-giusto-il-prezzo-che-paghiamo-per-assicurare-la-nostra-auto-parte-1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6EEC90E1-2A48-CA8F-C655-2FE45BC4DE34}"/>
              </a:ext>
            </a:extLst>
          </p:cNvPr>
          <p:cNvSpPr txBox="1"/>
          <p:nvPr/>
        </p:nvSpPr>
        <p:spPr>
          <a:xfrm>
            <a:off x="640080" y="325369"/>
            <a:ext cx="4368602" cy="3480841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cap="all">
                <a:latin typeface="+mj-lt"/>
                <a:ea typeface="+mj-ea"/>
                <a:cs typeface="+mj-cs"/>
              </a:rPr>
              <a:t>Pre placement  PROJECT ON </a:t>
            </a:r>
            <a:r>
              <a:rPr lang="en-US" sz="2600" b="1">
                <a:latin typeface="+mj-lt"/>
                <a:ea typeface="+mj-ea"/>
                <a:cs typeface="+mj-cs"/>
              </a:rPr>
              <a:t>​</a:t>
            </a:r>
            <a:br>
              <a:rPr lang="en-US" sz="2600" b="1">
                <a:latin typeface="+mj-lt"/>
                <a:ea typeface="+mj-ea"/>
                <a:cs typeface="+mj-cs"/>
              </a:rPr>
            </a:br>
            <a:r>
              <a:rPr lang="en-US" sz="2600" b="1" cap="all">
                <a:latin typeface="+mj-lt"/>
                <a:ea typeface="+mj-ea"/>
                <a:cs typeface="+mj-cs"/>
              </a:rPr>
              <a:t>automobile data</a:t>
            </a:r>
            <a:endParaRPr lang="en-US" sz="2600" b="1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cap="all">
                <a:latin typeface="+mj-lt"/>
                <a:ea typeface="+mj-ea"/>
                <a:cs typeface="+mj-cs"/>
              </a:rPr>
              <a:t>analysis using sql, python and tableau</a:t>
            </a:r>
            <a:br>
              <a:rPr lang="en-US" sz="2600" b="1">
                <a:latin typeface="+mj-lt"/>
                <a:ea typeface="+mj-ea"/>
                <a:cs typeface="+mj-cs"/>
              </a:rPr>
            </a:br>
            <a:r>
              <a:rPr lang="en-US" sz="2600" b="1"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5605C88-6D76-16C6-5053-8242F0B010A4}"/>
              </a:ext>
            </a:extLst>
          </p:cNvPr>
          <p:cNvSpPr>
            <a:spLocks noGrp="1"/>
          </p:cNvSpPr>
          <p:nvPr/>
        </p:nvSpPr>
        <p:spPr>
          <a:xfrm>
            <a:off x="640080" y="4885729"/>
            <a:ext cx="4243589" cy="1307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Mentored by – Jaya Pandey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Presented by – Pushkar Hedau </a:t>
            </a:r>
          </a:p>
        </p:txBody>
      </p:sp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506EBAE3-3A71-FEFA-BF67-4BA4F988B0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3048" r="-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B954C8E4-7E16-59E3-5050-219652DB4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362" y="174208"/>
            <a:ext cx="5158596" cy="26276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B53CD62D-68F8-50DA-B461-7E0B98969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362" y="3207831"/>
            <a:ext cx="5216105" cy="26276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85AF3D-E05C-2FC1-2404-1E8636EC5676}"/>
              </a:ext>
            </a:extLst>
          </p:cNvPr>
          <p:cNvSpPr txBox="1"/>
          <p:nvPr/>
        </p:nvSpPr>
        <p:spPr>
          <a:xfrm>
            <a:off x="364434" y="314739"/>
            <a:ext cx="6076309" cy="63875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Conclusion --</a:t>
            </a:r>
          </a:p>
          <a:p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There were 9 parameters in the automobile dataset and I have taken all of them in consideration . 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There were 3 region where the cars were produced </a:t>
            </a:r>
            <a:r>
              <a:rPr lang="en-US" err="1">
                <a:ea typeface="Calibri"/>
                <a:cs typeface="Calibri"/>
              </a:rPr>
              <a:t>ie</a:t>
            </a:r>
            <a:r>
              <a:rPr lang="en-US" dirty="0">
                <a:ea typeface="Calibri"/>
                <a:cs typeface="Calibri"/>
              </a:rPr>
              <a:t>. USA, EUROPE, JAPAN 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Majority of cars were produced in USA and least </a:t>
            </a:r>
            <a:r>
              <a:rPr lang="en-US" err="1">
                <a:ea typeface="Calibri"/>
                <a:cs typeface="Calibri"/>
              </a:rPr>
              <a:t>produed</a:t>
            </a:r>
            <a:r>
              <a:rPr lang="en-US" dirty="0">
                <a:ea typeface="Calibri"/>
                <a:cs typeface="Calibri"/>
              </a:rPr>
              <a:t> in </a:t>
            </a:r>
            <a:r>
              <a:rPr lang="en-US" err="1">
                <a:ea typeface="Calibri"/>
                <a:cs typeface="Calibri"/>
              </a:rPr>
              <a:t>japan</a:t>
            </a:r>
            <a:r>
              <a:rPr lang="en-US" dirty="0">
                <a:ea typeface="Calibri"/>
                <a:cs typeface="Calibri"/>
              </a:rPr>
              <a:t>. 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Cars that were produced in USA were high in terms of weight, number of cylinders, displacement and horsepower . The cars produced in </a:t>
            </a:r>
            <a:r>
              <a:rPr lang="en-US" err="1">
                <a:ea typeface="Calibri"/>
                <a:cs typeface="Calibri"/>
              </a:rPr>
              <a:t>usa</a:t>
            </a:r>
            <a:r>
              <a:rPr lang="en-US" dirty="0">
                <a:ea typeface="Calibri"/>
                <a:cs typeface="Calibri"/>
              </a:rPr>
              <a:t> are powerful can have high speed but are very low fuel </a:t>
            </a:r>
            <a:r>
              <a:rPr lang="en-US">
                <a:ea typeface="Calibri"/>
                <a:cs typeface="Calibri"/>
              </a:rPr>
              <a:t>efficient  and there acceleration is also less.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Cars produced from </a:t>
            </a:r>
            <a:r>
              <a:rPr lang="en-US" err="1">
                <a:ea typeface="Calibri"/>
                <a:cs typeface="Calibri"/>
              </a:rPr>
              <a:t>japan</a:t>
            </a:r>
            <a:r>
              <a:rPr lang="en-US" dirty="0">
                <a:ea typeface="Calibri"/>
                <a:cs typeface="Calibri"/>
              </a:rPr>
              <a:t> and </a:t>
            </a:r>
            <a:r>
              <a:rPr lang="en-US" err="1">
                <a:ea typeface="Calibri"/>
                <a:cs typeface="Calibri"/>
              </a:rPr>
              <a:t>europe</a:t>
            </a:r>
            <a:r>
              <a:rPr lang="en-US" dirty="0">
                <a:ea typeface="Calibri"/>
                <a:cs typeface="Calibri"/>
              </a:rPr>
              <a:t> are more fuel efficient , they have a better mileage and acceleration and are low in terms of weight , power and displacement. 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Cars produced in </a:t>
            </a:r>
            <a:r>
              <a:rPr lang="en-US" dirty="0" err="1">
                <a:ea typeface="Calibri"/>
                <a:cs typeface="Calibri"/>
              </a:rPr>
              <a:t>japan</a:t>
            </a:r>
            <a:r>
              <a:rPr lang="en-US" dirty="0">
                <a:ea typeface="Calibri"/>
                <a:cs typeface="Calibri"/>
              </a:rPr>
              <a:t> and </a:t>
            </a:r>
            <a:r>
              <a:rPr lang="en-US" dirty="0" err="1">
                <a:ea typeface="Calibri"/>
                <a:cs typeface="Calibri"/>
              </a:rPr>
              <a:t>europe</a:t>
            </a:r>
            <a:r>
              <a:rPr lang="en-US" dirty="0">
                <a:ea typeface="Calibri"/>
                <a:cs typeface="Calibri"/>
              </a:rPr>
              <a:t> are suitable of middle class people who need a more fuel efficient car . </a:t>
            </a:r>
          </a:p>
        </p:txBody>
      </p:sp>
    </p:spTree>
    <p:extLst>
      <p:ext uri="{BB962C8B-B14F-4D97-AF65-F5344CB8AC3E}">
        <p14:creationId xmlns:p14="http://schemas.microsoft.com/office/powerpoint/2010/main" val="1944169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3895A4-2B86-D5C5-4D71-99E542E37503}"/>
              </a:ext>
            </a:extLst>
          </p:cNvPr>
          <p:cNvSpPr txBox="1"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THANK YOU </a:t>
            </a:r>
          </a:p>
        </p:txBody>
      </p:sp>
    </p:spTree>
    <p:extLst>
      <p:ext uri="{BB962C8B-B14F-4D97-AF65-F5344CB8AC3E}">
        <p14:creationId xmlns:p14="http://schemas.microsoft.com/office/powerpoint/2010/main" val="3657198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086DB6-F239-82DF-F590-A0BD2EF8BF78}"/>
              </a:ext>
            </a:extLst>
          </p:cNvPr>
          <p:cNvSpPr txBox="1"/>
          <p:nvPr/>
        </p:nvSpPr>
        <p:spPr>
          <a:xfrm>
            <a:off x="892097" y="501805"/>
            <a:ext cx="101290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ea typeface="Calibri"/>
                <a:cs typeface="Calibri"/>
              </a:rPr>
              <a:t>DESCRIPTION OF THE AUTOMOBILE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2A4A6E-3405-BF5C-233B-F1E6B158E7ED}"/>
              </a:ext>
            </a:extLst>
          </p:cNvPr>
          <p:cNvSpPr txBox="1"/>
          <p:nvPr/>
        </p:nvSpPr>
        <p:spPr>
          <a:xfrm>
            <a:off x="897007" y="1486829"/>
            <a:ext cx="10012602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Calibri"/>
                <a:cs typeface="Calibri"/>
              </a:rPr>
              <a:t>The automobile dataset contains 9 columns namely 'name', 'mpg', 'cylinders', 'displacement', 'horsepower', 'weight', 'acceleration', '</a:t>
            </a:r>
            <a:r>
              <a:rPr lang="en-US" sz="2000" err="1">
                <a:ea typeface="Calibri"/>
                <a:cs typeface="Calibri"/>
              </a:rPr>
              <a:t>model_year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', 'origin'. </a:t>
            </a: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r>
              <a:rPr lang="en-US" sz="2000" dirty="0">
                <a:ea typeface="Calibri" panose="020F0502020204030204"/>
                <a:cs typeface="Calibri" panose="020F0502020204030204"/>
              </a:rPr>
              <a:t>The dataset contains 398 rows and 9 columns and </a:t>
            </a:r>
            <a:r>
              <a:rPr lang="en-US" sz="2000" err="1">
                <a:ea typeface="Calibri" panose="020F0502020204030204"/>
                <a:cs typeface="Calibri" panose="020F0502020204030204"/>
              </a:rPr>
              <a:t>doesnot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 contain any null value. </a:t>
            </a: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02E0E-ABF0-A4B9-AF1D-91D0AEEE2D16}"/>
              </a:ext>
            </a:extLst>
          </p:cNvPr>
          <p:cNvSpPr txBox="1"/>
          <p:nvPr/>
        </p:nvSpPr>
        <p:spPr>
          <a:xfrm>
            <a:off x="898759" y="3508776"/>
            <a:ext cx="10367478" cy="17235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ea typeface="Calibri"/>
                <a:cs typeface="Calibri"/>
              </a:rPr>
              <a:t>Objective of the analysis </a:t>
            </a:r>
          </a:p>
          <a:p>
            <a:br>
              <a:rPr lang="en-US" dirty="0"/>
            </a:br>
            <a:r>
              <a:rPr lang="en-US" sz="2000" dirty="0">
                <a:solidFill>
                  <a:srgbClr val="374151"/>
                </a:solidFill>
                <a:ea typeface="+mn-lt"/>
                <a:cs typeface="+mn-lt"/>
              </a:rPr>
              <a:t>The objective of this analysis project is to gain insights into automobile characteristics and performance. It involves identifying patterns, comparing attributes, categorizing cars, providing decision-making insights, and utilizing data visualizations to effectively communicate findings.</a:t>
            </a:r>
            <a:endParaRPr lang="en-US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5976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3A4E15-3623-EDEE-16DC-1A0D0473A111}"/>
              </a:ext>
            </a:extLst>
          </p:cNvPr>
          <p:cNvSpPr txBox="1"/>
          <p:nvPr/>
        </p:nvSpPr>
        <p:spPr>
          <a:xfrm>
            <a:off x="281608" y="265043"/>
            <a:ext cx="9442173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-- Task-1) The top 10 automobiles with the highest fuel efficiency (MPG).</a:t>
            </a:r>
            <a:endParaRPr lang="en-US" sz="2000" b="1">
              <a:ea typeface="Calibri"/>
              <a:cs typeface="Calibri"/>
            </a:endParaRPr>
          </a:p>
        </p:txBody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496D375-7153-4AF9-6071-DBD622FE3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20" y="786196"/>
            <a:ext cx="4281578" cy="2855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010E23-3882-2653-E8A2-E411D2E6ABC1}"/>
              </a:ext>
            </a:extLst>
          </p:cNvPr>
          <p:cNvSpPr txBox="1"/>
          <p:nvPr/>
        </p:nvSpPr>
        <p:spPr>
          <a:xfrm>
            <a:off x="5383695" y="1010478"/>
            <a:ext cx="5930034" cy="15081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Calibri"/>
                <a:cs typeface="Calibri"/>
              </a:rPr>
              <a:t>Interpretation--</a:t>
            </a:r>
          </a:p>
          <a:p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The top 10 cars consists of 4 cars from </a:t>
            </a:r>
            <a:r>
              <a:rPr lang="en-US" err="1">
                <a:ea typeface="Calibri"/>
                <a:cs typeface="Calibri"/>
              </a:rPr>
              <a:t>japan</a:t>
            </a:r>
            <a:r>
              <a:rPr lang="en-US" dirty="0">
                <a:ea typeface="Calibri"/>
                <a:cs typeface="Calibri"/>
              </a:rPr>
              <a:t> and 6 cars from </a:t>
            </a:r>
            <a:r>
              <a:rPr lang="en-US" err="1">
                <a:ea typeface="Calibri"/>
                <a:cs typeface="Calibri"/>
              </a:rPr>
              <a:t>europe</a:t>
            </a:r>
            <a:r>
              <a:rPr lang="en-US" dirty="0">
                <a:ea typeface="Calibri"/>
                <a:cs typeface="Calibri"/>
              </a:rPr>
              <a:t> region and no cars from </a:t>
            </a:r>
            <a:r>
              <a:rPr lang="en-US" err="1">
                <a:ea typeface="Calibri"/>
                <a:cs typeface="Calibri"/>
              </a:rPr>
              <a:t>usa</a:t>
            </a:r>
            <a:r>
              <a:rPr lang="en-US" dirty="0">
                <a:ea typeface="Calibri"/>
                <a:cs typeface="Calibri"/>
              </a:rPr>
              <a:t> region on the basis of fuel efficiency.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8F05E-76D1-4811-8345-213C06811940}"/>
              </a:ext>
            </a:extLst>
          </p:cNvPr>
          <p:cNvSpPr txBox="1"/>
          <p:nvPr/>
        </p:nvSpPr>
        <p:spPr>
          <a:xfrm>
            <a:off x="224098" y="3801873"/>
            <a:ext cx="9442173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-- Task-2) Find the top 10 automobile with the maximum displacement (engine capacity)</a:t>
            </a:r>
            <a:endParaRPr lang="en-US" dirty="0"/>
          </a:p>
        </p:txBody>
      </p:sp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7986F404-35BF-667F-4B3E-5FBAB15D3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34" y="4316535"/>
            <a:ext cx="3778370" cy="23943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AEAF7A-0E4F-B776-848D-105C5D0D1AEF}"/>
              </a:ext>
            </a:extLst>
          </p:cNvPr>
          <p:cNvSpPr txBox="1"/>
          <p:nvPr/>
        </p:nvSpPr>
        <p:spPr>
          <a:xfrm>
            <a:off x="5383694" y="4676704"/>
            <a:ext cx="5930034" cy="15081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Calibri"/>
                <a:cs typeface="Calibri"/>
              </a:rPr>
              <a:t>Interpretation--</a:t>
            </a:r>
          </a:p>
          <a:p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The top 10 cars with maximum engine capacity are all from </a:t>
            </a:r>
            <a:r>
              <a:rPr lang="en-US" dirty="0" err="1">
                <a:ea typeface="Calibri"/>
                <a:cs typeface="Calibri"/>
              </a:rPr>
              <a:t>usa</a:t>
            </a:r>
            <a:r>
              <a:rPr lang="en-US" dirty="0">
                <a:ea typeface="Calibri"/>
                <a:cs typeface="Calibri"/>
              </a:rPr>
              <a:t> region and the maximum </a:t>
            </a:r>
            <a:r>
              <a:rPr lang="en-US" dirty="0" err="1">
                <a:ea typeface="Calibri"/>
                <a:cs typeface="Calibri"/>
              </a:rPr>
              <a:t>egine</a:t>
            </a:r>
            <a:r>
              <a:rPr lang="en-US" dirty="0">
                <a:ea typeface="Calibri"/>
                <a:cs typeface="Calibri"/>
              </a:rPr>
              <a:t> capacity is 455 cc  of </a:t>
            </a:r>
            <a:r>
              <a:rPr lang="en-US" dirty="0" err="1">
                <a:ea typeface="Calibri"/>
                <a:cs typeface="Calibri"/>
              </a:rPr>
              <a:t>pontiac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catalna</a:t>
            </a:r>
            <a:r>
              <a:rPr lang="en-US" dirty="0">
                <a:ea typeface="Calibri"/>
                <a:cs typeface="Calibri"/>
              </a:rPr>
              <a:t> car.</a:t>
            </a:r>
          </a:p>
        </p:txBody>
      </p:sp>
    </p:spTree>
    <p:extLst>
      <p:ext uri="{BB962C8B-B14F-4D97-AF65-F5344CB8AC3E}">
        <p14:creationId xmlns:p14="http://schemas.microsoft.com/office/powerpoint/2010/main" val="142545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84EB2D-4541-73A7-1557-2A0B792A6050}"/>
              </a:ext>
            </a:extLst>
          </p:cNvPr>
          <p:cNvSpPr txBox="1"/>
          <p:nvPr/>
        </p:nvSpPr>
        <p:spPr>
          <a:xfrm>
            <a:off x="281608" y="265043"/>
            <a:ext cx="11052437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-- Task-3) Group the automobiles by origin country and find the avg fuel efficiency (MPG)</a:t>
            </a:r>
            <a:endParaRPr lang="en-US" dirty="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6056A807-4EB9-7D8E-6C86-19511954B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96" y="872349"/>
            <a:ext cx="5647426" cy="1518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19CFEE-2E78-C235-D2AC-47FC1D7C00FC}"/>
              </a:ext>
            </a:extLst>
          </p:cNvPr>
          <p:cNvSpPr txBox="1"/>
          <p:nvPr/>
        </p:nvSpPr>
        <p:spPr>
          <a:xfrm>
            <a:off x="6102563" y="866704"/>
            <a:ext cx="5800638" cy="12311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Calibri"/>
                <a:cs typeface="Calibri"/>
              </a:rPr>
              <a:t>Interpretation--</a:t>
            </a:r>
          </a:p>
          <a:p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The </a:t>
            </a:r>
            <a:r>
              <a:rPr lang="en-US" dirty="0" err="1">
                <a:ea typeface="Calibri"/>
                <a:cs typeface="Calibri"/>
              </a:rPr>
              <a:t>usa</a:t>
            </a:r>
            <a:r>
              <a:rPr lang="en-US" dirty="0">
                <a:ea typeface="Calibri"/>
                <a:cs typeface="Calibri"/>
              </a:rPr>
              <a:t> region has the maximum number of cars </a:t>
            </a:r>
            <a:r>
              <a:rPr lang="en-US" dirty="0" err="1">
                <a:ea typeface="Calibri"/>
                <a:cs typeface="Calibri"/>
              </a:rPr>
              <a:t>ie</a:t>
            </a:r>
            <a:r>
              <a:rPr lang="en-US" dirty="0">
                <a:ea typeface="Calibri"/>
                <a:cs typeface="Calibri"/>
              </a:rPr>
              <a:t>. 249 and have avg mileage of 20.08 miles per gallon.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D61DC-6433-51CE-656D-94D3B71BC9F9}"/>
              </a:ext>
            </a:extLst>
          </p:cNvPr>
          <p:cNvSpPr txBox="1"/>
          <p:nvPr/>
        </p:nvSpPr>
        <p:spPr>
          <a:xfrm>
            <a:off x="281607" y="2565420"/>
            <a:ext cx="11052437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-- Task-4) Number of cars produced in each year? 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Font typeface="Wingdings"/>
              <a:buChar char="§"/>
            </a:pPr>
            <a:r>
              <a:rPr lang="en-US" sz="2000" b="1" dirty="0">
                <a:ea typeface="+mn-lt"/>
                <a:cs typeface="+mn-lt"/>
              </a:rPr>
              <a:t>Task 4.2) Number of cars produced in each year having mpg greater than average mpg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99D5AE-D06E-83F4-FB59-E5D3CDD98248}"/>
              </a:ext>
            </a:extLst>
          </p:cNvPr>
          <p:cNvSpPr txBox="1"/>
          <p:nvPr/>
        </p:nvSpPr>
        <p:spPr>
          <a:xfrm>
            <a:off x="4966751" y="5280552"/>
            <a:ext cx="6936449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Calibri"/>
                <a:cs typeface="Calibri"/>
              </a:rPr>
              <a:t>Interpretation--</a:t>
            </a:r>
            <a:endParaRPr lang="en-US" dirty="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ea typeface="Calibri"/>
                <a:cs typeface="Calibri"/>
              </a:rPr>
              <a:t>Highest </a:t>
            </a:r>
            <a:r>
              <a:rPr lang="en-US" sz="2000" err="1">
                <a:ea typeface="Calibri"/>
                <a:cs typeface="Calibri"/>
              </a:rPr>
              <a:t>numbr</a:t>
            </a:r>
            <a:r>
              <a:rPr lang="en-US" sz="2000" dirty="0">
                <a:ea typeface="Calibri"/>
                <a:cs typeface="Calibri"/>
              </a:rPr>
              <a:t> of cars produced in year 1973 </a:t>
            </a:r>
            <a:r>
              <a:rPr lang="en-US" sz="2000" err="1">
                <a:ea typeface="Calibri"/>
                <a:cs typeface="Calibri"/>
              </a:rPr>
              <a:t>ie</a:t>
            </a:r>
            <a:r>
              <a:rPr lang="en-US" sz="2000" dirty="0">
                <a:ea typeface="Calibri"/>
                <a:cs typeface="Calibri"/>
              </a:rPr>
              <a:t>. 40 and highest </a:t>
            </a:r>
            <a:r>
              <a:rPr lang="en-US" sz="2000" err="1">
                <a:ea typeface="Calibri"/>
                <a:cs typeface="Calibri"/>
              </a:rPr>
              <a:t>avg_mileage</a:t>
            </a:r>
            <a:r>
              <a:rPr lang="en-US" sz="2000" dirty="0">
                <a:ea typeface="Calibri"/>
                <a:cs typeface="Calibri"/>
              </a:rPr>
              <a:t> is 33.7 miles per gallon for the year 1980 </a:t>
            </a:r>
          </a:p>
        </p:txBody>
      </p:sp>
      <p:pic>
        <p:nvPicPr>
          <p:cNvPr id="10" name="Picture 10" descr="Table&#10;&#10;Description automatically generated">
            <a:extLst>
              <a:ext uri="{FF2B5EF4-FFF2-40B4-BE49-F238E27FC236}">
                <a16:creationId xmlns:a16="http://schemas.microsoft.com/office/drawing/2014/main" id="{0051D289-905B-8BE5-351F-6724F28ED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96" y="3506025"/>
            <a:ext cx="4425350" cy="3008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1" descr="Table&#10;&#10;Description automatically generated">
            <a:extLst>
              <a:ext uri="{FF2B5EF4-FFF2-40B4-BE49-F238E27FC236}">
                <a16:creationId xmlns:a16="http://schemas.microsoft.com/office/drawing/2014/main" id="{A896FC66-C30E-4E26-1107-F8B33B212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985" y="3502305"/>
            <a:ext cx="5532407" cy="16649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444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130B9D-934E-A9AB-E4AF-418BCE629C2E}"/>
              </a:ext>
            </a:extLst>
          </p:cNvPr>
          <p:cNvSpPr txBox="1"/>
          <p:nvPr/>
        </p:nvSpPr>
        <p:spPr>
          <a:xfrm>
            <a:off x="281608" y="265043"/>
            <a:ext cx="11052437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-- Task-5) Calculate the average acceleration for automobiles produced in different decades.</a:t>
            </a:r>
            <a:endParaRPr lang="en-US" dirty="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926A7FA4-ACDC-8B4D-EB17-F14A1B848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53" y="740704"/>
            <a:ext cx="3141452" cy="26592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488FD4-3AE5-98F4-596C-EB1E726F14F0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67282-6227-3D31-B44B-5C3E775D5F0C}"/>
              </a:ext>
            </a:extLst>
          </p:cNvPr>
          <p:cNvSpPr txBox="1"/>
          <p:nvPr/>
        </p:nvSpPr>
        <p:spPr>
          <a:xfrm>
            <a:off x="281607" y="3773117"/>
            <a:ext cx="11052437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-- Task-6) Calculate the average horsepower for each number of cylinders in the engine.</a:t>
            </a:r>
            <a:endParaRPr lang="en-US" dirty="0"/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862779B0-E600-6A6C-6DF3-BB9E95586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91" y="4491487"/>
            <a:ext cx="4288766" cy="19294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050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B49127-4479-FF24-1C13-4DECF8D49286}"/>
              </a:ext>
            </a:extLst>
          </p:cNvPr>
          <p:cNvSpPr txBox="1"/>
          <p:nvPr/>
        </p:nvSpPr>
        <p:spPr>
          <a:xfrm>
            <a:off x="563217" y="331303"/>
            <a:ext cx="10419521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ea typeface="Calibri"/>
                <a:cs typeface="Calibri"/>
              </a:rPr>
              <a:t>Analysis using python of automobile dataset 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4C754155-0682-7B15-A3FA-C54E50B89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306" y="1298977"/>
            <a:ext cx="6711350" cy="46051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B9112D-53CB-D1AD-B3C7-FB324B23DE92}"/>
              </a:ext>
            </a:extLst>
          </p:cNvPr>
          <p:cNvSpPr txBox="1"/>
          <p:nvPr/>
        </p:nvSpPr>
        <p:spPr>
          <a:xfrm>
            <a:off x="546652" y="1374913"/>
            <a:ext cx="3892826" cy="4616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ea typeface="Calibri"/>
                <a:cs typeface="Calibri"/>
              </a:rPr>
              <a:t>Interpretation ---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On the basis of the het map </a:t>
            </a:r>
          </a:p>
          <a:p>
            <a:endParaRPr lang="en-US" dirty="0"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Calibri"/>
                <a:cs typeface="Calibri"/>
              </a:rPr>
              <a:t>There is high correlation between mileage and acceleration . </a:t>
            </a:r>
          </a:p>
          <a:p>
            <a:pPr marL="342900" indent="-342900">
              <a:buAutoNum type="arabicPeriod"/>
            </a:pPr>
            <a:endParaRPr lang="en-US" dirty="0"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Calibri"/>
                <a:cs typeface="Calibri"/>
              </a:rPr>
              <a:t>The is high correlation of number of cylinders  and displacement ,  horsepower and weight.</a:t>
            </a:r>
          </a:p>
          <a:p>
            <a:pPr marL="342900" indent="-342900">
              <a:buAutoNum type="arabicPeriod"/>
            </a:pPr>
            <a:endParaRPr lang="en-US" dirty="0"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Calibri"/>
                <a:cs typeface="Calibri"/>
              </a:rPr>
              <a:t>Acceleration has a negative correlation with number of cylinders , displacement, horsepower and weight. </a:t>
            </a:r>
          </a:p>
          <a:p>
            <a:pPr marL="342900" indent="-342900">
              <a:buAutoNum type="arabicPeriod"/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2606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306DEE83-B96F-18C3-77D9-179BA8D95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8" y="870821"/>
            <a:ext cx="6222520" cy="2470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56C0FB-0883-2165-18A8-F42A276DBD67}"/>
              </a:ext>
            </a:extLst>
          </p:cNvPr>
          <p:cNvSpPr txBox="1"/>
          <p:nvPr/>
        </p:nvSpPr>
        <p:spPr>
          <a:xfrm>
            <a:off x="218161" y="187530"/>
            <a:ext cx="11756615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ea typeface="Calibri"/>
                <a:cs typeface="Calibri"/>
              </a:rPr>
              <a:t>Bivariate analysis of country of origin and the number of cars produced from each country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446587-8E55-A53C-C6A8-59E63C083961}"/>
              </a:ext>
            </a:extLst>
          </p:cNvPr>
          <p:cNvSpPr txBox="1"/>
          <p:nvPr/>
        </p:nvSpPr>
        <p:spPr>
          <a:xfrm>
            <a:off x="6742043" y="1043608"/>
            <a:ext cx="5228669" cy="1785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ea typeface="Calibri"/>
                <a:cs typeface="Calibri"/>
              </a:rPr>
              <a:t>Interpretation ---</a:t>
            </a:r>
          </a:p>
          <a:p>
            <a:endParaRPr lang="en-US" sz="2800" b="1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U.S.A. has produced the largest number of cars as 249 number and </a:t>
            </a:r>
            <a:r>
              <a:rPr lang="en-US" err="1">
                <a:ea typeface="Calibri"/>
                <a:cs typeface="Calibri"/>
              </a:rPr>
              <a:t>europe</a:t>
            </a:r>
            <a:r>
              <a:rPr lang="en-US" dirty="0">
                <a:ea typeface="Calibri"/>
                <a:cs typeface="Calibri"/>
              </a:rPr>
              <a:t> has produced the least </a:t>
            </a:r>
            <a:r>
              <a:rPr lang="en-US" err="1">
                <a:ea typeface="Calibri"/>
                <a:cs typeface="Calibri"/>
              </a:rPr>
              <a:t>ie</a:t>
            </a:r>
            <a:r>
              <a:rPr lang="en-US" dirty="0">
                <a:ea typeface="Calibri"/>
                <a:cs typeface="Calibri"/>
              </a:rPr>
              <a:t>. 70 number.</a:t>
            </a:r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6EEF8F7-C647-0645-C6B1-58E75B296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87" y="4163163"/>
            <a:ext cx="6222520" cy="25285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66B694-7C39-24A3-2124-44E4B95BD1DA}"/>
              </a:ext>
            </a:extLst>
          </p:cNvPr>
          <p:cNvSpPr txBox="1"/>
          <p:nvPr/>
        </p:nvSpPr>
        <p:spPr>
          <a:xfrm>
            <a:off x="218160" y="3494321"/>
            <a:ext cx="1162721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ea typeface="Calibri"/>
                <a:cs typeface="Calibri"/>
              </a:rPr>
              <a:t>Bivariate analysis of country of origin and the avg acceleration and avg mileage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1C1DAC-22DD-5A12-2AB6-B30E196E91A1}"/>
              </a:ext>
            </a:extLst>
          </p:cNvPr>
          <p:cNvSpPr txBox="1"/>
          <p:nvPr/>
        </p:nvSpPr>
        <p:spPr>
          <a:xfrm>
            <a:off x="6742042" y="4163494"/>
            <a:ext cx="5099273" cy="21852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ea typeface="Calibri"/>
                <a:cs typeface="Calibri"/>
              </a:rPr>
              <a:t>Interpretation ---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On the basis of avg acceleration cars that produced from </a:t>
            </a:r>
            <a:r>
              <a:rPr lang="en-US" err="1">
                <a:ea typeface="Calibri"/>
                <a:cs typeface="Calibri"/>
              </a:rPr>
              <a:t>europe</a:t>
            </a:r>
            <a:r>
              <a:rPr lang="en-US" dirty="0">
                <a:ea typeface="Calibri"/>
                <a:cs typeface="Calibri"/>
              </a:rPr>
              <a:t> has highest acceleration .</a:t>
            </a:r>
          </a:p>
          <a:p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On the basis of avg mileage, car produced from </a:t>
            </a:r>
            <a:r>
              <a:rPr lang="en-US" err="1">
                <a:ea typeface="Calibri"/>
                <a:cs typeface="Calibri"/>
              </a:rPr>
              <a:t>japan</a:t>
            </a:r>
            <a:r>
              <a:rPr lang="en-US" dirty="0">
                <a:ea typeface="Calibri"/>
                <a:cs typeface="Calibri"/>
              </a:rPr>
              <a:t> has the highest fuel </a:t>
            </a:r>
            <a:r>
              <a:rPr lang="en-US" err="1">
                <a:ea typeface="Calibri"/>
                <a:cs typeface="Calibri"/>
              </a:rPr>
              <a:t>efficeiency</a:t>
            </a:r>
            <a:r>
              <a:rPr lang="en-US" dirty="0">
                <a:ea typeface="Calibri"/>
                <a:cs typeface="Calibri"/>
              </a:rPr>
              <a:t> and </a:t>
            </a:r>
            <a:r>
              <a:rPr lang="en-US" err="1">
                <a:ea typeface="Calibri"/>
                <a:cs typeface="Calibri"/>
              </a:rPr>
              <a:t>usa</a:t>
            </a:r>
            <a:r>
              <a:rPr lang="en-US" dirty="0">
                <a:ea typeface="Calibri"/>
                <a:cs typeface="Calibri"/>
              </a:rPr>
              <a:t> as the least fuel efficient cars </a:t>
            </a:r>
          </a:p>
        </p:txBody>
      </p:sp>
    </p:spTree>
    <p:extLst>
      <p:ext uri="{BB962C8B-B14F-4D97-AF65-F5344CB8AC3E}">
        <p14:creationId xmlns:p14="http://schemas.microsoft.com/office/powerpoint/2010/main" val="256167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B8D5FC80-C8E8-88B2-A269-C1FF16D6A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24" y="236181"/>
            <a:ext cx="4554747" cy="21443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D2E794-0BFF-335B-BCC6-97916DC69B2F}"/>
              </a:ext>
            </a:extLst>
          </p:cNvPr>
          <p:cNvSpPr txBox="1"/>
          <p:nvPr/>
        </p:nvSpPr>
        <p:spPr>
          <a:xfrm>
            <a:off x="451637" y="2539478"/>
            <a:ext cx="11404369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Interpretation ---  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Cars that have 4 cylinder is the highest then 8 cylinder cars and 6 cylinder cars have been produced. 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With increase in the number of cylinder the horsepower , weight, displacement increases and mileage, acceleration decreases .</a:t>
            </a: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6C51A99-B875-3C1E-A678-3BD78C3DB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456" y="229093"/>
            <a:ext cx="5359878" cy="21584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2F13115B-BAF2-0961-AC35-F8F624920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38" y="3877130"/>
            <a:ext cx="5575539" cy="27555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726CC53F-380B-5617-8EDE-E708A33588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2136" y="3875616"/>
            <a:ext cx="5719313" cy="28448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5072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59FB5EAE-FE99-DD57-7A51-2588822D03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31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373</cp:revision>
  <dcterms:created xsi:type="dcterms:W3CDTF">2023-06-18T04:00:17Z</dcterms:created>
  <dcterms:modified xsi:type="dcterms:W3CDTF">2023-06-18T06:22:35Z</dcterms:modified>
</cp:coreProperties>
</file>