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0" r:id="rId5"/>
  </p:sldMasterIdLst>
  <p:notesMasterIdLst>
    <p:notesMasterId r:id="rId23"/>
  </p:notesMasterIdLst>
  <p:handoutMasterIdLst>
    <p:handoutMasterId r:id="rId24"/>
  </p:handoutMasterIdLst>
  <p:sldIdLst>
    <p:sldId id="256" r:id="rId6"/>
    <p:sldId id="258" r:id="rId7"/>
    <p:sldId id="272" r:id="rId8"/>
    <p:sldId id="285" r:id="rId9"/>
    <p:sldId id="284" r:id="rId10"/>
    <p:sldId id="283" r:id="rId11"/>
    <p:sldId id="282" r:id="rId12"/>
    <p:sldId id="281" r:id="rId13"/>
    <p:sldId id="280" r:id="rId14"/>
    <p:sldId id="279" r:id="rId15"/>
    <p:sldId id="278" r:id="rId16"/>
    <p:sldId id="277" r:id="rId17"/>
    <p:sldId id="276" r:id="rId18"/>
    <p:sldId id="275" r:id="rId19"/>
    <p:sldId id="274" r:id="rId20"/>
    <p:sldId id="273"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489EE-CDAD-4E70-985A-CAD4C8A4DF8A}" v="183" dt="2023-04-11T17:47:30.300"/>
    <p1510:client id="{B073DE23-34FF-47D6-9561-1F7568F00CC3}" v="284" dt="2023-04-10T13:56:08.287"/>
    <p1510:client id="{FE126A47-B1E1-45D6-94AC-07015D246082}" v="89" dt="2023-04-11T06:31:54.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4F5BB6-3FF5-4F2B-9B82-AA73231F3E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387517-CEE0-4703-A638-01B530FCE7B9}">
      <dgm:prSet/>
      <dgm:spPr/>
      <dgm:t>
        <a:bodyPr/>
        <a:lstStyle/>
        <a:p>
          <a:r>
            <a:rPr lang="en-US" b="1"/>
            <a:t>Interpretation----</a:t>
          </a:r>
          <a:endParaRPr lang="en-US"/>
        </a:p>
      </dgm:t>
    </dgm:pt>
    <dgm:pt modelId="{B8E73C2E-591B-46DC-A221-A3B9E6B464BA}" type="parTrans" cxnId="{27E9E47A-CBF1-47DF-8115-C93583D58477}">
      <dgm:prSet/>
      <dgm:spPr/>
      <dgm:t>
        <a:bodyPr/>
        <a:lstStyle/>
        <a:p>
          <a:endParaRPr lang="en-US"/>
        </a:p>
      </dgm:t>
    </dgm:pt>
    <dgm:pt modelId="{090D984D-B9E9-4500-BBBC-403FBE8852E2}" type="sibTrans" cxnId="{27E9E47A-CBF1-47DF-8115-C93583D58477}">
      <dgm:prSet/>
      <dgm:spPr/>
      <dgm:t>
        <a:bodyPr/>
        <a:lstStyle/>
        <a:p>
          <a:endParaRPr lang="en-US"/>
        </a:p>
      </dgm:t>
    </dgm:pt>
    <dgm:pt modelId="{3A1B3C12-AC85-4C4A-B368-B15108DDA0E7}">
      <dgm:prSet/>
      <dgm:spPr/>
      <dgm:t>
        <a:bodyPr/>
        <a:lstStyle/>
        <a:p>
          <a:r>
            <a:rPr lang="en-US"/>
            <a:t>Since mean &gt;median  , the data is positively skewed.</a:t>
          </a:r>
        </a:p>
      </dgm:t>
    </dgm:pt>
    <dgm:pt modelId="{E007A9E5-4891-4B7A-A2FD-3A2DB1E9C1CD}" type="parTrans" cxnId="{FABAD0B1-7C8A-4C17-AE12-79CAFDDE2E73}">
      <dgm:prSet/>
      <dgm:spPr/>
      <dgm:t>
        <a:bodyPr/>
        <a:lstStyle/>
        <a:p>
          <a:endParaRPr lang="en-US"/>
        </a:p>
      </dgm:t>
    </dgm:pt>
    <dgm:pt modelId="{26F6222E-5048-43AE-8F83-3FD777AD1C21}" type="sibTrans" cxnId="{FABAD0B1-7C8A-4C17-AE12-79CAFDDE2E73}">
      <dgm:prSet/>
      <dgm:spPr/>
      <dgm:t>
        <a:bodyPr/>
        <a:lstStyle/>
        <a:p>
          <a:endParaRPr lang="en-US"/>
        </a:p>
      </dgm:t>
    </dgm:pt>
    <dgm:pt modelId="{59843EB1-5484-4B05-8C87-1A66BFB5D7D0}">
      <dgm:prSet/>
      <dgm:spPr/>
      <dgm:t>
        <a:bodyPr/>
        <a:lstStyle/>
        <a:p>
          <a:r>
            <a:rPr lang="en-US"/>
            <a:t>Positively Skewed means majority of the data is concerntrated on the lower end of the range  and higher value of mean is due to the presence of outliers in the data .</a:t>
          </a:r>
        </a:p>
      </dgm:t>
    </dgm:pt>
    <dgm:pt modelId="{C588B911-74EB-408E-9539-5C561988D898}" type="parTrans" cxnId="{637D0072-33CC-4346-8BED-989E0C0AEC1D}">
      <dgm:prSet/>
      <dgm:spPr/>
      <dgm:t>
        <a:bodyPr/>
        <a:lstStyle/>
        <a:p>
          <a:endParaRPr lang="en-US"/>
        </a:p>
      </dgm:t>
    </dgm:pt>
    <dgm:pt modelId="{BF27BDE0-2164-49E5-B05A-FC59E0E62145}" type="sibTrans" cxnId="{637D0072-33CC-4346-8BED-989E0C0AEC1D}">
      <dgm:prSet/>
      <dgm:spPr/>
      <dgm:t>
        <a:bodyPr/>
        <a:lstStyle/>
        <a:p>
          <a:endParaRPr lang="en-US"/>
        </a:p>
      </dgm:t>
    </dgm:pt>
    <dgm:pt modelId="{D0C14FD0-253A-434B-B3FF-31DF6DD5306C}">
      <dgm:prSet/>
      <dgm:spPr/>
      <dgm:t>
        <a:bodyPr/>
        <a:lstStyle/>
        <a:p>
          <a:r>
            <a:rPr lang="en-US"/>
            <a:t>Outlier removal is not advised as the  rent of property may differ on the basis of furniture and location . </a:t>
          </a:r>
        </a:p>
      </dgm:t>
    </dgm:pt>
    <dgm:pt modelId="{4D82B67A-98FA-4637-8959-E4FDAD463437}" type="parTrans" cxnId="{78DD1179-50D3-4037-865D-6E9CD88EA18D}">
      <dgm:prSet/>
      <dgm:spPr/>
      <dgm:t>
        <a:bodyPr/>
        <a:lstStyle/>
        <a:p>
          <a:endParaRPr lang="en-US"/>
        </a:p>
      </dgm:t>
    </dgm:pt>
    <dgm:pt modelId="{51F0AECB-0744-4176-8EA4-9F2A63A8DC58}" type="sibTrans" cxnId="{78DD1179-50D3-4037-865D-6E9CD88EA18D}">
      <dgm:prSet/>
      <dgm:spPr/>
      <dgm:t>
        <a:bodyPr/>
        <a:lstStyle/>
        <a:p>
          <a:endParaRPr lang="en-US"/>
        </a:p>
      </dgm:t>
    </dgm:pt>
    <dgm:pt modelId="{B8C9C9FB-1BD2-4FD2-895D-0664D1EB99B8}">
      <dgm:prSet/>
      <dgm:spPr/>
      <dgm:t>
        <a:bodyPr/>
        <a:lstStyle/>
        <a:p>
          <a:r>
            <a:rPr lang="en-US"/>
            <a:t>On the basis of rent amount  campinas city is more preferred as compared to other cities.</a:t>
          </a:r>
        </a:p>
      </dgm:t>
    </dgm:pt>
    <dgm:pt modelId="{06E098C1-2353-45EF-A82C-48541D3F05C1}" type="parTrans" cxnId="{9D878342-2D6C-4B21-B03B-99FCCECDF5D6}">
      <dgm:prSet/>
      <dgm:spPr/>
      <dgm:t>
        <a:bodyPr/>
        <a:lstStyle/>
        <a:p>
          <a:endParaRPr lang="en-US"/>
        </a:p>
      </dgm:t>
    </dgm:pt>
    <dgm:pt modelId="{A79FCB41-6537-433F-91F0-F918557C0A34}" type="sibTrans" cxnId="{9D878342-2D6C-4B21-B03B-99FCCECDF5D6}">
      <dgm:prSet/>
      <dgm:spPr/>
      <dgm:t>
        <a:bodyPr/>
        <a:lstStyle/>
        <a:p>
          <a:endParaRPr lang="en-US"/>
        </a:p>
      </dgm:t>
    </dgm:pt>
    <dgm:pt modelId="{1ECFB29B-6AAD-4599-A22F-7684B1B2E1E8}" type="pres">
      <dgm:prSet presAssocID="{B64F5BB6-3FF5-4F2B-9B82-AA73231F3EEF}" presName="linear" presStyleCnt="0">
        <dgm:presLayoutVars>
          <dgm:animLvl val="lvl"/>
          <dgm:resizeHandles val="exact"/>
        </dgm:presLayoutVars>
      </dgm:prSet>
      <dgm:spPr/>
    </dgm:pt>
    <dgm:pt modelId="{2C9B6783-5FAC-4AEF-9065-98A631712053}" type="pres">
      <dgm:prSet presAssocID="{A8387517-CEE0-4703-A638-01B530FCE7B9}" presName="parentText" presStyleLbl="node1" presStyleIdx="0" presStyleCnt="1">
        <dgm:presLayoutVars>
          <dgm:chMax val="0"/>
          <dgm:bulletEnabled val="1"/>
        </dgm:presLayoutVars>
      </dgm:prSet>
      <dgm:spPr/>
    </dgm:pt>
    <dgm:pt modelId="{767828A1-C964-41AF-AD10-64F80C13C5F7}" type="pres">
      <dgm:prSet presAssocID="{A8387517-CEE0-4703-A638-01B530FCE7B9}" presName="childText" presStyleLbl="revTx" presStyleIdx="0" presStyleCnt="1">
        <dgm:presLayoutVars>
          <dgm:bulletEnabled val="1"/>
        </dgm:presLayoutVars>
      </dgm:prSet>
      <dgm:spPr/>
    </dgm:pt>
  </dgm:ptLst>
  <dgm:cxnLst>
    <dgm:cxn modelId="{26144A05-10D9-4E01-80B6-19E01D114641}" type="presOf" srcId="{59843EB1-5484-4B05-8C87-1A66BFB5D7D0}" destId="{767828A1-C964-41AF-AD10-64F80C13C5F7}" srcOrd="0" destOrd="1" presId="urn:microsoft.com/office/officeart/2005/8/layout/vList2"/>
    <dgm:cxn modelId="{61ABFC31-5D9C-4BAD-B587-26E7B325CAD1}" type="presOf" srcId="{3A1B3C12-AC85-4C4A-B368-B15108DDA0E7}" destId="{767828A1-C964-41AF-AD10-64F80C13C5F7}" srcOrd="0" destOrd="0" presId="urn:microsoft.com/office/officeart/2005/8/layout/vList2"/>
    <dgm:cxn modelId="{D3E2D45F-D1B3-45A6-A1B4-8152EA218729}" type="presOf" srcId="{A8387517-CEE0-4703-A638-01B530FCE7B9}" destId="{2C9B6783-5FAC-4AEF-9065-98A631712053}" srcOrd="0" destOrd="0" presId="urn:microsoft.com/office/officeart/2005/8/layout/vList2"/>
    <dgm:cxn modelId="{9D878342-2D6C-4B21-B03B-99FCCECDF5D6}" srcId="{A8387517-CEE0-4703-A638-01B530FCE7B9}" destId="{B8C9C9FB-1BD2-4FD2-895D-0664D1EB99B8}" srcOrd="3" destOrd="0" parTransId="{06E098C1-2353-45EF-A82C-48541D3F05C1}" sibTransId="{A79FCB41-6537-433F-91F0-F918557C0A34}"/>
    <dgm:cxn modelId="{637D0072-33CC-4346-8BED-989E0C0AEC1D}" srcId="{A8387517-CEE0-4703-A638-01B530FCE7B9}" destId="{59843EB1-5484-4B05-8C87-1A66BFB5D7D0}" srcOrd="1" destOrd="0" parTransId="{C588B911-74EB-408E-9539-5C561988D898}" sibTransId="{BF27BDE0-2164-49E5-B05A-FC59E0E62145}"/>
    <dgm:cxn modelId="{78DD1179-50D3-4037-865D-6E9CD88EA18D}" srcId="{A8387517-CEE0-4703-A638-01B530FCE7B9}" destId="{D0C14FD0-253A-434B-B3FF-31DF6DD5306C}" srcOrd="2" destOrd="0" parTransId="{4D82B67A-98FA-4637-8959-E4FDAD463437}" sibTransId="{51F0AECB-0744-4176-8EA4-9F2A63A8DC58}"/>
    <dgm:cxn modelId="{27E9E47A-CBF1-47DF-8115-C93583D58477}" srcId="{B64F5BB6-3FF5-4F2B-9B82-AA73231F3EEF}" destId="{A8387517-CEE0-4703-A638-01B530FCE7B9}" srcOrd="0" destOrd="0" parTransId="{B8E73C2E-591B-46DC-A221-A3B9E6B464BA}" sibTransId="{090D984D-B9E9-4500-BBBC-403FBE8852E2}"/>
    <dgm:cxn modelId="{BF303F8D-2075-4CD1-A632-7608FCBBE2E7}" type="presOf" srcId="{B8C9C9FB-1BD2-4FD2-895D-0664D1EB99B8}" destId="{767828A1-C964-41AF-AD10-64F80C13C5F7}" srcOrd="0" destOrd="3" presId="urn:microsoft.com/office/officeart/2005/8/layout/vList2"/>
    <dgm:cxn modelId="{1DC43996-2426-4237-8391-35EA5EEEEF54}" type="presOf" srcId="{D0C14FD0-253A-434B-B3FF-31DF6DD5306C}" destId="{767828A1-C964-41AF-AD10-64F80C13C5F7}" srcOrd="0" destOrd="2" presId="urn:microsoft.com/office/officeart/2005/8/layout/vList2"/>
    <dgm:cxn modelId="{BC67D1AE-4FAF-4F77-9EA5-FD2B0C7199F0}" type="presOf" srcId="{B64F5BB6-3FF5-4F2B-9B82-AA73231F3EEF}" destId="{1ECFB29B-6AAD-4599-A22F-7684B1B2E1E8}" srcOrd="0" destOrd="0" presId="urn:microsoft.com/office/officeart/2005/8/layout/vList2"/>
    <dgm:cxn modelId="{FABAD0B1-7C8A-4C17-AE12-79CAFDDE2E73}" srcId="{A8387517-CEE0-4703-A638-01B530FCE7B9}" destId="{3A1B3C12-AC85-4C4A-B368-B15108DDA0E7}" srcOrd="0" destOrd="0" parTransId="{E007A9E5-4891-4B7A-A2FD-3A2DB1E9C1CD}" sibTransId="{26F6222E-5048-43AE-8F83-3FD777AD1C21}"/>
    <dgm:cxn modelId="{4674CEB0-93A3-4384-9217-F1CAD319E873}" type="presParOf" srcId="{1ECFB29B-6AAD-4599-A22F-7684B1B2E1E8}" destId="{2C9B6783-5FAC-4AEF-9065-98A631712053}" srcOrd="0" destOrd="0" presId="urn:microsoft.com/office/officeart/2005/8/layout/vList2"/>
    <dgm:cxn modelId="{3D985BD1-46FD-4CA3-989E-3715BB5C69F9}" type="presParOf" srcId="{1ECFB29B-6AAD-4599-A22F-7684B1B2E1E8}" destId="{767828A1-C964-41AF-AD10-64F80C13C5F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72A1BD-F94B-477E-9549-CB5779919D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C9B4E7-4E1E-4DFF-A86F-4A58A14B63BC}">
      <dgm:prSet/>
      <dgm:spPr/>
      <dgm:t>
        <a:bodyPr/>
        <a:lstStyle/>
        <a:p>
          <a:r>
            <a:rPr lang="en-US"/>
            <a:t>Interpretation---</a:t>
          </a:r>
        </a:p>
      </dgm:t>
    </dgm:pt>
    <dgm:pt modelId="{191BCE18-2DFC-4B94-8F00-6F57689076B3}" type="parTrans" cxnId="{064FC9D9-AEB0-4302-BA7B-0045C937037C}">
      <dgm:prSet/>
      <dgm:spPr/>
      <dgm:t>
        <a:bodyPr/>
        <a:lstStyle/>
        <a:p>
          <a:endParaRPr lang="en-US"/>
        </a:p>
      </dgm:t>
    </dgm:pt>
    <dgm:pt modelId="{742C8DBE-7A8D-4663-A068-2FD383647CF8}" type="sibTrans" cxnId="{064FC9D9-AEB0-4302-BA7B-0045C937037C}">
      <dgm:prSet/>
      <dgm:spPr/>
      <dgm:t>
        <a:bodyPr/>
        <a:lstStyle/>
        <a:p>
          <a:endParaRPr lang="en-US"/>
        </a:p>
      </dgm:t>
    </dgm:pt>
    <dgm:pt modelId="{17AC112B-9B2D-49DE-B525-41DF8AF436D7}">
      <dgm:prSet/>
      <dgm:spPr/>
      <dgm:t>
        <a:bodyPr/>
        <a:lstStyle/>
        <a:p>
          <a:r>
            <a:rPr lang="en-US"/>
            <a:t>The data for the total amount needs to be paid is well distributed for belo horizonte and campinas city .</a:t>
          </a:r>
        </a:p>
      </dgm:t>
    </dgm:pt>
    <dgm:pt modelId="{05417387-ACB0-4301-989C-38EA3172284B}" type="parTrans" cxnId="{25C19BBF-C1B0-4BEE-93C2-3C8E8A0848D2}">
      <dgm:prSet/>
      <dgm:spPr/>
      <dgm:t>
        <a:bodyPr/>
        <a:lstStyle/>
        <a:p>
          <a:endParaRPr lang="en-US"/>
        </a:p>
      </dgm:t>
    </dgm:pt>
    <dgm:pt modelId="{A1472E92-C28D-4B8B-95C1-2FD969684557}" type="sibTrans" cxnId="{25C19BBF-C1B0-4BEE-93C2-3C8E8A0848D2}">
      <dgm:prSet/>
      <dgm:spPr/>
      <dgm:t>
        <a:bodyPr/>
        <a:lstStyle/>
        <a:p>
          <a:endParaRPr lang="en-US"/>
        </a:p>
      </dgm:t>
    </dgm:pt>
    <dgm:pt modelId="{996CEFAC-ADC7-49AE-B532-4070B6C916F0}">
      <dgm:prSet/>
      <dgm:spPr/>
      <dgm:t>
        <a:bodyPr/>
        <a:lstStyle/>
        <a:p>
          <a:r>
            <a:rPr lang="en-US"/>
            <a:t>For city Porto alegre the data is positively skewed.</a:t>
          </a:r>
        </a:p>
      </dgm:t>
    </dgm:pt>
    <dgm:pt modelId="{58EBCAB7-B9A8-4607-945C-92636B324A05}" type="parTrans" cxnId="{A41F576C-C058-4C99-91E6-10C0E90A6609}">
      <dgm:prSet/>
      <dgm:spPr/>
      <dgm:t>
        <a:bodyPr/>
        <a:lstStyle/>
        <a:p>
          <a:endParaRPr lang="en-US"/>
        </a:p>
      </dgm:t>
    </dgm:pt>
    <dgm:pt modelId="{1BD512B4-2C70-4DAC-9FC6-AEB24C43A13C}" type="sibTrans" cxnId="{A41F576C-C058-4C99-91E6-10C0E90A6609}">
      <dgm:prSet/>
      <dgm:spPr/>
      <dgm:t>
        <a:bodyPr/>
        <a:lstStyle/>
        <a:p>
          <a:endParaRPr lang="en-US"/>
        </a:p>
      </dgm:t>
    </dgm:pt>
    <dgm:pt modelId="{DF3E47A5-531E-469D-A1ED-3D2A4929D6BA}">
      <dgm:prSet/>
      <dgm:spPr/>
      <dgm:t>
        <a:bodyPr/>
        <a:lstStyle/>
        <a:p>
          <a:r>
            <a:rPr lang="en-US"/>
            <a:t>On the basis of total amount , porto alegre city has the lowest value 7446 $ needs to paid for large family houses.</a:t>
          </a:r>
        </a:p>
      </dgm:t>
    </dgm:pt>
    <dgm:pt modelId="{67DEEDA2-28E5-48BF-A700-13BB0B611A2C}" type="parTrans" cxnId="{193038C1-5BEE-424C-82D1-BED1148DD2A3}">
      <dgm:prSet/>
      <dgm:spPr/>
      <dgm:t>
        <a:bodyPr/>
        <a:lstStyle/>
        <a:p>
          <a:endParaRPr lang="en-US"/>
        </a:p>
      </dgm:t>
    </dgm:pt>
    <dgm:pt modelId="{A7BB174A-4462-4EF5-A4D8-4EF93D230324}" type="sibTrans" cxnId="{193038C1-5BEE-424C-82D1-BED1148DD2A3}">
      <dgm:prSet/>
      <dgm:spPr/>
      <dgm:t>
        <a:bodyPr/>
        <a:lstStyle/>
        <a:p>
          <a:endParaRPr lang="en-US"/>
        </a:p>
      </dgm:t>
    </dgm:pt>
    <dgm:pt modelId="{8CF114A3-8597-4836-BF12-482B998886C1}">
      <dgm:prSet/>
      <dgm:spPr/>
      <dgm:t>
        <a:bodyPr/>
        <a:lstStyle/>
        <a:p>
          <a:r>
            <a:rPr lang="en-US"/>
            <a:t>But the availablity of homes is more in belo- horizoonte city, where the avg value of total rent is 9454 $</a:t>
          </a:r>
        </a:p>
      </dgm:t>
    </dgm:pt>
    <dgm:pt modelId="{77B728E8-6FA9-4887-8BB0-FC929D0E53DF}" type="parTrans" cxnId="{47C0C42C-C9D6-4D8E-90B9-D6D0A6ED4D32}">
      <dgm:prSet/>
      <dgm:spPr/>
      <dgm:t>
        <a:bodyPr/>
        <a:lstStyle/>
        <a:p>
          <a:endParaRPr lang="en-US"/>
        </a:p>
      </dgm:t>
    </dgm:pt>
    <dgm:pt modelId="{2301B7AA-9F99-4936-A7F1-96533C979D96}" type="sibTrans" cxnId="{47C0C42C-C9D6-4D8E-90B9-D6D0A6ED4D32}">
      <dgm:prSet/>
      <dgm:spPr/>
      <dgm:t>
        <a:bodyPr/>
        <a:lstStyle/>
        <a:p>
          <a:endParaRPr lang="en-US"/>
        </a:p>
      </dgm:t>
    </dgm:pt>
    <dgm:pt modelId="{5F8CD526-6529-466A-A126-39A10E4D96D1}" type="pres">
      <dgm:prSet presAssocID="{6472A1BD-F94B-477E-9549-CB5779919DA7}" presName="linear" presStyleCnt="0">
        <dgm:presLayoutVars>
          <dgm:animLvl val="lvl"/>
          <dgm:resizeHandles val="exact"/>
        </dgm:presLayoutVars>
      </dgm:prSet>
      <dgm:spPr/>
    </dgm:pt>
    <dgm:pt modelId="{8B75974D-09F4-4FA1-A501-1640363A0D61}" type="pres">
      <dgm:prSet presAssocID="{EAC9B4E7-4E1E-4DFF-A86F-4A58A14B63BC}" presName="parentText" presStyleLbl="node1" presStyleIdx="0" presStyleCnt="1">
        <dgm:presLayoutVars>
          <dgm:chMax val="0"/>
          <dgm:bulletEnabled val="1"/>
        </dgm:presLayoutVars>
      </dgm:prSet>
      <dgm:spPr/>
    </dgm:pt>
    <dgm:pt modelId="{0805A21A-D7DE-4D77-831B-6C430E6A5351}" type="pres">
      <dgm:prSet presAssocID="{EAC9B4E7-4E1E-4DFF-A86F-4A58A14B63BC}" presName="childText" presStyleLbl="revTx" presStyleIdx="0" presStyleCnt="1">
        <dgm:presLayoutVars>
          <dgm:bulletEnabled val="1"/>
        </dgm:presLayoutVars>
      </dgm:prSet>
      <dgm:spPr/>
    </dgm:pt>
  </dgm:ptLst>
  <dgm:cxnLst>
    <dgm:cxn modelId="{2407821A-F32A-464D-9F96-ADF611E5BF03}" type="presOf" srcId="{17AC112B-9B2D-49DE-B525-41DF8AF436D7}" destId="{0805A21A-D7DE-4D77-831B-6C430E6A5351}" srcOrd="0" destOrd="0" presId="urn:microsoft.com/office/officeart/2005/8/layout/vList2"/>
    <dgm:cxn modelId="{47C0C42C-C9D6-4D8E-90B9-D6D0A6ED4D32}" srcId="{EAC9B4E7-4E1E-4DFF-A86F-4A58A14B63BC}" destId="{8CF114A3-8597-4836-BF12-482B998886C1}" srcOrd="3" destOrd="0" parTransId="{77B728E8-6FA9-4887-8BB0-FC929D0E53DF}" sibTransId="{2301B7AA-9F99-4936-A7F1-96533C979D96}"/>
    <dgm:cxn modelId="{A41F576C-C058-4C99-91E6-10C0E90A6609}" srcId="{EAC9B4E7-4E1E-4DFF-A86F-4A58A14B63BC}" destId="{996CEFAC-ADC7-49AE-B532-4070B6C916F0}" srcOrd="1" destOrd="0" parTransId="{58EBCAB7-B9A8-4607-945C-92636B324A05}" sibTransId="{1BD512B4-2C70-4DAC-9FC6-AEB24C43A13C}"/>
    <dgm:cxn modelId="{A33DB97C-59D0-4869-80C1-73B4E37527C4}" type="presOf" srcId="{996CEFAC-ADC7-49AE-B532-4070B6C916F0}" destId="{0805A21A-D7DE-4D77-831B-6C430E6A5351}" srcOrd="0" destOrd="1" presId="urn:microsoft.com/office/officeart/2005/8/layout/vList2"/>
    <dgm:cxn modelId="{52D4EAB2-F43A-4007-8F00-736203137DF1}" type="presOf" srcId="{EAC9B4E7-4E1E-4DFF-A86F-4A58A14B63BC}" destId="{8B75974D-09F4-4FA1-A501-1640363A0D61}" srcOrd="0" destOrd="0" presId="urn:microsoft.com/office/officeart/2005/8/layout/vList2"/>
    <dgm:cxn modelId="{BA8765B6-4D24-42FC-BF30-D1DF5605FF95}" type="presOf" srcId="{8CF114A3-8597-4836-BF12-482B998886C1}" destId="{0805A21A-D7DE-4D77-831B-6C430E6A5351}" srcOrd="0" destOrd="3" presId="urn:microsoft.com/office/officeart/2005/8/layout/vList2"/>
    <dgm:cxn modelId="{B3359AB6-9CBE-4DD3-A058-71611FAC0F1A}" type="presOf" srcId="{6472A1BD-F94B-477E-9549-CB5779919DA7}" destId="{5F8CD526-6529-466A-A126-39A10E4D96D1}" srcOrd="0" destOrd="0" presId="urn:microsoft.com/office/officeart/2005/8/layout/vList2"/>
    <dgm:cxn modelId="{25C19BBF-C1B0-4BEE-93C2-3C8E8A0848D2}" srcId="{EAC9B4E7-4E1E-4DFF-A86F-4A58A14B63BC}" destId="{17AC112B-9B2D-49DE-B525-41DF8AF436D7}" srcOrd="0" destOrd="0" parTransId="{05417387-ACB0-4301-989C-38EA3172284B}" sibTransId="{A1472E92-C28D-4B8B-95C1-2FD969684557}"/>
    <dgm:cxn modelId="{193038C1-5BEE-424C-82D1-BED1148DD2A3}" srcId="{EAC9B4E7-4E1E-4DFF-A86F-4A58A14B63BC}" destId="{DF3E47A5-531E-469D-A1ED-3D2A4929D6BA}" srcOrd="2" destOrd="0" parTransId="{67DEEDA2-28E5-48BF-A700-13BB0B611A2C}" sibTransId="{A7BB174A-4462-4EF5-A4D8-4EF93D230324}"/>
    <dgm:cxn modelId="{064FC9D9-AEB0-4302-BA7B-0045C937037C}" srcId="{6472A1BD-F94B-477E-9549-CB5779919DA7}" destId="{EAC9B4E7-4E1E-4DFF-A86F-4A58A14B63BC}" srcOrd="0" destOrd="0" parTransId="{191BCE18-2DFC-4B94-8F00-6F57689076B3}" sibTransId="{742C8DBE-7A8D-4663-A068-2FD383647CF8}"/>
    <dgm:cxn modelId="{36AC13F9-B974-48B1-B59C-2EB92A76CD14}" type="presOf" srcId="{DF3E47A5-531E-469D-A1ED-3D2A4929D6BA}" destId="{0805A21A-D7DE-4D77-831B-6C430E6A5351}" srcOrd="0" destOrd="2" presId="urn:microsoft.com/office/officeart/2005/8/layout/vList2"/>
    <dgm:cxn modelId="{4FA5BA86-F6CE-4B7B-A14A-CE5B41B164EA}" type="presParOf" srcId="{5F8CD526-6529-466A-A126-39A10E4D96D1}" destId="{8B75974D-09F4-4FA1-A501-1640363A0D61}" srcOrd="0" destOrd="0" presId="urn:microsoft.com/office/officeart/2005/8/layout/vList2"/>
    <dgm:cxn modelId="{4822CB92-ACE9-4C98-911D-B34DDE286226}" type="presParOf" srcId="{5F8CD526-6529-466A-A126-39A10E4D96D1}" destId="{0805A21A-D7DE-4D77-831B-6C430E6A5351}"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B6783-5FAC-4AEF-9065-98A631712053}">
      <dsp:nvSpPr>
        <dsp:cNvPr id="0" name=""/>
        <dsp:cNvSpPr/>
      </dsp:nvSpPr>
      <dsp:spPr>
        <a:xfrm>
          <a:off x="0" y="54251"/>
          <a:ext cx="4008783"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Interpretation----</a:t>
          </a:r>
          <a:endParaRPr lang="en-US" sz="2700" kern="1200"/>
        </a:p>
      </dsp:txBody>
      <dsp:txXfrm>
        <a:off x="31613" y="85864"/>
        <a:ext cx="3945557" cy="584369"/>
      </dsp:txXfrm>
    </dsp:sp>
    <dsp:sp modelId="{767828A1-C964-41AF-AD10-64F80C13C5F7}">
      <dsp:nvSpPr>
        <dsp:cNvPr id="0" name=""/>
        <dsp:cNvSpPr/>
      </dsp:nvSpPr>
      <dsp:spPr>
        <a:xfrm>
          <a:off x="0" y="701846"/>
          <a:ext cx="4008783" cy="503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27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Since mean &gt;median  , the data is positively skewed.</a:t>
          </a:r>
        </a:p>
        <a:p>
          <a:pPr marL="228600" lvl="1" indent="-228600" algn="l" defTabSz="933450">
            <a:lnSpc>
              <a:spcPct val="90000"/>
            </a:lnSpc>
            <a:spcBef>
              <a:spcPct val="0"/>
            </a:spcBef>
            <a:spcAft>
              <a:spcPct val="20000"/>
            </a:spcAft>
            <a:buChar char="•"/>
          </a:pPr>
          <a:r>
            <a:rPr lang="en-US" sz="2100" kern="1200"/>
            <a:t>Positively Skewed means majority of the data is concerntrated on the lower end of the range  and higher value of mean is due to the presence of outliers in the data .</a:t>
          </a:r>
        </a:p>
        <a:p>
          <a:pPr marL="228600" lvl="1" indent="-228600" algn="l" defTabSz="933450">
            <a:lnSpc>
              <a:spcPct val="90000"/>
            </a:lnSpc>
            <a:spcBef>
              <a:spcPct val="0"/>
            </a:spcBef>
            <a:spcAft>
              <a:spcPct val="20000"/>
            </a:spcAft>
            <a:buChar char="•"/>
          </a:pPr>
          <a:r>
            <a:rPr lang="en-US" sz="2100" kern="1200"/>
            <a:t>Outlier removal is not advised as the  rent of property may differ on the basis of furniture and location . </a:t>
          </a:r>
        </a:p>
        <a:p>
          <a:pPr marL="228600" lvl="1" indent="-228600" algn="l" defTabSz="933450">
            <a:lnSpc>
              <a:spcPct val="90000"/>
            </a:lnSpc>
            <a:spcBef>
              <a:spcPct val="0"/>
            </a:spcBef>
            <a:spcAft>
              <a:spcPct val="20000"/>
            </a:spcAft>
            <a:buChar char="•"/>
          </a:pPr>
          <a:r>
            <a:rPr lang="en-US" sz="2100" kern="1200"/>
            <a:t>On the basis of rent amount  campinas city is more preferred as compared to other cities.</a:t>
          </a:r>
        </a:p>
      </dsp:txBody>
      <dsp:txXfrm>
        <a:off x="0" y="701846"/>
        <a:ext cx="4008783" cy="5030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974D-09F4-4FA1-A501-1640363A0D61}">
      <dsp:nvSpPr>
        <dsp:cNvPr id="0" name=""/>
        <dsp:cNvSpPr/>
      </dsp:nvSpPr>
      <dsp:spPr>
        <a:xfrm>
          <a:off x="0" y="266871"/>
          <a:ext cx="3660913"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Interpretation---</a:t>
          </a:r>
        </a:p>
      </dsp:txBody>
      <dsp:txXfrm>
        <a:off x="30442" y="297313"/>
        <a:ext cx="3600029" cy="562726"/>
      </dsp:txXfrm>
    </dsp:sp>
    <dsp:sp modelId="{0805A21A-D7DE-4D77-831B-6C430E6A5351}">
      <dsp:nvSpPr>
        <dsp:cNvPr id="0" name=""/>
        <dsp:cNvSpPr/>
      </dsp:nvSpPr>
      <dsp:spPr>
        <a:xfrm>
          <a:off x="0" y="890481"/>
          <a:ext cx="3660913" cy="4197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3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The data for the total amount needs to be paid is well distributed for belo horizonte and campinas city .</a:t>
          </a:r>
        </a:p>
        <a:p>
          <a:pPr marL="228600" lvl="1" indent="-228600" algn="l" defTabSz="889000">
            <a:lnSpc>
              <a:spcPct val="90000"/>
            </a:lnSpc>
            <a:spcBef>
              <a:spcPct val="0"/>
            </a:spcBef>
            <a:spcAft>
              <a:spcPct val="20000"/>
            </a:spcAft>
            <a:buChar char="•"/>
          </a:pPr>
          <a:r>
            <a:rPr lang="en-US" sz="2000" kern="1200"/>
            <a:t>For city Porto alegre the data is positively skewed.</a:t>
          </a:r>
        </a:p>
        <a:p>
          <a:pPr marL="228600" lvl="1" indent="-228600" algn="l" defTabSz="889000">
            <a:lnSpc>
              <a:spcPct val="90000"/>
            </a:lnSpc>
            <a:spcBef>
              <a:spcPct val="0"/>
            </a:spcBef>
            <a:spcAft>
              <a:spcPct val="20000"/>
            </a:spcAft>
            <a:buChar char="•"/>
          </a:pPr>
          <a:r>
            <a:rPr lang="en-US" sz="2000" kern="1200"/>
            <a:t>On the basis of total amount , porto alegre city has the lowest value 7446 $ needs to paid for large family houses.</a:t>
          </a:r>
        </a:p>
        <a:p>
          <a:pPr marL="228600" lvl="1" indent="-228600" algn="l" defTabSz="889000">
            <a:lnSpc>
              <a:spcPct val="90000"/>
            </a:lnSpc>
            <a:spcBef>
              <a:spcPct val="0"/>
            </a:spcBef>
            <a:spcAft>
              <a:spcPct val="20000"/>
            </a:spcAft>
            <a:buChar char="•"/>
          </a:pPr>
          <a:r>
            <a:rPr lang="en-US" sz="2000" kern="1200"/>
            <a:t>But the availablity of homes is more in belo- horizoonte city, where the avg value of total rent is 9454 $</a:t>
          </a:r>
        </a:p>
      </dsp:txBody>
      <dsp:txXfrm>
        <a:off x="0" y="890481"/>
        <a:ext cx="3660913" cy="4197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3" r:id="rId4"/>
    <p:sldLayoutId id="2147483678" r:id="rId5"/>
    <p:sldLayoutId id="2147483679" r:id="rId6"/>
    <p:sldLayoutId id="2147483654" r:id="rId7"/>
    <p:sldLayoutId id="2147483675" r:id="rId8"/>
    <p:sldLayoutId id="2147483674" r:id="rId9"/>
    <p:sldLayoutId id="2147483680" r:id="rId10"/>
    <p:sldLayoutId id="2147483652" r:id="rId11"/>
    <p:sldLayoutId id="2147483653" r:id="rId12"/>
    <p:sldLayoutId id="2147483672" r:id="rId13"/>
    <p:sldLayoutId id="2147483676" r:id="rId14"/>
    <p:sldLayoutId id="2147483677"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6.png"/><Relationship Id="rId7" Type="http://schemas.openxmlformats.org/officeDocument/2006/relationships/diagramColors" Target="../diagrams/colors1.xml"/><Relationship Id="rId2" Type="http://schemas.openxmlformats.org/officeDocument/2006/relationships/image" Target="../media/image25.png"/><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1.png"/><Relationship Id="rId7" Type="http://schemas.openxmlformats.org/officeDocument/2006/relationships/diagramColors" Target="../diagrams/colors2.xml"/><Relationship Id="rId2" Type="http://schemas.openxmlformats.org/officeDocument/2006/relationships/image" Target="../media/image30.png"/><Relationship Id="rId1" Type="http://schemas.openxmlformats.org/officeDocument/2006/relationships/slideLayout" Target="../slideLayouts/slideLayout2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63" name="Group 62">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67" name="Freeform: Shape 66">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Group 63">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65" name="Freeform: Shape 64">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38199" y="1120676"/>
            <a:ext cx="9724456" cy="2308324"/>
          </a:xfrm>
        </p:spPr>
        <p:txBody>
          <a:bodyPr>
            <a:noAutofit/>
          </a:bodyPr>
          <a:lstStyle/>
          <a:p>
            <a:r>
              <a:rPr lang="en-US" sz="4800" dirty="0">
                <a:solidFill>
                  <a:schemeClr val="bg1"/>
                </a:solidFill>
              </a:rPr>
              <a:t>case study on Exploratory data analysis of Brazil housing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35024" y="3809999"/>
            <a:ext cx="7025753" cy="1012778"/>
          </a:xfrm>
        </p:spPr>
        <p:txBody>
          <a:bodyPr vert="horz" lIns="91440" tIns="45720" rIns="91440" bIns="45720" rtlCol="0" anchor="t">
            <a:normAutofit/>
          </a:bodyPr>
          <a:lstStyle/>
          <a:p>
            <a:r>
              <a:rPr lang="en-US" sz="2400" b="1" dirty="0">
                <a:solidFill>
                  <a:schemeClr val="bg1"/>
                </a:solidFill>
              </a:rPr>
              <a:t>Mentored by – Jaya Pandey</a:t>
            </a:r>
          </a:p>
          <a:p>
            <a:r>
              <a:rPr lang="en-US" sz="2400" b="1" dirty="0">
                <a:solidFill>
                  <a:schemeClr val="bg1"/>
                </a:solidFill>
              </a:rPr>
              <a:t>Presented By- Pushkar Hedau</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B14CADBF-046A-67BA-2AC6-0CECAB49421C}"/>
              </a:ext>
            </a:extLst>
          </p:cNvPr>
          <p:cNvPicPr>
            <a:picLocks noGrp="1" noChangeAspect="1"/>
          </p:cNvPicPr>
          <p:nvPr>
            <p:ph idx="1"/>
          </p:nvPr>
        </p:nvPicPr>
        <p:blipFill>
          <a:blip r:embed="rId2"/>
          <a:stretch>
            <a:fillRect/>
          </a:stretch>
        </p:blipFill>
        <p:spPr>
          <a:xfrm>
            <a:off x="838200" y="338476"/>
            <a:ext cx="10515600" cy="4306389"/>
          </a:xfrm>
        </p:spPr>
      </p:pic>
      <p:sp>
        <p:nvSpPr>
          <p:cNvPr id="3" name="TextBox 2">
            <a:extLst>
              <a:ext uri="{FF2B5EF4-FFF2-40B4-BE49-F238E27FC236}">
                <a16:creationId xmlns:a16="http://schemas.microsoft.com/office/drawing/2014/main" id="{EB1B718F-2178-3463-6EA9-8782007675ED}"/>
              </a:ext>
            </a:extLst>
          </p:cNvPr>
          <p:cNvSpPr txBox="1"/>
          <p:nvPr/>
        </p:nvSpPr>
        <p:spPr>
          <a:xfrm>
            <a:off x="832636" y="4637948"/>
            <a:ext cx="1075082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cs typeface="Calibri"/>
              </a:rPr>
              <a:t>Interpretation--</a:t>
            </a:r>
          </a:p>
          <a:p>
            <a:endParaRPr lang="en-US" sz="2000" b="1" dirty="0">
              <a:cs typeface="Calibri"/>
            </a:endParaRPr>
          </a:p>
          <a:p>
            <a:pPr marL="342900" indent="-342900">
              <a:buAutoNum type="arabicPeriod"/>
            </a:pPr>
            <a:r>
              <a:rPr lang="en-US" dirty="0">
                <a:cs typeface="Calibri"/>
              </a:rPr>
              <a:t>On the basis of mean values of property tax amount  , city </a:t>
            </a:r>
            <a:r>
              <a:rPr lang="en-US" dirty="0" err="1">
                <a:cs typeface="Calibri"/>
              </a:rPr>
              <a:t>campinas</a:t>
            </a:r>
            <a:r>
              <a:rPr lang="en-US" dirty="0">
                <a:cs typeface="Calibri"/>
              </a:rPr>
              <a:t> has the least property tax of 167 $.</a:t>
            </a:r>
          </a:p>
          <a:p>
            <a:pPr marL="342900" indent="-342900">
              <a:buAutoNum type="arabicPeriod"/>
            </a:pPr>
            <a:r>
              <a:rPr lang="en-US" dirty="0">
                <a:cs typeface="Calibri"/>
              </a:rPr>
              <a:t>Belo-</a:t>
            </a:r>
            <a:r>
              <a:rPr lang="en-US" dirty="0" err="1">
                <a:cs typeface="Calibri"/>
              </a:rPr>
              <a:t>horizonte</a:t>
            </a:r>
            <a:r>
              <a:rPr lang="en-US" dirty="0">
                <a:cs typeface="Calibri"/>
              </a:rPr>
              <a:t> has 231 $ and Porto </a:t>
            </a:r>
            <a:r>
              <a:rPr lang="en-US" dirty="0" err="1">
                <a:cs typeface="Calibri"/>
              </a:rPr>
              <a:t>alegre</a:t>
            </a:r>
            <a:r>
              <a:rPr lang="en-US" dirty="0">
                <a:cs typeface="Calibri"/>
              </a:rPr>
              <a:t> has 195 $ as </a:t>
            </a:r>
            <a:r>
              <a:rPr lang="en-US" dirty="0" err="1">
                <a:cs typeface="Calibri"/>
              </a:rPr>
              <a:t>propert</a:t>
            </a:r>
            <a:r>
              <a:rPr lang="en-US" dirty="0">
                <a:cs typeface="Calibri"/>
              </a:rPr>
              <a:t> tax to be paid.</a:t>
            </a:r>
          </a:p>
          <a:p>
            <a:pPr marL="342900" indent="-342900">
              <a:buAutoNum type="arabicPeriod"/>
            </a:pPr>
            <a:r>
              <a:rPr lang="en-US" dirty="0">
                <a:cs typeface="Calibri"/>
              </a:rPr>
              <a:t>Since property tax is increasing with the increase in rent amount , a person may want to choose a city with less tax to be paid, on that basis Campinas can be a desired city to relocate for a </a:t>
            </a:r>
            <a:r>
              <a:rPr lang="en-US" dirty="0" err="1">
                <a:cs typeface="Calibri"/>
              </a:rPr>
              <a:t>mid size</a:t>
            </a:r>
            <a:r>
              <a:rPr lang="en-US" dirty="0">
                <a:cs typeface="Calibri"/>
              </a:rPr>
              <a:t> family</a:t>
            </a:r>
          </a:p>
          <a:p>
            <a:pPr marL="342900" indent="-342900">
              <a:buAutoNum type="arabicPeriod"/>
            </a:pPr>
            <a:endParaRPr lang="en-US" dirty="0">
              <a:cs typeface="Calibri"/>
            </a:endParaRPr>
          </a:p>
        </p:txBody>
      </p:sp>
    </p:spTree>
    <p:extLst>
      <p:ext uri="{BB962C8B-B14F-4D97-AF65-F5344CB8AC3E}">
        <p14:creationId xmlns:p14="http://schemas.microsoft.com/office/powerpoint/2010/main" val="270381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ox and whisker chart&#10;&#10;Description automatically generated">
            <a:extLst>
              <a:ext uri="{FF2B5EF4-FFF2-40B4-BE49-F238E27FC236}">
                <a16:creationId xmlns:a16="http://schemas.microsoft.com/office/drawing/2014/main" id="{E4441857-81B5-5DC8-B9BC-34689A7D77D1}"/>
              </a:ext>
            </a:extLst>
          </p:cNvPr>
          <p:cNvPicPr>
            <a:picLocks noGrp="1" noChangeAspect="1"/>
          </p:cNvPicPr>
          <p:nvPr>
            <p:ph idx="1"/>
          </p:nvPr>
        </p:nvPicPr>
        <p:blipFill>
          <a:blip r:embed="rId2"/>
          <a:stretch>
            <a:fillRect/>
          </a:stretch>
        </p:blipFill>
        <p:spPr>
          <a:xfrm>
            <a:off x="295862" y="287248"/>
            <a:ext cx="7689633" cy="3804999"/>
          </a:xfrm>
        </p:spPr>
      </p:pic>
      <p:pic>
        <p:nvPicPr>
          <p:cNvPr id="5" name="Picture 5" descr="Table&#10;&#10;Description automatically generated">
            <a:extLst>
              <a:ext uri="{FF2B5EF4-FFF2-40B4-BE49-F238E27FC236}">
                <a16:creationId xmlns:a16="http://schemas.microsoft.com/office/drawing/2014/main" id="{38837931-1613-A1BF-4084-2D9109FF5EF3}"/>
              </a:ext>
            </a:extLst>
          </p:cNvPr>
          <p:cNvPicPr>
            <a:picLocks noChangeAspect="1"/>
          </p:cNvPicPr>
          <p:nvPr/>
        </p:nvPicPr>
        <p:blipFill>
          <a:blip r:embed="rId3"/>
          <a:stretch>
            <a:fillRect/>
          </a:stretch>
        </p:blipFill>
        <p:spPr>
          <a:xfrm>
            <a:off x="813758" y="4268344"/>
            <a:ext cx="7171425" cy="2361349"/>
          </a:xfrm>
          <a:prstGeom prst="rect">
            <a:avLst/>
          </a:prstGeom>
        </p:spPr>
      </p:pic>
      <p:graphicFrame>
        <p:nvGraphicFramePr>
          <p:cNvPr id="23" name="TextBox 6">
            <a:extLst>
              <a:ext uri="{FF2B5EF4-FFF2-40B4-BE49-F238E27FC236}">
                <a16:creationId xmlns:a16="http://schemas.microsoft.com/office/drawing/2014/main" id="{E0CD5EB0-497C-ABEC-B9F6-628554F20E85}"/>
              </a:ext>
            </a:extLst>
          </p:cNvPr>
          <p:cNvGraphicFramePr/>
          <p:nvPr/>
        </p:nvGraphicFramePr>
        <p:xfrm>
          <a:off x="7968181" y="292237"/>
          <a:ext cx="4008783" cy="57861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2805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14B7C330-DBC2-78BA-B4B9-AAC1C032E8E0}"/>
              </a:ext>
            </a:extLst>
          </p:cNvPr>
          <p:cNvPicPr>
            <a:picLocks noGrp="1" noChangeAspect="1"/>
          </p:cNvPicPr>
          <p:nvPr>
            <p:ph idx="1"/>
          </p:nvPr>
        </p:nvPicPr>
        <p:blipFill>
          <a:blip r:embed="rId2"/>
          <a:stretch>
            <a:fillRect/>
          </a:stretch>
        </p:blipFill>
        <p:spPr>
          <a:xfrm>
            <a:off x="838200" y="84613"/>
            <a:ext cx="10515600" cy="3299974"/>
          </a:xfrm>
        </p:spPr>
      </p:pic>
      <p:sp>
        <p:nvSpPr>
          <p:cNvPr id="3" name="TextBox 2">
            <a:extLst>
              <a:ext uri="{FF2B5EF4-FFF2-40B4-BE49-F238E27FC236}">
                <a16:creationId xmlns:a16="http://schemas.microsoft.com/office/drawing/2014/main" id="{7317AAE0-4249-1716-3438-3A8927F95AE6}"/>
              </a:ext>
            </a:extLst>
          </p:cNvPr>
          <p:cNvSpPr txBox="1"/>
          <p:nvPr/>
        </p:nvSpPr>
        <p:spPr>
          <a:xfrm>
            <a:off x="639479" y="3582149"/>
            <a:ext cx="10899913"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cs typeface="Calibri"/>
              </a:rPr>
              <a:t>Interpretation---</a:t>
            </a:r>
          </a:p>
          <a:p>
            <a:endParaRPr lang="en-US" dirty="0">
              <a:cs typeface="Calibri"/>
            </a:endParaRPr>
          </a:p>
          <a:p>
            <a:pPr marL="342900" indent="-342900">
              <a:buAutoNum type="arabicPeriod"/>
            </a:pPr>
            <a:r>
              <a:rPr lang="en-US" dirty="0">
                <a:cs typeface="Calibri"/>
              </a:rPr>
              <a:t>On the basis of animal acceptance </a:t>
            </a:r>
            <a:r>
              <a:rPr lang="en-US" dirty="0" err="1">
                <a:cs typeface="Calibri"/>
              </a:rPr>
              <a:t>belo</a:t>
            </a:r>
            <a:r>
              <a:rPr lang="en-US" dirty="0">
                <a:cs typeface="Calibri"/>
              </a:rPr>
              <a:t> </a:t>
            </a:r>
            <a:r>
              <a:rPr lang="en-US" dirty="0" err="1">
                <a:cs typeface="Calibri"/>
              </a:rPr>
              <a:t>horizonte</a:t>
            </a:r>
            <a:r>
              <a:rPr lang="en-US" dirty="0">
                <a:cs typeface="Calibri"/>
              </a:rPr>
              <a:t> has maximum number of homes.</a:t>
            </a:r>
          </a:p>
          <a:p>
            <a:pPr marL="342900" indent="-342900">
              <a:buAutoNum type="arabicPeriod"/>
            </a:pPr>
            <a:r>
              <a:rPr lang="en-US" dirty="0">
                <a:cs typeface="Calibri"/>
              </a:rPr>
              <a:t>On the basis of furniture , </a:t>
            </a:r>
            <a:r>
              <a:rPr lang="en-US" dirty="0" err="1">
                <a:cs typeface="Calibri"/>
              </a:rPr>
              <a:t>belo</a:t>
            </a:r>
            <a:r>
              <a:rPr lang="en-US" dirty="0">
                <a:cs typeface="Calibri"/>
              </a:rPr>
              <a:t> </a:t>
            </a:r>
            <a:r>
              <a:rPr lang="en-US" dirty="0" err="1">
                <a:cs typeface="Calibri"/>
              </a:rPr>
              <a:t>horizonte</a:t>
            </a:r>
            <a:r>
              <a:rPr lang="en-US" dirty="0">
                <a:cs typeface="Calibri"/>
              </a:rPr>
              <a:t> has the maximum number of homes that  are </a:t>
            </a:r>
            <a:r>
              <a:rPr lang="en-US" dirty="0" err="1">
                <a:cs typeface="Calibri"/>
              </a:rPr>
              <a:t>non furnished</a:t>
            </a:r>
            <a:r>
              <a:rPr lang="en-US" dirty="0">
                <a:cs typeface="Calibri"/>
              </a:rPr>
              <a:t>.</a:t>
            </a:r>
          </a:p>
          <a:p>
            <a:pPr marL="342900" indent="-342900">
              <a:buAutoNum type="arabicPeriod"/>
            </a:pPr>
            <a:endParaRPr lang="en-US" dirty="0">
              <a:cs typeface="Calibri"/>
            </a:endParaRPr>
          </a:p>
          <a:p>
            <a:r>
              <a:rPr lang="en-US" sz="2000" b="1" dirty="0">
                <a:ea typeface="+mn-lt"/>
                <a:cs typeface="+mn-lt"/>
              </a:rPr>
              <a:t>Conclusion---</a:t>
            </a:r>
          </a:p>
          <a:p>
            <a:r>
              <a:rPr lang="en-US" sz="2000" b="1" dirty="0">
                <a:cs typeface="Calibri"/>
              </a:rPr>
              <a:t>On the basis of availability of homes , animal acceptance </a:t>
            </a:r>
            <a:r>
              <a:rPr lang="en-US" sz="2000" b="1" dirty="0" err="1">
                <a:cs typeface="Calibri"/>
              </a:rPr>
              <a:t>belo</a:t>
            </a:r>
            <a:r>
              <a:rPr lang="en-US" sz="2000" b="1" dirty="0">
                <a:cs typeface="Calibri"/>
              </a:rPr>
              <a:t> </a:t>
            </a:r>
            <a:r>
              <a:rPr lang="en-US" sz="2000" b="1" dirty="0" err="1">
                <a:cs typeface="Calibri"/>
              </a:rPr>
              <a:t>horizonte</a:t>
            </a:r>
            <a:r>
              <a:rPr lang="en-US" sz="2000" b="1" dirty="0">
                <a:cs typeface="Calibri"/>
              </a:rPr>
              <a:t>  city ( 4150$ ) can be chosen, but if you want to pay less then </a:t>
            </a:r>
            <a:r>
              <a:rPr lang="en-US" sz="2000" b="1" dirty="0" err="1">
                <a:cs typeface="Calibri"/>
              </a:rPr>
              <a:t>campinas</a:t>
            </a:r>
            <a:r>
              <a:rPr lang="en-US" sz="2000" b="1" dirty="0">
                <a:cs typeface="Calibri"/>
              </a:rPr>
              <a:t> (3416 $) can be chosen by  a mid-size-family to relocate.</a:t>
            </a:r>
          </a:p>
          <a:p>
            <a:pPr marL="342900" indent="-342900">
              <a:buFont typeface="Arial"/>
              <a:buChar char="•"/>
            </a:pPr>
            <a:endParaRPr lang="en-US" dirty="0">
              <a:cs typeface="Calibri"/>
            </a:endParaRPr>
          </a:p>
          <a:p>
            <a:pPr marL="342900" indent="-342900">
              <a:buAutoNum type="arabicPeriod"/>
            </a:pPr>
            <a:endParaRPr lang="en-US" dirty="0">
              <a:cs typeface="Calibri"/>
            </a:endParaRPr>
          </a:p>
        </p:txBody>
      </p:sp>
    </p:spTree>
    <p:extLst>
      <p:ext uri="{BB962C8B-B14F-4D97-AF65-F5344CB8AC3E}">
        <p14:creationId xmlns:p14="http://schemas.microsoft.com/office/powerpoint/2010/main" val="127933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2AF-13BB-46DA-BDA9-FCB9F1986708}"/>
              </a:ext>
            </a:extLst>
          </p:cNvPr>
          <p:cNvSpPr>
            <a:spLocks noGrp="1"/>
          </p:cNvSpPr>
          <p:nvPr>
            <p:ph type="title"/>
          </p:nvPr>
        </p:nvSpPr>
        <p:spPr>
          <a:xfrm>
            <a:off x="1197634" y="178219"/>
            <a:ext cx="10515600" cy="1325563"/>
          </a:xfrm>
        </p:spPr>
        <p:txBody>
          <a:bodyPr/>
          <a:lstStyle/>
          <a:p>
            <a:r>
              <a:rPr lang="en-US" b="1" dirty="0">
                <a:cs typeface="Calibri Light"/>
              </a:rPr>
              <a:t>Availability Of Homes For Large Family</a:t>
            </a:r>
            <a:endParaRPr lang="en-US"/>
          </a:p>
        </p:txBody>
      </p:sp>
      <p:pic>
        <p:nvPicPr>
          <p:cNvPr id="7" name="Picture 7" descr="Chart, bar chart&#10;&#10;Description automatically generated">
            <a:extLst>
              <a:ext uri="{FF2B5EF4-FFF2-40B4-BE49-F238E27FC236}">
                <a16:creationId xmlns:a16="http://schemas.microsoft.com/office/drawing/2014/main" id="{450B212F-FBE7-B779-DDE2-DFC18BE079EA}"/>
              </a:ext>
            </a:extLst>
          </p:cNvPr>
          <p:cNvPicPr>
            <a:picLocks noGrp="1" noChangeAspect="1"/>
          </p:cNvPicPr>
          <p:nvPr>
            <p:ph idx="1"/>
          </p:nvPr>
        </p:nvPicPr>
        <p:blipFill>
          <a:blip r:embed="rId2"/>
          <a:stretch>
            <a:fillRect/>
          </a:stretch>
        </p:blipFill>
        <p:spPr>
          <a:xfrm>
            <a:off x="466112" y="1423059"/>
            <a:ext cx="11245398" cy="3474319"/>
          </a:xfrm>
        </p:spPr>
      </p:pic>
      <p:sp>
        <p:nvSpPr>
          <p:cNvPr id="3" name="TextBox 2">
            <a:extLst>
              <a:ext uri="{FF2B5EF4-FFF2-40B4-BE49-F238E27FC236}">
                <a16:creationId xmlns:a16="http://schemas.microsoft.com/office/drawing/2014/main" id="{BD09CB1F-0AC0-BE84-B78C-9BC3768C66F1}"/>
              </a:ext>
            </a:extLst>
          </p:cNvPr>
          <p:cNvSpPr txBox="1"/>
          <p:nvPr/>
        </p:nvSpPr>
        <p:spPr>
          <a:xfrm>
            <a:off x="844826" y="5267738"/>
            <a:ext cx="1094960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Criteria---</a:t>
            </a:r>
            <a:r>
              <a:rPr lang="en-US" dirty="0">
                <a:cs typeface="Calibri"/>
              </a:rPr>
              <a:t> Number of rooms should be </a:t>
            </a:r>
            <a:r>
              <a:rPr lang="en-US" dirty="0" err="1">
                <a:cs typeface="Calibri"/>
              </a:rPr>
              <a:t>atleast</a:t>
            </a:r>
            <a:r>
              <a:rPr lang="en-US" dirty="0">
                <a:cs typeface="Calibri"/>
              </a:rPr>
              <a:t> 5 and bathrooms </a:t>
            </a:r>
            <a:r>
              <a:rPr lang="en-US" dirty="0" err="1">
                <a:cs typeface="Calibri"/>
              </a:rPr>
              <a:t>atleast</a:t>
            </a:r>
            <a:r>
              <a:rPr lang="en-US" dirty="0">
                <a:cs typeface="Calibri"/>
              </a:rPr>
              <a:t> 3</a:t>
            </a:r>
          </a:p>
          <a:p>
            <a:endParaRPr lang="en-US" dirty="0">
              <a:cs typeface="Calibri"/>
            </a:endParaRPr>
          </a:p>
          <a:p>
            <a:pPr algn="l"/>
            <a:r>
              <a:rPr lang="en-US" sz="2000" b="1" dirty="0">
                <a:cs typeface="Calibri"/>
              </a:rPr>
              <a:t>Interpretation----</a:t>
            </a:r>
            <a:endParaRPr lang="en-US" sz="2000" b="1" dirty="0"/>
          </a:p>
          <a:p>
            <a:pPr marL="342900" indent="-342900">
              <a:buAutoNum type="arabicPeriod"/>
            </a:pPr>
            <a:r>
              <a:rPr lang="en-US" dirty="0">
                <a:cs typeface="Calibri"/>
              </a:rPr>
              <a:t>On the basis of  above criteria </a:t>
            </a:r>
            <a:r>
              <a:rPr lang="en-US" dirty="0" err="1">
                <a:cs typeface="Calibri"/>
              </a:rPr>
              <a:t>belo</a:t>
            </a:r>
            <a:r>
              <a:rPr lang="en-US" dirty="0">
                <a:cs typeface="Calibri"/>
              </a:rPr>
              <a:t> </a:t>
            </a:r>
            <a:r>
              <a:rPr lang="en-US" dirty="0" err="1">
                <a:cs typeface="Calibri"/>
              </a:rPr>
              <a:t>horizonte</a:t>
            </a:r>
            <a:r>
              <a:rPr lang="en-US" dirty="0">
                <a:cs typeface="Calibri"/>
              </a:rPr>
              <a:t> city has maximum 68.21 % homes available  .</a:t>
            </a:r>
          </a:p>
        </p:txBody>
      </p:sp>
    </p:spTree>
    <p:extLst>
      <p:ext uri="{BB962C8B-B14F-4D97-AF65-F5344CB8AC3E}">
        <p14:creationId xmlns:p14="http://schemas.microsoft.com/office/powerpoint/2010/main" val="276287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6809B203-BFCA-DDE0-7DCD-C6076A38F348}"/>
              </a:ext>
            </a:extLst>
          </p:cNvPr>
          <p:cNvPicPr>
            <a:picLocks noGrp="1" noChangeAspect="1"/>
          </p:cNvPicPr>
          <p:nvPr>
            <p:ph idx="1"/>
          </p:nvPr>
        </p:nvPicPr>
        <p:blipFill>
          <a:blip r:embed="rId2"/>
          <a:stretch>
            <a:fillRect/>
          </a:stretch>
        </p:blipFill>
        <p:spPr>
          <a:xfrm>
            <a:off x="427807" y="238927"/>
            <a:ext cx="11120726" cy="379222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9F60DE-CFF5-3F7E-2A5E-15360CF93279}"/>
              </a:ext>
            </a:extLst>
          </p:cNvPr>
          <p:cNvSpPr txBox="1"/>
          <p:nvPr/>
        </p:nvSpPr>
        <p:spPr>
          <a:xfrm>
            <a:off x="546651" y="4141304"/>
            <a:ext cx="1106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Calibri"/>
              </a:rPr>
              <a:t>Interpretation---</a:t>
            </a:r>
          </a:p>
          <a:p>
            <a:endParaRPr lang="en-US" dirty="0">
              <a:cs typeface="Calibri"/>
            </a:endParaRPr>
          </a:p>
          <a:p>
            <a:pPr marL="342900" indent="-342900">
              <a:buAutoNum type="arabicPeriod"/>
            </a:pPr>
            <a:r>
              <a:rPr lang="en-US" dirty="0">
                <a:cs typeface="Calibri"/>
              </a:rPr>
              <a:t>On the basis of property tax, </a:t>
            </a:r>
            <a:r>
              <a:rPr lang="en-US" dirty="0" err="1">
                <a:cs typeface="Calibri"/>
              </a:rPr>
              <a:t>porto</a:t>
            </a:r>
            <a:r>
              <a:rPr lang="en-US" dirty="0">
                <a:cs typeface="Calibri"/>
              </a:rPr>
              <a:t> </a:t>
            </a:r>
            <a:r>
              <a:rPr lang="en-US" dirty="0" err="1">
                <a:cs typeface="Calibri"/>
              </a:rPr>
              <a:t>alegre</a:t>
            </a:r>
            <a:r>
              <a:rPr lang="en-US" dirty="0">
                <a:cs typeface="Calibri"/>
              </a:rPr>
              <a:t> has the least tax amount of  347 $. and </a:t>
            </a:r>
            <a:r>
              <a:rPr lang="en-US" dirty="0" err="1">
                <a:cs typeface="Calibri"/>
              </a:rPr>
              <a:t>belo</a:t>
            </a:r>
            <a:r>
              <a:rPr lang="en-US" dirty="0">
                <a:cs typeface="Calibri"/>
              </a:rPr>
              <a:t> </a:t>
            </a:r>
            <a:r>
              <a:rPr lang="en-US" dirty="0" err="1">
                <a:cs typeface="Calibri"/>
              </a:rPr>
              <a:t>horizonte</a:t>
            </a:r>
            <a:r>
              <a:rPr lang="en-US" dirty="0">
                <a:cs typeface="Calibri"/>
              </a:rPr>
              <a:t> has 654 $ as maximum amount.</a:t>
            </a:r>
          </a:p>
          <a:p>
            <a:pPr marL="342900" indent="-342900">
              <a:buAutoNum type="arabicPeriod"/>
            </a:pPr>
            <a:r>
              <a:rPr lang="en-US" dirty="0">
                <a:cs typeface="Calibri"/>
              </a:rPr>
              <a:t>With increase in rent amount there is increase in property tax. </a:t>
            </a:r>
          </a:p>
        </p:txBody>
      </p:sp>
    </p:spTree>
    <p:extLst>
      <p:ext uri="{BB962C8B-B14F-4D97-AF65-F5344CB8AC3E}">
        <p14:creationId xmlns:p14="http://schemas.microsoft.com/office/powerpoint/2010/main" val="185302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box and whisker chart&#10;&#10;Description automatically generated">
            <a:extLst>
              <a:ext uri="{FF2B5EF4-FFF2-40B4-BE49-F238E27FC236}">
                <a16:creationId xmlns:a16="http://schemas.microsoft.com/office/drawing/2014/main" id="{1636EB64-1444-68B1-E984-BE8C9D62D9D1}"/>
              </a:ext>
            </a:extLst>
          </p:cNvPr>
          <p:cNvPicPr>
            <a:picLocks noChangeAspect="1"/>
          </p:cNvPicPr>
          <p:nvPr/>
        </p:nvPicPr>
        <p:blipFill>
          <a:blip r:embed="rId2"/>
          <a:stretch>
            <a:fillRect/>
          </a:stretch>
        </p:blipFill>
        <p:spPr>
          <a:xfrm>
            <a:off x="138023" y="147605"/>
            <a:ext cx="7573992" cy="3687321"/>
          </a:xfrm>
          <a:prstGeom prst="rect">
            <a:avLst/>
          </a:prstGeom>
        </p:spPr>
      </p:pic>
      <p:pic>
        <p:nvPicPr>
          <p:cNvPr id="4" name="Picture 4" descr="Table&#10;&#10;Description automatically generated">
            <a:extLst>
              <a:ext uri="{FF2B5EF4-FFF2-40B4-BE49-F238E27FC236}">
                <a16:creationId xmlns:a16="http://schemas.microsoft.com/office/drawing/2014/main" id="{D99955C3-22FE-238E-10AE-EA3937FD4316}"/>
              </a:ext>
            </a:extLst>
          </p:cNvPr>
          <p:cNvPicPr>
            <a:picLocks noChangeAspect="1"/>
          </p:cNvPicPr>
          <p:nvPr/>
        </p:nvPicPr>
        <p:blipFill>
          <a:blip r:embed="rId3"/>
          <a:stretch>
            <a:fillRect/>
          </a:stretch>
        </p:blipFill>
        <p:spPr>
          <a:xfrm>
            <a:off x="526211" y="3838368"/>
            <a:ext cx="7185802" cy="2660585"/>
          </a:xfrm>
          <a:prstGeom prst="rect">
            <a:avLst/>
          </a:prstGeom>
        </p:spPr>
      </p:pic>
      <p:graphicFrame>
        <p:nvGraphicFramePr>
          <p:cNvPr id="7" name="TextBox 4">
            <a:extLst>
              <a:ext uri="{FF2B5EF4-FFF2-40B4-BE49-F238E27FC236}">
                <a16:creationId xmlns:a16="http://schemas.microsoft.com/office/drawing/2014/main" id="{A1330AD6-B486-2E1A-C5E3-F3DE264183FE}"/>
              </a:ext>
            </a:extLst>
          </p:cNvPr>
          <p:cNvGraphicFramePr/>
          <p:nvPr/>
        </p:nvGraphicFramePr>
        <p:xfrm>
          <a:off x="8166651" y="265043"/>
          <a:ext cx="3660913" cy="5355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290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E43F5D8-AD3A-1D7D-434C-7FD5078B354F}"/>
              </a:ext>
            </a:extLst>
          </p:cNvPr>
          <p:cNvPicPr>
            <a:picLocks noChangeAspect="1"/>
          </p:cNvPicPr>
          <p:nvPr/>
        </p:nvPicPr>
        <p:blipFill>
          <a:blip r:embed="rId2"/>
          <a:stretch>
            <a:fillRect/>
          </a:stretch>
        </p:blipFill>
        <p:spPr>
          <a:xfrm>
            <a:off x="353685" y="261923"/>
            <a:ext cx="11383989" cy="3286156"/>
          </a:xfrm>
          <a:prstGeom prst="rect">
            <a:avLst/>
          </a:prstGeom>
        </p:spPr>
      </p:pic>
      <p:sp>
        <p:nvSpPr>
          <p:cNvPr id="3" name="TextBox 2">
            <a:extLst>
              <a:ext uri="{FF2B5EF4-FFF2-40B4-BE49-F238E27FC236}">
                <a16:creationId xmlns:a16="http://schemas.microsoft.com/office/drawing/2014/main" id="{385E2E91-F87C-69C4-DA81-338459C6FB8C}"/>
              </a:ext>
            </a:extLst>
          </p:cNvPr>
          <p:cNvSpPr txBox="1"/>
          <p:nvPr/>
        </p:nvSpPr>
        <p:spPr>
          <a:xfrm>
            <a:off x="496956" y="3925956"/>
            <a:ext cx="1114839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Calibri"/>
              </a:rPr>
              <a:t>Interpretation----</a:t>
            </a:r>
          </a:p>
          <a:p>
            <a:endParaRPr lang="en-US" b="1" dirty="0">
              <a:cs typeface="Calibri"/>
            </a:endParaRPr>
          </a:p>
          <a:p>
            <a:pPr marL="342900" indent="-342900">
              <a:buAutoNum type="arabicPeriod"/>
            </a:pPr>
            <a:r>
              <a:rPr lang="en-US" b="1" dirty="0">
                <a:cs typeface="Calibri"/>
              </a:rPr>
              <a:t>On the basis of animal acceptance and total rent  and availability of homes Belo </a:t>
            </a:r>
            <a:r>
              <a:rPr lang="en-US" b="1" dirty="0" err="1">
                <a:cs typeface="Calibri"/>
              </a:rPr>
              <a:t>horizonte</a:t>
            </a:r>
            <a:r>
              <a:rPr lang="en-US" b="1" dirty="0">
                <a:cs typeface="Calibri"/>
              </a:rPr>
              <a:t> city can be chosen by a large size family to relocate.</a:t>
            </a:r>
          </a:p>
          <a:p>
            <a:pPr marL="342900" indent="-342900">
              <a:buAutoNum type="arabicPeriod"/>
            </a:pPr>
            <a:endParaRPr lang="en-US" b="1" dirty="0">
              <a:cs typeface="Calibri"/>
            </a:endParaRPr>
          </a:p>
          <a:p>
            <a:pPr marL="342900" indent="-342900">
              <a:buAutoNum type="arabicPeriod"/>
            </a:pPr>
            <a:r>
              <a:rPr lang="en-US" b="1" dirty="0">
                <a:cs typeface="Calibri"/>
              </a:rPr>
              <a:t>If you don’t want to pay more than  </a:t>
            </a:r>
            <a:r>
              <a:rPr lang="en-US" b="1" dirty="0" err="1">
                <a:cs typeface="Calibri"/>
              </a:rPr>
              <a:t>porto</a:t>
            </a:r>
            <a:r>
              <a:rPr lang="en-US" b="1" dirty="0">
                <a:cs typeface="Calibri"/>
              </a:rPr>
              <a:t> </a:t>
            </a:r>
            <a:r>
              <a:rPr lang="en-US" b="1" dirty="0" err="1">
                <a:cs typeface="Calibri"/>
              </a:rPr>
              <a:t>alegre</a:t>
            </a:r>
            <a:r>
              <a:rPr lang="en-US" b="1" dirty="0">
                <a:cs typeface="Calibri"/>
              </a:rPr>
              <a:t> can be chosen for relocation but the number of homes here is less.</a:t>
            </a:r>
          </a:p>
        </p:txBody>
      </p:sp>
    </p:spTree>
    <p:extLst>
      <p:ext uri="{BB962C8B-B14F-4D97-AF65-F5344CB8AC3E}">
        <p14:creationId xmlns:p14="http://schemas.microsoft.com/office/powerpoint/2010/main" val="428163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281BF8A-BB41-0156-5456-5B51870B819C}"/>
              </a:ext>
            </a:extLst>
          </p:cNvPr>
          <p:cNvSpPr txBox="1"/>
          <p:nvPr/>
        </p:nvSpPr>
        <p:spPr>
          <a:xfrm>
            <a:off x="2691379" y="2708256"/>
            <a:ext cx="714648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b="1" dirty="0">
                <a:cs typeface="Calibri"/>
              </a:rPr>
              <a:t>THANK YOU </a:t>
            </a:r>
          </a:p>
        </p:txBody>
      </p:sp>
    </p:spTree>
    <p:extLst>
      <p:ext uri="{BB962C8B-B14F-4D97-AF65-F5344CB8AC3E}">
        <p14:creationId xmlns:p14="http://schemas.microsoft.com/office/powerpoint/2010/main" val="404017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32679" y="133262"/>
            <a:ext cx="5111750" cy="1204912"/>
          </a:xfrm>
        </p:spPr>
        <p:txBody>
          <a:bodyPr>
            <a:normAutofit/>
          </a:bodyPr>
          <a:lstStyle/>
          <a:p>
            <a:r>
              <a:rPr lang="en-US" sz="44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160792" y="1806095"/>
            <a:ext cx="7555900" cy="4458568"/>
          </a:xfrm>
        </p:spPr>
        <p:txBody>
          <a:bodyPr vert="horz" lIns="91440" tIns="45720" rIns="91440" bIns="45720" rtlCol="0" anchor="t">
            <a:normAutofit/>
          </a:bodyPr>
          <a:lstStyle/>
          <a:p>
            <a:r>
              <a:rPr lang="en-US" sz="2400" dirty="0"/>
              <a:t>Castro </a:t>
            </a:r>
            <a:r>
              <a:rPr lang="en-US" sz="2400" dirty="0" err="1"/>
              <a:t>Brazilia</a:t>
            </a:r>
            <a:r>
              <a:rPr lang="en-US" sz="2400" dirty="0"/>
              <a:t> Inc. , a real estate management firm wishes to help people to relocate to other cities as work from home is allowed to 40% of the work force. Since cities like </a:t>
            </a:r>
            <a:r>
              <a:rPr lang="en-US" sz="2400" dirty="0" err="1"/>
              <a:t>sau</a:t>
            </a:r>
            <a:r>
              <a:rPr lang="en-US" sz="2400" dirty="0"/>
              <a:t> </a:t>
            </a:r>
            <a:r>
              <a:rPr lang="en-US" sz="2400" dirty="0" err="1"/>
              <a:t>paulo</a:t>
            </a:r>
            <a:r>
              <a:rPr lang="en-US" sz="2400" dirty="0"/>
              <a:t> and </a:t>
            </a:r>
            <a:r>
              <a:rPr lang="en-US" sz="2400" dirty="0" err="1"/>
              <a:t>rio</a:t>
            </a:r>
            <a:r>
              <a:rPr lang="en-US" sz="2400" dirty="0"/>
              <a:t>-de-</a:t>
            </a:r>
            <a:r>
              <a:rPr lang="en-US" sz="2400" dirty="0" err="1"/>
              <a:t>janerio</a:t>
            </a:r>
            <a:r>
              <a:rPr lang="en-US" sz="2400" dirty="0"/>
              <a:t> are expensive , we will </a:t>
            </a:r>
            <a:r>
              <a:rPr lang="en-US" sz="2400" dirty="0" err="1"/>
              <a:t>analyize</a:t>
            </a:r>
            <a:r>
              <a:rPr lang="en-US" sz="2400" dirty="0"/>
              <a:t> the data for </a:t>
            </a:r>
            <a:r>
              <a:rPr lang="en-US" sz="2400" dirty="0" err="1"/>
              <a:t>suitalble</a:t>
            </a:r>
            <a:r>
              <a:rPr lang="en-US" sz="2400" dirty="0"/>
              <a:t> relocation for 3 categories of people.</a:t>
            </a:r>
          </a:p>
          <a:p>
            <a:pPr marL="457200" indent="-457200">
              <a:buAutoNum type="arabicPeriod"/>
            </a:pPr>
            <a:r>
              <a:rPr lang="en-US" sz="2400" dirty="0"/>
              <a:t>Bachelors</a:t>
            </a:r>
          </a:p>
          <a:p>
            <a:pPr marL="457200" indent="-457200">
              <a:buAutoNum type="arabicPeriod"/>
            </a:pPr>
            <a:r>
              <a:rPr lang="en-US" sz="2400" dirty="0"/>
              <a:t>Mid-size-family</a:t>
            </a:r>
          </a:p>
          <a:p>
            <a:pPr marL="457200" indent="-457200">
              <a:buAutoNum type="arabicPeriod"/>
            </a:pPr>
            <a:r>
              <a:rPr lang="en-US" sz="2400" dirty="0"/>
              <a:t>Large Family</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7E452-5840-BDAF-59EB-767994EF1123}"/>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000" b="1" u="sng" kern="1200">
                <a:solidFill>
                  <a:schemeClr val="bg1"/>
                </a:solidFill>
                <a:latin typeface="+mj-lt"/>
                <a:ea typeface="+mj-ea"/>
                <a:cs typeface="+mj-cs"/>
              </a:rPr>
              <a:t>Separating the categorical and numerical columns</a:t>
            </a:r>
          </a:p>
        </p:txBody>
      </p:sp>
      <p:sp>
        <p:nvSpPr>
          <p:cNvPr id="4" name="Footer Placeholder 3">
            <a:extLst>
              <a:ext uri="{FF2B5EF4-FFF2-40B4-BE49-F238E27FC236}">
                <a16:creationId xmlns:a16="http://schemas.microsoft.com/office/drawing/2014/main" id="{B938C5FE-D0A6-A1A1-57EE-30928FA7F61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A52C3C56-3D29-1BB0-52AE-A8E6B756BB1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3</a:t>
            </a:fld>
            <a:endParaRPr lang="en-US" sz="1200"/>
          </a:p>
        </p:txBody>
      </p:sp>
      <p:pic>
        <p:nvPicPr>
          <p:cNvPr id="3" name="Picture 5" descr="Graphical user interface, text, application, email&#10;&#10;Description automatically generated">
            <a:extLst>
              <a:ext uri="{FF2B5EF4-FFF2-40B4-BE49-F238E27FC236}">
                <a16:creationId xmlns:a16="http://schemas.microsoft.com/office/drawing/2014/main" id="{EEE226A9-7372-21AB-ABAB-C2D8132EC7BB}"/>
              </a:ext>
            </a:extLst>
          </p:cNvPr>
          <p:cNvPicPr>
            <a:picLocks noChangeAspect="1"/>
          </p:cNvPicPr>
          <p:nvPr/>
        </p:nvPicPr>
        <p:blipFill>
          <a:blip r:embed="rId2"/>
          <a:stretch>
            <a:fillRect/>
          </a:stretch>
        </p:blipFill>
        <p:spPr>
          <a:xfrm>
            <a:off x="641231" y="1719398"/>
            <a:ext cx="10564482" cy="4598148"/>
          </a:xfrm>
          <a:prstGeom prst="rect">
            <a:avLst/>
          </a:prstGeom>
        </p:spPr>
      </p:pic>
    </p:spTree>
    <p:extLst>
      <p:ext uri="{BB962C8B-B14F-4D97-AF65-F5344CB8AC3E}">
        <p14:creationId xmlns:p14="http://schemas.microsoft.com/office/powerpoint/2010/main" val="206784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6930-F484-D78A-6409-CB2B954DBF4D}"/>
              </a:ext>
            </a:extLst>
          </p:cNvPr>
          <p:cNvSpPr>
            <a:spLocks noGrp="1"/>
          </p:cNvSpPr>
          <p:nvPr>
            <p:ph type="title"/>
          </p:nvPr>
        </p:nvSpPr>
        <p:spPr/>
        <p:txBody>
          <a:bodyPr>
            <a:normAutofit/>
          </a:bodyPr>
          <a:lstStyle/>
          <a:p>
            <a:r>
              <a:rPr lang="en-US" sz="3600" u="sng" dirty="0">
                <a:latin typeface="Calibri"/>
                <a:cs typeface="Calibri Light"/>
              </a:rPr>
              <a:t>SEPARATE  CATEGORICAL AND NUMERICAL COLUMNS</a:t>
            </a:r>
            <a:endParaRPr lang="en-US" sz="3600" u="sng">
              <a:latin typeface="Calibri"/>
              <a:cs typeface="Calibri"/>
            </a:endParaRPr>
          </a:p>
        </p:txBody>
      </p:sp>
      <p:sp>
        <p:nvSpPr>
          <p:cNvPr id="3" name="Subtitle 2">
            <a:extLst>
              <a:ext uri="{FF2B5EF4-FFF2-40B4-BE49-F238E27FC236}">
                <a16:creationId xmlns:a16="http://schemas.microsoft.com/office/drawing/2014/main" id="{18159A0C-A092-F244-060F-4DDA7A558A70}"/>
              </a:ext>
            </a:extLst>
          </p:cNvPr>
          <p:cNvSpPr>
            <a:spLocks noGrp="1"/>
          </p:cNvSpPr>
          <p:nvPr>
            <p:ph sz="half" idx="1"/>
          </p:nvPr>
        </p:nvSpPr>
        <p:spPr/>
        <p:txBody>
          <a:bodyPr vert="horz" lIns="91440" tIns="45720" rIns="91440" bIns="45720" rtlCol="0" anchor="t">
            <a:normAutofit fontScale="92500" lnSpcReduction="10000"/>
          </a:bodyPr>
          <a:lstStyle/>
          <a:p>
            <a:r>
              <a:rPr lang="en-US" dirty="0">
                <a:cs typeface="Calibri"/>
              </a:rPr>
              <a:t>CATEGORICAL</a:t>
            </a:r>
          </a:p>
          <a:p>
            <a:pPr marL="514350" indent="-514350">
              <a:buAutoNum type="arabicPeriod"/>
            </a:pPr>
            <a:r>
              <a:rPr lang="en-US" dirty="0">
                <a:cs typeface="Calibri"/>
              </a:rPr>
              <a:t>CITY</a:t>
            </a:r>
          </a:p>
          <a:p>
            <a:pPr marL="514350" indent="-514350">
              <a:buAutoNum type="arabicPeriod"/>
            </a:pPr>
            <a:r>
              <a:rPr lang="en-US" dirty="0">
                <a:cs typeface="Calibri"/>
              </a:rPr>
              <a:t>ANIMAL </a:t>
            </a:r>
          </a:p>
          <a:p>
            <a:pPr marL="514350" indent="-514350">
              <a:buAutoNum type="arabicPeriod"/>
            </a:pPr>
            <a:r>
              <a:rPr lang="en-US" dirty="0">
                <a:cs typeface="Calibri"/>
              </a:rPr>
              <a:t>FURINITURE</a:t>
            </a:r>
          </a:p>
          <a:p>
            <a:endParaRPr lang="en-US" dirty="0">
              <a:cs typeface="Calibri"/>
            </a:endParaRPr>
          </a:p>
          <a:p>
            <a:endParaRPr lang="en-US" dirty="0">
              <a:cs typeface="Calibri"/>
            </a:endParaRPr>
          </a:p>
        </p:txBody>
      </p:sp>
      <p:sp>
        <p:nvSpPr>
          <p:cNvPr id="4" name="Content Placeholder 3">
            <a:extLst>
              <a:ext uri="{FF2B5EF4-FFF2-40B4-BE49-F238E27FC236}">
                <a16:creationId xmlns:a16="http://schemas.microsoft.com/office/drawing/2014/main" id="{45D8793E-453F-A17F-D670-5E99B27CCF9F}"/>
              </a:ext>
            </a:extLst>
          </p:cNvPr>
          <p:cNvSpPr>
            <a:spLocks noGrp="1"/>
          </p:cNvSpPr>
          <p:nvPr>
            <p:ph sz="half" idx="2"/>
          </p:nvPr>
        </p:nvSpPr>
        <p:spPr>
          <a:xfrm>
            <a:off x="6172200" y="1825625"/>
            <a:ext cx="5181600" cy="4653262"/>
          </a:xfrm>
        </p:spPr>
        <p:txBody>
          <a:bodyPr vert="horz" lIns="91440" tIns="45720" rIns="91440" bIns="45720" rtlCol="0" anchor="t">
            <a:normAutofit fontScale="92500" lnSpcReduction="10000"/>
          </a:bodyPr>
          <a:lstStyle/>
          <a:p>
            <a:r>
              <a:rPr lang="en-US" dirty="0">
                <a:cs typeface="Calibri"/>
              </a:rPr>
              <a:t>NUMERICAL </a:t>
            </a:r>
          </a:p>
          <a:p>
            <a:pPr marL="514350" indent="-514350">
              <a:buAutoNum type="arabicPeriod"/>
            </a:pPr>
            <a:r>
              <a:rPr lang="en-US" dirty="0">
                <a:latin typeface="Calibri"/>
                <a:cs typeface="Calibri"/>
              </a:rPr>
              <a:t>ROOMS</a:t>
            </a:r>
            <a:endParaRPr lang="en-US">
              <a:latin typeface="Calibri"/>
              <a:cs typeface="Calibri"/>
            </a:endParaRPr>
          </a:p>
          <a:p>
            <a:pPr marL="514350" indent="-514350">
              <a:buAutoNum type="arabicPeriod"/>
            </a:pPr>
            <a:r>
              <a:rPr lang="en-US" dirty="0">
                <a:latin typeface="Calibri" panose="020F0502020204030204"/>
                <a:cs typeface="Calibri"/>
              </a:rPr>
              <a:t>BATHROOM</a:t>
            </a:r>
            <a:endParaRPr lang="en-US">
              <a:latin typeface="Calibri"/>
              <a:cs typeface="Calibri"/>
            </a:endParaRPr>
          </a:p>
          <a:p>
            <a:pPr marL="514350" indent="-514350">
              <a:buAutoNum type="arabicPeriod"/>
            </a:pPr>
            <a:r>
              <a:rPr lang="en-US" dirty="0">
                <a:latin typeface="Calibri" panose="020F0502020204030204"/>
                <a:cs typeface="Calibri"/>
              </a:rPr>
              <a:t>PARKING SPACES</a:t>
            </a:r>
            <a:endParaRPr lang="en-US">
              <a:latin typeface="Calibri"/>
              <a:cs typeface="Calibri"/>
            </a:endParaRPr>
          </a:p>
          <a:p>
            <a:pPr marL="514350" indent="-514350">
              <a:buAutoNum type="arabicPeriod"/>
            </a:pPr>
            <a:r>
              <a:rPr lang="en-US" dirty="0">
                <a:latin typeface="Calibri" panose="020F0502020204030204"/>
                <a:cs typeface="Calibri"/>
              </a:rPr>
              <a:t>FLOOR</a:t>
            </a:r>
            <a:endParaRPr lang="en-US">
              <a:latin typeface="Calibri"/>
              <a:cs typeface="Calibri"/>
            </a:endParaRPr>
          </a:p>
          <a:p>
            <a:pPr marL="514350" indent="-514350">
              <a:buAutoNum type="arabicPeriod"/>
            </a:pPr>
            <a:r>
              <a:rPr lang="en-US" dirty="0" err="1">
                <a:latin typeface="Calibri"/>
                <a:cs typeface="Calibri"/>
              </a:rPr>
              <a:t>HOA</a:t>
            </a:r>
            <a:r>
              <a:rPr lang="en-US" dirty="0">
                <a:latin typeface="Calibri"/>
                <a:cs typeface="Calibri"/>
              </a:rPr>
              <a:t> (R$)</a:t>
            </a:r>
            <a:endParaRPr lang="en-US">
              <a:latin typeface="Calibri"/>
              <a:cs typeface="Calibri"/>
            </a:endParaRPr>
          </a:p>
          <a:p>
            <a:pPr marL="514350" indent="-514350">
              <a:buAutoNum type="arabicPeriod"/>
            </a:pPr>
            <a:r>
              <a:rPr lang="en-US" dirty="0">
                <a:latin typeface="Calibri" panose="020F0502020204030204"/>
                <a:cs typeface="Calibri"/>
              </a:rPr>
              <a:t>RENT AMOUNT (R$)</a:t>
            </a:r>
            <a:endParaRPr lang="en-US">
              <a:latin typeface="Calibri"/>
              <a:cs typeface="Calibri"/>
            </a:endParaRPr>
          </a:p>
          <a:p>
            <a:pPr marL="514350" indent="-514350">
              <a:buAutoNum type="arabicPeriod"/>
            </a:pPr>
            <a:r>
              <a:rPr lang="en-US" dirty="0">
                <a:latin typeface="Calibri" panose="020F0502020204030204"/>
                <a:cs typeface="Calibri"/>
              </a:rPr>
              <a:t>PROPERTY TAX (R$)</a:t>
            </a:r>
            <a:endParaRPr lang="en-US">
              <a:latin typeface="Calibri"/>
              <a:cs typeface="Calibri"/>
            </a:endParaRPr>
          </a:p>
          <a:p>
            <a:pPr marL="514350" indent="-514350">
              <a:buAutoNum type="arabicPeriod"/>
            </a:pPr>
            <a:r>
              <a:rPr lang="en-US" dirty="0">
                <a:latin typeface="Calibri" panose="020F0502020204030204"/>
                <a:cs typeface="Calibri"/>
              </a:rPr>
              <a:t>FIRE INSURANCE (R$)</a:t>
            </a:r>
            <a:endParaRPr lang="en-US">
              <a:latin typeface="Calibri"/>
              <a:cs typeface="Calibri"/>
            </a:endParaRPr>
          </a:p>
          <a:p>
            <a:pPr marL="514350" indent="-514350">
              <a:buAutoNum type="arabicPeriod"/>
            </a:pPr>
            <a:r>
              <a:rPr lang="en-US" dirty="0">
                <a:latin typeface="Calibri" panose="020F0502020204030204"/>
                <a:cs typeface="Calibri"/>
              </a:rPr>
              <a:t>TOTAL (R$</a:t>
            </a:r>
          </a:p>
        </p:txBody>
      </p:sp>
    </p:spTree>
    <p:extLst>
      <p:ext uri="{BB962C8B-B14F-4D97-AF65-F5344CB8AC3E}">
        <p14:creationId xmlns:p14="http://schemas.microsoft.com/office/powerpoint/2010/main" val="208032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5197-897F-3478-62F1-5BA4ABA9CC74}"/>
              </a:ext>
            </a:extLst>
          </p:cNvPr>
          <p:cNvSpPr>
            <a:spLocks noGrp="1"/>
          </p:cNvSpPr>
          <p:nvPr>
            <p:ph type="title"/>
          </p:nvPr>
        </p:nvSpPr>
        <p:spPr/>
        <p:txBody>
          <a:bodyPr/>
          <a:lstStyle/>
          <a:p>
            <a:r>
              <a:rPr lang="en-US" dirty="0">
                <a:cs typeface="Calibri Light"/>
              </a:rPr>
              <a:t>CRITERIA  </a:t>
            </a:r>
            <a:endParaRPr lang="en-US" dirty="0"/>
          </a:p>
        </p:txBody>
      </p:sp>
      <p:sp>
        <p:nvSpPr>
          <p:cNvPr id="3" name="Content Placeholder 2">
            <a:extLst>
              <a:ext uri="{FF2B5EF4-FFF2-40B4-BE49-F238E27FC236}">
                <a16:creationId xmlns:a16="http://schemas.microsoft.com/office/drawing/2014/main" id="{8D8B8B21-12FA-A11C-036D-132B7C2FAFB9}"/>
              </a:ext>
            </a:extLst>
          </p:cNvPr>
          <p:cNvSpPr>
            <a:spLocks noGrp="1"/>
          </p:cNvSpPr>
          <p:nvPr>
            <p:ph idx="1"/>
          </p:nvPr>
        </p:nvSpPr>
        <p:spPr/>
        <p:txBody>
          <a:bodyPr vert="horz" lIns="91440" tIns="45720" rIns="91440" bIns="45720" rtlCol="0" anchor="t">
            <a:normAutofit/>
          </a:bodyPr>
          <a:lstStyle/>
          <a:p>
            <a:r>
              <a:rPr lang="en-US" dirty="0">
                <a:ea typeface="+mn-lt"/>
                <a:cs typeface="+mn-lt"/>
              </a:rPr>
              <a:t>1. Bachelors---no of rooms will be less than 2 with single bathroom and we can see for both furnished and </a:t>
            </a:r>
            <a:r>
              <a:rPr lang="en-US" dirty="0" err="1">
                <a:ea typeface="+mn-lt"/>
                <a:cs typeface="+mn-lt"/>
              </a:rPr>
              <a:t>non furnished</a:t>
            </a:r>
            <a:r>
              <a:rPr lang="en-US" dirty="0">
                <a:ea typeface="+mn-lt"/>
                <a:cs typeface="+mn-lt"/>
              </a:rPr>
              <a:t> homes.    </a:t>
            </a:r>
            <a:endParaRPr lang="en-US" dirty="0">
              <a:cs typeface="Calibri"/>
            </a:endParaRPr>
          </a:p>
          <a:p>
            <a:endParaRPr lang="en-US" dirty="0">
              <a:cs typeface="Calibri"/>
            </a:endParaRPr>
          </a:p>
          <a:p>
            <a:r>
              <a:rPr lang="en-US" dirty="0">
                <a:ea typeface="+mn-lt"/>
                <a:cs typeface="+mn-lt"/>
              </a:rPr>
              <a:t>2. Mid-size family---  no of rooms will be less than equal to 6, with 2-3 bathrooms, parking spaces .</a:t>
            </a:r>
          </a:p>
          <a:p>
            <a:endParaRPr lang="en-US" dirty="0">
              <a:cs typeface="Calibri"/>
            </a:endParaRPr>
          </a:p>
          <a:p>
            <a:r>
              <a:rPr lang="en-US" dirty="0">
                <a:ea typeface="+mn-lt"/>
                <a:cs typeface="+mn-lt"/>
              </a:rPr>
              <a:t>3. For larger families---- no of rooms must be greater than 6 ,with greater than 3 bathrooms and  parking spaces .</a:t>
            </a:r>
          </a:p>
          <a:p>
            <a:endParaRPr lang="en-US" dirty="0">
              <a:cs typeface="Calibri"/>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131578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0E9B-6BC2-AF87-0CB1-FE8F6D125DA1}"/>
              </a:ext>
            </a:extLst>
          </p:cNvPr>
          <p:cNvSpPr>
            <a:spLocks noGrp="1"/>
          </p:cNvSpPr>
          <p:nvPr>
            <p:ph type="title"/>
          </p:nvPr>
        </p:nvSpPr>
        <p:spPr/>
        <p:txBody>
          <a:bodyPr/>
          <a:lstStyle/>
          <a:p>
            <a:r>
              <a:rPr lang="en-US" b="1" dirty="0">
                <a:cs typeface="Calibri Light"/>
              </a:rPr>
              <a:t>Availability of homes city wise for bachelors</a:t>
            </a:r>
            <a:endParaRPr lang="en-US" b="1" dirty="0"/>
          </a:p>
        </p:txBody>
      </p:sp>
      <p:pic>
        <p:nvPicPr>
          <p:cNvPr id="4" name="Picture 4" descr="Chart, pie chart&#10;&#10;Description automatically generated">
            <a:extLst>
              <a:ext uri="{FF2B5EF4-FFF2-40B4-BE49-F238E27FC236}">
                <a16:creationId xmlns:a16="http://schemas.microsoft.com/office/drawing/2014/main" id="{5200A97E-77EB-41C7-819C-FD17C82CD5DF}"/>
              </a:ext>
            </a:extLst>
          </p:cNvPr>
          <p:cNvPicPr>
            <a:picLocks noGrp="1" noChangeAspect="1"/>
          </p:cNvPicPr>
          <p:nvPr>
            <p:ph idx="1"/>
          </p:nvPr>
        </p:nvPicPr>
        <p:blipFill>
          <a:blip r:embed="rId2"/>
          <a:stretch>
            <a:fillRect/>
          </a:stretch>
        </p:blipFill>
        <p:spPr>
          <a:xfrm>
            <a:off x="1094700" y="1509323"/>
            <a:ext cx="9513770" cy="3718735"/>
          </a:xfrm>
          <a:prstGeom prst="rect">
            <a:avLst/>
          </a:prstGeom>
          <a:ln>
            <a:noFill/>
          </a:ln>
          <a:effectLst>
            <a:softEdge rad="112500"/>
          </a:effectLst>
        </p:spPr>
      </p:pic>
      <p:sp>
        <p:nvSpPr>
          <p:cNvPr id="5" name="TextBox 4">
            <a:extLst>
              <a:ext uri="{FF2B5EF4-FFF2-40B4-BE49-F238E27FC236}">
                <a16:creationId xmlns:a16="http://schemas.microsoft.com/office/drawing/2014/main" id="{C6376AC8-37FF-4666-A275-F465B24BD37B}"/>
              </a:ext>
            </a:extLst>
          </p:cNvPr>
          <p:cNvSpPr txBox="1"/>
          <p:nvPr/>
        </p:nvSpPr>
        <p:spPr>
          <a:xfrm>
            <a:off x="927652" y="5300869"/>
            <a:ext cx="101213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cs typeface="Calibri"/>
              </a:rPr>
              <a:t>Interpretation---</a:t>
            </a:r>
          </a:p>
          <a:p>
            <a:r>
              <a:rPr lang="en-US" sz="2000" dirty="0">
                <a:cs typeface="Calibri"/>
              </a:rPr>
              <a:t>On the basis of availability of homes</a:t>
            </a:r>
            <a:r>
              <a:rPr lang="en-US" sz="2000" b="1" dirty="0">
                <a:cs typeface="Calibri"/>
              </a:rPr>
              <a:t> Porto Alegre </a:t>
            </a:r>
            <a:r>
              <a:rPr lang="en-US" sz="2000" dirty="0">
                <a:cs typeface="Calibri"/>
              </a:rPr>
              <a:t> city can be chosen for relocation.</a:t>
            </a:r>
          </a:p>
        </p:txBody>
      </p:sp>
    </p:spTree>
    <p:extLst>
      <p:ext uri="{BB962C8B-B14F-4D97-AF65-F5344CB8AC3E}">
        <p14:creationId xmlns:p14="http://schemas.microsoft.com/office/powerpoint/2010/main" val="77844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9A82DE-F663-A5CA-81D2-64453083EFE8}"/>
              </a:ext>
            </a:extLst>
          </p:cNvPr>
          <p:cNvSpPr txBox="1"/>
          <p:nvPr/>
        </p:nvSpPr>
        <p:spPr>
          <a:xfrm>
            <a:off x="7953804" y="320991"/>
            <a:ext cx="4023160"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cs typeface="Calibri"/>
              </a:rPr>
              <a:t>Interpretation----</a:t>
            </a:r>
          </a:p>
          <a:p>
            <a:endParaRPr lang="en-US" sz="3200" b="1" dirty="0">
              <a:cs typeface="Calibri"/>
            </a:endParaRPr>
          </a:p>
          <a:p>
            <a:pPr marL="342900" indent="-342900">
              <a:buAutoNum type="arabicPeriod"/>
            </a:pPr>
            <a:r>
              <a:rPr lang="en-US" dirty="0">
                <a:cs typeface="Calibri"/>
              </a:rPr>
              <a:t>Since mean &gt;median  , the data is positively skewed.</a:t>
            </a:r>
          </a:p>
          <a:p>
            <a:pPr marL="342900" indent="-342900">
              <a:buAutoNum type="arabicPeriod"/>
            </a:pPr>
            <a:endParaRPr lang="en-US" dirty="0">
              <a:cs typeface="Calibri"/>
            </a:endParaRPr>
          </a:p>
          <a:p>
            <a:pPr marL="342900" indent="-342900">
              <a:buAutoNum type="arabicPeriod"/>
            </a:pPr>
            <a:r>
              <a:rPr lang="en-US" dirty="0">
                <a:cs typeface="Calibri"/>
              </a:rPr>
              <a:t>Positively Skewed means majority of the data is </a:t>
            </a:r>
            <a:r>
              <a:rPr lang="en-US" dirty="0" err="1">
                <a:cs typeface="Calibri"/>
              </a:rPr>
              <a:t>concerntrated</a:t>
            </a:r>
            <a:r>
              <a:rPr lang="en-US" dirty="0">
                <a:cs typeface="Calibri"/>
              </a:rPr>
              <a:t> on the lower end of the range  and higher value of mean is due to the presence of outliers in the data .</a:t>
            </a:r>
          </a:p>
          <a:p>
            <a:pPr marL="342900" indent="-342900">
              <a:buAutoNum type="arabicPeriod"/>
            </a:pPr>
            <a:endParaRPr lang="en-US" dirty="0">
              <a:cs typeface="Calibri"/>
            </a:endParaRPr>
          </a:p>
          <a:p>
            <a:pPr marL="342900" indent="-342900">
              <a:buAutoNum type="arabicPeriod"/>
            </a:pPr>
            <a:r>
              <a:rPr lang="en-US" dirty="0">
                <a:cs typeface="Calibri"/>
              </a:rPr>
              <a:t>Outlier removal is not advised as the  rent of property may differ on the basis of furniture and location . </a:t>
            </a:r>
          </a:p>
          <a:p>
            <a:pPr marL="342900" indent="-342900">
              <a:buAutoNum type="arabicPeriod"/>
            </a:pPr>
            <a:endParaRPr lang="en-US" dirty="0">
              <a:cs typeface="Calibri"/>
            </a:endParaRPr>
          </a:p>
          <a:p>
            <a:pPr marL="342900" indent="-342900">
              <a:buAutoNum type="arabicPeriod"/>
            </a:pPr>
            <a:r>
              <a:rPr lang="en-US" dirty="0">
                <a:cs typeface="Calibri"/>
              </a:rPr>
              <a:t>On the basis of rent amount  </a:t>
            </a:r>
            <a:r>
              <a:rPr lang="en-US" dirty="0" err="1">
                <a:cs typeface="Calibri"/>
              </a:rPr>
              <a:t>campinas</a:t>
            </a:r>
            <a:r>
              <a:rPr lang="en-US" dirty="0">
                <a:cs typeface="Calibri"/>
              </a:rPr>
              <a:t> city is more preferred as compared to other cities.</a:t>
            </a:r>
          </a:p>
        </p:txBody>
      </p:sp>
      <p:pic>
        <p:nvPicPr>
          <p:cNvPr id="14" name="Picture 14" descr="Chart, box and whisker chart&#10;&#10;Description automatically generated">
            <a:extLst>
              <a:ext uri="{FF2B5EF4-FFF2-40B4-BE49-F238E27FC236}">
                <a16:creationId xmlns:a16="http://schemas.microsoft.com/office/drawing/2014/main" id="{8FEB4617-B013-E52B-8F72-C1639794FA63}"/>
              </a:ext>
            </a:extLst>
          </p:cNvPr>
          <p:cNvPicPr>
            <a:picLocks noChangeAspect="1"/>
          </p:cNvPicPr>
          <p:nvPr/>
        </p:nvPicPr>
        <p:blipFill>
          <a:blip r:embed="rId2"/>
          <a:stretch>
            <a:fillRect/>
          </a:stretch>
        </p:blipFill>
        <p:spPr>
          <a:xfrm>
            <a:off x="-5748" y="198689"/>
            <a:ext cx="7760893" cy="4217753"/>
          </a:xfrm>
          <a:prstGeom prst="rect">
            <a:avLst/>
          </a:prstGeom>
        </p:spPr>
      </p:pic>
      <p:pic>
        <p:nvPicPr>
          <p:cNvPr id="15" name="Picture 15" descr="Table&#10;&#10;Description automatically generated">
            <a:extLst>
              <a:ext uri="{FF2B5EF4-FFF2-40B4-BE49-F238E27FC236}">
                <a16:creationId xmlns:a16="http://schemas.microsoft.com/office/drawing/2014/main" id="{871DA1C7-6922-D147-6040-8D74E44119E1}"/>
              </a:ext>
            </a:extLst>
          </p:cNvPr>
          <p:cNvPicPr>
            <a:picLocks noChangeAspect="1"/>
          </p:cNvPicPr>
          <p:nvPr/>
        </p:nvPicPr>
        <p:blipFill>
          <a:blip r:embed="rId3"/>
          <a:stretch>
            <a:fillRect/>
          </a:stretch>
        </p:blipFill>
        <p:spPr>
          <a:xfrm>
            <a:off x="-5751" y="4651991"/>
            <a:ext cx="7444596" cy="1852849"/>
          </a:xfrm>
          <a:prstGeom prst="rect">
            <a:avLst/>
          </a:prstGeom>
        </p:spPr>
      </p:pic>
    </p:spTree>
    <p:extLst>
      <p:ext uri="{BB962C8B-B14F-4D97-AF65-F5344CB8AC3E}">
        <p14:creationId xmlns:p14="http://schemas.microsoft.com/office/powerpoint/2010/main" val="100666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7" descr="Chart, bar chart&#10;&#10;Description automatically generated">
            <a:extLst>
              <a:ext uri="{FF2B5EF4-FFF2-40B4-BE49-F238E27FC236}">
                <a16:creationId xmlns:a16="http://schemas.microsoft.com/office/drawing/2014/main" id="{6AB513F9-52DD-CC11-A75D-E977E65B0174}"/>
              </a:ext>
            </a:extLst>
          </p:cNvPr>
          <p:cNvPicPr>
            <a:picLocks noGrp="1" noChangeAspect="1"/>
          </p:cNvPicPr>
          <p:nvPr>
            <p:ph idx="1"/>
          </p:nvPr>
        </p:nvPicPr>
        <p:blipFill>
          <a:blip r:embed="rId2"/>
          <a:stretch>
            <a:fillRect/>
          </a:stretch>
        </p:blipFill>
        <p:spPr>
          <a:xfrm>
            <a:off x="838200" y="252212"/>
            <a:ext cx="10515600" cy="4306389"/>
          </a:xfrm>
        </p:spPr>
      </p:pic>
      <p:sp>
        <p:nvSpPr>
          <p:cNvPr id="18" name="TextBox 17">
            <a:extLst>
              <a:ext uri="{FF2B5EF4-FFF2-40B4-BE49-F238E27FC236}">
                <a16:creationId xmlns:a16="http://schemas.microsoft.com/office/drawing/2014/main" id="{6EACF299-A469-89C8-163A-91DA65383BE6}"/>
              </a:ext>
            </a:extLst>
          </p:cNvPr>
          <p:cNvSpPr txBox="1"/>
          <p:nvPr/>
        </p:nvSpPr>
        <p:spPr>
          <a:xfrm>
            <a:off x="712303" y="4588565"/>
            <a:ext cx="106017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Interpretation---</a:t>
            </a:r>
          </a:p>
          <a:p>
            <a:pPr marL="342900" indent="-342900">
              <a:buAutoNum type="arabicPeriod"/>
            </a:pPr>
            <a:r>
              <a:rPr lang="en-US" dirty="0">
                <a:cs typeface="Calibri"/>
              </a:rPr>
              <a:t>For bachelors more single rooms are available in </a:t>
            </a:r>
            <a:r>
              <a:rPr lang="en-US" dirty="0" err="1">
                <a:cs typeface="Calibri"/>
              </a:rPr>
              <a:t>porto</a:t>
            </a:r>
            <a:r>
              <a:rPr lang="en-US" dirty="0">
                <a:cs typeface="Calibri"/>
              </a:rPr>
              <a:t> </a:t>
            </a:r>
            <a:r>
              <a:rPr lang="en-US" dirty="0" err="1">
                <a:cs typeface="Calibri"/>
              </a:rPr>
              <a:t>alegre</a:t>
            </a:r>
            <a:r>
              <a:rPr lang="en-US" dirty="0">
                <a:cs typeface="Calibri"/>
              </a:rPr>
              <a:t> city </a:t>
            </a:r>
          </a:p>
          <a:p>
            <a:pPr marL="342900" indent="-342900">
              <a:buAutoNum type="arabicPeriod"/>
            </a:pPr>
            <a:r>
              <a:rPr lang="en-US" dirty="0">
                <a:cs typeface="Calibri"/>
              </a:rPr>
              <a:t>Majority of rooms are non-furnished  in the </a:t>
            </a:r>
            <a:r>
              <a:rPr lang="en-US" dirty="0" err="1">
                <a:cs typeface="Calibri"/>
              </a:rPr>
              <a:t>porto</a:t>
            </a:r>
            <a:r>
              <a:rPr lang="en-US" dirty="0">
                <a:cs typeface="Calibri"/>
              </a:rPr>
              <a:t> </a:t>
            </a:r>
            <a:r>
              <a:rPr lang="en-US" dirty="0" err="1">
                <a:cs typeface="Calibri"/>
              </a:rPr>
              <a:t>alegre</a:t>
            </a:r>
            <a:r>
              <a:rPr lang="en-US" dirty="0">
                <a:cs typeface="Calibri"/>
              </a:rPr>
              <a:t> city .</a:t>
            </a:r>
          </a:p>
        </p:txBody>
      </p:sp>
      <p:sp>
        <p:nvSpPr>
          <p:cNvPr id="19" name="TextBox 18">
            <a:extLst>
              <a:ext uri="{FF2B5EF4-FFF2-40B4-BE49-F238E27FC236}">
                <a16:creationId xmlns:a16="http://schemas.microsoft.com/office/drawing/2014/main" id="{B144C4DC-F36B-9519-4F44-61DD6AE8E155}"/>
              </a:ext>
            </a:extLst>
          </p:cNvPr>
          <p:cNvSpPr txBox="1"/>
          <p:nvPr/>
        </p:nvSpPr>
        <p:spPr>
          <a:xfrm>
            <a:off x="593847" y="5632173"/>
            <a:ext cx="1091897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Conclusion ---</a:t>
            </a:r>
          </a:p>
          <a:p>
            <a:r>
              <a:rPr lang="en-US" dirty="0">
                <a:cs typeface="Calibri"/>
              </a:rPr>
              <a:t>On the basis of availability of rooms and since there is not much difference in the rent of cities , Porto Alegre city will be suitable for bachelors  to relocate.</a:t>
            </a:r>
          </a:p>
        </p:txBody>
      </p:sp>
    </p:spTree>
    <p:extLst>
      <p:ext uri="{BB962C8B-B14F-4D97-AF65-F5344CB8AC3E}">
        <p14:creationId xmlns:p14="http://schemas.microsoft.com/office/powerpoint/2010/main" val="19541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F043-CF23-343B-02DC-B79FD13DC70D}"/>
              </a:ext>
            </a:extLst>
          </p:cNvPr>
          <p:cNvSpPr>
            <a:spLocks noGrp="1"/>
          </p:cNvSpPr>
          <p:nvPr>
            <p:ph type="title"/>
          </p:nvPr>
        </p:nvSpPr>
        <p:spPr>
          <a:xfrm>
            <a:off x="838200" y="365125"/>
            <a:ext cx="10515600" cy="908620"/>
          </a:xfrm>
        </p:spPr>
        <p:txBody>
          <a:bodyPr/>
          <a:lstStyle/>
          <a:p>
            <a:r>
              <a:rPr lang="en-US" b="1" dirty="0">
                <a:ea typeface="+mj-lt"/>
                <a:cs typeface="+mj-lt"/>
              </a:rPr>
              <a:t>Availability Of Homes For Mid-size Family</a:t>
            </a:r>
            <a:endParaRPr lang="en-US" b="1" dirty="0"/>
          </a:p>
        </p:txBody>
      </p:sp>
      <p:sp>
        <p:nvSpPr>
          <p:cNvPr id="3" name="TextBox 2">
            <a:extLst>
              <a:ext uri="{FF2B5EF4-FFF2-40B4-BE49-F238E27FC236}">
                <a16:creationId xmlns:a16="http://schemas.microsoft.com/office/drawing/2014/main" id="{C6333F77-1A5E-1669-EF44-A3F30E88D604}"/>
              </a:ext>
            </a:extLst>
          </p:cNvPr>
          <p:cNvSpPr txBox="1"/>
          <p:nvPr/>
        </p:nvSpPr>
        <p:spPr>
          <a:xfrm>
            <a:off x="794657" y="5371192"/>
            <a:ext cx="10668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Calibri"/>
              </a:rPr>
              <a:t>Interpretation----</a:t>
            </a:r>
          </a:p>
          <a:p>
            <a:pPr marL="342900" indent="-342900">
              <a:buAutoNum type="arabicPeriod"/>
            </a:pPr>
            <a:r>
              <a:rPr lang="en-US" dirty="0">
                <a:cs typeface="Calibri"/>
              </a:rPr>
              <a:t>On the basis of </a:t>
            </a:r>
            <a:r>
              <a:rPr lang="en-US" dirty="0" err="1">
                <a:cs typeface="Calibri"/>
              </a:rPr>
              <a:t>avalability</a:t>
            </a:r>
            <a:r>
              <a:rPr lang="en-US" dirty="0">
                <a:cs typeface="Calibri"/>
              </a:rPr>
              <a:t> of homes Belo- Horizonte city  has maximum  49.36 % of the homes available.</a:t>
            </a:r>
          </a:p>
          <a:p>
            <a:pPr marL="342900" indent="-342900">
              <a:buAutoNum type="arabicPeriod"/>
            </a:pPr>
            <a:r>
              <a:rPr lang="en-US" dirty="0">
                <a:cs typeface="Calibri"/>
              </a:rPr>
              <a:t>For cities </a:t>
            </a:r>
            <a:r>
              <a:rPr lang="en-US" dirty="0" err="1">
                <a:cs typeface="Calibri"/>
              </a:rPr>
              <a:t>porto</a:t>
            </a:r>
            <a:r>
              <a:rPr lang="en-US" dirty="0">
                <a:cs typeface="Calibri"/>
              </a:rPr>
              <a:t> </a:t>
            </a:r>
            <a:r>
              <a:rPr lang="en-US" dirty="0" err="1">
                <a:cs typeface="Calibri"/>
              </a:rPr>
              <a:t>alegre</a:t>
            </a:r>
            <a:r>
              <a:rPr lang="en-US" dirty="0">
                <a:cs typeface="Calibri"/>
              </a:rPr>
              <a:t> and </a:t>
            </a:r>
            <a:r>
              <a:rPr lang="en-US" dirty="0" err="1">
                <a:cs typeface="Calibri"/>
              </a:rPr>
              <a:t>campinas</a:t>
            </a:r>
            <a:r>
              <a:rPr lang="en-US" dirty="0">
                <a:cs typeface="Calibri"/>
              </a:rPr>
              <a:t> 26.91 % and 23.73 % of homes are available.</a:t>
            </a:r>
          </a:p>
        </p:txBody>
      </p:sp>
      <p:pic>
        <p:nvPicPr>
          <p:cNvPr id="7" name="Picture 7" descr="Chart, pie chart&#10;&#10;Description automatically generated">
            <a:extLst>
              <a:ext uri="{FF2B5EF4-FFF2-40B4-BE49-F238E27FC236}">
                <a16:creationId xmlns:a16="http://schemas.microsoft.com/office/drawing/2014/main" id="{0324EF08-E67F-798C-EAC2-3986D150B6D6}"/>
              </a:ext>
            </a:extLst>
          </p:cNvPr>
          <p:cNvPicPr>
            <a:picLocks noGrp="1" noChangeAspect="1"/>
          </p:cNvPicPr>
          <p:nvPr>
            <p:ph idx="1"/>
          </p:nvPr>
        </p:nvPicPr>
        <p:blipFill>
          <a:blip r:embed="rId2"/>
          <a:stretch>
            <a:fillRect/>
          </a:stretch>
        </p:blipFill>
        <p:spPr>
          <a:xfrm>
            <a:off x="709764" y="1279285"/>
            <a:ext cx="10441791" cy="3804999"/>
          </a:xfrm>
        </p:spPr>
      </p:pic>
    </p:spTree>
    <p:extLst>
      <p:ext uri="{BB962C8B-B14F-4D97-AF65-F5344CB8AC3E}">
        <p14:creationId xmlns:p14="http://schemas.microsoft.com/office/powerpoint/2010/main" val="218474927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case study on Exploratory data analysis of Brazil housing</vt:lpstr>
      <vt:lpstr>INTRODUCTION</vt:lpstr>
      <vt:lpstr>Separating the categorical and numerical columns</vt:lpstr>
      <vt:lpstr>SEPARATE  CATEGORICAL AND NUMERICAL COLUMNS</vt:lpstr>
      <vt:lpstr>CRITERIA  </vt:lpstr>
      <vt:lpstr>Availability of homes city wise for bachelors</vt:lpstr>
      <vt:lpstr>PowerPoint Presentation</vt:lpstr>
      <vt:lpstr>PowerPoint Presentation</vt:lpstr>
      <vt:lpstr>Availability Of Homes For Mid-size Family</vt:lpstr>
      <vt:lpstr>PowerPoint Presentation</vt:lpstr>
      <vt:lpstr>PowerPoint Presentation</vt:lpstr>
      <vt:lpstr>PowerPoint Presentation</vt:lpstr>
      <vt:lpstr>Availability Of Homes For Large Family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153</cp:revision>
  <dcterms:created xsi:type="dcterms:W3CDTF">2023-04-10T13:41:23Z</dcterms:created>
  <dcterms:modified xsi:type="dcterms:W3CDTF">2023-04-11T17:48:43Z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