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693" r:id="rId2"/>
  </p:sldMasterIdLst>
  <p:sldIdLst>
    <p:sldId id="256" r:id="rId3"/>
    <p:sldId id="257" r:id="rId4"/>
    <p:sldId id="258" r:id="rId5"/>
    <p:sldId id="260" r:id="rId6"/>
    <p:sldId id="262" r:id="rId7"/>
    <p:sldId id="263" r:id="rId8"/>
    <p:sldId id="265"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772DE-11E3-44C3-90C4-7DE46CB05123}" v="3633" dt="2023-06-16T12:19:20.910"/>
    <p1510:client id="{0E31F945-ADD2-4DD1-9E5D-7C6A3EAC47E9}" v="25" dt="2023-06-18T03:51:34.920"/>
    <p1510:client id="{3CE145AB-DAD3-4C4F-AE05-3224295196CA}" v="1761" dt="2023-06-14T11:05:53.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139084-F7D2-44DC-83A1-1E08A6233BD4}" type="doc">
      <dgm:prSet loTypeId="urn:microsoft.com/office/officeart/2005/8/layout/chevron2" loCatId="process" qsTypeId="urn:microsoft.com/office/officeart/2005/8/quickstyle/simple1" qsCatId="simple" csTypeId="urn:microsoft.com/office/officeart/2005/8/colors/colorful5" csCatId="colorful"/>
      <dgm:spPr/>
      <dgm:t>
        <a:bodyPr/>
        <a:lstStyle/>
        <a:p>
          <a:endParaRPr lang="en-US"/>
        </a:p>
      </dgm:t>
    </dgm:pt>
    <dgm:pt modelId="{95D56D85-BBFA-4103-B87F-F89B21E0607D}">
      <dgm:prSet/>
      <dgm:spPr/>
      <dgm:t>
        <a:bodyPr/>
        <a:lstStyle/>
        <a:p>
          <a:r>
            <a:rPr lang="en-US"/>
            <a:t>Inspect</a:t>
          </a:r>
        </a:p>
      </dgm:t>
    </dgm:pt>
    <dgm:pt modelId="{CC5AFE3B-FFD3-400B-8383-417087A97734}" type="parTrans" cxnId="{E6D6ED52-5A82-4AA7-BCFB-EFD6F000B388}">
      <dgm:prSet/>
      <dgm:spPr/>
      <dgm:t>
        <a:bodyPr/>
        <a:lstStyle/>
        <a:p>
          <a:endParaRPr lang="en-US"/>
        </a:p>
      </dgm:t>
    </dgm:pt>
    <dgm:pt modelId="{287F82FB-DE0F-408D-AE3E-ABE7872B281C}" type="sibTrans" cxnId="{E6D6ED52-5A82-4AA7-BCFB-EFD6F000B388}">
      <dgm:prSet/>
      <dgm:spPr/>
      <dgm:t>
        <a:bodyPr/>
        <a:lstStyle/>
        <a:p>
          <a:endParaRPr lang="en-US"/>
        </a:p>
      </dgm:t>
    </dgm:pt>
    <dgm:pt modelId="{68156F09-BD3B-4354-A171-DE61BFAD1D25}">
      <dgm:prSet/>
      <dgm:spPr/>
      <dgm:t>
        <a:bodyPr/>
        <a:lstStyle/>
        <a:p>
          <a:r>
            <a:rPr lang="en-US"/>
            <a:t>Visually inspect the first few and last few rows of the data.</a:t>
          </a:r>
        </a:p>
      </dgm:t>
    </dgm:pt>
    <dgm:pt modelId="{8CB1AC85-A805-4451-BAE8-C1DF77F72FE3}" type="parTrans" cxnId="{006A5A7B-D010-44F9-ABD1-8890F62DF008}">
      <dgm:prSet/>
      <dgm:spPr/>
      <dgm:t>
        <a:bodyPr/>
        <a:lstStyle/>
        <a:p>
          <a:endParaRPr lang="en-US"/>
        </a:p>
      </dgm:t>
    </dgm:pt>
    <dgm:pt modelId="{49F2D16F-2641-47BB-99C9-E3EF4E38EF0A}" type="sibTrans" cxnId="{006A5A7B-D010-44F9-ABD1-8890F62DF008}">
      <dgm:prSet/>
      <dgm:spPr/>
      <dgm:t>
        <a:bodyPr/>
        <a:lstStyle/>
        <a:p>
          <a:endParaRPr lang="en-US"/>
        </a:p>
      </dgm:t>
    </dgm:pt>
    <dgm:pt modelId="{8B571858-ED1E-4A7B-970F-D93108D42BFB}">
      <dgm:prSet/>
      <dgm:spPr/>
      <dgm:t>
        <a:bodyPr/>
        <a:lstStyle/>
        <a:p>
          <a:r>
            <a:rPr lang="en-US"/>
            <a:t>Check</a:t>
          </a:r>
        </a:p>
      </dgm:t>
    </dgm:pt>
    <dgm:pt modelId="{D226C869-A373-46EB-AF52-66D93CB44482}" type="parTrans" cxnId="{1900AB41-4D71-48C9-8357-55608BDD38D2}">
      <dgm:prSet/>
      <dgm:spPr/>
      <dgm:t>
        <a:bodyPr/>
        <a:lstStyle/>
        <a:p>
          <a:endParaRPr lang="en-US"/>
        </a:p>
      </dgm:t>
    </dgm:pt>
    <dgm:pt modelId="{1B61E9CD-BB37-44EF-BB9B-8808B8045BD9}" type="sibTrans" cxnId="{1900AB41-4D71-48C9-8357-55608BDD38D2}">
      <dgm:prSet/>
      <dgm:spPr/>
      <dgm:t>
        <a:bodyPr/>
        <a:lstStyle/>
        <a:p>
          <a:endParaRPr lang="en-US"/>
        </a:p>
      </dgm:t>
    </dgm:pt>
    <dgm:pt modelId="{8DAE0AE3-697B-4906-A323-F6504BA8C1BC}">
      <dgm:prSet/>
      <dgm:spPr/>
      <dgm:t>
        <a:bodyPr/>
        <a:lstStyle/>
        <a:p>
          <a:r>
            <a:rPr lang="en-US"/>
            <a:t>Check the shape of the data frame.</a:t>
          </a:r>
        </a:p>
      </dgm:t>
    </dgm:pt>
    <dgm:pt modelId="{1587F235-9BEF-4067-87FD-8D4FC0424072}" type="parTrans" cxnId="{0E5417C9-66A6-4C63-9F5B-46BD2256C0F4}">
      <dgm:prSet/>
      <dgm:spPr/>
      <dgm:t>
        <a:bodyPr/>
        <a:lstStyle/>
        <a:p>
          <a:endParaRPr lang="en-US"/>
        </a:p>
      </dgm:t>
    </dgm:pt>
    <dgm:pt modelId="{ECEBD2CE-C1EC-452D-897A-7A3436DAAA5F}" type="sibTrans" cxnId="{0E5417C9-66A6-4C63-9F5B-46BD2256C0F4}">
      <dgm:prSet/>
      <dgm:spPr/>
      <dgm:t>
        <a:bodyPr/>
        <a:lstStyle/>
        <a:p>
          <a:endParaRPr lang="en-US"/>
        </a:p>
      </dgm:t>
    </dgm:pt>
    <dgm:pt modelId="{74C80264-2A96-4B8B-943D-B2AA6A76AE53}">
      <dgm:prSet/>
      <dgm:spPr/>
      <dgm:t>
        <a:bodyPr/>
        <a:lstStyle/>
        <a:p>
          <a:r>
            <a:rPr lang="en-US"/>
            <a:t>Check</a:t>
          </a:r>
        </a:p>
      </dgm:t>
    </dgm:pt>
    <dgm:pt modelId="{B6F3C877-BE7E-4CF1-A724-A7C35F1EB1B7}" type="parTrans" cxnId="{17E1A37C-D0A7-4D6A-9197-58F60CFE1F9B}">
      <dgm:prSet/>
      <dgm:spPr/>
      <dgm:t>
        <a:bodyPr/>
        <a:lstStyle/>
        <a:p>
          <a:endParaRPr lang="en-US"/>
        </a:p>
      </dgm:t>
    </dgm:pt>
    <dgm:pt modelId="{BB33A68F-255D-487D-9CD5-0D0298EBC8BE}" type="sibTrans" cxnId="{17E1A37C-D0A7-4D6A-9197-58F60CFE1F9B}">
      <dgm:prSet/>
      <dgm:spPr/>
      <dgm:t>
        <a:bodyPr/>
        <a:lstStyle/>
        <a:p>
          <a:endParaRPr lang="en-US"/>
        </a:p>
      </dgm:t>
    </dgm:pt>
    <dgm:pt modelId="{C9B8BF10-FF31-4EF7-99E0-3A6B7105DFF0}">
      <dgm:prSet/>
      <dgm:spPr/>
      <dgm:t>
        <a:bodyPr/>
        <a:lstStyle/>
        <a:p>
          <a:r>
            <a:rPr lang="en-US"/>
            <a:t>Check the count of null values in each column.</a:t>
          </a:r>
        </a:p>
      </dgm:t>
    </dgm:pt>
    <dgm:pt modelId="{CC66C02B-58F5-404B-A279-65613B2FB5D3}" type="parTrans" cxnId="{7328D572-9830-493C-A686-D434BCE4366A}">
      <dgm:prSet/>
      <dgm:spPr/>
      <dgm:t>
        <a:bodyPr/>
        <a:lstStyle/>
        <a:p>
          <a:endParaRPr lang="en-US"/>
        </a:p>
      </dgm:t>
    </dgm:pt>
    <dgm:pt modelId="{659A6A26-CB9A-4759-A0FE-756909E78C20}" type="sibTrans" cxnId="{7328D572-9830-493C-A686-D434BCE4366A}">
      <dgm:prSet/>
      <dgm:spPr/>
      <dgm:t>
        <a:bodyPr/>
        <a:lstStyle/>
        <a:p>
          <a:endParaRPr lang="en-US"/>
        </a:p>
      </dgm:t>
    </dgm:pt>
    <dgm:pt modelId="{F8650925-B5DE-467D-BA75-67E941CB4226}">
      <dgm:prSet/>
      <dgm:spPr/>
      <dgm:t>
        <a:bodyPr/>
        <a:lstStyle/>
        <a:p>
          <a:r>
            <a:rPr lang="en-US"/>
            <a:t>Inspect</a:t>
          </a:r>
        </a:p>
      </dgm:t>
    </dgm:pt>
    <dgm:pt modelId="{B0A7405A-A86F-4A07-A78A-CD454CC14CB8}" type="parTrans" cxnId="{7F93FC5D-F639-420B-A89D-785F5D99A8AB}">
      <dgm:prSet/>
      <dgm:spPr/>
      <dgm:t>
        <a:bodyPr/>
        <a:lstStyle/>
        <a:p>
          <a:endParaRPr lang="en-US"/>
        </a:p>
      </dgm:t>
    </dgm:pt>
    <dgm:pt modelId="{DFBC0002-3BFA-475A-AF41-2C8A1051BB2B}" type="sibTrans" cxnId="{7F93FC5D-F639-420B-A89D-785F5D99A8AB}">
      <dgm:prSet/>
      <dgm:spPr/>
      <dgm:t>
        <a:bodyPr/>
        <a:lstStyle/>
        <a:p>
          <a:endParaRPr lang="en-US"/>
        </a:p>
      </dgm:t>
    </dgm:pt>
    <dgm:pt modelId="{DE6DFEAC-1209-4158-80C3-4B589A9AF87A}">
      <dgm:prSet/>
      <dgm:spPr/>
      <dgm:t>
        <a:bodyPr/>
        <a:lstStyle/>
        <a:p>
          <a:r>
            <a:rPr lang="en-US"/>
            <a:t>Inspect all the column names and cross check with the data dictionary.</a:t>
          </a:r>
        </a:p>
      </dgm:t>
    </dgm:pt>
    <dgm:pt modelId="{9A5BD0E5-946C-485B-9EBE-FF217F955F4B}" type="parTrans" cxnId="{7CB02A4E-6596-4DBC-9060-A7521114F0EB}">
      <dgm:prSet/>
      <dgm:spPr/>
      <dgm:t>
        <a:bodyPr/>
        <a:lstStyle/>
        <a:p>
          <a:endParaRPr lang="en-US"/>
        </a:p>
      </dgm:t>
    </dgm:pt>
    <dgm:pt modelId="{E922B08B-0ADA-4ACE-9E93-EF6591A7A392}" type="sibTrans" cxnId="{7CB02A4E-6596-4DBC-9060-A7521114F0EB}">
      <dgm:prSet/>
      <dgm:spPr/>
      <dgm:t>
        <a:bodyPr/>
        <a:lstStyle/>
        <a:p>
          <a:endParaRPr lang="en-US"/>
        </a:p>
      </dgm:t>
    </dgm:pt>
    <dgm:pt modelId="{53BFE921-5709-4273-B6C5-063F8FA64F20}">
      <dgm:prSet/>
      <dgm:spPr/>
      <dgm:t>
        <a:bodyPr/>
        <a:lstStyle/>
        <a:p>
          <a:r>
            <a:rPr lang="en-US"/>
            <a:t>Check</a:t>
          </a:r>
        </a:p>
      </dgm:t>
    </dgm:pt>
    <dgm:pt modelId="{14BA2F51-EE2E-428F-974D-DC1E86AFC442}" type="parTrans" cxnId="{56FFABEE-DB65-43E0-86E5-FD816D16BDE4}">
      <dgm:prSet/>
      <dgm:spPr/>
      <dgm:t>
        <a:bodyPr/>
        <a:lstStyle/>
        <a:p>
          <a:endParaRPr lang="en-US"/>
        </a:p>
      </dgm:t>
    </dgm:pt>
    <dgm:pt modelId="{2E9C0724-4992-4D68-8C9F-EFF3405C0AFD}" type="sibTrans" cxnId="{56FFABEE-DB65-43E0-86E5-FD816D16BDE4}">
      <dgm:prSet/>
      <dgm:spPr/>
      <dgm:t>
        <a:bodyPr/>
        <a:lstStyle/>
        <a:p>
          <a:endParaRPr lang="en-US"/>
        </a:p>
      </dgm:t>
    </dgm:pt>
    <dgm:pt modelId="{64E080C5-B98E-4D4E-9275-0460088C3B1A}">
      <dgm:prSet/>
      <dgm:spPr/>
      <dgm:t>
        <a:bodyPr/>
        <a:lstStyle/>
        <a:p>
          <a:r>
            <a:rPr lang="en-US"/>
            <a:t>Check the information of the data frame using the info() function.</a:t>
          </a:r>
        </a:p>
      </dgm:t>
    </dgm:pt>
    <dgm:pt modelId="{6B76C997-2F0C-415E-8363-00C6FD63D212}" type="parTrans" cxnId="{849F41FA-1463-4919-9724-2EFBA9DEC799}">
      <dgm:prSet/>
      <dgm:spPr/>
      <dgm:t>
        <a:bodyPr/>
        <a:lstStyle/>
        <a:p>
          <a:endParaRPr lang="en-US"/>
        </a:p>
      </dgm:t>
    </dgm:pt>
    <dgm:pt modelId="{1D03ABFB-D7F2-4AFC-9C14-2185F8933A91}" type="sibTrans" cxnId="{849F41FA-1463-4919-9724-2EFBA9DEC799}">
      <dgm:prSet/>
      <dgm:spPr/>
      <dgm:t>
        <a:bodyPr/>
        <a:lstStyle/>
        <a:p>
          <a:endParaRPr lang="en-US"/>
        </a:p>
      </dgm:t>
    </dgm:pt>
    <dgm:pt modelId="{FCBDC8CC-CB45-4D22-B4D9-19DF385247DB}" type="pres">
      <dgm:prSet presAssocID="{5C139084-F7D2-44DC-83A1-1E08A6233BD4}" presName="linearFlow" presStyleCnt="0">
        <dgm:presLayoutVars>
          <dgm:dir/>
          <dgm:animLvl val="lvl"/>
          <dgm:resizeHandles val="exact"/>
        </dgm:presLayoutVars>
      </dgm:prSet>
      <dgm:spPr/>
    </dgm:pt>
    <dgm:pt modelId="{F872DB9E-A7B7-42B0-A8E6-631DDFC39778}" type="pres">
      <dgm:prSet presAssocID="{95D56D85-BBFA-4103-B87F-F89B21E0607D}" presName="composite" presStyleCnt="0"/>
      <dgm:spPr/>
    </dgm:pt>
    <dgm:pt modelId="{0D165495-9EE2-43A8-9F3C-1796010C111D}" type="pres">
      <dgm:prSet presAssocID="{95D56D85-BBFA-4103-B87F-F89B21E0607D}" presName="parentText" presStyleLbl="alignNode1" presStyleIdx="0" presStyleCnt="5">
        <dgm:presLayoutVars>
          <dgm:chMax val="1"/>
          <dgm:bulletEnabled val="1"/>
        </dgm:presLayoutVars>
      </dgm:prSet>
      <dgm:spPr/>
    </dgm:pt>
    <dgm:pt modelId="{51D60964-7FE3-4D73-853A-1CAF00E86E06}" type="pres">
      <dgm:prSet presAssocID="{95D56D85-BBFA-4103-B87F-F89B21E0607D}" presName="descendantText" presStyleLbl="alignAcc1" presStyleIdx="0" presStyleCnt="5">
        <dgm:presLayoutVars>
          <dgm:bulletEnabled val="1"/>
        </dgm:presLayoutVars>
      </dgm:prSet>
      <dgm:spPr/>
    </dgm:pt>
    <dgm:pt modelId="{647BCB82-0396-4C85-9C27-FD6AEFC5699C}" type="pres">
      <dgm:prSet presAssocID="{287F82FB-DE0F-408D-AE3E-ABE7872B281C}" presName="sp" presStyleCnt="0"/>
      <dgm:spPr/>
    </dgm:pt>
    <dgm:pt modelId="{E19A7FA5-7D69-4931-9251-6FB6AE3846F6}" type="pres">
      <dgm:prSet presAssocID="{8B571858-ED1E-4A7B-970F-D93108D42BFB}" presName="composite" presStyleCnt="0"/>
      <dgm:spPr/>
    </dgm:pt>
    <dgm:pt modelId="{112026D4-2C73-4C7B-B1FF-1CB5AF1D1DE8}" type="pres">
      <dgm:prSet presAssocID="{8B571858-ED1E-4A7B-970F-D93108D42BFB}" presName="parentText" presStyleLbl="alignNode1" presStyleIdx="1" presStyleCnt="5">
        <dgm:presLayoutVars>
          <dgm:chMax val="1"/>
          <dgm:bulletEnabled val="1"/>
        </dgm:presLayoutVars>
      </dgm:prSet>
      <dgm:spPr/>
    </dgm:pt>
    <dgm:pt modelId="{E88990A7-494C-4038-8304-1C087FB5B171}" type="pres">
      <dgm:prSet presAssocID="{8B571858-ED1E-4A7B-970F-D93108D42BFB}" presName="descendantText" presStyleLbl="alignAcc1" presStyleIdx="1" presStyleCnt="5">
        <dgm:presLayoutVars>
          <dgm:bulletEnabled val="1"/>
        </dgm:presLayoutVars>
      </dgm:prSet>
      <dgm:spPr/>
    </dgm:pt>
    <dgm:pt modelId="{FE274C8F-0BAF-42F8-8A0E-153D84E4B100}" type="pres">
      <dgm:prSet presAssocID="{1B61E9CD-BB37-44EF-BB9B-8808B8045BD9}" presName="sp" presStyleCnt="0"/>
      <dgm:spPr/>
    </dgm:pt>
    <dgm:pt modelId="{000BA4C7-072B-4855-925F-8BE77455FEA1}" type="pres">
      <dgm:prSet presAssocID="{74C80264-2A96-4B8B-943D-B2AA6A76AE53}" presName="composite" presStyleCnt="0"/>
      <dgm:spPr/>
    </dgm:pt>
    <dgm:pt modelId="{BDE2C291-CD34-4A62-9CD8-4660C57F748E}" type="pres">
      <dgm:prSet presAssocID="{74C80264-2A96-4B8B-943D-B2AA6A76AE53}" presName="parentText" presStyleLbl="alignNode1" presStyleIdx="2" presStyleCnt="5">
        <dgm:presLayoutVars>
          <dgm:chMax val="1"/>
          <dgm:bulletEnabled val="1"/>
        </dgm:presLayoutVars>
      </dgm:prSet>
      <dgm:spPr/>
    </dgm:pt>
    <dgm:pt modelId="{D2945C25-AEA5-407F-BE83-F58F0E358836}" type="pres">
      <dgm:prSet presAssocID="{74C80264-2A96-4B8B-943D-B2AA6A76AE53}" presName="descendantText" presStyleLbl="alignAcc1" presStyleIdx="2" presStyleCnt="5">
        <dgm:presLayoutVars>
          <dgm:bulletEnabled val="1"/>
        </dgm:presLayoutVars>
      </dgm:prSet>
      <dgm:spPr/>
    </dgm:pt>
    <dgm:pt modelId="{C22EDAC6-1A3C-4FD2-9C18-AA589B91048E}" type="pres">
      <dgm:prSet presAssocID="{BB33A68F-255D-487D-9CD5-0D0298EBC8BE}" presName="sp" presStyleCnt="0"/>
      <dgm:spPr/>
    </dgm:pt>
    <dgm:pt modelId="{548C6DB2-A7B1-4385-B590-B62170F39926}" type="pres">
      <dgm:prSet presAssocID="{F8650925-B5DE-467D-BA75-67E941CB4226}" presName="composite" presStyleCnt="0"/>
      <dgm:spPr/>
    </dgm:pt>
    <dgm:pt modelId="{026D1046-92FA-453B-9086-B25280FB498D}" type="pres">
      <dgm:prSet presAssocID="{F8650925-B5DE-467D-BA75-67E941CB4226}" presName="parentText" presStyleLbl="alignNode1" presStyleIdx="3" presStyleCnt="5">
        <dgm:presLayoutVars>
          <dgm:chMax val="1"/>
          <dgm:bulletEnabled val="1"/>
        </dgm:presLayoutVars>
      </dgm:prSet>
      <dgm:spPr/>
    </dgm:pt>
    <dgm:pt modelId="{F998C8B1-93E2-4F8B-B9F1-B8A962ED0A4C}" type="pres">
      <dgm:prSet presAssocID="{F8650925-B5DE-467D-BA75-67E941CB4226}" presName="descendantText" presStyleLbl="alignAcc1" presStyleIdx="3" presStyleCnt="5">
        <dgm:presLayoutVars>
          <dgm:bulletEnabled val="1"/>
        </dgm:presLayoutVars>
      </dgm:prSet>
      <dgm:spPr/>
    </dgm:pt>
    <dgm:pt modelId="{2FFFEAD4-AC63-4059-89B2-F8B5D046CDF7}" type="pres">
      <dgm:prSet presAssocID="{DFBC0002-3BFA-475A-AF41-2C8A1051BB2B}" presName="sp" presStyleCnt="0"/>
      <dgm:spPr/>
    </dgm:pt>
    <dgm:pt modelId="{0E9B4CB9-55E0-4122-88CA-8F5F22A0C924}" type="pres">
      <dgm:prSet presAssocID="{53BFE921-5709-4273-B6C5-063F8FA64F20}" presName="composite" presStyleCnt="0"/>
      <dgm:spPr/>
    </dgm:pt>
    <dgm:pt modelId="{A7659049-39E1-4D06-AC72-DCE31E61D56D}" type="pres">
      <dgm:prSet presAssocID="{53BFE921-5709-4273-B6C5-063F8FA64F20}" presName="parentText" presStyleLbl="alignNode1" presStyleIdx="4" presStyleCnt="5">
        <dgm:presLayoutVars>
          <dgm:chMax val="1"/>
          <dgm:bulletEnabled val="1"/>
        </dgm:presLayoutVars>
      </dgm:prSet>
      <dgm:spPr/>
    </dgm:pt>
    <dgm:pt modelId="{138FAB76-0510-4F12-83AF-FA9B60D5209A}" type="pres">
      <dgm:prSet presAssocID="{53BFE921-5709-4273-B6C5-063F8FA64F20}" presName="descendantText" presStyleLbl="alignAcc1" presStyleIdx="4" presStyleCnt="5">
        <dgm:presLayoutVars>
          <dgm:bulletEnabled val="1"/>
        </dgm:presLayoutVars>
      </dgm:prSet>
      <dgm:spPr/>
    </dgm:pt>
  </dgm:ptLst>
  <dgm:cxnLst>
    <dgm:cxn modelId="{8192CB08-200B-4726-9DCF-416E33E007B5}" type="presOf" srcId="{53BFE921-5709-4273-B6C5-063F8FA64F20}" destId="{A7659049-39E1-4D06-AC72-DCE31E61D56D}" srcOrd="0" destOrd="0" presId="urn:microsoft.com/office/officeart/2005/8/layout/chevron2"/>
    <dgm:cxn modelId="{37094316-9D2D-46B9-A044-730363F334DA}" type="presOf" srcId="{DE6DFEAC-1209-4158-80C3-4B589A9AF87A}" destId="{F998C8B1-93E2-4F8B-B9F1-B8A962ED0A4C}" srcOrd="0" destOrd="0" presId="urn:microsoft.com/office/officeart/2005/8/layout/chevron2"/>
    <dgm:cxn modelId="{B1FBCF26-CE2B-45C3-93B0-F0F3601EF179}" type="presOf" srcId="{F8650925-B5DE-467D-BA75-67E941CB4226}" destId="{026D1046-92FA-453B-9086-B25280FB498D}" srcOrd="0" destOrd="0" presId="urn:microsoft.com/office/officeart/2005/8/layout/chevron2"/>
    <dgm:cxn modelId="{144D0939-4F04-464C-AE52-E3222D84346A}" type="presOf" srcId="{74C80264-2A96-4B8B-943D-B2AA6A76AE53}" destId="{BDE2C291-CD34-4A62-9CD8-4660C57F748E}" srcOrd="0" destOrd="0" presId="urn:microsoft.com/office/officeart/2005/8/layout/chevron2"/>
    <dgm:cxn modelId="{7F93FC5D-F639-420B-A89D-785F5D99A8AB}" srcId="{5C139084-F7D2-44DC-83A1-1E08A6233BD4}" destId="{F8650925-B5DE-467D-BA75-67E941CB4226}" srcOrd="3" destOrd="0" parTransId="{B0A7405A-A86F-4A07-A78A-CD454CC14CB8}" sibTransId="{DFBC0002-3BFA-475A-AF41-2C8A1051BB2B}"/>
    <dgm:cxn modelId="{1900AB41-4D71-48C9-8357-55608BDD38D2}" srcId="{5C139084-F7D2-44DC-83A1-1E08A6233BD4}" destId="{8B571858-ED1E-4A7B-970F-D93108D42BFB}" srcOrd="1" destOrd="0" parTransId="{D226C869-A373-46EB-AF52-66D93CB44482}" sibTransId="{1B61E9CD-BB37-44EF-BB9B-8808B8045BD9}"/>
    <dgm:cxn modelId="{7CB02A4E-6596-4DBC-9060-A7521114F0EB}" srcId="{F8650925-B5DE-467D-BA75-67E941CB4226}" destId="{DE6DFEAC-1209-4158-80C3-4B589A9AF87A}" srcOrd="0" destOrd="0" parTransId="{9A5BD0E5-946C-485B-9EBE-FF217F955F4B}" sibTransId="{E922B08B-0ADA-4ACE-9E93-EF6591A7A392}"/>
    <dgm:cxn modelId="{6E59176F-07B9-482A-BB43-CFA69692A707}" type="presOf" srcId="{68156F09-BD3B-4354-A171-DE61BFAD1D25}" destId="{51D60964-7FE3-4D73-853A-1CAF00E86E06}" srcOrd="0" destOrd="0" presId="urn:microsoft.com/office/officeart/2005/8/layout/chevron2"/>
    <dgm:cxn modelId="{7328D572-9830-493C-A686-D434BCE4366A}" srcId="{74C80264-2A96-4B8B-943D-B2AA6A76AE53}" destId="{C9B8BF10-FF31-4EF7-99E0-3A6B7105DFF0}" srcOrd="0" destOrd="0" parTransId="{CC66C02B-58F5-404B-A279-65613B2FB5D3}" sibTransId="{659A6A26-CB9A-4759-A0FE-756909E78C20}"/>
    <dgm:cxn modelId="{E6D6ED52-5A82-4AA7-BCFB-EFD6F000B388}" srcId="{5C139084-F7D2-44DC-83A1-1E08A6233BD4}" destId="{95D56D85-BBFA-4103-B87F-F89B21E0607D}" srcOrd="0" destOrd="0" parTransId="{CC5AFE3B-FFD3-400B-8383-417087A97734}" sibTransId="{287F82FB-DE0F-408D-AE3E-ABE7872B281C}"/>
    <dgm:cxn modelId="{006A5A7B-D010-44F9-ABD1-8890F62DF008}" srcId="{95D56D85-BBFA-4103-B87F-F89B21E0607D}" destId="{68156F09-BD3B-4354-A171-DE61BFAD1D25}" srcOrd="0" destOrd="0" parTransId="{8CB1AC85-A805-4451-BAE8-C1DF77F72FE3}" sibTransId="{49F2D16F-2641-47BB-99C9-E3EF4E38EF0A}"/>
    <dgm:cxn modelId="{17E1A37C-D0A7-4D6A-9197-58F60CFE1F9B}" srcId="{5C139084-F7D2-44DC-83A1-1E08A6233BD4}" destId="{74C80264-2A96-4B8B-943D-B2AA6A76AE53}" srcOrd="2" destOrd="0" parTransId="{B6F3C877-BE7E-4CF1-A724-A7C35F1EB1B7}" sibTransId="{BB33A68F-255D-487D-9CD5-0D0298EBC8BE}"/>
    <dgm:cxn modelId="{38D27FAA-00FA-4506-B5F7-262AFD85906D}" type="presOf" srcId="{5C139084-F7D2-44DC-83A1-1E08A6233BD4}" destId="{FCBDC8CC-CB45-4D22-B4D9-19DF385247DB}" srcOrd="0" destOrd="0" presId="urn:microsoft.com/office/officeart/2005/8/layout/chevron2"/>
    <dgm:cxn modelId="{0E5417C9-66A6-4C63-9F5B-46BD2256C0F4}" srcId="{8B571858-ED1E-4A7B-970F-D93108D42BFB}" destId="{8DAE0AE3-697B-4906-A323-F6504BA8C1BC}" srcOrd="0" destOrd="0" parTransId="{1587F235-9BEF-4067-87FD-8D4FC0424072}" sibTransId="{ECEBD2CE-C1EC-452D-897A-7A3436DAAA5F}"/>
    <dgm:cxn modelId="{2EF85CD6-14C7-47D4-9D2F-2BE49A828802}" type="presOf" srcId="{64E080C5-B98E-4D4E-9275-0460088C3B1A}" destId="{138FAB76-0510-4F12-83AF-FA9B60D5209A}" srcOrd="0" destOrd="0" presId="urn:microsoft.com/office/officeart/2005/8/layout/chevron2"/>
    <dgm:cxn modelId="{A78EF9D6-D984-4823-AC0E-F141A77E3C05}" type="presOf" srcId="{8DAE0AE3-697B-4906-A323-F6504BA8C1BC}" destId="{E88990A7-494C-4038-8304-1C087FB5B171}" srcOrd="0" destOrd="0" presId="urn:microsoft.com/office/officeart/2005/8/layout/chevron2"/>
    <dgm:cxn modelId="{DF4D54DE-DE08-4D89-9368-5DB964C8CBB7}" type="presOf" srcId="{8B571858-ED1E-4A7B-970F-D93108D42BFB}" destId="{112026D4-2C73-4C7B-B1FF-1CB5AF1D1DE8}" srcOrd="0" destOrd="0" presId="urn:microsoft.com/office/officeart/2005/8/layout/chevron2"/>
    <dgm:cxn modelId="{944380E7-2859-4A8F-9CDB-40C08549D5E3}" type="presOf" srcId="{95D56D85-BBFA-4103-B87F-F89B21E0607D}" destId="{0D165495-9EE2-43A8-9F3C-1796010C111D}" srcOrd="0" destOrd="0" presId="urn:microsoft.com/office/officeart/2005/8/layout/chevron2"/>
    <dgm:cxn modelId="{56FFABEE-DB65-43E0-86E5-FD816D16BDE4}" srcId="{5C139084-F7D2-44DC-83A1-1E08A6233BD4}" destId="{53BFE921-5709-4273-B6C5-063F8FA64F20}" srcOrd="4" destOrd="0" parTransId="{14BA2F51-EE2E-428F-974D-DC1E86AFC442}" sibTransId="{2E9C0724-4992-4D68-8C9F-EFF3405C0AFD}"/>
    <dgm:cxn modelId="{9967DDF7-6AA8-4174-9E61-1BA32FF58EB2}" type="presOf" srcId="{C9B8BF10-FF31-4EF7-99E0-3A6B7105DFF0}" destId="{D2945C25-AEA5-407F-BE83-F58F0E358836}" srcOrd="0" destOrd="0" presId="urn:microsoft.com/office/officeart/2005/8/layout/chevron2"/>
    <dgm:cxn modelId="{849F41FA-1463-4919-9724-2EFBA9DEC799}" srcId="{53BFE921-5709-4273-B6C5-063F8FA64F20}" destId="{64E080C5-B98E-4D4E-9275-0460088C3B1A}" srcOrd="0" destOrd="0" parTransId="{6B76C997-2F0C-415E-8363-00C6FD63D212}" sibTransId="{1D03ABFB-D7F2-4AFC-9C14-2185F8933A91}"/>
    <dgm:cxn modelId="{983E8831-9269-4B42-8F9D-CC6BE11B46FC}" type="presParOf" srcId="{FCBDC8CC-CB45-4D22-B4D9-19DF385247DB}" destId="{F872DB9E-A7B7-42B0-A8E6-631DDFC39778}" srcOrd="0" destOrd="0" presId="urn:microsoft.com/office/officeart/2005/8/layout/chevron2"/>
    <dgm:cxn modelId="{A0EA24C7-3D1D-424C-A667-CB08E3519879}" type="presParOf" srcId="{F872DB9E-A7B7-42B0-A8E6-631DDFC39778}" destId="{0D165495-9EE2-43A8-9F3C-1796010C111D}" srcOrd="0" destOrd="0" presId="urn:microsoft.com/office/officeart/2005/8/layout/chevron2"/>
    <dgm:cxn modelId="{E0C1BAB7-8B3E-4055-9DEF-CF070A657C1D}" type="presParOf" srcId="{F872DB9E-A7B7-42B0-A8E6-631DDFC39778}" destId="{51D60964-7FE3-4D73-853A-1CAF00E86E06}" srcOrd="1" destOrd="0" presId="urn:microsoft.com/office/officeart/2005/8/layout/chevron2"/>
    <dgm:cxn modelId="{D0A02FFE-CB27-4C31-ABA2-8924CD007DC2}" type="presParOf" srcId="{FCBDC8CC-CB45-4D22-B4D9-19DF385247DB}" destId="{647BCB82-0396-4C85-9C27-FD6AEFC5699C}" srcOrd="1" destOrd="0" presId="urn:microsoft.com/office/officeart/2005/8/layout/chevron2"/>
    <dgm:cxn modelId="{11B9DB5B-A47A-44E8-A703-B6342C8EC578}" type="presParOf" srcId="{FCBDC8CC-CB45-4D22-B4D9-19DF385247DB}" destId="{E19A7FA5-7D69-4931-9251-6FB6AE3846F6}" srcOrd="2" destOrd="0" presId="urn:microsoft.com/office/officeart/2005/8/layout/chevron2"/>
    <dgm:cxn modelId="{3092D717-EAE0-468F-91E6-8DDDBDB68B92}" type="presParOf" srcId="{E19A7FA5-7D69-4931-9251-6FB6AE3846F6}" destId="{112026D4-2C73-4C7B-B1FF-1CB5AF1D1DE8}" srcOrd="0" destOrd="0" presId="urn:microsoft.com/office/officeart/2005/8/layout/chevron2"/>
    <dgm:cxn modelId="{4D818E87-0373-4131-BEA7-EBA7587ED9A4}" type="presParOf" srcId="{E19A7FA5-7D69-4931-9251-6FB6AE3846F6}" destId="{E88990A7-494C-4038-8304-1C087FB5B171}" srcOrd="1" destOrd="0" presId="urn:microsoft.com/office/officeart/2005/8/layout/chevron2"/>
    <dgm:cxn modelId="{A9DC540B-F668-4C68-8703-F3B4F131FE61}" type="presParOf" srcId="{FCBDC8CC-CB45-4D22-B4D9-19DF385247DB}" destId="{FE274C8F-0BAF-42F8-8A0E-153D84E4B100}" srcOrd="3" destOrd="0" presId="urn:microsoft.com/office/officeart/2005/8/layout/chevron2"/>
    <dgm:cxn modelId="{3757E732-9AF2-4A39-8543-430FCDE8120E}" type="presParOf" srcId="{FCBDC8CC-CB45-4D22-B4D9-19DF385247DB}" destId="{000BA4C7-072B-4855-925F-8BE77455FEA1}" srcOrd="4" destOrd="0" presId="urn:microsoft.com/office/officeart/2005/8/layout/chevron2"/>
    <dgm:cxn modelId="{01EC5A24-E190-4FAF-97BF-6BDF73E13ACE}" type="presParOf" srcId="{000BA4C7-072B-4855-925F-8BE77455FEA1}" destId="{BDE2C291-CD34-4A62-9CD8-4660C57F748E}" srcOrd="0" destOrd="0" presId="urn:microsoft.com/office/officeart/2005/8/layout/chevron2"/>
    <dgm:cxn modelId="{E22ABBAD-ACA2-4791-BFD3-F685F8317AB5}" type="presParOf" srcId="{000BA4C7-072B-4855-925F-8BE77455FEA1}" destId="{D2945C25-AEA5-407F-BE83-F58F0E358836}" srcOrd="1" destOrd="0" presId="urn:microsoft.com/office/officeart/2005/8/layout/chevron2"/>
    <dgm:cxn modelId="{78F08571-E1F6-461E-B899-AB3792EFDA4E}" type="presParOf" srcId="{FCBDC8CC-CB45-4D22-B4D9-19DF385247DB}" destId="{C22EDAC6-1A3C-4FD2-9C18-AA589B91048E}" srcOrd="5" destOrd="0" presId="urn:microsoft.com/office/officeart/2005/8/layout/chevron2"/>
    <dgm:cxn modelId="{76F4E18D-1713-4B53-981E-C5E8E4503EFE}" type="presParOf" srcId="{FCBDC8CC-CB45-4D22-B4D9-19DF385247DB}" destId="{548C6DB2-A7B1-4385-B590-B62170F39926}" srcOrd="6" destOrd="0" presId="urn:microsoft.com/office/officeart/2005/8/layout/chevron2"/>
    <dgm:cxn modelId="{D8CE1358-630D-4735-ABB7-EC1677497DC0}" type="presParOf" srcId="{548C6DB2-A7B1-4385-B590-B62170F39926}" destId="{026D1046-92FA-453B-9086-B25280FB498D}" srcOrd="0" destOrd="0" presId="urn:microsoft.com/office/officeart/2005/8/layout/chevron2"/>
    <dgm:cxn modelId="{0C154434-D89C-435A-BFCE-6C036AA43DE2}" type="presParOf" srcId="{548C6DB2-A7B1-4385-B590-B62170F39926}" destId="{F998C8B1-93E2-4F8B-B9F1-B8A962ED0A4C}" srcOrd="1" destOrd="0" presId="urn:microsoft.com/office/officeart/2005/8/layout/chevron2"/>
    <dgm:cxn modelId="{4635B39E-10A8-4970-9CB5-98FD341C5DD4}" type="presParOf" srcId="{FCBDC8CC-CB45-4D22-B4D9-19DF385247DB}" destId="{2FFFEAD4-AC63-4059-89B2-F8B5D046CDF7}" srcOrd="7" destOrd="0" presId="urn:microsoft.com/office/officeart/2005/8/layout/chevron2"/>
    <dgm:cxn modelId="{41DC754D-AF22-4CBD-B41C-18535B720E84}" type="presParOf" srcId="{FCBDC8CC-CB45-4D22-B4D9-19DF385247DB}" destId="{0E9B4CB9-55E0-4122-88CA-8F5F22A0C924}" srcOrd="8" destOrd="0" presId="urn:microsoft.com/office/officeart/2005/8/layout/chevron2"/>
    <dgm:cxn modelId="{95D585D0-83F1-4E74-8581-5B3B9B87B620}" type="presParOf" srcId="{0E9B4CB9-55E0-4122-88CA-8F5F22A0C924}" destId="{A7659049-39E1-4D06-AC72-DCE31E61D56D}" srcOrd="0" destOrd="0" presId="urn:microsoft.com/office/officeart/2005/8/layout/chevron2"/>
    <dgm:cxn modelId="{5D94BA21-3813-4303-8190-3151634EE8CB}" type="presParOf" srcId="{0E9B4CB9-55E0-4122-88CA-8F5F22A0C924}" destId="{138FAB76-0510-4F12-83AF-FA9B60D5209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65495-9EE2-43A8-9F3C-1796010C111D}">
      <dsp:nvSpPr>
        <dsp:cNvPr id="0" name=""/>
        <dsp:cNvSpPr/>
      </dsp:nvSpPr>
      <dsp:spPr>
        <a:xfrm rot="5400000">
          <a:off x="-145963" y="147706"/>
          <a:ext cx="973091" cy="681164"/>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Inspect</a:t>
          </a:r>
        </a:p>
      </dsp:txBody>
      <dsp:txXfrm rot="-5400000">
        <a:off x="1" y="342324"/>
        <a:ext cx="681164" cy="291927"/>
      </dsp:txXfrm>
    </dsp:sp>
    <dsp:sp modelId="{51D60964-7FE3-4D73-853A-1CAF00E86E06}">
      <dsp:nvSpPr>
        <dsp:cNvPr id="0" name=""/>
        <dsp:cNvSpPr/>
      </dsp:nvSpPr>
      <dsp:spPr>
        <a:xfrm rot="5400000">
          <a:off x="3082391" y="-2399484"/>
          <a:ext cx="632509" cy="5434964"/>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t>Visually inspect the first few and last few rows of the data.</a:t>
          </a:r>
        </a:p>
      </dsp:txBody>
      <dsp:txXfrm rot="-5400000">
        <a:off x="681164" y="32620"/>
        <a:ext cx="5404087" cy="570755"/>
      </dsp:txXfrm>
    </dsp:sp>
    <dsp:sp modelId="{112026D4-2C73-4C7B-B1FF-1CB5AF1D1DE8}">
      <dsp:nvSpPr>
        <dsp:cNvPr id="0" name=""/>
        <dsp:cNvSpPr/>
      </dsp:nvSpPr>
      <dsp:spPr>
        <a:xfrm rot="5400000">
          <a:off x="-145963" y="1002179"/>
          <a:ext cx="973091" cy="681164"/>
        </a:xfrm>
        <a:prstGeom prst="chevron">
          <a:avLst/>
        </a:prstGeom>
        <a:solidFill>
          <a:schemeClr val="accent5">
            <a:hueOff val="-1798979"/>
            <a:satOff val="889"/>
            <a:lumOff val="-98"/>
            <a:alphaOff val="0"/>
          </a:schemeClr>
        </a:solidFill>
        <a:ln w="12700" cap="flat" cmpd="sng" algn="ctr">
          <a:solidFill>
            <a:schemeClr val="accent5">
              <a:hueOff val="-1798979"/>
              <a:satOff val="889"/>
              <a:lumOff val="-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Check</a:t>
          </a:r>
        </a:p>
      </dsp:txBody>
      <dsp:txXfrm rot="-5400000">
        <a:off x="1" y="1196797"/>
        <a:ext cx="681164" cy="291927"/>
      </dsp:txXfrm>
    </dsp:sp>
    <dsp:sp modelId="{E88990A7-494C-4038-8304-1C087FB5B171}">
      <dsp:nvSpPr>
        <dsp:cNvPr id="0" name=""/>
        <dsp:cNvSpPr/>
      </dsp:nvSpPr>
      <dsp:spPr>
        <a:xfrm rot="5400000">
          <a:off x="3082391" y="-1545011"/>
          <a:ext cx="632509" cy="5434964"/>
        </a:xfrm>
        <a:prstGeom prst="round2SameRect">
          <a:avLst/>
        </a:prstGeom>
        <a:solidFill>
          <a:schemeClr val="lt1">
            <a:alpha val="90000"/>
            <a:hueOff val="0"/>
            <a:satOff val="0"/>
            <a:lumOff val="0"/>
            <a:alphaOff val="0"/>
          </a:schemeClr>
        </a:solidFill>
        <a:ln w="12700" cap="flat" cmpd="sng" algn="ctr">
          <a:solidFill>
            <a:schemeClr val="accent5">
              <a:hueOff val="-1798979"/>
              <a:satOff val="889"/>
              <a:lumOff val="-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t>Check the shape of the data frame.</a:t>
          </a:r>
        </a:p>
      </dsp:txBody>
      <dsp:txXfrm rot="-5400000">
        <a:off x="681164" y="887093"/>
        <a:ext cx="5404087" cy="570755"/>
      </dsp:txXfrm>
    </dsp:sp>
    <dsp:sp modelId="{BDE2C291-CD34-4A62-9CD8-4660C57F748E}">
      <dsp:nvSpPr>
        <dsp:cNvPr id="0" name=""/>
        <dsp:cNvSpPr/>
      </dsp:nvSpPr>
      <dsp:spPr>
        <a:xfrm rot="5400000">
          <a:off x="-145963" y="1856652"/>
          <a:ext cx="973091" cy="681164"/>
        </a:xfrm>
        <a:prstGeom prst="chevron">
          <a:avLst/>
        </a:prstGeom>
        <a:solidFill>
          <a:schemeClr val="accent5">
            <a:hueOff val="-3597958"/>
            <a:satOff val="1779"/>
            <a:lumOff val="-196"/>
            <a:alphaOff val="0"/>
          </a:schemeClr>
        </a:solidFill>
        <a:ln w="12700" cap="flat" cmpd="sng" algn="ctr">
          <a:solidFill>
            <a:schemeClr val="accent5">
              <a:hueOff val="-3597958"/>
              <a:satOff val="1779"/>
              <a:lumOff val="-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Check</a:t>
          </a:r>
        </a:p>
      </dsp:txBody>
      <dsp:txXfrm rot="-5400000">
        <a:off x="1" y="2051270"/>
        <a:ext cx="681164" cy="291927"/>
      </dsp:txXfrm>
    </dsp:sp>
    <dsp:sp modelId="{D2945C25-AEA5-407F-BE83-F58F0E358836}">
      <dsp:nvSpPr>
        <dsp:cNvPr id="0" name=""/>
        <dsp:cNvSpPr/>
      </dsp:nvSpPr>
      <dsp:spPr>
        <a:xfrm rot="5400000">
          <a:off x="3082391" y="-690538"/>
          <a:ext cx="632509" cy="5434964"/>
        </a:xfrm>
        <a:prstGeom prst="round2SameRect">
          <a:avLst/>
        </a:prstGeom>
        <a:solidFill>
          <a:schemeClr val="lt1">
            <a:alpha val="90000"/>
            <a:hueOff val="0"/>
            <a:satOff val="0"/>
            <a:lumOff val="0"/>
            <a:alphaOff val="0"/>
          </a:schemeClr>
        </a:solidFill>
        <a:ln w="12700" cap="flat" cmpd="sng" algn="ctr">
          <a:solidFill>
            <a:schemeClr val="accent5">
              <a:hueOff val="-3597958"/>
              <a:satOff val="1779"/>
              <a:lumOff val="-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t>Check the count of null values in each column.</a:t>
          </a:r>
        </a:p>
      </dsp:txBody>
      <dsp:txXfrm rot="-5400000">
        <a:off x="681164" y="1741566"/>
        <a:ext cx="5404087" cy="570755"/>
      </dsp:txXfrm>
    </dsp:sp>
    <dsp:sp modelId="{026D1046-92FA-453B-9086-B25280FB498D}">
      <dsp:nvSpPr>
        <dsp:cNvPr id="0" name=""/>
        <dsp:cNvSpPr/>
      </dsp:nvSpPr>
      <dsp:spPr>
        <a:xfrm rot="5400000">
          <a:off x="-145963" y="2711126"/>
          <a:ext cx="973091" cy="681164"/>
        </a:xfrm>
        <a:prstGeom prst="chevron">
          <a:avLst/>
        </a:prstGeom>
        <a:solidFill>
          <a:schemeClr val="accent5">
            <a:hueOff val="-5396937"/>
            <a:satOff val="2668"/>
            <a:lumOff val="-295"/>
            <a:alphaOff val="0"/>
          </a:schemeClr>
        </a:solidFill>
        <a:ln w="12700" cap="flat" cmpd="sng" algn="ctr">
          <a:solidFill>
            <a:schemeClr val="accent5">
              <a:hueOff val="-5396937"/>
              <a:satOff val="2668"/>
              <a:lumOff val="-2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Inspect</a:t>
          </a:r>
        </a:p>
      </dsp:txBody>
      <dsp:txXfrm rot="-5400000">
        <a:off x="1" y="2905744"/>
        <a:ext cx="681164" cy="291927"/>
      </dsp:txXfrm>
    </dsp:sp>
    <dsp:sp modelId="{F998C8B1-93E2-4F8B-B9F1-B8A962ED0A4C}">
      <dsp:nvSpPr>
        <dsp:cNvPr id="0" name=""/>
        <dsp:cNvSpPr/>
      </dsp:nvSpPr>
      <dsp:spPr>
        <a:xfrm rot="5400000">
          <a:off x="3082391" y="163934"/>
          <a:ext cx="632509" cy="5434964"/>
        </a:xfrm>
        <a:prstGeom prst="round2SameRect">
          <a:avLst/>
        </a:prstGeom>
        <a:solidFill>
          <a:schemeClr val="lt1">
            <a:alpha val="90000"/>
            <a:hueOff val="0"/>
            <a:satOff val="0"/>
            <a:lumOff val="0"/>
            <a:alphaOff val="0"/>
          </a:schemeClr>
        </a:solidFill>
        <a:ln w="12700" cap="flat" cmpd="sng" algn="ctr">
          <a:solidFill>
            <a:schemeClr val="accent5">
              <a:hueOff val="-5396937"/>
              <a:satOff val="2668"/>
              <a:lumOff val="-29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t>Inspect all the column names and cross check with the data dictionary.</a:t>
          </a:r>
        </a:p>
      </dsp:txBody>
      <dsp:txXfrm rot="-5400000">
        <a:off x="681164" y="2596039"/>
        <a:ext cx="5404087" cy="570755"/>
      </dsp:txXfrm>
    </dsp:sp>
    <dsp:sp modelId="{A7659049-39E1-4D06-AC72-DCE31E61D56D}">
      <dsp:nvSpPr>
        <dsp:cNvPr id="0" name=""/>
        <dsp:cNvSpPr/>
      </dsp:nvSpPr>
      <dsp:spPr>
        <a:xfrm rot="5400000">
          <a:off x="-145963" y="3565599"/>
          <a:ext cx="973091" cy="681164"/>
        </a:xfrm>
        <a:prstGeom prst="chevron">
          <a:avLst/>
        </a:prstGeom>
        <a:solidFill>
          <a:schemeClr val="accent5">
            <a:hueOff val="-7195916"/>
            <a:satOff val="3558"/>
            <a:lumOff val="-393"/>
            <a:alphaOff val="0"/>
          </a:schemeClr>
        </a:solidFill>
        <a:ln w="12700" cap="flat" cmpd="sng" algn="ctr">
          <a:solidFill>
            <a:schemeClr val="accent5">
              <a:hueOff val="-7195916"/>
              <a:satOff val="3558"/>
              <a:lumOff val="-3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Check</a:t>
          </a:r>
        </a:p>
      </dsp:txBody>
      <dsp:txXfrm rot="-5400000">
        <a:off x="1" y="3760217"/>
        <a:ext cx="681164" cy="291927"/>
      </dsp:txXfrm>
    </dsp:sp>
    <dsp:sp modelId="{138FAB76-0510-4F12-83AF-FA9B60D5209A}">
      <dsp:nvSpPr>
        <dsp:cNvPr id="0" name=""/>
        <dsp:cNvSpPr/>
      </dsp:nvSpPr>
      <dsp:spPr>
        <a:xfrm rot="5400000">
          <a:off x="3082391" y="1018408"/>
          <a:ext cx="632509" cy="5434964"/>
        </a:xfrm>
        <a:prstGeom prst="round2SameRect">
          <a:avLst/>
        </a:prstGeom>
        <a:solidFill>
          <a:schemeClr val="lt1">
            <a:alpha val="90000"/>
            <a:hueOff val="0"/>
            <a:satOff val="0"/>
            <a:lumOff val="0"/>
            <a:alphaOff val="0"/>
          </a:schemeClr>
        </a:solidFill>
        <a:ln w="12700" cap="flat" cmpd="sng" algn="ctr">
          <a:solidFill>
            <a:schemeClr val="accent5">
              <a:hueOff val="-7195916"/>
              <a:satOff val="3558"/>
              <a:lumOff val="-3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t>Check the information of the data frame using the info() function.</a:t>
          </a:r>
        </a:p>
      </dsp:txBody>
      <dsp:txXfrm rot="-5400000">
        <a:off x="681164" y="3450513"/>
        <a:ext cx="5404087" cy="57075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endParaRPr lang="en-US"/>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691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endParaRPr lang="en-US"/>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endParaRPr lang="en-US"/>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endParaRPr lang="en-US"/>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31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endParaRPr lang="en-US"/>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p>
        </p:txBody>
      </p:sp>
    </p:spTree>
    <p:extLst>
      <p:ext uri="{BB962C8B-B14F-4D97-AF65-F5344CB8AC3E}">
        <p14:creationId xmlns:p14="http://schemas.microsoft.com/office/powerpoint/2010/main" val="340618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endParaRPr lang="en-US"/>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endParaRPr lang="en-US"/>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endParaRPr lang="en-US"/>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endParaRPr lang="en-US"/>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endParaRPr lang="en-US"/>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endParaRPr lang="en-US"/>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endParaRPr lang="en-US"/>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endParaRPr lang="en-US"/>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endParaRPr lang="en-US"/>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endParaRPr lang="en-US"/>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endParaRPr lang="en-US"/>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endParaRPr lang="en-US"/>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endParaRPr lang="en-US"/>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endParaRPr lang="en-US"/>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Tree>
    <p:extLst>
      <p:ext uri="{BB962C8B-B14F-4D97-AF65-F5344CB8AC3E}">
        <p14:creationId xmlns:p14="http://schemas.microsoft.com/office/powerpoint/2010/main" val="2333783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4600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endParaRPr lang="en-US"/>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endParaRPr lang="en-US"/>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endParaRPr lang="en-US"/>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endParaRPr lang="en-US"/>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endParaRPr lang="en-US"/>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4666269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endParaRPr lang="en-US"/>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endParaRPr lang="en-US"/>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1105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96" r:id="rId12"/>
    <p:sldLayoutId id="2147483671" r:id="rId13"/>
    <p:sldLayoutId id="2147483697" r:id="rId14"/>
    <p:sldLayoutId id="2147483694" r:id="rId15"/>
    <p:sldLayoutId id="2147483695"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blog.castercomm.com/2013/10/25/making-the-case-for-case-studies/"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8.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8.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9E6FFB-6B5F-F339-216F-D1EB37E9386D}"/>
              </a:ext>
            </a:extLst>
          </p:cNvPr>
          <p:cNvSpPr txBox="1"/>
          <p:nvPr/>
        </p:nvSpPr>
        <p:spPr>
          <a:xfrm>
            <a:off x="411191" y="785003"/>
            <a:ext cx="6423802"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cap="all" dirty="0">
                <a:solidFill>
                  <a:srgbClr val="44546A"/>
                </a:solidFill>
                <a:latin typeface="Posterama"/>
                <a:cs typeface="Posterama"/>
              </a:rPr>
              <a:t>CASE STUDY </a:t>
            </a:r>
            <a:r>
              <a:rPr lang="en-US" sz="4000" cap="all">
                <a:solidFill>
                  <a:srgbClr val="44546A"/>
                </a:solidFill>
                <a:latin typeface="Posterama"/>
                <a:cs typeface="Posterama"/>
              </a:rPr>
              <a:t>EXPLORATORY </a:t>
            </a:r>
            <a:endParaRPr lang="en-US" sz="4000">
              <a:solidFill>
                <a:srgbClr val="44546A"/>
              </a:solidFill>
              <a:latin typeface="Posterama"/>
              <a:ea typeface="Calibri" panose="020F0502020204030204"/>
              <a:cs typeface="Posterama"/>
            </a:endParaRPr>
          </a:p>
          <a:p>
            <a:r>
              <a:rPr lang="en-US" sz="4000" cap="all" dirty="0">
                <a:solidFill>
                  <a:srgbClr val="44546A"/>
                </a:solidFill>
                <a:latin typeface="Posterama"/>
                <a:cs typeface="Posterama"/>
              </a:rPr>
              <a:t>DATA ANALYSIS</a:t>
            </a:r>
            <a:r>
              <a:rPr lang="en-US" sz="4000" dirty="0">
                <a:solidFill>
                  <a:srgbClr val="44546A"/>
                </a:solidFill>
                <a:latin typeface="Posterama"/>
                <a:cs typeface="Posterama"/>
              </a:rPr>
              <a:t>​</a:t>
            </a:r>
            <a:endParaRPr lang="en-US" sz="4000" dirty="0">
              <a:solidFill>
                <a:srgbClr val="44546A"/>
              </a:solidFill>
              <a:latin typeface="Posterama"/>
              <a:ea typeface="Calibri" panose="020F0502020204030204"/>
              <a:cs typeface="Posterama"/>
            </a:endParaRPr>
          </a:p>
          <a:p>
            <a:br>
              <a:rPr lang="en-US" sz="4400" dirty="0">
                <a:latin typeface="Posterama"/>
                <a:cs typeface="Posterama"/>
              </a:rPr>
            </a:br>
            <a:r>
              <a:rPr lang="en-US" sz="4400" b="1" cap="all" dirty="0">
                <a:solidFill>
                  <a:srgbClr val="44546A"/>
                </a:solidFill>
                <a:latin typeface="Posterama"/>
                <a:cs typeface="Posterama"/>
              </a:rPr>
              <a:t>TMDB MOVIE DATA </a:t>
            </a:r>
            <a:r>
              <a:rPr lang="en-US" sz="4400" dirty="0">
                <a:solidFill>
                  <a:srgbClr val="44546A"/>
                </a:solidFill>
                <a:latin typeface="Posterama"/>
                <a:cs typeface="Posterama"/>
              </a:rPr>
              <a:t>:</a:t>
            </a:r>
            <a:endParaRPr lang="en-US" sz="3600" dirty="0">
              <a:solidFill>
                <a:srgbClr val="44546A"/>
              </a:solidFill>
              <a:latin typeface="Posterama"/>
              <a:ea typeface="Calibri" panose="020F0502020204030204"/>
              <a:cs typeface="Posterama"/>
            </a:endParaRPr>
          </a:p>
          <a:p>
            <a:endParaRPr lang="en-US" sz="4400" dirty="0">
              <a:solidFill>
                <a:srgbClr val="44546A"/>
              </a:solidFill>
              <a:latin typeface="Posterama"/>
              <a:cs typeface="Posterama"/>
            </a:endParaRPr>
          </a:p>
          <a:p>
            <a:br>
              <a:rPr lang="en-US" sz="2200" dirty="0">
                <a:latin typeface="Posterama"/>
                <a:cs typeface="Posterama"/>
              </a:rPr>
            </a:br>
            <a:r>
              <a:rPr lang="en-US" sz="2200" dirty="0">
                <a:latin typeface="Posterama"/>
                <a:cs typeface="Posterama"/>
              </a:rPr>
              <a:t>​</a:t>
            </a:r>
            <a:br>
              <a:rPr lang="en-US" sz="2200" dirty="0">
                <a:latin typeface="Posterama"/>
                <a:cs typeface="Posterama"/>
              </a:rPr>
            </a:br>
            <a:endParaRPr lang="en-US" sz="2200">
              <a:solidFill>
                <a:srgbClr val="44546A"/>
              </a:solidFill>
              <a:latin typeface="Posterama"/>
              <a:ea typeface="Calibri" panose="020F0502020204030204"/>
              <a:cs typeface="Posterama"/>
            </a:endParaRPr>
          </a:p>
        </p:txBody>
      </p:sp>
      <p:sp>
        <p:nvSpPr>
          <p:cNvPr id="5" name="TextBox 4">
            <a:extLst>
              <a:ext uri="{FF2B5EF4-FFF2-40B4-BE49-F238E27FC236}">
                <a16:creationId xmlns:a16="http://schemas.microsoft.com/office/drawing/2014/main" id="{02591BC3-DBEC-D3A6-6D91-4BAA4F0FB0F5}"/>
              </a:ext>
            </a:extLst>
          </p:cNvPr>
          <p:cNvSpPr txBox="1"/>
          <p:nvPr/>
        </p:nvSpPr>
        <p:spPr>
          <a:xfrm>
            <a:off x="411192" y="5198852"/>
            <a:ext cx="3907766"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b="1" cap="all" dirty="0">
                <a:latin typeface="Daytona Condensed Light"/>
                <a:cs typeface="Segoe UI"/>
              </a:rPr>
              <a:t>MENTORED BY – JAYA PANDEY</a:t>
            </a:r>
            <a:r>
              <a:rPr lang="en-US" b="1" dirty="0">
                <a:latin typeface="Daytona Condensed Light"/>
                <a:cs typeface="Segoe UI"/>
              </a:rPr>
              <a:t>​</a:t>
            </a:r>
            <a:endParaRPr lang="en-US">
              <a:cs typeface="Calibri" panose="020F0502020204030204"/>
            </a:endParaRPr>
          </a:p>
          <a:p>
            <a:pPr>
              <a:lnSpc>
                <a:spcPct val="200000"/>
              </a:lnSpc>
            </a:pPr>
            <a:r>
              <a:rPr lang="en-US" b="1" cap="all" dirty="0">
                <a:latin typeface="Daytona Condensed Light"/>
                <a:cs typeface="Segoe UI"/>
              </a:rPr>
              <a:t>PRESENTED BY- PUSHKAR HEDAU</a:t>
            </a:r>
            <a:r>
              <a:rPr lang="en-US" b="1" dirty="0">
                <a:latin typeface="Daytona Condensed Light"/>
                <a:cs typeface="Segoe UI"/>
              </a:rPr>
              <a:t>​</a:t>
            </a:r>
          </a:p>
          <a:p>
            <a:pPr algn="ctr"/>
            <a:r>
              <a:rPr lang="en-US" sz="1400" dirty="0">
                <a:latin typeface="Daytona Condensed Light"/>
                <a:cs typeface="Segoe UI"/>
              </a:rPr>
              <a:t>​</a:t>
            </a:r>
          </a:p>
        </p:txBody>
      </p:sp>
      <p:pic>
        <p:nvPicPr>
          <p:cNvPr id="6" name="Picture 6">
            <a:extLst>
              <a:ext uri="{FF2B5EF4-FFF2-40B4-BE49-F238E27FC236}">
                <a16:creationId xmlns:a16="http://schemas.microsoft.com/office/drawing/2014/main" id="{92484A34-F8E3-DAC2-1A35-368CA5CA0E6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38513" y="5938"/>
            <a:ext cx="5259237" cy="684612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2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Rectangle 3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F8DB15A-FD51-F16B-B253-6D9F4E34DC5E}"/>
              </a:ext>
            </a:extLst>
          </p:cNvPr>
          <p:cNvSpPr txBox="1"/>
          <p:nvPr/>
        </p:nvSpPr>
        <p:spPr>
          <a:xfrm>
            <a:off x="4163278" y="649480"/>
            <a:ext cx="7202328" cy="403642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3200" b="1" dirty="0"/>
              <a:t>Introduction---</a:t>
            </a:r>
            <a:endParaRPr lang="en-US" sz="3200" dirty="0">
              <a:ea typeface="Calibri" panose="020F0502020204030204"/>
              <a:cs typeface="Calibri" panose="020F0502020204030204"/>
            </a:endParaRPr>
          </a:p>
          <a:p>
            <a:pPr indent="-228600" algn="just">
              <a:lnSpc>
                <a:spcPct val="90000"/>
              </a:lnSpc>
              <a:spcAft>
                <a:spcPts val="600"/>
              </a:spcAft>
              <a:buFont typeface="Arial" panose="020B0604020202020204" pitchFamily="34" charset="0"/>
              <a:buChar char="•"/>
            </a:pPr>
            <a:endParaRPr lang="en-US" sz="2000">
              <a:ea typeface="Calibri" panose="020F0502020204030204"/>
              <a:cs typeface="Calibri" panose="020F0502020204030204"/>
            </a:endParaRPr>
          </a:p>
          <a:p>
            <a:pPr indent="-228600" algn="just">
              <a:lnSpc>
                <a:spcPct val="90000"/>
              </a:lnSpc>
              <a:spcAft>
                <a:spcPts val="600"/>
              </a:spcAft>
              <a:buFont typeface="Arial" panose="020B0604020202020204" pitchFamily="34" charset="0"/>
              <a:buChar char="•"/>
            </a:pPr>
            <a:r>
              <a:rPr lang="en-US" sz="2000" dirty="0"/>
              <a:t>A Production company wants to analyze the movie data  to identify which movies perform well in cinemas  and which  genre it belongs and what is its budget and revenue . How much popularity the movies has and which production companies are associated with them  and several other parameters are used to analyze the data , to know which movie is going to be a commercial success.</a:t>
            </a:r>
            <a:endParaRPr lang="en-US" sz="2000">
              <a:ea typeface="Calibri" panose="020F0502020204030204"/>
              <a:cs typeface="Calibri" panose="020F0502020204030204"/>
            </a:endParaRPr>
          </a:p>
          <a:p>
            <a:pPr indent="-228600" algn="just">
              <a:lnSpc>
                <a:spcPct val="90000"/>
              </a:lnSpc>
              <a:spcAft>
                <a:spcPts val="600"/>
              </a:spcAft>
              <a:buFont typeface="Arial" panose="020B0604020202020204" pitchFamily="34" charset="0"/>
              <a:buChar char="•"/>
            </a:pPr>
            <a:endParaRPr lang="en-US" sz="2000">
              <a:ea typeface="Calibri" panose="020F0502020204030204"/>
              <a:cs typeface="Calibri" panose="020F0502020204030204"/>
            </a:endParaRPr>
          </a:p>
          <a:p>
            <a:pPr indent="-228600" algn="just">
              <a:lnSpc>
                <a:spcPct val="90000"/>
              </a:lnSpc>
              <a:spcAft>
                <a:spcPts val="600"/>
              </a:spcAft>
              <a:buFont typeface="Arial" panose="020B0604020202020204" pitchFamily="34" charset="0"/>
              <a:buChar char="•"/>
            </a:pPr>
            <a:r>
              <a:rPr lang="en-US" sz="2000" dirty="0"/>
              <a:t>The TMDB dataset contains 4803 rows and 20 columns, namely budget, genres, id, language, title, popularity, revenue, runtime, status, vote count and vote average , to name a few.</a:t>
            </a:r>
            <a:endParaRPr lang="en-US" sz="2000">
              <a:ea typeface="Calibri" panose="020F0502020204030204"/>
              <a:cs typeface="Calibri" panose="020F0502020204030204"/>
            </a:endParaRPr>
          </a:p>
        </p:txBody>
      </p:sp>
      <p:sp>
        <p:nvSpPr>
          <p:cNvPr id="3" name="TextBox 2">
            <a:extLst>
              <a:ext uri="{FF2B5EF4-FFF2-40B4-BE49-F238E27FC236}">
                <a16:creationId xmlns:a16="http://schemas.microsoft.com/office/drawing/2014/main" id="{37CB5516-43B5-E2B9-0D8C-C01477470CC5}"/>
              </a:ext>
            </a:extLst>
          </p:cNvPr>
          <p:cNvSpPr txBox="1"/>
          <p:nvPr/>
        </p:nvSpPr>
        <p:spPr>
          <a:xfrm>
            <a:off x="4302124" y="4937124"/>
            <a:ext cx="748131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cs typeface="Calibri"/>
              </a:rPr>
              <a:t>Objective--</a:t>
            </a:r>
          </a:p>
          <a:p>
            <a:endParaRPr lang="en-US" dirty="0">
              <a:cs typeface="Calibri"/>
            </a:endParaRPr>
          </a:p>
          <a:p>
            <a:pPr marL="342900" indent="-342900">
              <a:buFont typeface="Arial"/>
              <a:buChar char="•"/>
            </a:pPr>
            <a:r>
              <a:rPr lang="en-US" sz="2000" dirty="0">
                <a:cs typeface="Calibri"/>
              </a:rPr>
              <a:t>To find those parameters that make a movie a commercial success</a:t>
            </a:r>
          </a:p>
        </p:txBody>
      </p:sp>
    </p:spTree>
    <p:extLst>
      <p:ext uri="{BB962C8B-B14F-4D97-AF65-F5344CB8AC3E}">
        <p14:creationId xmlns:p14="http://schemas.microsoft.com/office/powerpoint/2010/main" val="3860460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307855B-9BCB-DD60-019D-86E16A4FFF71}"/>
              </a:ext>
            </a:extLst>
          </p:cNvPr>
          <p:cNvSpPr txBox="1">
            <a:spLocks/>
          </p:cNvSpPr>
          <p:nvPr/>
        </p:nvSpPr>
        <p:spPr>
          <a:xfrm>
            <a:off x="838200" y="298396"/>
            <a:ext cx="10515600" cy="687801"/>
          </a:xfrm>
          <a:prstGeom prst="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pPr algn="ctr">
              <a:spcAft>
                <a:spcPts val="600"/>
              </a:spcAft>
            </a:pPr>
            <a:r>
              <a:rPr lang="en-US" sz="3600" b="1" kern="1200">
                <a:latin typeface="+mj-lt"/>
                <a:ea typeface="+mj-ea"/>
                <a:cs typeface="+mj-cs"/>
              </a:rPr>
              <a:t>Level Zero </a:t>
            </a:r>
            <a:r>
              <a:rPr lang="en-US" sz="3600" kern="1200">
                <a:latin typeface="+mj-lt"/>
                <a:ea typeface="+mj-ea"/>
                <a:cs typeface="+mj-cs"/>
              </a:rPr>
              <a:t>: Understanding Data</a:t>
            </a:r>
            <a:endParaRPr lang="en-US">
              <a:ea typeface="+mj-ea"/>
              <a:cs typeface="+mj-cs"/>
            </a:endParaRPr>
          </a:p>
        </p:txBody>
      </p:sp>
      <p:sp>
        <p:nvSpPr>
          <p:cNvPr id="4" name="Slide Number Placeholder 3">
            <a:extLst>
              <a:ext uri="{FF2B5EF4-FFF2-40B4-BE49-F238E27FC236}">
                <a16:creationId xmlns:a16="http://schemas.microsoft.com/office/drawing/2014/main" id="{3BF47060-3C33-4911-E37F-1388881789A2}"/>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lgn="r">
              <a:spcAft>
                <a:spcPts val="600"/>
              </a:spcAft>
            </a:pPr>
            <a:fld id="{75DF2D63-3FF5-D547-96B9-BE9CCD1ABA58}" type="slidenum">
              <a:rPr lang="en-US">
                <a:solidFill>
                  <a:schemeClr val="tx1">
                    <a:tint val="75000"/>
                  </a:schemeClr>
                </a:solidFill>
                <a:latin typeface="+mn-lt"/>
              </a:rPr>
              <a:pPr algn="r">
                <a:spcAft>
                  <a:spcPts val="600"/>
                </a:spcAft>
              </a:pPr>
              <a:t>3</a:t>
            </a:fld>
            <a:endParaRPr lang="en-US">
              <a:solidFill>
                <a:schemeClr val="tx1">
                  <a:tint val="75000"/>
                </a:schemeClr>
              </a:solidFill>
              <a:latin typeface="+mn-lt"/>
            </a:endParaRPr>
          </a:p>
        </p:txBody>
      </p:sp>
      <p:graphicFrame>
        <p:nvGraphicFramePr>
          <p:cNvPr id="10" name="Content Placeholder 2">
            <a:extLst>
              <a:ext uri="{FF2B5EF4-FFF2-40B4-BE49-F238E27FC236}">
                <a16:creationId xmlns:a16="http://schemas.microsoft.com/office/drawing/2014/main" id="{BD0E2D7B-F2C1-E842-41DA-0C48AFF9D5C3}"/>
              </a:ext>
            </a:extLst>
          </p:cNvPr>
          <p:cNvGraphicFramePr/>
          <p:nvPr>
            <p:extLst>
              <p:ext uri="{D42A27DB-BD31-4B8C-83A1-F6EECF244321}">
                <p14:modId xmlns:p14="http://schemas.microsoft.com/office/powerpoint/2010/main" val="1938102432"/>
              </p:ext>
            </p:extLst>
          </p:nvPr>
        </p:nvGraphicFramePr>
        <p:xfrm>
          <a:off x="579406" y="1609965"/>
          <a:ext cx="6116129" cy="4394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7" name="Picture 27">
            <a:extLst>
              <a:ext uri="{FF2B5EF4-FFF2-40B4-BE49-F238E27FC236}">
                <a16:creationId xmlns:a16="http://schemas.microsoft.com/office/drawing/2014/main" id="{7222A7D6-B685-3935-BD45-FB5DF06B899A}"/>
              </a:ext>
            </a:extLst>
          </p:cNvPr>
          <p:cNvPicPr>
            <a:picLocks noChangeAspect="1"/>
          </p:cNvPicPr>
          <p:nvPr/>
        </p:nvPicPr>
        <p:blipFill>
          <a:blip r:embed="rId7"/>
          <a:stretch>
            <a:fillRect/>
          </a:stretch>
        </p:blipFill>
        <p:spPr>
          <a:xfrm>
            <a:off x="6996023" y="1609014"/>
            <a:ext cx="4367841" cy="43013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1415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A3DB5A-39A6-C1E7-3C56-6344482603F9}"/>
              </a:ext>
            </a:extLst>
          </p:cNvPr>
          <p:cNvSpPr>
            <a:spLocks noGrp="1"/>
          </p:cNvSpPr>
          <p:nvPr>
            <p:ph type="sldNum" sz="quarter" idx="11"/>
          </p:nvPr>
        </p:nvSpPr>
        <p:spPr/>
        <p:txBody>
          <a:bodyPr/>
          <a:lstStyle/>
          <a:p>
            <a:fld id="{75DF2D63-3FF5-D547-96B9-BE9CCD1ABA58}" type="slidenum">
              <a:rPr lang="en-US" smtClean="0"/>
              <a:pPr/>
              <a:t>4</a:t>
            </a:fld>
            <a:endParaRPr lang="en-US"/>
          </a:p>
        </p:txBody>
      </p:sp>
      <p:pic>
        <p:nvPicPr>
          <p:cNvPr id="7" name="Picture 7">
            <a:extLst>
              <a:ext uri="{FF2B5EF4-FFF2-40B4-BE49-F238E27FC236}">
                <a16:creationId xmlns:a16="http://schemas.microsoft.com/office/drawing/2014/main" id="{C6A89590-FEF6-8551-359B-587E4D41AEF8}"/>
              </a:ext>
            </a:extLst>
          </p:cNvPr>
          <p:cNvPicPr>
            <a:picLocks noChangeAspect="1"/>
          </p:cNvPicPr>
          <p:nvPr/>
        </p:nvPicPr>
        <p:blipFill>
          <a:blip r:embed="rId2"/>
          <a:stretch>
            <a:fillRect/>
          </a:stretch>
        </p:blipFill>
        <p:spPr>
          <a:xfrm>
            <a:off x="1676399" y="805310"/>
            <a:ext cx="9701840" cy="3824020"/>
          </a:xfrm>
          <a:prstGeom prst="rect">
            <a:avLst/>
          </a:prstGeom>
          <a:ln>
            <a:noFill/>
          </a:ln>
          <a:effectLst>
            <a:outerShdw blurRad="190500" algn="tl" rotWithShape="0">
              <a:srgbClr val="000000">
                <a:alpha val="70000"/>
              </a:srgbClr>
            </a:outerShdw>
          </a:effectLst>
        </p:spPr>
      </p:pic>
      <p:sp>
        <p:nvSpPr>
          <p:cNvPr id="9" name="Title 1">
            <a:extLst>
              <a:ext uri="{FF2B5EF4-FFF2-40B4-BE49-F238E27FC236}">
                <a16:creationId xmlns:a16="http://schemas.microsoft.com/office/drawing/2014/main" id="{8A63CDC7-B066-EFF3-24C2-5FB9204E4389}"/>
              </a:ext>
            </a:extLst>
          </p:cNvPr>
          <p:cNvSpPr txBox="1">
            <a:spLocks/>
          </p:cNvSpPr>
          <p:nvPr/>
        </p:nvSpPr>
        <p:spPr>
          <a:xfrm>
            <a:off x="593785" y="111490"/>
            <a:ext cx="10760015" cy="687801"/>
          </a:xfrm>
          <a:prstGeom prst="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pPr>
              <a:spcAft>
                <a:spcPts val="600"/>
              </a:spcAft>
            </a:pPr>
            <a:r>
              <a:rPr lang="en-US" sz="2400" b="1" dirty="0">
                <a:cs typeface="+mj-cs"/>
              </a:rPr>
              <a:t>Heat map to find correlation between variables</a:t>
            </a:r>
            <a:endParaRPr lang="en-US" sz="2400" dirty="0">
              <a:cs typeface="Posterama"/>
            </a:endParaRPr>
          </a:p>
        </p:txBody>
      </p:sp>
      <p:sp>
        <p:nvSpPr>
          <p:cNvPr id="10" name="TextBox 9">
            <a:extLst>
              <a:ext uri="{FF2B5EF4-FFF2-40B4-BE49-F238E27FC236}">
                <a16:creationId xmlns:a16="http://schemas.microsoft.com/office/drawing/2014/main" id="{79A521BE-C718-9EDA-A125-0AD06A0CB2CB}"/>
              </a:ext>
            </a:extLst>
          </p:cNvPr>
          <p:cNvSpPr txBox="1"/>
          <p:nvPr/>
        </p:nvSpPr>
        <p:spPr>
          <a:xfrm>
            <a:off x="1673087" y="4898928"/>
            <a:ext cx="9690026" cy="1200329"/>
          </a:xfrm>
          <a:prstGeom prst="rect">
            <a:avLst/>
          </a:prstGeom>
          <a:noFill/>
          <a:ln>
            <a:solidFill>
              <a:schemeClr val="tx1">
                <a:lumMod val="50000"/>
                <a:lumOff val="5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t>There is good correlation between budget and revenue.</a:t>
            </a:r>
          </a:p>
          <a:p>
            <a:pPr marL="342900" indent="-342900">
              <a:buAutoNum type="arabicPeriod"/>
            </a:pPr>
            <a:r>
              <a:rPr lang="en-US" dirty="0"/>
              <a:t>Popularity has good correlation with revenue and vote count.</a:t>
            </a:r>
          </a:p>
          <a:p>
            <a:pPr marL="342900" indent="-342900">
              <a:buAutoNum type="arabicPeriod"/>
            </a:pPr>
            <a:r>
              <a:rPr lang="en-US" dirty="0"/>
              <a:t>Runtime does not have any good correlation with any variable. But it is negatively correlated , so with increase in runtime we may not get increase in budget or revenue or popularity.</a:t>
            </a:r>
          </a:p>
        </p:txBody>
      </p:sp>
    </p:spTree>
    <p:extLst>
      <p:ext uri="{BB962C8B-B14F-4D97-AF65-F5344CB8AC3E}">
        <p14:creationId xmlns:p14="http://schemas.microsoft.com/office/powerpoint/2010/main" val="2931344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1184A8-0F28-C471-D05B-4D2ECDC482ED}"/>
              </a:ext>
            </a:extLst>
          </p:cNvPr>
          <p:cNvSpPr>
            <a:spLocks noGrp="1"/>
          </p:cNvSpPr>
          <p:nvPr>
            <p:ph type="sldNum" sz="quarter" idx="11"/>
          </p:nvPr>
        </p:nvSpPr>
        <p:spPr/>
        <p:txBody>
          <a:bodyPr/>
          <a:lstStyle/>
          <a:p>
            <a:fld id="{75DF2D63-3FF5-D547-96B9-BE9CCD1ABA58}" type="slidenum">
              <a:rPr lang="en-US" smtClean="0"/>
              <a:t>5</a:t>
            </a:fld>
            <a:endParaRPr lang="en-US"/>
          </a:p>
        </p:txBody>
      </p:sp>
      <p:pic>
        <p:nvPicPr>
          <p:cNvPr id="7" name="Picture 7" descr="Chart, bar chart&#10;&#10;Description automatically generated">
            <a:extLst>
              <a:ext uri="{FF2B5EF4-FFF2-40B4-BE49-F238E27FC236}">
                <a16:creationId xmlns:a16="http://schemas.microsoft.com/office/drawing/2014/main" id="{2A36A9D6-3F1E-D2AB-9577-AB63E9BF4A33}"/>
              </a:ext>
            </a:extLst>
          </p:cNvPr>
          <p:cNvPicPr>
            <a:picLocks noChangeAspect="1"/>
          </p:cNvPicPr>
          <p:nvPr/>
        </p:nvPicPr>
        <p:blipFill>
          <a:blip r:embed="rId2"/>
          <a:stretch>
            <a:fillRect/>
          </a:stretch>
        </p:blipFill>
        <p:spPr>
          <a:xfrm>
            <a:off x="109267" y="134147"/>
            <a:ext cx="5633049" cy="3282915"/>
          </a:xfrm>
          <a:prstGeom prst="rect">
            <a:avLst/>
          </a:prstGeom>
          <a:ln>
            <a:noFill/>
          </a:ln>
          <a:effectLst>
            <a:outerShdw blurRad="190500" algn="tl" rotWithShape="0">
              <a:srgbClr val="000000">
                <a:alpha val="70000"/>
              </a:srgbClr>
            </a:outerShdw>
          </a:effectLst>
        </p:spPr>
      </p:pic>
      <p:pic>
        <p:nvPicPr>
          <p:cNvPr id="10" name="Picture 4" descr="Chart&#10;&#10;Description automatically generated">
            <a:extLst>
              <a:ext uri="{FF2B5EF4-FFF2-40B4-BE49-F238E27FC236}">
                <a16:creationId xmlns:a16="http://schemas.microsoft.com/office/drawing/2014/main" id="{DDE27D33-1F43-F0D6-F734-03CB42E051E4}"/>
              </a:ext>
            </a:extLst>
          </p:cNvPr>
          <p:cNvPicPr>
            <a:picLocks noChangeAspect="1"/>
          </p:cNvPicPr>
          <p:nvPr/>
        </p:nvPicPr>
        <p:blipFill>
          <a:blip r:embed="rId3"/>
          <a:stretch>
            <a:fillRect/>
          </a:stretch>
        </p:blipFill>
        <p:spPr>
          <a:xfrm>
            <a:off x="5946476" y="136995"/>
            <a:ext cx="6150633" cy="3305970"/>
          </a:xfrm>
          <a:prstGeom prst="rect">
            <a:avLst/>
          </a:prstGeom>
          <a:ln>
            <a:noFill/>
          </a:ln>
          <a:effectLst>
            <a:outerShdw blurRad="190500" algn="tl" rotWithShape="0">
              <a:srgbClr val="000000">
                <a:alpha val="70000"/>
              </a:srgbClr>
            </a:outerShdw>
          </a:effectLst>
        </p:spPr>
      </p:pic>
      <p:sp>
        <p:nvSpPr>
          <p:cNvPr id="3" name="TextBox 2">
            <a:extLst>
              <a:ext uri="{FF2B5EF4-FFF2-40B4-BE49-F238E27FC236}">
                <a16:creationId xmlns:a16="http://schemas.microsoft.com/office/drawing/2014/main" id="{673863AC-E746-E48B-88E4-1607C40C12F8}"/>
              </a:ext>
            </a:extLst>
          </p:cNvPr>
          <p:cNvSpPr txBox="1"/>
          <p:nvPr/>
        </p:nvSpPr>
        <p:spPr>
          <a:xfrm>
            <a:off x="883607" y="3729127"/>
            <a:ext cx="727404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Interpretation --</a:t>
            </a:r>
          </a:p>
          <a:p>
            <a:pPr marL="342900" indent="-342900">
              <a:buAutoNum type="arabicPeriod"/>
            </a:pPr>
            <a:r>
              <a:rPr lang="en-US" dirty="0"/>
              <a:t>On the basis of budget movie pirates of </a:t>
            </a:r>
            <a:r>
              <a:rPr lang="en-US"/>
              <a:t>Caribbean</a:t>
            </a:r>
            <a:r>
              <a:rPr lang="en-US" dirty="0"/>
              <a:t>  has the largest budget but it is not that much popular among people.</a:t>
            </a:r>
          </a:p>
          <a:p>
            <a:pPr marL="342900" indent="-342900">
              <a:buAutoNum type="arabicPeriod"/>
            </a:pPr>
            <a:r>
              <a:rPr lang="en-US" dirty="0"/>
              <a:t>On the basis of popularity the minions movie is the highest but its budget is not very much .</a:t>
            </a:r>
          </a:p>
          <a:p>
            <a:pPr marL="342900" indent="-342900">
              <a:buAutoNum type="arabicPeriod"/>
            </a:pPr>
            <a:r>
              <a:rPr lang="en-US" dirty="0"/>
              <a:t>For determining whether a movie will be a commercial success only budget and popularity is not sufficient </a:t>
            </a:r>
          </a:p>
        </p:txBody>
      </p:sp>
      <p:pic>
        <p:nvPicPr>
          <p:cNvPr id="4" name="Picture 4" descr="Chart, scatter chart&#10;&#10;Description automatically generated">
            <a:extLst>
              <a:ext uri="{FF2B5EF4-FFF2-40B4-BE49-F238E27FC236}">
                <a16:creationId xmlns:a16="http://schemas.microsoft.com/office/drawing/2014/main" id="{468E2730-15E6-2DF7-6FBC-DB8FF2CC179E}"/>
              </a:ext>
            </a:extLst>
          </p:cNvPr>
          <p:cNvPicPr>
            <a:picLocks noChangeAspect="1"/>
          </p:cNvPicPr>
          <p:nvPr/>
        </p:nvPicPr>
        <p:blipFill>
          <a:blip r:embed="rId4"/>
          <a:stretch>
            <a:fillRect/>
          </a:stretch>
        </p:blipFill>
        <p:spPr>
          <a:xfrm>
            <a:off x="8304362" y="3606628"/>
            <a:ext cx="3562709" cy="2994669"/>
          </a:xfrm>
          <a:prstGeom prst="rect">
            <a:avLst/>
          </a:prstGeom>
          <a:ln>
            <a:noFill/>
          </a:ln>
          <a:effectLst>
            <a:outerShdw blurRad="190500" algn="tl" rotWithShape="0">
              <a:srgbClr val="000000">
                <a:alpha val="70000"/>
              </a:srgbClr>
            </a:outerShdw>
          </a:effectLst>
        </p:spPr>
      </p:pic>
      <p:pic>
        <p:nvPicPr>
          <p:cNvPr id="5" name="Picture 5" descr="Chart, scatter chart&#10;&#10;Description automatically generated">
            <a:extLst>
              <a:ext uri="{FF2B5EF4-FFF2-40B4-BE49-F238E27FC236}">
                <a16:creationId xmlns:a16="http://schemas.microsoft.com/office/drawing/2014/main" id="{CE52D7CE-AABE-93FE-D261-D5E5D9AC5164}"/>
              </a:ext>
            </a:extLst>
          </p:cNvPr>
          <p:cNvPicPr>
            <a:picLocks noChangeAspect="1"/>
          </p:cNvPicPr>
          <p:nvPr/>
        </p:nvPicPr>
        <p:blipFill>
          <a:blip r:embed="rId5"/>
          <a:stretch>
            <a:fillRect/>
          </a:stretch>
        </p:blipFill>
        <p:spPr>
          <a:xfrm>
            <a:off x="8304362" y="3605390"/>
            <a:ext cx="3562709" cy="2997144"/>
          </a:xfrm>
          <a:prstGeom prst="rect">
            <a:avLst/>
          </a:prstGeom>
        </p:spPr>
      </p:pic>
    </p:spTree>
    <p:extLst>
      <p:ext uri="{BB962C8B-B14F-4D97-AF65-F5344CB8AC3E}">
        <p14:creationId xmlns:p14="http://schemas.microsoft.com/office/powerpoint/2010/main" val="182636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508A4D-BDED-7181-32C0-D2693A084637}"/>
              </a:ext>
            </a:extLst>
          </p:cNvPr>
          <p:cNvSpPr>
            <a:spLocks noGrp="1"/>
          </p:cNvSpPr>
          <p:nvPr>
            <p:ph type="sldNum" sz="quarter" idx="11"/>
          </p:nvPr>
        </p:nvSpPr>
        <p:spPr/>
        <p:txBody>
          <a:bodyPr/>
          <a:lstStyle/>
          <a:p>
            <a:fld id="{75DF2D63-3FF5-D547-96B9-BE9CCD1ABA58}" type="slidenum">
              <a:rPr lang="en-US" smtClean="0"/>
              <a:t>6</a:t>
            </a:fld>
            <a:endParaRPr lang="en-US"/>
          </a:p>
        </p:txBody>
      </p:sp>
      <p:pic>
        <p:nvPicPr>
          <p:cNvPr id="6" name="Picture 6" descr="Chart, bar chart&#10;&#10;Description automatically generated">
            <a:extLst>
              <a:ext uri="{FF2B5EF4-FFF2-40B4-BE49-F238E27FC236}">
                <a16:creationId xmlns:a16="http://schemas.microsoft.com/office/drawing/2014/main" id="{8A722F16-0925-BA9C-10D5-5B006802630D}"/>
              </a:ext>
            </a:extLst>
          </p:cNvPr>
          <p:cNvPicPr>
            <a:picLocks noChangeAspect="1"/>
          </p:cNvPicPr>
          <p:nvPr/>
        </p:nvPicPr>
        <p:blipFill>
          <a:blip r:embed="rId2"/>
          <a:stretch>
            <a:fillRect/>
          </a:stretch>
        </p:blipFill>
        <p:spPr>
          <a:xfrm>
            <a:off x="6852248" y="103772"/>
            <a:ext cx="5014822" cy="3314910"/>
          </a:xfrm>
          <a:prstGeom prst="rect">
            <a:avLst/>
          </a:prstGeom>
          <a:ln>
            <a:noFill/>
          </a:ln>
          <a:effectLst>
            <a:outerShdw blurRad="190500" algn="tl" rotWithShape="0">
              <a:srgbClr val="000000">
                <a:alpha val="70000"/>
              </a:srgbClr>
            </a:outerShdw>
          </a:effectLst>
        </p:spPr>
      </p:pic>
      <p:pic>
        <p:nvPicPr>
          <p:cNvPr id="7" name="Picture 7" descr="Chart, bar chart&#10;&#10;Description automatically generated">
            <a:extLst>
              <a:ext uri="{FF2B5EF4-FFF2-40B4-BE49-F238E27FC236}">
                <a16:creationId xmlns:a16="http://schemas.microsoft.com/office/drawing/2014/main" id="{1DD290EE-EFF7-24E5-47D1-3A3449FBE517}"/>
              </a:ext>
            </a:extLst>
          </p:cNvPr>
          <p:cNvPicPr>
            <a:picLocks noChangeAspect="1"/>
          </p:cNvPicPr>
          <p:nvPr/>
        </p:nvPicPr>
        <p:blipFill>
          <a:blip r:embed="rId3"/>
          <a:stretch>
            <a:fillRect/>
          </a:stretch>
        </p:blipFill>
        <p:spPr>
          <a:xfrm>
            <a:off x="6852248" y="3540605"/>
            <a:ext cx="5201727" cy="3313619"/>
          </a:xfrm>
          <a:prstGeom prst="rect">
            <a:avLst/>
          </a:prstGeom>
          <a:ln>
            <a:noFill/>
          </a:ln>
          <a:effectLst>
            <a:outerShdw blurRad="190500" algn="tl" rotWithShape="0">
              <a:srgbClr val="000000">
                <a:alpha val="70000"/>
              </a:srgbClr>
            </a:outerShdw>
          </a:effectLst>
        </p:spPr>
      </p:pic>
      <p:sp>
        <p:nvSpPr>
          <p:cNvPr id="3" name="TextBox 2">
            <a:extLst>
              <a:ext uri="{FF2B5EF4-FFF2-40B4-BE49-F238E27FC236}">
                <a16:creationId xmlns:a16="http://schemas.microsoft.com/office/drawing/2014/main" id="{CEF85BE1-4252-C22F-90E3-775E29554DD4}"/>
              </a:ext>
            </a:extLst>
          </p:cNvPr>
          <p:cNvSpPr txBox="1"/>
          <p:nvPr/>
        </p:nvSpPr>
        <p:spPr>
          <a:xfrm>
            <a:off x="1143000" y="460513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4" name="Picture 4" descr="Chart, scatter chart&#10;&#10;Description automatically generated">
            <a:extLst>
              <a:ext uri="{FF2B5EF4-FFF2-40B4-BE49-F238E27FC236}">
                <a16:creationId xmlns:a16="http://schemas.microsoft.com/office/drawing/2014/main" id="{BC372C69-B7AD-6B45-586E-F71098F868F5}"/>
              </a:ext>
            </a:extLst>
          </p:cNvPr>
          <p:cNvPicPr>
            <a:picLocks noChangeAspect="1"/>
          </p:cNvPicPr>
          <p:nvPr/>
        </p:nvPicPr>
        <p:blipFill>
          <a:blip r:embed="rId4"/>
          <a:stretch>
            <a:fillRect/>
          </a:stretch>
        </p:blipFill>
        <p:spPr>
          <a:xfrm>
            <a:off x="425570" y="115835"/>
            <a:ext cx="3001992" cy="3319535"/>
          </a:xfrm>
          <a:prstGeom prst="rect">
            <a:avLst/>
          </a:prstGeom>
          <a:ln>
            <a:noFill/>
          </a:ln>
          <a:effectLst>
            <a:outerShdw blurRad="190500" algn="tl" rotWithShape="0">
              <a:srgbClr val="000000">
                <a:alpha val="70000"/>
              </a:srgbClr>
            </a:outerShdw>
          </a:effectLst>
        </p:spPr>
      </p:pic>
      <p:pic>
        <p:nvPicPr>
          <p:cNvPr id="5" name="Picture 7" descr="Chart, scatter chart&#10;&#10;Description automatically generated">
            <a:extLst>
              <a:ext uri="{FF2B5EF4-FFF2-40B4-BE49-F238E27FC236}">
                <a16:creationId xmlns:a16="http://schemas.microsoft.com/office/drawing/2014/main" id="{056E85AD-E5BD-A6B6-0726-44CCDDB41099}"/>
              </a:ext>
            </a:extLst>
          </p:cNvPr>
          <p:cNvPicPr>
            <a:picLocks noChangeAspect="1"/>
          </p:cNvPicPr>
          <p:nvPr/>
        </p:nvPicPr>
        <p:blipFill>
          <a:blip r:embed="rId5"/>
          <a:stretch>
            <a:fillRect/>
          </a:stretch>
        </p:blipFill>
        <p:spPr>
          <a:xfrm>
            <a:off x="3617343" y="111208"/>
            <a:ext cx="3160143" cy="3328792"/>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233C9F7F-CDE4-2366-9E85-A51F34F7E137}"/>
              </a:ext>
            </a:extLst>
          </p:cNvPr>
          <p:cNvSpPr txBox="1"/>
          <p:nvPr/>
        </p:nvSpPr>
        <p:spPr>
          <a:xfrm>
            <a:off x="795130" y="3677478"/>
            <a:ext cx="5814391" cy="2862322"/>
          </a:xfrm>
          <a:prstGeom prst="rect">
            <a:avLst/>
          </a:prstGeom>
          <a:noFill/>
          <a:ln>
            <a:solidFill>
              <a:schemeClr val="tx1"/>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Interpretation--</a:t>
            </a:r>
          </a:p>
          <a:p>
            <a:pPr marL="342900" indent="-342900">
              <a:buAutoNum type="arabicPeriod"/>
            </a:pPr>
            <a:r>
              <a:rPr lang="en-US" dirty="0"/>
              <a:t>On the basis of only vote count the top performing movie is inception i.e. this movie has got the maximum votes.</a:t>
            </a:r>
          </a:p>
          <a:p>
            <a:pPr marL="342900" indent="-342900">
              <a:buAutoNum type="arabicPeriod"/>
            </a:pPr>
            <a:r>
              <a:rPr lang="en-US" dirty="0"/>
              <a:t>On the basis of revenue generation movie avatar and titanic are the top performers. </a:t>
            </a:r>
          </a:p>
          <a:p>
            <a:pPr marL="342900" indent="-342900">
              <a:buAutoNum type="arabicPeriod"/>
            </a:pPr>
            <a:r>
              <a:rPr lang="en-US" dirty="0"/>
              <a:t>On the basis of the correlation between revenue and vote count , we are getting similar number of movies that are performing and not doing so well.</a:t>
            </a:r>
          </a:p>
          <a:p>
            <a:pPr marL="342900" indent="-342900">
              <a:buAutoNum type="arabicPeriod"/>
            </a:pPr>
            <a:r>
              <a:rPr lang="en-US" dirty="0"/>
              <a:t>Only vote count cannot tell whether a movie will be a commercial success or not.</a:t>
            </a:r>
          </a:p>
        </p:txBody>
      </p:sp>
    </p:spTree>
    <p:extLst>
      <p:ext uri="{BB962C8B-B14F-4D97-AF65-F5344CB8AC3E}">
        <p14:creationId xmlns:p14="http://schemas.microsoft.com/office/powerpoint/2010/main" val="2194946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528125-414A-22C1-5C96-056602DAF5BA}"/>
              </a:ext>
            </a:extLst>
          </p:cNvPr>
          <p:cNvSpPr>
            <a:spLocks noGrp="1"/>
          </p:cNvSpPr>
          <p:nvPr>
            <p:ph type="sldNum" sz="quarter" idx="11"/>
          </p:nvPr>
        </p:nvSpPr>
        <p:spPr/>
        <p:txBody>
          <a:bodyPr/>
          <a:lstStyle/>
          <a:p>
            <a:fld id="{75DF2D63-3FF5-D547-96B9-BE9CCD1ABA58}" type="slidenum">
              <a:rPr lang="en-US" smtClean="0"/>
              <a:t>7</a:t>
            </a:fld>
            <a:endParaRPr lang="en-US"/>
          </a:p>
        </p:txBody>
      </p:sp>
      <p:pic>
        <p:nvPicPr>
          <p:cNvPr id="4" name="Picture 4" descr="Chart, box and whisker chart&#10;&#10;Description automatically generated">
            <a:extLst>
              <a:ext uri="{FF2B5EF4-FFF2-40B4-BE49-F238E27FC236}">
                <a16:creationId xmlns:a16="http://schemas.microsoft.com/office/drawing/2014/main" id="{47971FE5-FE57-FE17-03D1-6F013A4C202C}"/>
              </a:ext>
            </a:extLst>
          </p:cNvPr>
          <p:cNvPicPr>
            <a:picLocks noChangeAspect="1"/>
          </p:cNvPicPr>
          <p:nvPr/>
        </p:nvPicPr>
        <p:blipFill>
          <a:blip r:embed="rId2"/>
          <a:stretch>
            <a:fillRect/>
          </a:stretch>
        </p:blipFill>
        <p:spPr>
          <a:xfrm>
            <a:off x="655607" y="317865"/>
            <a:ext cx="7027651" cy="3663100"/>
          </a:xfrm>
          <a:prstGeom prst="rect">
            <a:avLst/>
          </a:prstGeom>
          <a:ln>
            <a:noFill/>
          </a:ln>
          <a:effectLst>
            <a:outerShdw blurRad="190500" algn="tl" rotWithShape="0">
              <a:srgbClr val="000000">
                <a:alpha val="70000"/>
              </a:srgbClr>
            </a:outerShdw>
          </a:effectLst>
        </p:spPr>
      </p:pic>
      <p:pic>
        <p:nvPicPr>
          <p:cNvPr id="5" name="Picture 5" descr="Table&#10;&#10;Description automatically generated">
            <a:extLst>
              <a:ext uri="{FF2B5EF4-FFF2-40B4-BE49-F238E27FC236}">
                <a16:creationId xmlns:a16="http://schemas.microsoft.com/office/drawing/2014/main" id="{D200AACA-0081-2E7A-3437-898F15158EED}"/>
              </a:ext>
            </a:extLst>
          </p:cNvPr>
          <p:cNvPicPr>
            <a:picLocks noChangeAspect="1"/>
          </p:cNvPicPr>
          <p:nvPr/>
        </p:nvPicPr>
        <p:blipFill>
          <a:blip r:embed="rId3"/>
          <a:stretch>
            <a:fillRect/>
          </a:stretch>
        </p:blipFill>
        <p:spPr>
          <a:xfrm>
            <a:off x="655608" y="4033415"/>
            <a:ext cx="7027652" cy="2385506"/>
          </a:xfrm>
          <a:prstGeom prst="rect">
            <a:avLst/>
          </a:prstGeom>
          <a:ln>
            <a:noFill/>
          </a:ln>
          <a:effectLst>
            <a:outerShdw blurRad="190500" algn="tl" rotWithShape="0">
              <a:srgbClr val="000000">
                <a:alpha val="70000"/>
              </a:srgbClr>
            </a:outerShdw>
          </a:effectLst>
        </p:spPr>
      </p:pic>
      <p:sp>
        <p:nvSpPr>
          <p:cNvPr id="3" name="TextBox 2">
            <a:extLst>
              <a:ext uri="{FF2B5EF4-FFF2-40B4-BE49-F238E27FC236}">
                <a16:creationId xmlns:a16="http://schemas.microsoft.com/office/drawing/2014/main" id="{64A983D7-58F9-DB14-69F0-F9B41E6A99E7}"/>
              </a:ext>
            </a:extLst>
          </p:cNvPr>
          <p:cNvSpPr txBox="1"/>
          <p:nvPr/>
        </p:nvSpPr>
        <p:spPr>
          <a:xfrm>
            <a:off x="7868478" y="364434"/>
            <a:ext cx="4191000" cy="6186309"/>
          </a:xfrm>
          <a:prstGeom prst="rect">
            <a:avLst/>
          </a:prstGeom>
          <a:noFill/>
          <a:ln>
            <a:solidFill>
              <a:schemeClr val="tx1"/>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Interpretation ---</a:t>
            </a:r>
          </a:p>
          <a:p>
            <a:endParaRPr lang="en-US" dirty="0"/>
          </a:p>
          <a:p>
            <a:pPr marL="342900" indent="-342900">
              <a:buAutoNum type="arabicPeriod"/>
            </a:pPr>
            <a:r>
              <a:rPr lang="en-US" dirty="0"/>
              <a:t>On the basis of measures of central tendency </a:t>
            </a:r>
            <a:r>
              <a:rPr lang="en-US" dirty="0" err="1"/>
              <a:t>ie</a:t>
            </a:r>
            <a:r>
              <a:rPr lang="en-US" dirty="0"/>
              <a:t>. Mean, median , and mode for budget , runtime, revenue.</a:t>
            </a:r>
          </a:p>
          <a:p>
            <a:pPr marL="342900" indent="-342900">
              <a:buAutoNum type="arabicPeriod"/>
            </a:pPr>
            <a:endParaRPr lang="en-US" dirty="0"/>
          </a:p>
          <a:p>
            <a:pPr marL="342900" indent="-342900">
              <a:buAutoNum type="arabicPeriod"/>
            </a:pPr>
            <a:r>
              <a:rPr lang="en-US" dirty="0"/>
              <a:t>Mean is greater than the median for all the three parameters , which shows the data is positively skewed. </a:t>
            </a:r>
          </a:p>
          <a:p>
            <a:pPr marL="342900" indent="-342900">
              <a:buAutoNum type="arabicPeriod"/>
            </a:pPr>
            <a:endParaRPr lang="en-US" dirty="0"/>
          </a:p>
          <a:p>
            <a:pPr marL="342900" indent="-342900">
              <a:buAutoNum type="arabicPeriod"/>
            </a:pPr>
            <a:r>
              <a:rPr lang="en-US" dirty="0"/>
              <a:t>On the </a:t>
            </a:r>
            <a:r>
              <a:rPr lang="en-US" err="1"/>
              <a:t>boxpot</a:t>
            </a:r>
            <a:r>
              <a:rPr lang="en-US" dirty="0"/>
              <a:t> for budget and runtime there are very less number of outliers.</a:t>
            </a:r>
          </a:p>
          <a:p>
            <a:pPr marL="342900" indent="-342900">
              <a:buAutoNum type="arabicPeriod"/>
            </a:pPr>
            <a:endParaRPr lang="en-US" dirty="0"/>
          </a:p>
          <a:p>
            <a:pPr marL="342900" indent="-342900">
              <a:buAutoNum type="arabicPeriod"/>
            </a:pPr>
            <a:r>
              <a:rPr lang="en-US" dirty="0"/>
              <a:t>For revenue the data is more </a:t>
            </a:r>
            <a:r>
              <a:rPr lang="en-US" dirty="0" err="1"/>
              <a:t>concertrated</a:t>
            </a:r>
            <a:r>
              <a:rPr lang="en-US" dirty="0"/>
              <a:t> till $500 billion and some outliers are also present in the data .</a:t>
            </a:r>
          </a:p>
          <a:p>
            <a:pPr marL="342900" indent="-342900">
              <a:buAutoNum type="arabicPeriod"/>
            </a:pPr>
            <a:endParaRPr lang="en-US" dirty="0"/>
          </a:p>
          <a:p>
            <a:pPr marL="342900" indent="-342900">
              <a:buAutoNum type="arabicPeriod"/>
            </a:pPr>
            <a:r>
              <a:rPr lang="en-US" dirty="0"/>
              <a:t>Due to the presence of outliers the mean is drawn towards the higher values and cause skewness in the data.</a:t>
            </a:r>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3573850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C6C66E-0404-570B-815C-77B74E3AE33C}"/>
              </a:ext>
            </a:extLst>
          </p:cNvPr>
          <p:cNvSpPr>
            <a:spLocks noGrp="1"/>
          </p:cNvSpPr>
          <p:nvPr>
            <p:ph type="sldNum" sz="quarter" idx="11"/>
          </p:nvPr>
        </p:nvSpPr>
        <p:spPr/>
        <p:txBody>
          <a:bodyPr/>
          <a:lstStyle/>
          <a:p>
            <a:fld id="{75DF2D63-3FF5-D547-96B9-BE9CCD1ABA58}" type="slidenum">
              <a:rPr lang="en-US" smtClean="0"/>
              <a:t>8</a:t>
            </a:fld>
            <a:endParaRPr lang="en-US"/>
          </a:p>
        </p:txBody>
      </p:sp>
      <p:pic>
        <p:nvPicPr>
          <p:cNvPr id="12" name="Picture 6" descr="Chart, bar chart&#10;&#10;Description automatically generated">
            <a:extLst>
              <a:ext uri="{FF2B5EF4-FFF2-40B4-BE49-F238E27FC236}">
                <a16:creationId xmlns:a16="http://schemas.microsoft.com/office/drawing/2014/main" id="{2F6E723A-F35A-2816-9289-E0B49BEA54B4}"/>
              </a:ext>
            </a:extLst>
          </p:cNvPr>
          <p:cNvPicPr>
            <a:picLocks noChangeAspect="1"/>
          </p:cNvPicPr>
          <p:nvPr/>
        </p:nvPicPr>
        <p:blipFill>
          <a:blip r:embed="rId2"/>
          <a:stretch>
            <a:fillRect/>
          </a:stretch>
        </p:blipFill>
        <p:spPr>
          <a:xfrm>
            <a:off x="7312324" y="233169"/>
            <a:ext cx="4655388" cy="4120043"/>
          </a:xfrm>
          <a:prstGeom prst="rect">
            <a:avLst/>
          </a:prstGeom>
          <a:ln>
            <a:noFill/>
          </a:ln>
          <a:effectLst>
            <a:outerShdw blurRad="190500" algn="tl" rotWithShape="0">
              <a:srgbClr val="000000">
                <a:alpha val="70000"/>
              </a:srgbClr>
            </a:outerShdw>
          </a:effectLst>
        </p:spPr>
      </p:pic>
      <p:pic>
        <p:nvPicPr>
          <p:cNvPr id="13" name="Picture 13" descr="Table&#10;&#10;Description automatically generated">
            <a:extLst>
              <a:ext uri="{FF2B5EF4-FFF2-40B4-BE49-F238E27FC236}">
                <a16:creationId xmlns:a16="http://schemas.microsoft.com/office/drawing/2014/main" id="{56DE23B1-AB0F-D843-D2B9-58E9176361DF}"/>
              </a:ext>
            </a:extLst>
          </p:cNvPr>
          <p:cNvPicPr>
            <a:picLocks noChangeAspect="1"/>
          </p:cNvPicPr>
          <p:nvPr/>
        </p:nvPicPr>
        <p:blipFill>
          <a:blip r:embed="rId3"/>
          <a:stretch>
            <a:fillRect/>
          </a:stretch>
        </p:blipFill>
        <p:spPr>
          <a:xfrm>
            <a:off x="152400" y="227550"/>
            <a:ext cx="6883879" cy="4131277"/>
          </a:xfrm>
          <a:prstGeom prst="rect">
            <a:avLst/>
          </a:prstGeom>
          <a:ln>
            <a:noFill/>
          </a:ln>
          <a:effectLst>
            <a:outerShdw blurRad="190500" algn="tl" rotWithShape="0">
              <a:srgbClr val="000000">
                <a:alpha val="70000"/>
              </a:srgbClr>
            </a:outerShdw>
          </a:effectLst>
        </p:spPr>
      </p:pic>
      <p:sp>
        <p:nvSpPr>
          <p:cNvPr id="3" name="TextBox 2">
            <a:extLst>
              <a:ext uri="{FF2B5EF4-FFF2-40B4-BE49-F238E27FC236}">
                <a16:creationId xmlns:a16="http://schemas.microsoft.com/office/drawing/2014/main" id="{6ED64963-D6B2-1334-CCEA-F2651FA6CE1B}"/>
              </a:ext>
            </a:extLst>
          </p:cNvPr>
          <p:cNvSpPr txBox="1"/>
          <p:nvPr/>
        </p:nvSpPr>
        <p:spPr>
          <a:xfrm>
            <a:off x="990475" y="4555122"/>
            <a:ext cx="10853028" cy="1477328"/>
          </a:xfrm>
          <a:prstGeom prst="rect">
            <a:avLst/>
          </a:prstGeom>
          <a:noFill/>
          <a:ln>
            <a:solidFill>
              <a:schemeClr val="tx1"/>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For  a movie to be a commercial success a variety of parameters play their role. To get that, we have taken all those movies that have a runtime greater than the average runtime and taken out the top 10 best performing movies on the basis of revenue generated. And compared then to top 10 movies on the basis of revenue only .</a:t>
            </a:r>
            <a:endParaRPr lang="en-US"/>
          </a:p>
          <a:p>
            <a:pPr marL="285750" indent="-285750">
              <a:buFont typeface="Arial"/>
              <a:buChar char="•"/>
            </a:pPr>
            <a:endParaRPr lang="en-US" dirty="0"/>
          </a:p>
          <a:p>
            <a:pPr marL="285750" indent="-285750">
              <a:buFont typeface="Arial"/>
              <a:buChar char="•"/>
            </a:pPr>
            <a:r>
              <a:rPr lang="en-US" dirty="0"/>
              <a:t>There is some change in the top performing movies otherwise the top 5 best movies are same.</a:t>
            </a:r>
          </a:p>
        </p:txBody>
      </p:sp>
    </p:spTree>
    <p:extLst>
      <p:ext uri="{BB962C8B-B14F-4D97-AF65-F5344CB8AC3E}">
        <p14:creationId xmlns:p14="http://schemas.microsoft.com/office/powerpoint/2010/main" val="41687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54553C-BC4C-FADC-101D-826A5B6E68ED}"/>
              </a:ext>
            </a:extLst>
          </p:cNvPr>
          <p:cNvSpPr>
            <a:spLocks noGrp="1"/>
          </p:cNvSpPr>
          <p:nvPr>
            <p:ph type="sldNum" sz="quarter" idx="11"/>
          </p:nvPr>
        </p:nvSpPr>
        <p:spPr/>
        <p:txBody>
          <a:bodyPr/>
          <a:lstStyle/>
          <a:p>
            <a:fld id="{75DF2D63-3FF5-D547-96B9-BE9CCD1ABA58}" type="slidenum">
              <a:rPr lang="en-US" smtClean="0"/>
              <a:t>9</a:t>
            </a:fld>
            <a:endParaRPr lang="en-US"/>
          </a:p>
        </p:txBody>
      </p:sp>
      <p:sp>
        <p:nvSpPr>
          <p:cNvPr id="4" name="TextBox 3">
            <a:extLst>
              <a:ext uri="{FF2B5EF4-FFF2-40B4-BE49-F238E27FC236}">
                <a16:creationId xmlns:a16="http://schemas.microsoft.com/office/drawing/2014/main" id="{2A600AA0-BABD-6694-D21F-4D1F13AECA01}"/>
              </a:ext>
            </a:extLst>
          </p:cNvPr>
          <p:cNvSpPr txBox="1"/>
          <p:nvPr/>
        </p:nvSpPr>
        <p:spPr>
          <a:xfrm>
            <a:off x="885646" y="1489495"/>
            <a:ext cx="975935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Conclusion -- </a:t>
            </a:r>
          </a:p>
          <a:p>
            <a:endParaRPr lang="en-US" sz="2000" dirty="0"/>
          </a:p>
          <a:p>
            <a:r>
              <a:rPr lang="en-US" sz="2000" dirty="0"/>
              <a:t>On the basis of revenue only we can determine whether a movie is a commercial success or not, but yes budget, popularity, vote count all contribute towards a commercial success.</a:t>
            </a:r>
          </a:p>
          <a:p>
            <a:endParaRPr lang="en-US" sz="2000" dirty="0"/>
          </a:p>
          <a:p>
            <a:r>
              <a:rPr lang="en-US" sz="2000" dirty="0"/>
              <a:t>In terms of correlation between budget and revenue </a:t>
            </a:r>
            <a:r>
              <a:rPr lang="en-US" sz="2000" err="1"/>
              <a:t>i.e</a:t>
            </a:r>
            <a:r>
              <a:rPr lang="en-US" sz="2000" dirty="0"/>
              <a:t>  0.71 , for a movie to be a commercial success , contribution of budget is only 7/10 </a:t>
            </a:r>
            <a:r>
              <a:rPr lang="en-US" sz="2000" err="1"/>
              <a:t>i.e</a:t>
            </a:r>
            <a:r>
              <a:rPr lang="en-US" sz="2000" dirty="0"/>
              <a:t> 7 out of 10 movies with high budget can be a commercial success.</a:t>
            </a:r>
          </a:p>
          <a:p>
            <a:endParaRPr lang="en-US" sz="2000" dirty="0"/>
          </a:p>
          <a:p>
            <a:r>
              <a:rPr lang="en-US" sz="2000" dirty="0"/>
              <a:t>In terms of popularity , 6 out of 10 movies that have high popularity can become a commercial success, since the correlation between popularity and revenue is 0.61</a:t>
            </a:r>
          </a:p>
          <a:p>
            <a:endParaRPr lang="en-US" sz="2000" dirty="0"/>
          </a:p>
          <a:p>
            <a:r>
              <a:rPr lang="en-US" sz="2000" dirty="0"/>
              <a:t>In terms of vote count , 8 out of 10 movies that have a high </a:t>
            </a:r>
            <a:r>
              <a:rPr lang="en-US" sz="2000" err="1"/>
              <a:t>votecount</a:t>
            </a:r>
            <a:r>
              <a:rPr lang="en-US" sz="2000" dirty="0"/>
              <a:t> can be a </a:t>
            </a:r>
            <a:r>
              <a:rPr lang="en-US" sz="2000" err="1"/>
              <a:t>commecial</a:t>
            </a:r>
            <a:r>
              <a:rPr lang="en-US" sz="2000" dirty="0"/>
              <a:t> success.</a:t>
            </a:r>
          </a:p>
        </p:txBody>
      </p:sp>
    </p:spTree>
    <p:extLst>
      <p:ext uri="{BB962C8B-B14F-4D97-AF65-F5344CB8AC3E}">
        <p14:creationId xmlns:p14="http://schemas.microsoft.com/office/powerpoint/2010/main" val="25189611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9D3EA290-8C8E-4DEC-A46D-F69BB3CF1506}" vid="{48419DDE-FF2A-4359-8A54-BA3E908EF11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650</cp:revision>
  <dcterms:created xsi:type="dcterms:W3CDTF">2023-06-14T07:20:00Z</dcterms:created>
  <dcterms:modified xsi:type="dcterms:W3CDTF">2023-06-18T03:51:55Z</dcterms:modified>
</cp:coreProperties>
</file>