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8" r:id="rId7"/>
    <p:sldId id="301" r:id="rId8"/>
    <p:sldId id="304" r:id="rId9"/>
    <p:sldId id="302" r:id="rId10"/>
    <p:sldId id="305" r:id="rId11"/>
    <p:sldId id="306"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f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72"/>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371761"/>
            <a:ext cx="3214307" cy="2901694"/>
          </a:xfrm>
        </p:spPr>
        <p:txBody>
          <a:bodyPr anchor="b">
            <a:normAutofit/>
          </a:bodyPr>
          <a:lstStyle/>
          <a:p>
            <a:r>
              <a:rPr lang="en-US" sz="4400" dirty="0">
                <a:solidFill>
                  <a:schemeClr val="tx1"/>
                </a:solidFill>
              </a:rPr>
              <a:t>Air Drawing using python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32083" y="1511366"/>
            <a:ext cx="3205640" cy="774186"/>
          </a:xfrm>
        </p:spPr>
        <p:txBody>
          <a:bodyPr anchor="t">
            <a:normAutofit/>
          </a:bodyPr>
          <a:lstStyle/>
          <a:p>
            <a:pPr>
              <a:lnSpc>
                <a:spcPct val="100000"/>
              </a:lnSpc>
            </a:pPr>
            <a:r>
              <a:rPr lang="en-US" sz="1600" dirty="0"/>
              <a:t>Project Name:-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4C547C01-E4B2-407C-A4C9-9E2DB8B66AA3}"/>
              </a:ext>
            </a:extLst>
          </p:cNvPr>
          <p:cNvSpPr txBox="1"/>
          <p:nvPr/>
        </p:nvSpPr>
        <p:spPr>
          <a:xfrm>
            <a:off x="8132083" y="4479897"/>
            <a:ext cx="3544220" cy="646331"/>
          </a:xfrm>
          <a:prstGeom prst="rect">
            <a:avLst/>
          </a:prstGeom>
          <a:noFill/>
        </p:spPr>
        <p:txBody>
          <a:bodyPr wrap="square" rtlCol="0">
            <a:spAutoFit/>
          </a:bodyPr>
          <a:lstStyle/>
          <a:p>
            <a:r>
              <a:rPr lang="en-US" dirty="0"/>
              <a:t>Pushkar Krishna Ojha                      ( 17150000000)</a:t>
            </a:r>
            <a:endParaRPr lang="hi-IN" dirty="0"/>
          </a:p>
        </p:txBody>
      </p:sp>
      <p:sp>
        <p:nvSpPr>
          <p:cNvPr id="10" name="TextBox 9">
            <a:extLst>
              <a:ext uri="{FF2B5EF4-FFF2-40B4-BE49-F238E27FC236}">
                <a16:creationId xmlns:a16="http://schemas.microsoft.com/office/drawing/2014/main" id="{AF25B18A-B0D5-4365-A90B-1BBEC2C83140}"/>
              </a:ext>
            </a:extLst>
          </p:cNvPr>
          <p:cNvSpPr txBox="1"/>
          <p:nvPr/>
        </p:nvSpPr>
        <p:spPr>
          <a:xfrm>
            <a:off x="7909313" y="5018761"/>
            <a:ext cx="3642494" cy="646331"/>
          </a:xfrm>
          <a:prstGeom prst="rect">
            <a:avLst/>
          </a:prstGeom>
          <a:noFill/>
        </p:spPr>
        <p:txBody>
          <a:bodyPr wrap="square" rtlCol="0">
            <a:spAutoFit/>
          </a:bodyPr>
          <a:lstStyle/>
          <a:p>
            <a:r>
              <a:rPr lang="en-US" dirty="0"/>
              <a:t>MENTOR:- Mr. Pawan Kumar Verma              		Asst. Prof.</a:t>
            </a:r>
            <a:endParaRPr lang="hi-IN"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B8EE03-6021-4837-B505-E2439176CD9F}"/>
              </a:ext>
            </a:extLst>
          </p:cNvPr>
          <p:cNvPicPr>
            <a:picLocks noChangeAspect="1"/>
          </p:cNvPicPr>
          <p:nvPr/>
        </p:nvPicPr>
        <p:blipFill>
          <a:blip r:embed="rId3"/>
          <a:stretch>
            <a:fillRect/>
          </a:stretch>
        </p:blipFill>
        <p:spPr>
          <a:xfrm>
            <a:off x="5539408" y="122133"/>
            <a:ext cx="4227444" cy="1733550"/>
          </a:xfrm>
          <a:prstGeom prst="rect">
            <a:avLst/>
          </a:prstGeom>
        </p:spPr>
      </p:pic>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About the project!</a:t>
            </a:r>
          </a:p>
        </p:txBody>
      </p:sp>
      <p:sp>
        <p:nvSpPr>
          <p:cNvPr id="5" name="Content Placeholder 4">
            <a:extLst>
              <a:ext uri="{FF2B5EF4-FFF2-40B4-BE49-F238E27FC236}">
                <a16:creationId xmlns:a16="http://schemas.microsoft.com/office/drawing/2014/main" id="{39A03D24-7A8B-419E-B810-EFE958055323}"/>
              </a:ext>
            </a:extLst>
          </p:cNvPr>
          <p:cNvSpPr>
            <a:spLocks noGrp="1"/>
          </p:cNvSpPr>
          <p:nvPr>
            <p:ph idx="1"/>
          </p:nvPr>
        </p:nvSpPr>
        <p:spPr/>
        <p:txBody>
          <a:bodyPr/>
          <a:lstStyle/>
          <a:p>
            <a:r>
              <a:rPr lang="en-US" dirty="0"/>
              <a:t>This is a simple computer vision based project which tracks a target and uses the said target to draw on air. The motion of the target is captured by a webcam. The video from the webcam is processed by the computer to get an AR like image overlay on top of the live footage.</a:t>
            </a:r>
          </a:p>
          <a:p>
            <a:endParaRPr lang="en-US" dirty="0"/>
          </a:p>
          <a:p>
            <a:r>
              <a:rPr lang="en-US" dirty="0"/>
              <a:t>This project make use of a web cam to track the motion of the target.</a:t>
            </a:r>
          </a:p>
          <a:p>
            <a:endParaRPr lang="en-US" dirty="0"/>
          </a:p>
          <a:p>
            <a:r>
              <a:rPr lang="en-US" dirty="0"/>
              <a:t>Each frame in the video is blurred using Gaussian blur to get a smooth image. The blurred image is then </a:t>
            </a:r>
            <a:r>
              <a:rPr lang="en-US" dirty="0" err="1"/>
              <a:t>analysed</a:t>
            </a:r>
            <a:r>
              <a:rPr lang="en-US" dirty="0"/>
              <a:t> to get the location of the pointing target. The image is then masked and centroid of target is found. Then a line is drawn from current frame to the previous frame.</a:t>
            </a:r>
            <a:endParaRPr lang="hi-IN" dirty="0"/>
          </a:p>
        </p:txBody>
      </p:sp>
      <p:cxnSp>
        <p:nvCxnSpPr>
          <p:cNvPr id="9" name="Straight Connector 8">
            <a:extLst>
              <a:ext uri="{FF2B5EF4-FFF2-40B4-BE49-F238E27FC236}">
                <a16:creationId xmlns:a16="http://schemas.microsoft.com/office/drawing/2014/main" id="{0DCB71F4-4B74-41E0-988E-3DF015BC5DFD}"/>
              </a:ext>
            </a:extLst>
          </p:cNvPr>
          <p:cNvCxnSpPr>
            <a:cxnSpLocks/>
          </p:cNvCxnSpPr>
          <p:nvPr/>
        </p:nvCxnSpPr>
        <p:spPr>
          <a:xfrm>
            <a:off x="1097280" y="3429000"/>
            <a:ext cx="9997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94ADE02-344B-4214-AA0C-7960E05317D6}"/>
              </a:ext>
            </a:extLst>
          </p:cNvPr>
          <p:cNvCxnSpPr>
            <a:cxnSpLocks/>
          </p:cNvCxnSpPr>
          <p:nvPr/>
        </p:nvCxnSpPr>
        <p:spPr>
          <a:xfrm>
            <a:off x="1097280" y="4399722"/>
            <a:ext cx="10058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5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A6983AA-F946-4AD3-B76E-84AF10DE4E32}"/>
              </a:ext>
            </a:extLst>
          </p:cNvPr>
          <p:cNvSpPr txBox="1">
            <a:spLocks/>
          </p:cNvSpPr>
          <p:nvPr/>
        </p:nvSpPr>
        <p:spPr>
          <a:xfrm>
            <a:off x="1156914" y="925444"/>
            <a:ext cx="10058400" cy="376089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hi-IN" dirty="0"/>
          </a:p>
        </p:txBody>
      </p:sp>
      <p:sp>
        <p:nvSpPr>
          <p:cNvPr id="5" name="Content Placeholder 4">
            <a:extLst>
              <a:ext uri="{FF2B5EF4-FFF2-40B4-BE49-F238E27FC236}">
                <a16:creationId xmlns:a16="http://schemas.microsoft.com/office/drawing/2014/main" id="{DB524870-C973-4B7E-B77C-1DACB820F8EC}"/>
              </a:ext>
            </a:extLst>
          </p:cNvPr>
          <p:cNvSpPr txBox="1">
            <a:spLocks/>
          </p:cNvSpPr>
          <p:nvPr/>
        </p:nvSpPr>
        <p:spPr>
          <a:xfrm>
            <a:off x="976686" y="925444"/>
            <a:ext cx="10058400" cy="4173330"/>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 will be using the computer vision techniques of OpenCV to build this project. The preferred language is Python due to its exhaustive libraries and easy to use syntax but understanding the basics it can be implemented in any OpenCV supported language</a:t>
            </a:r>
          </a:p>
          <a:p>
            <a:endParaRPr lang="en-US" dirty="0"/>
          </a:p>
          <a:p>
            <a:r>
              <a:rPr lang="en-US" dirty="0"/>
              <a:t>Color Detection and tracking are used in order to achieve the objective. The color marker is detected and a mask is produced. It includes the further steps of morphological operations on the mask produced which are Erosion and Dilation. Erosion reduces the impurities present in the mask and dilation further restores the eroded main mask.</a:t>
            </a:r>
            <a:endParaRPr lang="hi-IN" dirty="0"/>
          </a:p>
        </p:txBody>
      </p:sp>
      <p:cxnSp>
        <p:nvCxnSpPr>
          <p:cNvPr id="6" name="Straight Connector 5">
            <a:extLst>
              <a:ext uri="{FF2B5EF4-FFF2-40B4-BE49-F238E27FC236}">
                <a16:creationId xmlns:a16="http://schemas.microsoft.com/office/drawing/2014/main" id="{79FFDB94-806D-4F37-88A2-C79EF2F5753B}"/>
              </a:ext>
            </a:extLst>
          </p:cNvPr>
          <p:cNvCxnSpPr>
            <a:cxnSpLocks/>
          </p:cNvCxnSpPr>
          <p:nvPr/>
        </p:nvCxnSpPr>
        <p:spPr>
          <a:xfrm>
            <a:off x="976686" y="2335695"/>
            <a:ext cx="99974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17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2EAAC-EEEB-4AD0-92F6-D2BF1E85A3E2}"/>
              </a:ext>
            </a:extLst>
          </p:cNvPr>
          <p:cNvPicPr>
            <a:picLocks noChangeAspect="1"/>
          </p:cNvPicPr>
          <p:nvPr/>
        </p:nvPicPr>
        <p:blipFill>
          <a:blip r:embed="rId2"/>
          <a:stretch>
            <a:fillRect/>
          </a:stretch>
        </p:blipFill>
        <p:spPr>
          <a:xfrm>
            <a:off x="8277225" y="1978955"/>
            <a:ext cx="3914775" cy="4355584"/>
          </a:xfrm>
          <a:prstGeom prst="rect">
            <a:avLst/>
          </a:prstGeom>
        </p:spPr>
      </p:pic>
      <p:sp>
        <p:nvSpPr>
          <p:cNvPr id="2" name="Title 1">
            <a:extLst>
              <a:ext uri="{FF2B5EF4-FFF2-40B4-BE49-F238E27FC236}">
                <a16:creationId xmlns:a16="http://schemas.microsoft.com/office/drawing/2014/main" id="{5D4AC831-6C85-45AE-B82C-CA00D93C0EBB}"/>
              </a:ext>
            </a:extLst>
          </p:cNvPr>
          <p:cNvSpPr>
            <a:spLocks noGrp="1"/>
          </p:cNvSpPr>
          <p:nvPr>
            <p:ph type="title"/>
          </p:nvPr>
        </p:nvSpPr>
        <p:spPr/>
        <p:txBody>
          <a:bodyPr/>
          <a:lstStyle/>
          <a:p>
            <a:r>
              <a:rPr lang="en-US" dirty="0"/>
              <a:t>Python-</a:t>
            </a:r>
            <a:r>
              <a:rPr lang="en-US" dirty="0" err="1"/>
              <a:t>openCV</a:t>
            </a:r>
            <a:r>
              <a:rPr lang="en-US" dirty="0"/>
              <a:t> based air drawing</a:t>
            </a:r>
            <a:endParaRPr lang="hi-IN" dirty="0"/>
          </a:p>
        </p:txBody>
      </p:sp>
      <p:sp>
        <p:nvSpPr>
          <p:cNvPr id="3" name="Content Placeholder 2">
            <a:extLst>
              <a:ext uri="{FF2B5EF4-FFF2-40B4-BE49-F238E27FC236}">
                <a16:creationId xmlns:a16="http://schemas.microsoft.com/office/drawing/2014/main" id="{43C3BDB0-3D12-4559-A0F1-B2E3D22132D0}"/>
              </a:ext>
            </a:extLst>
          </p:cNvPr>
          <p:cNvSpPr>
            <a:spLocks noGrp="1"/>
          </p:cNvSpPr>
          <p:nvPr>
            <p:ph idx="1"/>
          </p:nvPr>
        </p:nvSpPr>
        <p:spPr/>
        <p:txBody>
          <a:bodyPr>
            <a:normAutofit/>
          </a:bodyPr>
          <a:lstStyle/>
          <a:p>
            <a:r>
              <a:rPr lang="en-US" dirty="0"/>
              <a:t>Requirement:-</a:t>
            </a:r>
          </a:p>
          <a:p>
            <a:pPr algn="l">
              <a:buFont typeface="Arial" panose="020B0604020202020204" pitchFamily="34" charset="0"/>
              <a:buChar char="•"/>
            </a:pPr>
            <a:r>
              <a:rPr lang="en-US" b="0" i="0" dirty="0" err="1">
                <a:solidFill>
                  <a:srgbClr val="313131"/>
                </a:solidFill>
                <a:effectLst/>
                <a:latin typeface="Arial" panose="020B0604020202020204" pitchFamily="34" charset="0"/>
              </a:rPr>
              <a:t>WebCam</a:t>
            </a:r>
            <a:r>
              <a:rPr lang="en-US" b="0" i="0" dirty="0">
                <a:solidFill>
                  <a:srgbClr val="313131"/>
                </a:solidFill>
                <a:effectLst/>
                <a:latin typeface="Arial" panose="020B0604020202020204" pitchFamily="34" charset="0"/>
              </a:rPr>
              <a:t>,</a:t>
            </a:r>
          </a:p>
          <a:p>
            <a:pPr algn="l">
              <a:buFont typeface="Arial" panose="020B0604020202020204" pitchFamily="34" charset="0"/>
              <a:buChar char="•"/>
            </a:pPr>
            <a:r>
              <a:rPr lang="en-US" b="0" i="0" dirty="0">
                <a:solidFill>
                  <a:srgbClr val="313131"/>
                </a:solidFill>
                <a:effectLst/>
                <a:latin typeface="Arial" panose="020B0604020202020204" pitchFamily="34" charset="0"/>
              </a:rPr>
              <a:t>cv2(OpenCV), </a:t>
            </a:r>
            <a:r>
              <a:rPr lang="en-US" b="0" i="0" dirty="0" err="1">
                <a:solidFill>
                  <a:srgbClr val="313131"/>
                </a:solidFill>
                <a:effectLst/>
                <a:latin typeface="Arial" panose="020B0604020202020204" pitchFamily="34" charset="0"/>
              </a:rPr>
              <a:t>pygame</a:t>
            </a:r>
            <a:r>
              <a:rPr lang="en-US" b="0" i="0" dirty="0">
                <a:solidFill>
                  <a:srgbClr val="313131"/>
                </a:solidFill>
                <a:effectLst/>
                <a:latin typeface="Arial" panose="020B0604020202020204" pitchFamily="34" charset="0"/>
              </a:rPr>
              <a:t>, </a:t>
            </a:r>
            <a:r>
              <a:rPr lang="en-US" b="0" i="0" dirty="0" err="1">
                <a:solidFill>
                  <a:srgbClr val="313131"/>
                </a:solidFill>
                <a:effectLst/>
                <a:latin typeface="Arial" panose="020B0604020202020204" pitchFamily="34" charset="0"/>
              </a:rPr>
              <a:t>numpy</a:t>
            </a:r>
            <a:r>
              <a:rPr lang="en-US" b="0" i="0" dirty="0">
                <a:solidFill>
                  <a:srgbClr val="313131"/>
                </a:solidFill>
                <a:effectLst/>
                <a:latin typeface="Arial" panose="020B0604020202020204" pitchFamily="34" charset="0"/>
              </a:rPr>
              <a:t> python modules correctly installed</a:t>
            </a:r>
          </a:p>
          <a:p>
            <a:pPr algn="l">
              <a:buFont typeface="Arial" panose="020B0604020202020204" pitchFamily="34" charset="0"/>
              <a:buChar char="•"/>
            </a:pPr>
            <a:r>
              <a:rPr lang="en-US" b="0" i="0" dirty="0">
                <a:solidFill>
                  <a:srgbClr val="313131"/>
                </a:solidFill>
                <a:effectLst/>
                <a:latin typeface="Arial" panose="020B0604020202020204" pitchFamily="34" charset="0"/>
              </a:rPr>
              <a:t>A specific colored object(I will use a </a:t>
            </a:r>
            <a:r>
              <a:rPr lang="en-US" b="0" i="0" dirty="0">
                <a:solidFill>
                  <a:srgbClr val="0000FF"/>
                </a:solidFill>
                <a:effectLst/>
                <a:latin typeface="Arial" panose="020B0604020202020204" pitchFamily="34" charset="0"/>
              </a:rPr>
              <a:t>Blue</a:t>
            </a:r>
            <a:r>
              <a:rPr lang="en-US" b="0" i="0" dirty="0">
                <a:solidFill>
                  <a:srgbClr val="313131"/>
                </a:solidFill>
                <a:effectLst/>
                <a:latin typeface="Arial" panose="020B0604020202020204" pitchFamily="34" charset="0"/>
              </a:rPr>
              <a:t> one)</a:t>
            </a:r>
          </a:p>
          <a:p>
            <a:pPr algn="l">
              <a:buFont typeface="Arial" panose="020B0604020202020204" pitchFamily="34" charset="0"/>
              <a:buChar char="•"/>
            </a:pPr>
            <a:r>
              <a:rPr lang="en-US" b="0" i="0" dirty="0">
                <a:solidFill>
                  <a:srgbClr val="313131"/>
                </a:solidFill>
                <a:effectLst/>
                <a:latin typeface="Arial" panose="020B0604020202020204" pitchFamily="34" charset="0"/>
              </a:rPr>
              <a:t>A background with color other than the objects color.</a:t>
            </a:r>
          </a:p>
          <a:p>
            <a:pPr marL="0" indent="0">
              <a:buNone/>
            </a:pPr>
            <a:r>
              <a:rPr lang="en-US" dirty="0"/>
              <a:t>You can run this script blindly with a blue colored object and draw </a:t>
            </a:r>
          </a:p>
          <a:p>
            <a:pPr marL="0" indent="0">
              <a:buNone/>
            </a:pPr>
            <a:r>
              <a:rPr lang="en-US" dirty="0"/>
              <a:t>whatever you want in front of your webcam.</a:t>
            </a:r>
            <a:endParaRPr lang="hi-IN" dirty="0"/>
          </a:p>
          <a:p>
            <a:pPr marL="0" indent="0" algn="l">
              <a:buNone/>
            </a:pPr>
            <a:endParaRPr lang="en-US" b="0" i="0" dirty="0">
              <a:solidFill>
                <a:srgbClr val="313131"/>
              </a:solidFill>
              <a:effectLst/>
              <a:latin typeface="Arial" panose="020B0604020202020204" pitchFamily="34" charset="0"/>
            </a:endParaRPr>
          </a:p>
          <a:p>
            <a:pPr marL="0" indent="0" algn="l">
              <a:buNone/>
            </a:pPr>
            <a:endParaRPr lang="en-US" b="0" i="0" dirty="0">
              <a:solidFill>
                <a:srgbClr val="313131"/>
              </a:solidFill>
              <a:effectLst/>
              <a:latin typeface="Arial" panose="020B0604020202020204" pitchFamily="34" charset="0"/>
            </a:endParaRPr>
          </a:p>
          <a:p>
            <a:endParaRPr lang="hi-IN" dirty="0"/>
          </a:p>
        </p:txBody>
      </p:sp>
      <p:pic>
        <p:nvPicPr>
          <p:cNvPr id="5" name="Picture 4">
            <a:extLst>
              <a:ext uri="{FF2B5EF4-FFF2-40B4-BE49-F238E27FC236}">
                <a16:creationId xmlns:a16="http://schemas.microsoft.com/office/drawing/2014/main" id="{66AD0F4D-4824-4D38-B681-F36DD1CABAD7}"/>
              </a:ext>
            </a:extLst>
          </p:cNvPr>
          <p:cNvPicPr>
            <a:picLocks noChangeAspect="1"/>
          </p:cNvPicPr>
          <p:nvPr/>
        </p:nvPicPr>
        <p:blipFill>
          <a:blip r:embed="rId3"/>
          <a:stretch>
            <a:fillRect/>
          </a:stretch>
        </p:blipFill>
        <p:spPr>
          <a:xfrm>
            <a:off x="1036320" y="43946"/>
            <a:ext cx="2168141" cy="944962"/>
          </a:xfrm>
          <a:prstGeom prst="rect">
            <a:avLst/>
          </a:prstGeom>
        </p:spPr>
      </p:pic>
      <p:pic>
        <p:nvPicPr>
          <p:cNvPr id="7" name="Picture 6">
            <a:extLst>
              <a:ext uri="{FF2B5EF4-FFF2-40B4-BE49-F238E27FC236}">
                <a16:creationId xmlns:a16="http://schemas.microsoft.com/office/drawing/2014/main" id="{E0D71FC0-ABDF-4384-AEBB-3CE3C54B13DD}"/>
              </a:ext>
            </a:extLst>
          </p:cNvPr>
          <p:cNvPicPr>
            <a:picLocks noChangeAspect="1"/>
          </p:cNvPicPr>
          <p:nvPr/>
        </p:nvPicPr>
        <p:blipFill>
          <a:blip r:embed="rId4"/>
          <a:stretch>
            <a:fillRect/>
          </a:stretch>
        </p:blipFill>
        <p:spPr>
          <a:xfrm>
            <a:off x="3479110" y="90145"/>
            <a:ext cx="7676570" cy="898763"/>
          </a:xfrm>
          <a:prstGeom prst="rect">
            <a:avLst/>
          </a:prstGeom>
        </p:spPr>
      </p:pic>
    </p:spTree>
    <p:extLst>
      <p:ext uri="{BB962C8B-B14F-4D97-AF65-F5344CB8AC3E}">
        <p14:creationId xmlns:p14="http://schemas.microsoft.com/office/powerpoint/2010/main" val="358861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A43817-D58C-4F9B-A703-8F4DCAFBDA94}"/>
              </a:ext>
            </a:extLst>
          </p:cNvPr>
          <p:cNvPicPr>
            <a:picLocks noChangeAspect="1"/>
          </p:cNvPicPr>
          <p:nvPr/>
        </p:nvPicPr>
        <p:blipFill>
          <a:blip r:embed="rId2"/>
          <a:stretch>
            <a:fillRect/>
          </a:stretch>
        </p:blipFill>
        <p:spPr>
          <a:xfrm>
            <a:off x="8429625" y="724662"/>
            <a:ext cx="3762375" cy="5105400"/>
          </a:xfrm>
          <a:prstGeom prst="rect">
            <a:avLst/>
          </a:prstGeom>
        </p:spPr>
      </p:pic>
      <p:sp>
        <p:nvSpPr>
          <p:cNvPr id="2" name="Title 1">
            <a:extLst>
              <a:ext uri="{FF2B5EF4-FFF2-40B4-BE49-F238E27FC236}">
                <a16:creationId xmlns:a16="http://schemas.microsoft.com/office/drawing/2014/main" id="{72DFDECF-8558-41EE-BFF3-861864CDF7DE}"/>
              </a:ext>
            </a:extLst>
          </p:cNvPr>
          <p:cNvSpPr>
            <a:spLocks noGrp="1"/>
          </p:cNvSpPr>
          <p:nvPr>
            <p:ph type="ctrTitle"/>
          </p:nvPr>
        </p:nvSpPr>
        <p:spPr>
          <a:xfrm>
            <a:off x="0" y="724662"/>
            <a:ext cx="10058400" cy="3566160"/>
          </a:xfrm>
        </p:spPr>
        <p:txBody>
          <a:bodyPr/>
          <a:lstStyle/>
          <a:p>
            <a:r>
              <a:rPr lang="en-US" dirty="0"/>
              <a:t>How to Draw in Air</a:t>
            </a:r>
            <a:endParaRPr lang="hi-IN" dirty="0"/>
          </a:p>
        </p:txBody>
      </p:sp>
    </p:spTree>
    <p:extLst>
      <p:ext uri="{BB962C8B-B14F-4D97-AF65-F5344CB8AC3E}">
        <p14:creationId xmlns:p14="http://schemas.microsoft.com/office/powerpoint/2010/main" val="173353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357B9-9983-4FF1-B89F-BD9C7CF11F58}"/>
              </a:ext>
            </a:extLst>
          </p:cNvPr>
          <p:cNvSpPr>
            <a:spLocks noGrp="1"/>
          </p:cNvSpPr>
          <p:nvPr>
            <p:ph idx="1"/>
          </p:nvPr>
        </p:nvSpPr>
        <p:spPr>
          <a:xfrm>
            <a:off x="1066800" y="504688"/>
            <a:ext cx="10058400" cy="3760891"/>
          </a:xfrm>
        </p:spPr>
        <p:txBody>
          <a:bodyPr/>
          <a:lstStyle/>
          <a:p>
            <a:r>
              <a:rPr lang="en-US" b="0" i="0" dirty="0">
                <a:solidFill>
                  <a:srgbClr val="24292E"/>
                </a:solidFill>
                <a:effectLst/>
                <a:latin typeface="-apple-system"/>
              </a:rPr>
              <a:t>A drawing kit implemented in Python library OpenCV. The project is all about detection of hand movements(gestures) and drawing them on screen using Image Processing supported by OpenCV libraries. The application also provides the users with basic file manipulation operations like saving, editing and deleting the drawing</a:t>
            </a:r>
            <a:endParaRPr lang="hi-IN" dirty="0"/>
          </a:p>
        </p:txBody>
      </p:sp>
      <p:pic>
        <p:nvPicPr>
          <p:cNvPr id="4" name="Picture 3">
            <a:extLst>
              <a:ext uri="{FF2B5EF4-FFF2-40B4-BE49-F238E27FC236}">
                <a16:creationId xmlns:a16="http://schemas.microsoft.com/office/drawing/2014/main" id="{F5CEB40F-3F7A-469E-97E8-A56DAFD42F56}"/>
              </a:ext>
            </a:extLst>
          </p:cNvPr>
          <p:cNvPicPr>
            <a:picLocks noChangeAspect="1"/>
          </p:cNvPicPr>
          <p:nvPr/>
        </p:nvPicPr>
        <p:blipFill>
          <a:blip r:embed="rId2"/>
          <a:stretch>
            <a:fillRect/>
          </a:stretch>
        </p:blipFill>
        <p:spPr>
          <a:xfrm>
            <a:off x="1066800" y="1961322"/>
            <a:ext cx="10184296" cy="4240695"/>
          </a:xfrm>
          <a:prstGeom prst="rect">
            <a:avLst/>
          </a:prstGeom>
        </p:spPr>
      </p:pic>
    </p:spTree>
    <p:extLst>
      <p:ext uri="{BB962C8B-B14F-4D97-AF65-F5344CB8AC3E}">
        <p14:creationId xmlns:p14="http://schemas.microsoft.com/office/powerpoint/2010/main" val="3813451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516B-D7E4-4309-A0DA-6FF9EBC8066B}"/>
              </a:ext>
            </a:extLst>
          </p:cNvPr>
          <p:cNvSpPr>
            <a:spLocks noGrp="1"/>
          </p:cNvSpPr>
          <p:nvPr>
            <p:ph type="title"/>
          </p:nvPr>
        </p:nvSpPr>
        <p:spPr>
          <a:xfrm>
            <a:off x="1066800" y="0"/>
            <a:ext cx="10058400" cy="1450757"/>
          </a:xfrm>
        </p:spPr>
        <p:txBody>
          <a:bodyPr/>
          <a:lstStyle/>
          <a:p>
            <a:pPr algn="ctr"/>
            <a:r>
              <a:rPr lang="en-US" dirty="0"/>
              <a:t>ALOGORITHM</a:t>
            </a:r>
            <a:endParaRPr lang="hi-IN" dirty="0"/>
          </a:p>
        </p:txBody>
      </p:sp>
      <p:pic>
        <p:nvPicPr>
          <p:cNvPr id="5" name="Picture 4">
            <a:extLst>
              <a:ext uri="{FF2B5EF4-FFF2-40B4-BE49-F238E27FC236}">
                <a16:creationId xmlns:a16="http://schemas.microsoft.com/office/drawing/2014/main" id="{5298E989-F689-4D24-A02D-08538DAFE701}"/>
              </a:ext>
            </a:extLst>
          </p:cNvPr>
          <p:cNvPicPr>
            <a:picLocks noChangeAspect="1"/>
          </p:cNvPicPr>
          <p:nvPr/>
        </p:nvPicPr>
        <p:blipFill>
          <a:blip r:embed="rId2"/>
          <a:stretch>
            <a:fillRect/>
          </a:stretch>
        </p:blipFill>
        <p:spPr>
          <a:xfrm>
            <a:off x="8191501" y="2105024"/>
            <a:ext cx="3874654" cy="4113725"/>
          </a:xfrm>
          <a:prstGeom prst="rect">
            <a:avLst/>
          </a:prstGeom>
        </p:spPr>
      </p:pic>
      <p:sp>
        <p:nvSpPr>
          <p:cNvPr id="6" name="TextBox 5">
            <a:extLst>
              <a:ext uri="{FF2B5EF4-FFF2-40B4-BE49-F238E27FC236}">
                <a16:creationId xmlns:a16="http://schemas.microsoft.com/office/drawing/2014/main" id="{3B0DB9BE-BDE9-428C-80D0-FAF0D4726EB1}"/>
              </a:ext>
            </a:extLst>
          </p:cNvPr>
          <p:cNvSpPr txBox="1"/>
          <p:nvPr/>
        </p:nvSpPr>
        <p:spPr>
          <a:xfrm>
            <a:off x="742949" y="2105024"/>
            <a:ext cx="7019512" cy="4247317"/>
          </a:xfrm>
          <a:prstGeom prst="rect">
            <a:avLst/>
          </a:prstGeom>
          <a:noFill/>
        </p:spPr>
        <p:txBody>
          <a:bodyPr wrap="square" rtlCol="0">
            <a:spAutoFit/>
          </a:bodyPr>
          <a:lstStyle/>
          <a:p>
            <a:pPr marL="342900" indent="-342900" fontAlgn="base">
              <a:buAutoNum type="arabicPeriod"/>
            </a:pPr>
            <a:r>
              <a:rPr lang="en-US" dirty="0">
                <a:cs typeface="Arial" panose="020B0604020202020204" pitchFamily="34" charset="0"/>
              </a:rPr>
              <a:t>Start reading the frames and convert the captured frames to HSV color space.</a:t>
            </a:r>
          </a:p>
          <a:p>
            <a:pPr fontAlgn="base"/>
            <a:endParaRPr lang="en-US" dirty="0">
              <a:cs typeface="Arial" panose="020B0604020202020204" pitchFamily="34" charset="0"/>
            </a:endParaRPr>
          </a:p>
          <a:p>
            <a:pPr fontAlgn="base"/>
            <a:r>
              <a:rPr lang="en-US" dirty="0">
                <a:cs typeface="Arial" panose="020B0604020202020204" pitchFamily="34" charset="0"/>
              </a:rPr>
              <a:t>2. Prepare the canvas frame and put the respective ink buttons on it.</a:t>
            </a:r>
          </a:p>
          <a:p>
            <a:pPr fontAlgn="base"/>
            <a:r>
              <a:rPr lang="en-US" dirty="0">
                <a:cs typeface="Arial" panose="020B0604020202020204" pitchFamily="34" charset="0"/>
              </a:rPr>
              <a:t>Adjust the track bar values for finding the mask of the colored marker.</a:t>
            </a:r>
          </a:p>
          <a:p>
            <a:pPr fontAlgn="base"/>
            <a:endParaRPr lang="en-US" dirty="0">
              <a:cs typeface="Arial" panose="020B0604020202020204" pitchFamily="34" charset="0"/>
            </a:endParaRPr>
          </a:p>
          <a:p>
            <a:pPr fontAlgn="base"/>
            <a:r>
              <a:rPr lang="en-US" dirty="0">
                <a:cs typeface="Arial" panose="020B0604020202020204" pitchFamily="34" charset="0"/>
              </a:rPr>
              <a:t>3. Preprocess the mask with morphological operations (Eroding and dilation).</a:t>
            </a:r>
          </a:p>
          <a:p>
            <a:pPr fontAlgn="base"/>
            <a:endParaRPr lang="en-US" dirty="0">
              <a:cs typeface="Arial" panose="020B0604020202020204" pitchFamily="34" charset="0"/>
            </a:endParaRPr>
          </a:p>
          <a:p>
            <a:pPr fontAlgn="base"/>
            <a:r>
              <a:rPr lang="en-US" dirty="0">
                <a:cs typeface="Arial" panose="020B0604020202020204" pitchFamily="34" charset="0"/>
              </a:rPr>
              <a:t>4. Detect the contours, find the center coordinates of largest contour and keep storing them in the array for successive frames (Arrays for drawing points on canvas).</a:t>
            </a:r>
          </a:p>
          <a:p>
            <a:pPr fontAlgn="base"/>
            <a:endParaRPr lang="en-US" dirty="0">
              <a:cs typeface="Arial" panose="020B0604020202020204" pitchFamily="34" charset="0"/>
            </a:endParaRPr>
          </a:p>
          <a:p>
            <a:pPr fontAlgn="base"/>
            <a:r>
              <a:rPr lang="en-US" dirty="0">
                <a:cs typeface="Arial" panose="020B0604020202020204" pitchFamily="34" charset="0"/>
              </a:rPr>
              <a:t>5. Finally draw the points stored in an array on the frames and canvas.</a:t>
            </a:r>
          </a:p>
          <a:p>
            <a:endParaRPr lang="en-IN" dirty="0">
              <a:cs typeface="Arial" panose="020B0604020202020204" pitchFamily="34" charset="0"/>
            </a:endParaRPr>
          </a:p>
        </p:txBody>
      </p:sp>
    </p:spTree>
    <p:extLst>
      <p:ext uri="{BB962C8B-B14F-4D97-AF65-F5344CB8AC3E}">
        <p14:creationId xmlns:p14="http://schemas.microsoft.com/office/powerpoint/2010/main" val="225874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0F58D-C547-46DC-8CAF-86CA7C7C2817}"/>
              </a:ext>
            </a:extLst>
          </p:cNvPr>
          <p:cNvSpPr>
            <a:spLocks noGrp="1"/>
          </p:cNvSpPr>
          <p:nvPr>
            <p:ph type="title"/>
          </p:nvPr>
        </p:nvSpPr>
        <p:spPr>
          <a:xfrm>
            <a:off x="8141110" y="531034"/>
            <a:ext cx="3401961" cy="3844269"/>
          </a:xfrm>
        </p:spPr>
        <p:txBody>
          <a:bodyPr vert="horz" lIns="91440" tIns="45720" rIns="91440" bIns="45720" rtlCol="0" anchor="b">
            <a:normAutofit/>
          </a:bodyPr>
          <a:lstStyle/>
          <a:p>
            <a:r>
              <a:rPr lang="en-US" sz="5400" dirty="0">
                <a:solidFill>
                  <a:schemeClr val="tx1">
                    <a:lumMod val="85000"/>
                    <a:lumOff val="15000"/>
                  </a:schemeClr>
                </a:solidFill>
              </a:rPr>
              <a:t>HOW IT HELPS US??</a:t>
            </a:r>
          </a:p>
        </p:txBody>
      </p:sp>
      <p:pic>
        <p:nvPicPr>
          <p:cNvPr id="4" name="Picture 3" descr="A picture containing drawing&#10;&#10;Description automatically generated">
            <a:extLst>
              <a:ext uri="{FF2B5EF4-FFF2-40B4-BE49-F238E27FC236}">
                <a16:creationId xmlns:a16="http://schemas.microsoft.com/office/drawing/2014/main" id="{B22B9DFB-138B-43F4-B08A-915CF0B5E242}"/>
              </a:ext>
            </a:extLst>
          </p:cNvPr>
          <p:cNvPicPr>
            <a:picLocks noChangeAspect="1"/>
          </p:cNvPicPr>
          <p:nvPr/>
        </p:nvPicPr>
        <p:blipFill>
          <a:blip r:embed="rId2"/>
          <a:stretch>
            <a:fillRect/>
          </a:stretch>
        </p:blipFill>
        <p:spPr>
          <a:xfrm>
            <a:off x="433974" y="155695"/>
            <a:ext cx="6912217" cy="2177349"/>
          </a:xfrm>
          <a:prstGeom prst="rect">
            <a:avLst/>
          </a:prstGeom>
        </p:spPr>
      </p:pic>
      <p:cxnSp>
        <p:nvCxnSpPr>
          <p:cNvPr id="15" name="Straight Connector 1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a:extLst>
              <a:ext uri="{FF2B5EF4-FFF2-40B4-BE49-F238E27FC236}">
                <a16:creationId xmlns:a16="http://schemas.microsoft.com/office/drawing/2014/main" id="{35353976-211F-4D70-ADB0-E59EADA2B19F}"/>
              </a:ext>
            </a:extLst>
          </p:cNvPr>
          <p:cNvSpPr txBox="1"/>
          <p:nvPr/>
        </p:nvSpPr>
        <p:spPr>
          <a:xfrm>
            <a:off x="1137309" y="2967659"/>
            <a:ext cx="6399972" cy="2308324"/>
          </a:xfrm>
          <a:prstGeom prst="rect">
            <a:avLst/>
          </a:prstGeom>
          <a:noFill/>
        </p:spPr>
        <p:txBody>
          <a:bodyPr wrap="square" rtlCol="0">
            <a:spAutoFit/>
          </a:bodyPr>
          <a:lstStyle/>
          <a:p>
            <a:pPr marL="342900" indent="-342900">
              <a:buAutoNum type="arabicPeriod"/>
            </a:pPr>
            <a:r>
              <a:rPr lang="en-US" dirty="0"/>
              <a:t>Draw freely without use of any optical device like optical pen</a:t>
            </a:r>
          </a:p>
          <a:p>
            <a:pPr marL="342900" indent="-342900">
              <a:buAutoNum type="arabicPeriod"/>
            </a:pPr>
            <a:endParaRPr lang="en-US" dirty="0"/>
          </a:p>
          <a:p>
            <a:pPr marL="342900" indent="-342900">
              <a:buAutoNum type="arabicPeriod"/>
            </a:pPr>
            <a:r>
              <a:rPr lang="en-US" dirty="0"/>
              <a:t>No special requirement just basic webcam and you write, draw.</a:t>
            </a:r>
          </a:p>
          <a:p>
            <a:pPr marL="342900" indent="-342900">
              <a:buAutoNum type="arabicPeriod"/>
            </a:pPr>
            <a:endParaRPr lang="en-US" dirty="0"/>
          </a:p>
          <a:p>
            <a:pPr marL="342900" indent="-342900">
              <a:buAutoNum type="arabicPeriod"/>
            </a:pPr>
            <a:r>
              <a:rPr lang="en-US" dirty="0"/>
              <a:t>Explaining things become easier when you are able to write and draw conveniently just by using hand gesture.</a:t>
            </a:r>
          </a:p>
          <a:p>
            <a:pPr marL="342900" indent="-342900">
              <a:buAutoNum type="arabicPeriod"/>
            </a:pPr>
            <a:endParaRPr lang="en-IN" dirty="0"/>
          </a:p>
        </p:txBody>
      </p:sp>
    </p:spTree>
    <p:extLst>
      <p:ext uri="{BB962C8B-B14F-4D97-AF65-F5344CB8AC3E}">
        <p14:creationId xmlns:p14="http://schemas.microsoft.com/office/powerpoint/2010/main" val="61063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44AE-D5E8-4178-A7CF-D02A900DA9BD}"/>
              </a:ext>
            </a:extLst>
          </p:cNvPr>
          <p:cNvSpPr>
            <a:spLocks noGrp="1"/>
          </p:cNvSpPr>
          <p:nvPr>
            <p:ph type="title"/>
          </p:nvPr>
        </p:nvSpPr>
        <p:spPr/>
        <p:txBody>
          <a:bodyPr/>
          <a:lstStyle/>
          <a:p>
            <a:pPr algn="ctr"/>
            <a:r>
              <a:rPr lang="en-US" dirty="0"/>
              <a:t>UPDATES!!</a:t>
            </a:r>
            <a:endParaRPr lang="en-IN" dirty="0"/>
          </a:p>
        </p:txBody>
      </p:sp>
      <p:pic>
        <p:nvPicPr>
          <p:cNvPr id="4" name="Picture 3" descr="A picture containing drawing&#10;&#10;Description automatically generated">
            <a:extLst>
              <a:ext uri="{FF2B5EF4-FFF2-40B4-BE49-F238E27FC236}">
                <a16:creationId xmlns:a16="http://schemas.microsoft.com/office/drawing/2014/main" id="{AD5CDB55-7CB9-4AA2-807B-6A3C6957AAE8}"/>
              </a:ext>
            </a:extLst>
          </p:cNvPr>
          <p:cNvPicPr>
            <a:picLocks noChangeAspect="1"/>
          </p:cNvPicPr>
          <p:nvPr/>
        </p:nvPicPr>
        <p:blipFill>
          <a:blip r:embed="rId2"/>
          <a:stretch>
            <a:fillRect/>
          </a:stretch>
        </p:blipFill>
        <p:spPr>
          <a:xfrm>
            <a:off x="8875395" y="2072640"/>
            <a:ext cx="3316605" cy="3790406"/>
          </a:xfrm>
          <a:prstGeom prst="rect">
            <a:avLst/>
          </a:prstGeom>
        </p:spPr>
      </p:pic>
      <p:pic>
        <p:nvPicPr>
          <p:cNvPr id="8" name="Picture 7" descr="Text, letter&#10;&#10;Description automatically generated">
            <a:extLst>
              <a:ext uri="{FF2B5EF4-FFF2-40B4-BE49-F238E27FC236}">
                <a16:creationId xmlns:a16="http://schemas.microsoft.com/office/drawing/2014/main" id="{787DB3B7-5841-41CC-9086-6D41315DDE47}"/>
              </a:ext>
            </a:extLst>
          </p:cNvPr>
          <p:cNvPicPr>
            <a:picLocks noChangeAspect="1"/>
          </p:cNvPicPr>
          <p:nvPr/>
        </p:nvPicPr>
        <p:blipFill>
          <a:blip r:embed="rId3"/>
          <a:stretch>
            <a:fillRect/>
          </a:stretch>
        </p:blipFill>
        <p:spPr>
          <a:xfrm>
            <a:off x="9119235" y="2610485"/>
            <a:ext cx="1538765" cy="732155"/>
          </a:xfrm>
          <a:prstGeom prst="rect">
            <a:avLst/>
          </a:prstGeom>
        </p:spPr>
      </p:pic>
      <p:sp>
        <p:nvSpPr>
          <p:cNvPr id="9" name="TextBox 8">
            <a:extLst>
              <a:ext uri="{FF2B5EF4-FFF2-40B4-BE49-F238E27FC236}">
                <a16:creationId xmlns:a16="http://schemas.microsoft.com/office/drawing/2014/main" id="{158ECD21-7C9B-442C-97FF-E4E11223852E}"/>
              </a:ext>
            </a:extLst>
          </p:cNvPr>
          <p:cNvSpPr txBox="1"/>
          <p:nvPr/>
        </p:nvSpPr>
        <p:spPr>
          <a:xfrm>
            <a:off x="717261" y="2794000"/>
            <a:ext cx="7138493" cy="1938992"/>
          </a:xfrm>
          <a:prstGeom prst="rect">
            <a:avLst/>
          </a:prstGeom>
          <a:noFill/>
        </p:spPr>
        <p:txBody>
          <a:bodyPr wrap="none" rtlCol="0">
            <a:spAutoFit/>
          </a:bodyPr>
          <a:lstStyle/>
          <a:p>
            <a:pPr marL="342900" indent="-342900">
              <a:buAutoNum type="arabicPeriod"/>
            </a:pPr>
            <a:r>
              <a:rPr lang="en-US" sz="2400" dirty="0">
                <a:latin typeface="Arial Narrow" panose="020B0606020202030204" pitchFamily="34" charset="0"/>
                <a:cs typeface="Aharoni" panose="020B0604020202020204" pitchFamily="2" charset="-79"/>
              </a:rPr>
              <a:t>Adding the option of various fonts and size to text we write.</a:t>
            </a:r>
          </a:p>
          <a:p>
            <a:pPr marL="342900" indent="-342900">
              <a:buAutoNum type="arabicPeriod"/>
            </a:pPr>
            <a:endParaRPr lang="en-US" sz="2400" dirty="0">
              <a:latin typeface="Arial Narrow" panose="020B0606020202030204" pitchFamily="34" charset="0"/>
              <a:cs typeface="Aharoni" panose="020B0604020202020204" pitchFamily="2" charset="-79"/>
            </a:endParaRPr>
          </a:p>
          <a:p>
            <a:pPr marL="342900" indent="-342900">
              <a:buAutoNum type="arabicPeriod"/>
            </a:pPr>
            <a:r>
              <a:rPr lang="en-US" sz="2400" dirty="0">
                <a:latin typeface="Arial Narrow" panose="020B0606020202030204" pitchFamily="34" charset="0"/>
                <a:cs typeface="Aharoni" panose="020B0604020202020204" pitchFamily="2" charset="-79"/>
              </a:rPr>
              <a:t>Better precision to whatever we write or draw.</a:t>
            </a:r>
          </a:p>
          <a:p>
            <a:pPr marL="342900" indent="-342900">
              <a:buAutoNum type="arabicPeriod"/>
            </a:pPr>
            <a:endParaRPr lang="en-US" sz="2400" dirty="0">
              <a:latin typeface="Arial Narrow" panose="020B0606020202030204" pitchFamily="34" charset="0"/>
              <a:cs typeface="Aharoni" panose="020B0604020202020204" pitchFamily="2" charset="-79"/>
            </a:endParaRPr>
          </a:p>
          <a:p>
            <a:pPr marL="342900" indent="-342900">
              <a:buAutoNum type="arabicPeriod"/>
            </a:pPr>
            <a:r>
              <a:rPr lang="en-US" sz="2400" dirty="0">
                <a:latin typeface="Arial Narrow" panose="020B0606020202030204" pitchFamily="34" charset="0"/>
                <a:cs typeface="Aharoni" panose="020B0604020202020204" pitchFamily="2" charset="-79"/>
              </a:rPr>
              <a:t>Improving response time making it more sophisticated</a:t>
            </a:r>
            <a:r>
              <a:rPr lang="en-US" dirty="0"/>
              <a:t>.</a:t>
            </a:r>
            <a:endParaRPr lang="en-IN" dirty="0"/>
          </a:p>
        </p:txBody>
      </p:sp>
    </p:spTree>
    <p:extLst>
      <p:ext uri="{BB962C8B-B14F-4D97-AF65-F5344CB8AC3E}">
        <p14:creationId xmlns:p14="http://schemas.microsoft.com/office/powerpoint/2010/main" val="36645213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TotalTime>
  <Words>565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Arial Narrow</vt:lpstr>
      <vt:lpstr>Bookman Old Style</vt:lpstr>
      <vt:lpstr>Calibri</vt:lpstr>
      <vt:lpstr>Franklin Gothic Book</vt:lpstr>
      <vt:lpstr>1_RetrospectVTI</vt:lpstr>
      <vt:lpstr>Air Drawing using python</vt:lpstr>
      <vt:lpstr>About the project!</vt:lpstr>
      <vt:lpstr>PowerPoint Presentation</vt:lpstr>
      <vt:lpstr>Python-openCV based air drawing</vt:lpstr>
      <vt:lpstr>How to Draw in Air</vt:lpstr>
      <vt:lpstr>PowerPoint Presentation</vt:lpstr>
      <vt:lpstr>ALOGORITHM</vt:lpstr>
      <vt:lpstr>HOW IT HELPS US??</vt:lpstr>
      <vt:lpstr>UPDATES!!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Drawing using python</dc:title>
  <dc:creator>User</dc:creator>
  <cp:lastModifiedBy>Pushkar Krishna Ojha</cp:lastModifiedBy>
  <cp:revision>8</cp:revision>
  <dcterms:created xsi:type="dcterms:W3CDTF">2020-10-09T22:19:27Z</dcterms:created>
  <dcterms:modified xsi:type="dcterms:W3CDTF">2021-07-05T05:22:31Z</dcterms:modified>
</cp:coreProperties>
</file>