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7C664-7EBD-438E-A744-A8920A5B64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BA970C8-BA22-464D-A906-20C446808E86}">
      <dgm:prSet/>
      <dgm:spPr/>
      <dgm:t>
        <a:bodyPr/>
        <a:lstStyle/>
        <a:p>
          <a:r>
            <a:rPr lang="en-US"/>
            <a:t>Coal: Lower short-term costs (₹2.5-3.5/kWh) but high externalities.</a:t>
          </a:r>
        </a:p>
      </dgm:t>
    </dgm:pt>
    <dgm:pt modelId="{760421AF-BB29-498D-993D-03D3E22A2744}" type="parTrans" cxnId="{CA3C20F7-2761-4B4E-A6EC-D80489B631B4}">
      <dgm:prSet/>
      <dgm:spPr/>
      <dgm:t>
        <a:bodyPr/>
        <a:lstStyle/>
        <a:p>
          <a:endParaRPr lang="en-US"/>
        </a:p>
      </dgm:t>
    </dgm:pt>
    <dgm:pt modelId="{4EE3698C-3B1A-46B7-B71A-84345D67E1FE}" type="sibTrans" cxnId="{CA3C20F7-2761-4B4E-A6EC-D80489B631B4}">
      <dgm:prSet/>
      <dgm:spPr/>
      <dgm:t>
        <a:bodyPr/>
        <a:lstStyle/>
        <a:p>
          <a:endParaRPr lang="en-US"/>
        </a:p>
      </dgm:t>
    </dgm:pt>
    <dgm:pt modelId="{B9EC1A63-EBC8-4012-972B-FDEB77115095}">
      <dgm:prSet/>
      <dgm:spPr/>
      <dgm:t>
        <a:bodyPr/>
        <a:lstStyle/>
        <a:p>
          <a:r>
            <a:rPr lang="en-US"/>
            <a:t>Nuclear: High capital costs (₹10-15 crore/MW) but lower operational costs and longer plant lifespans.</a:t>
          </a:r>
        </a:p>
      </dgm:t>
    </dgm:pt>
    <dgm:pt modelId="{F09387C8-1839-4E7D-94A0-19219F75129B}" type="parTrans" cxnId="{E29A890D-1368-429D-937A-C59EDE458EB1}">
      <dgm:prSet/>
      <dgm:spPr/>
      <dgm:t>
        <a:bodyPr/>
        <a:lstStyle/>
        <a:p>
          <a:endParaRPr lang="en-US"/>
        </a:p>
      </dgm:t>
    </dgm:pt>
    <dgm:pt modelId="{B0E12E18-727F-43F0-B1D8-187076F089BF}" type="sibTrans" cxnId="{E29A890D-1368-429D-937A-C59EDE458EB1}">
      <dgm:prSet/>
      <dgm:spPr/>
      <dgm:t>
        <a:bodyPr/>
        <a:lstStyle/>
        <a:p>
          <a:endParaRPr lang="en-US"/>
        </a:p>
      </dgm:t>
    </dgm:pt>
    <dgm:pt modelId="{42981FFA-C566-4A49-8756-84D5D609FE4A}" type="pres">
      <dgm:prSet presAssocID="{2927C664-7EBD-438E-A744-A8920A5B6454}" presName="root" presStyleCnt="0">
        <dgm:presLayoutVars>
          <dgm:dir/>
          <dgm:resizeHandles val="exact"/>
        </dgm:presLayoutVars>
      </dgm:prSet>
      <dgm:spPr/>
    </dgm:pt>
    <dgm:pt modelId="{51C46B2F-BF1E-4168-90AF-83C80177157C}" type="pres">
      <dgm:prSet presAssocID="{6BA970C8-BA22-464D-A906-20C446808E86}" presName="compNode" presStyleCnt="0"/>
      <dgm:spPr/>
    </dgm:pt>
    <dgm:pt modelId="{454D8942-3FF0-415D-8B0E-14E076C6856F}" type="pres">
      <dgm:prSet presAssocID="{6BA970C8-BA22-464D-A906-20C446808E86}" presName="bgRect" presStyleLbl="bgShp" presStyleIdx="0" presStyleCnt="2"/>
      <dgm:spPr/>
    </dgm:pt>
    <dgm:pt modelId="{22F4839B-69D3-4CFD-84C3-10360BFAF5F3}" type="pres">
      <dgm:prSet presAssocID="{6BA970C8-BA22-464D-A906-20C446808E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4A52F66A-4E9C-4C56-B53B-06CB4AA24F9A}" type="pres">
      <dgm:prSet presAssocID="{6BA970C8-BA22-464D-A906-20C446808E86}" presName="spaceRect" presStyleCnt="0"/>
      <dgm:spPr/>
    </dgm:pt>
    <dgm:pt modelId="{A40A6F13-0DD6-48AA-B574-5CFF4C9EB9A7}" type="pres">
      <dgm:prSet presAssocID="{6BA970C8-BA22-464D-A906-20C446808E86}" presName="parTx" presStyleLbl="revTx" presStyleIdx="0" presStyleCnt="2">
        <dgm:presLayoutVars>
          <dgm:chMax val="0"/>
          <dgm:chPref val="0"/>
        </dgm:presLayoutVars>
      </dgm:prSet>
      <dgm:spPr/>
    </dgm:pt>
    <dgm:pt modelId="{D04DA509-86D4-454B-8D01-116AC0BE825D}" type="pres">
      <dgm:prSet presAssocID="{4EE3698C-3B1A-46B7-B71A-84345D67E1FE}" presName="sibTrans" presStyleCnt="0"/>
      <dgm:spPr/>
    </dgm:pt>
    <dgm:pt modelId="{7477C8DB-69D0-4924-82E5-11B793B6D3B0}" type="pres">
      <dgm:prSet presAssocID="{B9EC1A63-EBC8-4012-972B-FDEB77115095}" presName="compNode" presStyleCnt="0"/>
      <dgm:spPr/>
    </dgm:pt>
    <dgm:pt modelId="{CEFF3F35-ECA6-4CB7-BF94-DB2B6BBFE98D}" type="pres">
      <dgm:prSet presAssocID="{B9EC1A63-EBC8-4012-972B-FDEB77115095}" presName="bgRect" presStyleLbl="bgShp" presStyleIdx="1" presStyleCnt="2"/>
      <dgm:spPr/>
    </dgm:pt>
    <dgm:pt modelId="{C5D0115B-CAD3-4106-91F7-55C5DCB06D98}" type="pres">
      <dgm:prSet presAssocID="{B9EC1A63-EBC8-4012-972B-FDEB771150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243CCE33-7C09-464E-BE26-6094E2782D75}" type="pres">
      <dgm:prSet presAssocID="{B9EC1A63-EBC8-4012-972B-FDEB77115095}" presName="spaceRect" presStyleCnt="0"/>
      <dgm:spPr/>
    </dgm:pt>
    <dgm:pt modelId="{FAB1C308-B680-4F91-93E2-9BC6757AFF8E}" type="pres">
      <dgm:prSet presAssocID="{B9EC1A63-EBC8-4012-972B-FDEB771150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75C150B-CB4D-40BE-BACD-2910D7CBF4EA}" type="presOf" srcId="{B9EC1A63-EBC8-4012-972B-FDEB77115095}" destId="{FAB1C308-B680-4F91-93E2-9BC6757AFF8E}" srcOrd="0" destOrd="0" presId="urn:microsoft.com/office/officeart/2018/2/layout/IconVerticalSolidList"/>
    <dgm:cxn modelId="{E29A890D-1368-429D-937A-C59EDE458EB1}" srcId="{2927C664-7EBD-438E-A744-A8920A5B6454}" destId="{B9EC1A63-EBC8-4012-972B-FDEB77115095}" srcOrd="1" destOrd="0" parTransId="{F09387C8-1839-4E7D-94A0-19219F75129B}" sibTransId="{B0E12E18-727F-43F0-B1D8-187076F089BF}"/>
    <dgm:cxn modelId="{A4884861-7AEF-4520-84A1-D6D730C4A863}" type="presOf" srcId="{2927C664-7EBD-438E-A744-A8920A5B6454}" destId="{42981FFA-C566-4A49-8756-84D5D609FE4A}" srcOrd="0" destOrd="0" presId="urn:microsoft.com/office/officeart/2018/2/layout/IconVerticalSolidList"/>
    <dgm:cxn modelId="{4132B6E0-3C13-42C0-A4A4-8240E3396A00}" type="presOf" srcId="{6BA970C8-BA22-464D-A906-20C446808E86}" destId="{A40A6F13-0DD6-48AA-B574-5CFF4C9EB9A7}" srcOrd="0" destOrd="0" presId="urn:microsoft.com/office/officeart/2018/2/layout/IconVerticalSolidList"/>
    <dgm:cxn modelId="{CA3C20F7-2761-4B4E-A6EC-D80489B631B4}" srcId="{2927C664-7EBD-438E-A744-A8920A5B6454}" destId="{6BA970C8-BA22-464D-A906-20C446808E86}" srcOrd="0" destOrd="0" parTransId="{760421AF-BB29-498D-993D-03D3E22A2744}" sibTransId="{4EE3698C-3B1A-46B7-B71A-84345D67E1FE}"/>
    <dgm:cxn modelId="{5E718C0A-EA69-43E9-ACCE-24D50EA6C4C4}" type="presParOf" srcId="{42981FFA-C566-4A49-8756-84D5D609FE4A}" destId="{51C46B2F-BF1E-4168-90AF-83C80177157C}" srcOrd="0" destOrd="0" presId="urn:microsoft.com/office/officeart/2018/2/layout/IconVerticalSolidList"/>
    <dgm:cxn modelId="{EBCFC417-CBCA-483D-93C2-1E0E9BB9E712}" type="presParOf" srcId="{51C46B2F-BF1E-4168-90AF-83C80177157C}" destId="{454D8942-3FF0-415D-8B0E-14E076C6856F}" srcOrd="0" destOrd="0" presId="urn:microsoft.com/office/officeart/2018/2/layout/IconVerticalSolidList"/>
    <dgm:cxn modelId="{342DF092-2EA4-4464-B3F9-810ACB07FE0A}" type="presParOf" srcId="{51C46B2F-BF1E-4168-90AF-83C80177157C}" destId="{22F4839B-69D3-4CFD-84C3-10360BFAF5F3}" srcOrd="1" destOrd="0" presId="urn:microsoft.com/office/officeart/2018/2/layout/IconVerticalSolidList"/>
    <dgm:cxn modelId="{08B12CD1-64E1-48F7-AB39-081CEE0C29A9}" type="presParOf" srcId="{51C46B2F-BF1E-4168-90AF-83C80177157C}" destId="{4A52F66A-4E9C-4C56-B53B-06CB4AA24F9A}" srcOrd="2" destOrd="0" presId="urn:microsoft.com/office/officeart/2018/2/layout/IconVerticalSolidList"/>
    <dgm:cxn modelId="{E2ECA5BB-F123-4002-BF0C-830E00383615}" type="presParOf" srcId="{51C46B2F-BF1E-4168-90AF-83C80177157C}" destId="{A40A6F13-0DD6-48AA-B574-5CFF4C9EB9A7}" srcOrd="3" destOrd="0" presId="urn:microsoft.com/office/officeart/2018/2/layout/IconVerticalSolidList"/>
    <dgm:cxn modelId="{9E2417B0-B8EC-49D2-8937-B3A571227BE1}" type="presParOf" srcId="{42981FFA-C566-4A49-8756-84D5D609FE4A}" destId="{D04DA509-86D4-454B-8D01-116AC0BE825D}" srcOrd="1" destOrd="0" presId="urn:microsoft.com/office/officeart/2018/2/layout/IconVerticalSolidList"/>
    <dgm:cxn modelId="{AE26964D-3B5D-41CD-8159-07271A891662}" type="presParOf" srcId="{42981FFA-C566-4A49-8756-84D5D609FE4A}" destId="{7477C8DB-69D0-4924-82E5-11B793B6D3B0}" srcOrd="2" destOrd="0" presId="urn:microsoft.com/office/officeart/2018/2/layout/IconVerticalSolidList"/>
    <dgm:cxn modelId="{C7020B48-6043-4AA6-A228-4E17A811AD8F}" type="presParOf" srcId="{7477C8DB-69D0-4924-82E5-11B793B6D3B0}" destId="{CEFF3F35-ECA6-4CB7-BF94-DB2B6BBFE98D}" srcOrd="0" destOrd="0" presId="urn:microsoft.com/office/officeart/2018/2/layout/IconVerticalSolidList"/>
    <dgm:cxn modelId="{36E8D135-C110-47C4-9E44-465A1C3D005E}" type="presParOf" srcId="{7477C8DB-69D0-4924-82E5-11B793B6D3B0}" destId="{C5D0115B-CAD3-4106-91F7-55C5DCB06D98}" srcOrd="1" destOrd="0" presId="urn:microsoft.com/office/officeart/2018/2/layout/IconVerticalSolidList"/>
    <dgm:cxn modelId="{03F899FE-9A3B-47C9-BA23-50F37E3F2BAD}" type="presParOf" srcId="{7477C8DB-69D0-4924-82E5-11B793B6D3B0}" destId="{243CCE33-7C09-464E-BE26-6094E2782D75}" srcOrd="2" destOrd="0" presId="urn:microsoft.com/office/officeart/2018/2/layout/IconVerticalSolidList"/>
    <dgm:cxn modelId="{9875AD75-F8F6-4193-A86E-7B0686FBE61A}" type="presParOf" srcId="{7477C8DB-69D0-4924-82E5-11B793B6D3B0}" destId="{FAB1C308-B680-4F91-93E2-9BC6757AFF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71F9B2-7102-4087-8339-13C00033CCE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C7B7A8-6264-46EE-A3A8-8910A1261718}">
      <dgm:prSet/>
      <dgm:spPr/>
      <dgm:t>
        <a:bodyPr/>
        <a:lstStyle/>
        <a:p>
          <a:pPr>
            <a:defRPr cap="all"/>
          </a:pPr>
          <a:r>
            <a:rPr lang="en-US"/>
            <a:t>Coal efficiency: ~33-35%, with PLF at ~55%.</a:t>
          </a:r>
        </a:p>
      </dgm:t>
    </dgm:pt>
    <dgm:pt modelId="{7836FD6E-A055-4277-81FC-B67B8D1D9F9A}" type="parTrans" cxnId="{8909EDE5-C4FC-48BA-8A89-6268AC8FAF19}">
      <dgm:prSet/>
      <dgm:spPr/>
      <dgm:t>
        <a:bodyPr/>
        <a:lstStyle/>
        <a:p>
          <a:endParaRPr lang="en-US"/>
        </a:p>
      </dgm:t>
    </dgm:pt>
    <dgm:pt modelId="{61EAEB02-00DF-45F3-9A08-107E1087F3A9}" type="sibTrans" cxnId="{8909EDE5-C4FC-48BA-8A89-6268AC8FAF19}">
      <dgm:prSet/>
      <dgm:spPr/>
      <dgm:t>
        <a:bodyPr/>
        <a:lstStyle/>
        <a:p>
          <a:endParaRPr lang="en-US"/>
        </a:p>
      </dgm:t>
    </dgm:pt>
    <dgm:pt modelId="{103B58E0-2937-4521-814C-B1BAF122EF8A}">
      <dgm:prSet/>
      <dgm:spPr/>
      <dgm:t>
        <a:bodyPr/>
        <a:lstStyle/>
        <a:p>
          <a:pPr>
            <a:defRPr cap="all"/>
          </a:pPr>
          <a:r>
            <a:rPr lang="en-US"/>
            <a:t>Nuclear efficiency: ~90%, with PLF consistently above 80%.</a:t>
          </a:r>
        </a:p>
      </dgm:t>
    </dgm:pt>
    <dgm:pt modelId="{E7F6616A-683A-452D-955E-3269137F7CC5}" type="parTrans" cxnId="{C77AB3E5-58F1-4D15-99AF-8CCF6E161D1F}">
      <dgm:prSet/>
      <dgm:spPr/>
      <dgm:t>
        <a:bodyPr/>
        <a:lstStyle/>
        <a:p>
          <a:endParaRPr lang="en-US"/>
        </a:p>
      </dgm:t>
    </dgm:pt>
    <dgm:pt modelId="{B57D82CB-931A-4F8E-A33C-EC7EFE178751}" type="sibTrans" cxnId="{C77AB3E5-58F1-4D15-99AF-8CCF6E161D1F}">
      <dgm:prSet/>
      <dgm:spPr/>
      <dgm:t>
        <a:bodyPr/>
        <a:lstStyle/>
        <a:p>
          <a:endParaRPr lang="en-US"/>
        </a:p>
      </dgm:t>
    </dgm:pt>
    <dgm:pt modelId="{9BEA55E5-86FE-415E-82E8-D33106D97C39}">
      <dgm:prSet/>
      <dgm:spPr/>
      <dgm:t>
        <a:bodyPr/>
        <a:lstStyle/>
        <a:p>
          <a:pPr>
            <a:defRPr cap="all"/>
          </a:pPr>
          <a:r>
            <a:rPr lang="en-US"/>
            <a:t>A single uranium pellet produces energy equivalent to 1,000 kg of coal.</a:t>
          </a:r>
        </a:p>
      </dgm:t>
    </dgm:pt>
    <dgm:pt modelId="{94C857EB-C046-463F-A639-2F5AA7304C96}" type="parTrans" cxnId="{155DD083-DAD8-4978-B0F2-E1B7D5EA3C49}">
      <dgm:prSet/>
      <dgm:spPr/>
      <dgm:t>
        <a:bodyPr/>
        <a:lstStyle/>
        <a:p>
          <a:endParaRPr lang="en-US"/>
        </a:p>
      </dgm:t>
    </dgm:pt>
    <dgm:pt modelId="{05E301C1-EFED-4459-BAF5-6FDB13898889}" type="sibTrans" cxnId="{155DD083-DAD8-4978-B0F2-E1B7D5EA3C49}">
      <dgm:prSet/>
      <dgm:spPr/>
      <dgm:t>
        <a:bodyPr/>
        <a:lstStyle/>
        <a:p>
          <a:endParaRPr lang="en-US"/>
        </a:p>
      </dgm:t>
    </dgm:pt>
    <dgm:pt modelId="{F45B9B8E-6104-4AF5-9335-8A23E091D48D}" type="pres">
      <dgm:prSet presAssocID="{9B71F9B2-7102-4087-8339-13C00033CCE1}" presName="root" presStyleCnt="0">
        <dgm:presLayoutVars>
          <dgm:dir/>
          <dgm:resizeHandles val="exact"/>
        </dgm:presLayoutVars>
      </dgm:prSet>
      <dgm:spPr/>
    </dgm:pt>
    <dgm:pt modelId="{2C4EFC15-B4A5-4DF9-A5D5-F5BDA372100A}" type="pres">
      <dgm:prSet presAssocID="{90C7B7A8-6264-46EE-A3A8-8910A1261718}" presName="compNode" presStyleCnt="0"/>
      <dgm:spPr/>
    </dgm:pt>
    <dgm:pt modelId="{F4A4E6F7-F7C9-42EE-B3CC-250935263B9A}" type="pres">
      <dgm:prSet presAssocID="{90C7B7A8-6264-46EE-A3A8-8910A1261718}" presName="iconBgRect" presStyleLbl="bgShp" presStyleIdx="0" presStyleCnt="3"/>
      <dgm:spPr/>
    </dgm:pt>
    <dgm:pt modelId="{4B65F78E-0FB7-4FFA-86A7-5039B3A68054}" type="pres">
      <dgm:prSet presAssocID="{90C7B7A8-6264-46EE-A3A8-8910A12617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250C83A1-F834-4BEF-A54B-6896AEBC5A07}" type="pres">
      <dgm:prSet presAssocID="{90C7B7A8-6264-46EE-A3A8-8910A1261718}" presName="spaceRect" presStyleCnt="0"/>
      <dgm:spPr/>
    </dgm:pt>
    <dgm:pt modelId="{88955980-EC25-45C4-B791-7534474E138A}" type="pres">
      <dgm:prSet presAssocID="{90C7B7A8-6264-46EE-A3A8-8910A1261718}" presName="textRect" presStyleLbl="revTx" presStyleIdx="0" presStyleCnt="3">
        <dgm:presLayoutVars>
          <dgm:chMax val="1"/>
          <dgm:chPref val="1"/>
        </dgm:presLayoutVars>
      </dgm:prSet>
      <dgm:spPr/>
    </dgm:pt>
    <dgm:pt modelId="{4B81A03D-9870-4F89-A7F1-F29B1A916542}" type="pres">
      <dgm:prSet presAssocID="{61EAEB02-00DF-45F3-9A08-107E1087F3A9}" presName="sibTrans" presStyleCnt="0"/>
      <dgm:spPr/>
    </dgm:pt>
    <dgm:pt modelId="{00C3FB1E-E78A-4855-977F-493704EA39AA}" type="pres">
      <dgm:prSet presAssocID="{103B58E0-2937-4521-814C-B1BAF122EF8A}" presName="compNode" presStyleCnt="0"/>
      <dgm:spPr/>
    </dgm:pt>
    <dgm:pt modelId="{5DA37DEE-70C7-4D75-82E8-806133C4A2AD}" type="pres">
      <dgm:prSet presAssocID="{103B58E0-2937-4521-814C-B1BAF122EF8A}" presName="iconBgRect" presStyleLbl="bgShp" presStyleIdx="1" presStyleCnt="3"/>
      <dgm:spPr/>
    </dgm:pt>
    <dgm:pt modelId="{72397531-6731-4634-BF68-09E93EDE0B51}" type="pres">
      <dgm:prSet presAssocID="{103B58E0-2937-4521-814C-B1BAF122EF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DD782035-C386-4E9F-B04A-3D232B148788}" type="pres">
      <dgm:prSet presAssocID="{103B58E0-2937-4521-814C-B1BAF122EF8A}" presName="spaceRect" presStyleCnt="0"/>
      <dgm:spPr/>
    </dgm:pt>
    <dgm:pt modelId="{49B65932-EBD7-40C3-8224-F147D7A9E913}" type="pres">
      <dgm:prSet presAssocID="{103B58E0-2937-4521-814C-B1BAF122EF8A}" presName="textRect" presStyleLbl="revTx" presStyleIdx="1" presStyleCnt="3">
        <dgm:presLayoutVars>
          <dgm:chMax val="1"/>
          <dgm:chPref val="1"/>
        </dgm:presLayoutVars>
      </dgm:prSet>
      <dgm:spPr/>
    </dgm:pt>
    <dgm:pt modelId="{7D79E069-2082-483E-A993-9FF856D971CD}" type="pres">
      <dgm:prSet presAssocID="{B57D82CB-931A-4F8E-A33C-EC7EFE178751}" presName="sibTrans" presStyleCnt="0"/>
      <dgm:spPr/>
    </dgm:pt>
    <dgm:pt modelId="{8841C047-7011-4896-AB30-6DCE3749F8C2}" type="pres">
      <dgm:prSet presAssocID="{9BEA55E5-86FE-415E-82E8-D33106D97C39}" presName="compNode" presStyleCnt="0"/>
      <dgm:spPr/>
    </dgm:pt>
    <dgm:pt modelId="{1F9E7D21-2E08-433A-9215-C3CC48FE4440}" type="pres">
      <dgm:prSet presAssocID="{9BEA55E5-86FE-415E-82E8-D33106D97C39}" presName="iconBgRect" presStyleLbl="bgShp" presStyleIdx="2" presStyleCnt="3"/>
      <dgm:spPr/>
    </dgm:pt>
    <dgm:pt modelId="{C31F0035-9214-440E-BF34-6EEFF882F98D}" type="pres">
      <dgm:prSet presAssocID="{9BEA55E5-86FE-415E-82E8-D33106D97C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0E16B13D-8A63-45E6-9F48-5D98A95F9730}" type="pres">
      <dgm:prSet presAssocID="{9BEA55E5-86FE-415E-82E8-D33106D97C39}" presName="spaceRect" presStyleCnt="0"/>
      <dgm:spPr/>
    </dgm:pt>
    <dgm:pt modelId="{F85EE608-7708-4B90-8D5F-72846ADBECF3}" type="pres">
      <dgm:prSet presAssocID="{9BEA55E5-86FE-415E-82E8-D33106D97C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E08D06-AE2B-402B-BBFE-8A6F0D07D663}" type="presOf" srcId="{9B71F9B2-7102-4087-8339-13C00033CCE1}" destId="{F45B9B8E-6104-4AF5-9335-8A23E091D48D}" srcOrd="0" destOrd="0" presId="urn:microsoft.com/office/officeart/2018/5/layout/IconCircleLabelList"/>
    <dgm:cxn modelId="{CB521D55-5A4B-48D5-BA06-F87271D34189}" type="presOf" srcId="{90C7B7A8-6264-46EE-A3A8-8910A1261718}" destId="{88955980-EC25-45C4-B791-7534474E138A}" srcOrd="0" destOrd="0" presId="urn:microsoft.com/office/officeart/2018/5/layout/IconCircleLabelList"/>
    <dgm:cxn modelId="{2AC56757-F8D2-487E-B6E9-86D3EAD08BEB}" type="presOf" srcId="{9BEA55E5-86FE-415E-82E8-D33106D97C39}" destId="{F85EE608-7708-4B90-8D5F-72846ADBECF3}" srcOrd="0" destOrd="0" presId="urn:microsoft.com/office/officeart/2018/5/layout/IconCircleLabelList"/>
    <dgm:cxn modelId="{155DD083-DAD8-4978-B0F2-E1B7D5EA3C49}" srcId="{9B71F9B2-7102-4087-8339-13C00033CCE1}" destId="{9BEA55E5-86FE-415E-82E8-D33106D97C39}" srcOrd="2" destOrd="0" parTransId="{94C857EB-C046-463F-A639-2F5AA7304C96}" sibTransId="{05E301C1-EFED-4459-BAF5-6FDB13898889}"/>
    <dgm:cxn modelId="{872D4BB1-4D99-4F9E-876B-4CBEA9745392}" type="presOf" srcId="{103B58E0-2937-4521-814C-B1BAF122EF8A}" destId="{49B65932-EBD7-40C3-8224-F147D7A9E913}" srcOrd="0" destOrd="0" presId="urn:microsoft.com/office/officeart/2018/5/layout/IconCircleLabelList"/>
    <dgm:cxn modelId="{C77AB3E5-58F1-4D15-99AF-8CCF6E161D1F}" srcId="{9B71F9B2-7102-4087-8339-13C00033CCE1}" destId="{103B58E0-2937-4521-814C-B1BAF122EF8A}" srcOrd="1" destOrd="0" parTransId="{E7F6616A-683A-452D-955E-3269137F7CC5}" sibTransId="{B57D82CB-931A-4F8E-A33C-EC7EFE178751}"/>
    <dgm:cxn modelId="{8909EDE5-C4FC-48BA-8A89-6268AC8FAF19}" srcId="{9B71F9B2-7102-4087-8339-13C00033CCE1}" destId="{90C7B7A8-6264-46EE-A3A8-8910A1261718}" srcOrd="0" destOrd="0" parTransId="{7836FD6E-A055-4277-81FC-B67B8D1D9F9A}" sibTransId="{61EAEB02-00DF-45F3-9A08-107E1087F3A9}"/>
    <dgm:cxn modelId="{9AA23EF7-FCBF-4C43-B6B1-44BF694079C5}" type="presParOf" srcId="{F45B9B8E-6104-4AF5-9335-8A23E091D48D}" destId="{2C4EFC15-B4A5-4DF9-A5D5-F5BDA372100A}" srcOrd="0" destOrd="0" presId="urn:microsoft.com/office/officeart/2018/5/layout/IconCircleLabelList"/>
    <dgm:cxn modelId="{B6CAC56E-E3C9-41CC-9E38-34F47A112560}" type="presParOf" srcId="{2C4EFC15-B4A5-4DF9-A5D5-F5BDA372100A}" destId="{F4A4E6F7-F7C9-42EE-B3CC-250935263B9A}" srcOrd="0" destOrd="0" presId="urn:microsoft.com/office/officeart/2018/5/layout/IconCircleLabelList"/>
    <dgm:cxn modelId="{8045CCF4-844A-482A-B38B-D2770CE088FE}" type="presParOf" srcId="{2C4EFC15-B4A5-4DF9-A5D5-F5BDA372100A}" destId="{4B65F78E-0FB7-4FFA-86A7-5039B3A68054}" srcOrd="1" destOrd="0" presId="urn:microsoft.com/office/officeart/2018/5/layout/IconCircleLabelList"/>
    <dgm:cxn modelId="{9DEBC791-E66A-4BE1-AE1D-7CC78EDA0661}" type="presParOf" srcId="{2C4EFC15-B4A5-4DF9-A5D5-F5BDA372100A}" destId="{250C83A1-F834-4BEF-A54B-6896AEBC5A07}" srcOrd="2" destOrd="0" presId="urn:microsoft.com/office/officeart/2018/5/layout/IconCircleLabelList"/>
    <dgm:cxn modelId="{6504C1C4-0863-47A2-8D97-1C3BCDB95FA1}" type="presParOf" srcId="{2C4EFC15-B4A5-4DF9-A5D5-F5BDA372100A}" destId="{88955980-EC25-45C4-B791-7534474E138A}" srcOrd="3" destOrd="0" presId="urn:microsoft.com/office/officeart/2018/5/layout/IconCircleLabelList"/>
    <dgm:cxn modelId="{44341FDA-525F-4D6B-A85A-BA64FB260737}" type="presParOf" srcId="{F45B9B8E-6104-4AF5-9335-8A23E091D48D}" destId="{4B81A03D-9870-4F89-A7F1-F29B1A916542}" srcOrd="1" destOrd="0" presId="urn:microsoft.com/office/officeart/2018/5/layout/IconCircleLabelList"/>
    <dgm:cxn modelId="{2640B695-3644-45F3-8C70-A5743500C98A}" type="presParOf" srcId="{F45B9B8E-6104-4AF5-9335-8A23E091D48D}" destId="{00C3FB1E-E78A-4855-977F-493704EA39AA}" srcOrd="2" destOrd="0" presId="urn:microsoft.com/office/officeart/2018/5/layout/IconCircleLabelList"/>
    <dgm:cxn modelId="{FAE14653-71F1-4CD9-B99D-F64522298CCE}" type="presParOf" srcId="{00C3FB1E-E78A-4855-977F-493704EA39AA}" destId="{5DA37DEE-70C7-4D75-82E8-806133C4A2AD}" srcOrd="0" destOrd="0" presId="urn:microsoft.com/office/officeart/2018/5/layout/IconCircleLabelList"/>
    <dgm:cxn modelId="{21F688AA-54B2-4080-B61F-B62832D9AE07}" type="presParOf" srcId="{00C3FB1E-E78A-4855-977F-493704EA39AA}" destId="{72397531-6731-4634-BF68-09E93EDE0B51}" srcOrd="1" destOrd="0" presId="urn:microsoft.com/office/officeart/2018/5/layout/IconCircleLabelList"/>
    <dgm:cxn modelId="{EC59F944-3F8C-45B5-82DC-DA7666B360E2}" type="presParOf" srcId="{00C3FB1E-E78A-4855-977F-493704EA39AA}" destId="{DD782035-C386-4E9F-B04A-3D232B148788}" srcOrd="2" destOrd="0" presId="urn:microsoft.com/office/officeart/2018/5/layout/IconCircleLabelList"/>
    <dgm:cxn modelId="{7028AF33-7CCE-48E3-AFBB-9B1FEBAE12D8}" type="presParOf" srcId="{00C3FB1E-E78A-4855-977F-493704EA39AA}" destId="{49B65932-EBD7-40C3-8224-F147D7A9E913}" srcOrd="3" destOrd="0" presId="urn:microsoft.com/office/officeart/2018/5/layout/IconCircleLabelList"/>
    <dgm:cxn modelId="{937861C0-705B-4BB1-83E6-9A77E1BF2056}" type="presParOf" srcId="{F45B9B8E-6104-4AF5-9335-8A23E091D48D}" destId="{7D79E069-2082-483E-A993-9FF856D971CD}" srcOrd="3" destOrd="0" presId="urn:microsoft.com/office/officeart/2018/5/layout/IconCircleLabelList"/>
    <dgm:cxn modelId="{A60BD42F-3891-44BF-A1E2-F9EAE9AF168C}" type="presParOf" srcId="{F45B9B8E-6104-4AF5-9335-8A23E091D48D}" destId="{8841C047-7011-4896-AB30-6DCE3749F8C2}" srcOrd="4" destOrd="0" presId="urn:microsoft.com/office/officeart/2018/5/layout/IconCircleLabelList"/>
    <dgm:cxn modelId="{FCE4C691-E881-4E34-A2E0-50F0C7E9DDF3}" type="presParOf" srcId="{8841C047-7011-4896-AB30-6DCE3749F8C2}" destId="{1F9E7D21-2E08-433A-9215-C3CC48FE4440}" srcOrd="0" destOrd="0" presId="urn:microsoft.com/office/officeart/2018/5/layout/IconCircleLabelList"/>
    <dgm:cxn modelId="{167B2DF1-8563-4226-9051-93EA5697EC61}" type="presParOf" srcId="{8841C047-7011-4896-AB30-6DCE3749F8C2}" destId="{C31F0035-9214-440E-BF34-6EEFF882F98D}" srcOrd="1" destOrd="0" presId="urn:microsoft.com/office/officeart/2018/5/layout/IconCircleLabelList"/>
    <dgm:cxn modelId="{7EFDC5C4-AC62-46D0-BE97-0CD2E805C9C5}" type="presParOf" srcId="{8841C047-7011-4896-AB30-6DCE3749F8C2}" destId="{0E16B13D-8A63-45E6-9F48-5D98A95F9730}" srcOrd="2" destOrd="0" presId="urn:microsoft.com/office/officeart/2018/5/layout/IconCircleLabelList"/>
    <dgm:cxn modelId="{DAFB3282-AC70-4594-9D87-7884DAE95A3A}" type="presParOf" srcId="{8841C047-7011-4896-AB30-6DCE3749F8C2}" destId="{F85EE608-7708-4B90-8D5F-72846ADBEC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58F091-F3E9-45C7-954F-5E83C7643F0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1063E0-BD01-447C-BC02-23FB2A316FC5}">
      <dgm:prSet/>
      <dgm:spPr/>
      <dgm:t>
        <a:bodyPr/>
        <a:lstStyle/>
        <a:p>
          <a:r>
            <a:rPr lang="en-US"/>
            <a:t>Baseline Scenario:</a:t>
          </a:r>
        </a:p>
      </dgm:t>
    </dgm:pt>
    <dgm:pt modelId="{A1B88F90-F101-453E-B629-55BE8D15AC69}" type="parTrans" cxnId="{747EE9D3-D3F9-4F17-AEAD-7F9B1517F655}">
      <dgm:prSet/>
      <dgm:spPr/>
      <dgm:t>
        <a:bodyPr/>
        <a:lstStyle/>
        <a:p>
          <a:endParaRPr lang="en-US"/>
        </a:p>
      </dgm:t>
    </dgm:pt>
    <dgm:pt modelId="{87422482-8466-49C1-91A8-638B00F4168B}" type="sibTrans" cxnId="{747EE9D3-D3F9-4F17-AEAD-7F9B1517F655}">
      <dgm:prSet/>
      <dgm:spPr/>
      <dgm:t>
        <a:bodyPr/>
        <a:lstStyle/>
        <a:p>
          <a:endParaRPr lang="en-US"/>
        </a:p>
      </dgm:t>
    </dgm:pt>
    <dgm:pt modelId="{D0E10247-136E-47EF-B0F4-EB24774ECB2B}">
      <dgm:prSet/>
      <dgm:spPr/>
      <dgm:t>
        <a:bodyPr/>
        <a:lstStyle/>
        <a:p>
          <a:r>
            <a:rPr lang="en-US"/>
            <a:t>- Coal: ~50% by 2030</a:t>
          </a:r>
        </a:p>
      </dgm:t>
    </dgm:pt>
    <dgm:pt modelId="{D1386C0D-B5F9-4FDF-9C77-9D505CCBA8AE}" type="parTrans" cxnId="{5CF47579-ED2D-4349-9889-D0679BCE5A7C}">
      <dgm:prSet/>
      <dgm:spPr/>
      <dgm:t>
        <a:bodyPr/>
        <a:lstStyle/>
        <a:p>
          <a:endParaRPr lang="en-US"/>
        </a:p>
      </dgm:t>
    </dgm:pt>
    <dgm:pt modelId="{D4AD956E-0279-4902-B970-92DE168A88A7}" type="sibTrans" cxnId="{5CF47579-ED2D-4349-9889-D0679BCE5A7C}">
      <dgm:prSet/>
      <dgm:spPr/>
      <dgm:t>
        <a:bodyPr/>
        <a:lstStyle/>
        <a:p>
          <a:endParaRPr lang="en-US"/>
        </a:p>
      </dgm:t>
    </dgm:pt>
    <dgm:pt modelId="{3AA7365D-1E09-4C88-AF55-0EAB4E2D8B0B}">
      <dgm:prSet/>
      <dgm:spPr/>
      <dgm:t>
        <a:bodyPr/>
        <a:lstStyle/>
        <a:p>
          <a:r>
            <a:rPr lang="en-US"/>
            <a:t>- Nuclear: ~8% by 2030</a:t>
          </a:r>
        </a:p>
      </dgm:t>
    </dgm:pt>
    <dgm:pt modelId="{DEC9054C-1FB2-454A-BDD9-6AB969F80E65}" type="parTrans" cxnId="{EE75BF1F-CA40-4718-B3AA-49F8170C4F0D}">
      <dgm:prSet/>
      <dgm:spPr/>
      <dgm:t>
        <a:bodyPr/>
        <a:lstStyle/>
        <a:p>
          <a:endParaRPr lang="en-US"/>
        </a:p>
      </dgm:t>
    </dgm:pt>
    <dgm:pt modelId="{EA09504C-611B-4D63-97F9-1FFCA349E253}" type="sibTrans" cxnId="{EE75BF1F-CA40-4718-B3AA-49F8170C4F0D}">
      <dgm:prSet/>
      <dgm:spPr/>
      <dgm:t>
        <a:bodyPr/>
        <a:lstStyle/>
        <a:p>
          <a:endParaRPr lang="en-US"/>
        </a:p>
      </dgm:t>
    </dgm:pt>
    <dgm:pt modelId="{85BC4AC2-7C54-4F30-AE31-9D7CE314629F}">
      <dgm:prSet/>
      <dgm:spPr/>
      <dgm:t>
        <a:bodyPr/>
        <a:lstStyle/>
        <a:p>
          <a:r>
            <a:rPr lang="en-US"/>
            <a:t>Accelerated Scenario:</a:t>
          </a:r>
        </a:p>
      </dgm:t>
    </dgm:pt>
    <dgm:pt modelId="{265DED4C-8D41-477A-BC78-1E4D7157817D}" type="parTrans" cxnId="{8D8BC869-EB07-4471-AF7C-D899BBD78E06}">
      <dgm:prSet/>
      <dgm:spPr/>
      <dgm:t>
        <a:bodyPr/>
        <a:lstStyle/>
        <a:p>
          <a:endParaRPr lang="en-US"/>
        </a:p>
      </dgm:t>
    </dgm:pt>
    <dgm:pt modelId="{6228E902-4A21-41FB-ACCB-8EF3A2E23791}" type="sibTrans" cxnId="{8D8BC869-EB07-4471-AF7C-D899BBD78E06}">
      <dgm:prSet/>
      <dgm:spPr/>
      <dgm:t>
        <a:bodyPr/>
        <a:lstStyle/>
        <a:p>
          <a:endParaRPr lang="en-US"/>
        </a:p>
      </dgm:t>
    </dgm:pt>
    <dgm:pt modelId="{4FDA031D-DFB2-465B-A582-2A1785A630DA}">
      <dgm:prSet/>
      <dgm:spPr/>
      <dgm:t>
        <a:bodyPr/>
        <a:lstStyle/>
        <a:p>
          <a:r>
            <a:rPr lang="en-US"/>
            <a:t>- Coal: ~40% by 2030</a:t>
          </a:r>
        </a:p>
      </dgm:t>
    </dgm:pt>
    <dgm:pt modelId="{B11471E2-D865-40AA-B8DD-9CF546A57293}" type="parTrans" cxnId="{AC833384-5A04-4B28-B841-EE13BDB9325D}">
      <dgm:prSet/>
      <dgm:spPr/>
      <dgm:t>
        <a:bodyPr/>
        <a:lstStyle/>
        <a:p>
          <a:endParaRPr lang="en-US"/>
        </a:p>
      </dgm:t>
    </dgm:pt>
    <dgm:pt modelId="{2B1EFA56-5B83-42C6-BF4F-7D05DD0E3C06}" type="sibTrans" cxnId="{AC833384-5A04-4B28-B841-EE13BDB9325D}">
      <dgm:prSet/>
      <dgm:spPr/>
      <dgm:t>
        <a:bodyPr/>
        <a:lstStyle/>
        <a:p>
          <a:endParaRPr lang="en-US"/>
        </a:p>
      </dgm:t>
    </dgm:pt>
    <dgm:pt modelId="{A4B78503-C115-47D4-BD40-D3CCF02BE6DD}">
      <dgm:prSet/>
      <dgm:spPr/>
      <dgm:t>
        <a:bodyPr/>
        <a:lstStyle/>
        <a:p>
          <a:r>
            <a:rPr lang="en-US"/>
            <a:t>- Nuclear: ~15% by 2030</a:t>
          </a:r>
        </a:p>
      </dgm:t>
    </dgm:pt>
    <dgm:pt modelId="{B93D2BC1-8775-4BBE-A410-8B7F2E883DF1}" type="parTrans" cxnId="{ECDDEC92-4299-4177-A5DA-8B423B7F6EA4}">
      <dgm:prSet/>
      <dgm:spPr/>
      <dgm:t>
        <a:bodyPr/>
        <a:lstStyle/>
        <a:p>
          <a:endParaRPr lang="en-US"/>
        </a:p>
      </dgm:t>
    </dgm:pt>
    <dgm:pt modelId="{32649EC8-3DBD-4EF8-A1DB-D2345E28B10F}" type="sibTrans" cxnId="{ECDDEC92-4299-4177-A5DA-8B423B7F6EA4}">
      <dgm:prSet/>
      <dgm:spPr/>
      <dgm:t>
        <a:bodyPr/>
        <a:lstStyle/>
        <a:p>
          <a:endParaRPr lang="en-US"/>
        </a:p>
      </dgm:t>
    </dgm:pt>
    <dgm:pt modelId="{50348641-4C03-4C05-A28D-8DEEFDD5E651}" type="pres">
      <dgm:prSet presAssocID="{4758F091-F3E9-45C7-954F-5E83C7643F0C}" presName="diagram" presStyleCnt="0">
        <dgm:presLayoutVars>
          <dgm:dir/>
          <dgm:resizeHandles val="exact"/>
        </dgm:presLayoutVars>
      </dgm:prSet>
      <dgm:spPr/>
    </dgm:pt>
    <dgm:pt modelId="{C26DA863-DBE9-4AE8-9154-95D1193D8CA4}" type="pres">
      <dgm:prSet presAssocID="{D01063E0-BD01-447C-BC02-23FB2A316FC5}" presName="node" presStyleLbl="node1" presStyleIdx="0" presStyleCnt="6">
        <dgm:presLayoutVars>
          <dgm:bulletEnabled val="1"/>
        </dgm:presLayoutVars>
      </dgm:prSet>
      <dgm:spPr/>
    </dgm:pt>
    <dgm:pt modelId="{419CB345-9998-4E25-906B-E9B68110E905}" type="pres">
      <dgm:prSet presAssocID="{87422482-8466-49C1-91A8-638B00F4168B}" presName="sibTrans" presStyleCnt="0"/>
      <dgm:spPr/>
    </dgm:pt>
    <dgm:pt modelId="{D2DC7AD2-5B08-4702-B7B9-3C4260293866}" type="pres">
      <dgm:prSet presAssocID="{D0E10247-136E-47EF-B0F4-EB24774ECB2B}" presName="node" presStyleLbl="node1" presStyleIdx="1" presStyleCnt="6">
        <dgm:presLayoutVars>
          <dgm:bulletEnabled val="1"/>
        </dgm:presLayoutVars>
      </dgm:prSet>
      <dgm:spPr/>
    </dgm:pt>
    <dgm:pt modelId="{F22CCAFE-A108-4DCD-895F-71314A9591C8}" type="pres">
      <dgm:prSet presAssocID="{D4AD956E-0279-4902-B970-92DE168A88A7}" presName="sibTrans" presStyleCnt="0"/>
      <dgm:spPr/>
    </dgm:pt>
    <dgm:pt modelId="{B04AD1C1-2367-462B-B722-74643700A43C}" type="pres">
      <dgm:prSet presAssocID="{3AA7365D-1E09-4C88-AF55-0EAB4E2D8B0B}" presName="node" presStyleLbl="node1" presStyleIdx="2" presStyleCnt="6">
        <dgm:presLayoutVars>
          <dgm:bulletEnabled val="1"/>
        </dgm:presLayoutVars>
      </dgm:prSet>
      <dgm:spPr/>
    </dgm:pt>
    <dgm:pt modelId="{EE40E83A-22A1-41AF-BBF5-FA5C8964D813}" type="pres">
      <dgm:prSet presAssocID="{EA09504C-611B-4D63-97F9-1FFCA349E253}" presName="sibTrans" presStyleCnt="0"/>
      <dgm:spPr/>
    </dgm:pt>
    <dgm:pt modelId="{3FEEABB5-9F21-4C0B-9D69-DDA7CED466C7}" type="pres">
      <dgm:prSet presAssocID="{85BC4AC2-7C54-4F30-AE31-9D7CE314629F}" presName="node" presStyleLbl="node1" presStyleIdx="3" presStyleCnt="6">
        <dgm:presLayoutVars>
          <dgm:bulletEnabled val="1"/>
        </dgm:presLayoutVars>
      </dgm:prSet>
      <dgm:spPr/>
    </dgm:pt>
    <dgm:pt modelId="{0741FD60-9E0B-4663-B208-1DAF0E149913}" type="pres">
      <dgm:prSet presAssocID="{6228E902-4A21-41FB-ACCB-8EF3A2E23791}" presName="sibTrans" presStyleCnt="0"/>
      <dgm:spPr/>
    </dgm:pt>
    <dgm:pt modelId="{25C29261-C8D2-4433-8524-A9323B3D84B6}" type="pres">
      <dgm:prSet presAssocID="{4FDA031D-DFB2-465B-A582-2A1785A630DA}" presName="node" presStyleLbl="node1" presStyleIdx="4" presStyleCnt="6">
        <dgm:presLayoutVars>
          <dgm:bulletEnabled val="1"/>
        </dgm:presLayoutVars>
      </dgm:prSet>
      <dgm:spPr/>
    </dgm:pt>
    <dgm:pt modelId="{83684BCE-2A61-4793-ACCB-8C7C40D67590}" type="pres">
      <dgm:prSet presAssocID="{2B1EFA56-5B83-42C6-BF4F-7D05DD0E3C06}" presName="sibTrans" presStyleCnt="0"/>
      <dgm:spPr/>
    </dgm:pt>
    <dgm:pt modelId="{D9B10B28-AE82-4DF8-B42F-329CF5B02F7E}" type="pres">
      <dgm:prSet presAssocID="{A4B78503-C115-47D4-BD40-D3CCF02BE6DD}" presName="node" presStyleLbl="node1" presStyleIdx="5" presStyleCnt="6">
        <dgm:presLayoutVars>
          <dgm:bulletEnabled val="1"/>
        </dgm:presLayoutVars>
      </dgm:prSet>
      <dgm:spPr/>
    </dgm:pt>
  </dgm:ptLst>
  <dgm:cxnLst>
    <dgm:cxn modelId="{AE85820C-D6FE-4688-8CC9-0EA8635ECB80}" type="presOf" srcId="{D01063E0-BD01-447C-BC02-23FB2A316FC5}" destId="{C26DA863-DBE9-4AE8-9154-95D1193D8CA4}" srcOrd="0" destOrd="0" presId="urn:microsoft.com/office/officeart/2005/8/layout/default"/>
    <dgm:cxn modelId="{EE75BF1F-CA40-4718-B3AA-49F8170C4F0D}" srcId="{4758F091-F3E9-45C7-954F-5E83C7643F0C}" destId="{3AA7365D-1E09-4C88-AF55-0EAB4E2D8B0B}" srcOrd="2" destOrd="0" parTransId="{DEC9054C-1FB2-454A-BDD9-6AB969F80E65}" sibTransId="{EA09504C-611B-4D63-97F9-1FFCA349E253}"/>
    <dgm:cxn modelId="{79733020-E22B-4044-92E2-39C23D6F0773}" type="presOf" srcId="{3AA7365D-1E09-4C88-AF55-0EAB4E2D8B0B}" destId="{B04AD1C1-2367-462B-B722-74643700A43C}" srcOrd="0" destOrd="0" presId="urn:microsoft.com/office/officeart/2005/8/layout/default"/>
    <dgm:cxn modelId="{31C20632-079E-4E50-89BB-EE497D2202E2}" type="presOf" srcId="{A4B78503-C115-47D4-BD40-D3CCF02BE6DD}" destId="{D9B10B28-AE82-4DF8-B42F-329CF5B02F7E}" srcOrd="0" destOrd="0" presId="urn:microsoft.com/office/officeart/2005/8/layout/default"/>
    <dgm:cxn modelId="{C2528735-0469-4C36-9E70-BB3BDB8BA6CB}" type="presOf" srcId="{4758F091-F3E9-45C7-954F-5E83C7643F0C}" destId="{50348641-4C03-4C05-A28D-8DEEFDD5E651}" srcOrd="0" destOrd="0" presId="urn:microsoft.com/office/officeart/2005/8/layout/default"/>
    <dgm:cxn modelId="{8D8BC869-EB07-4471-AF7C-D899BBD78E06}" srcId="{4758F091-F3E9-45C7-954F-5E83C7643F0C}" destId="{85BC4AC2-7C54-4F30-AE31-9D7CE314629F}" srcOrd="3" destOrd="0" parTransId="{265DED4C-8D41-477A-BC78-1E4D7157817D}" sibTransId="{6228E902-4A21-41FB-ACCB-8EF3A2E23791}"/>
    <dgm:cxn modelId="{91F83859-9456-4E8D-B3C8-406194F2E9E6}" type="presOf" srcId="{85BC4AC2-7C54-4F30-AE31-9D7CE314629F}" destId="{3FEEABB5-9F21-4C0B-9D69-DDA7CED466C7}" srcOrd="0" destOrd="0" presId="urn:microsoft.com/office/officeart/2005/8/layout/default"/>
    <dgm:cxn modelId="{5CF47579-ED2D-4349-9889-D0679BCE5A7C}" srcId="{4758F091-F3E9-45C7-954F-5E83C7643F0C}" destId="{D0E10247-136E-47EF-B0F4-EB24774ECB2B}" srcOrd="1" destOrd="0" parTransId="{D1386C0D-B5F9-4FDF-9C77-9D505CCBA8AE}" sibTransId="{D4AD956E-0279-4902-B970-92DE168A88A7}"/>
    <dgm:cxn modelId="{AC833384-5A04-4B28-B841-EE13BDB9325D}" srcId="{4758F091-F3E9-45C7-954F-5E83C7643F0C}" destId="{4FDA031D-DFB2-465B-A582-2A1785A630DA}" srcOrd="4" destOrd="0" parTransId="{B11471E2-D865-40AA-B8DD-9CF546A57293}" sibTransId="{2B1EFA56-5B83-42C6-BF4F-7D05DD0E3C06}"/>
    <dgm:cxn modelId="{ECDDEC92-4299-4177-A5DA-8B423B7F6EA4}" srcId="{4758F091-F3E9-45C7-954F-5E83C7643F0C}" destId="{A4B78503-C115-47D4-BD40-D3CCF02BE6DD}" srcOrd="5" destOrd="0" parTransId="{B93D2BC1-8775-4BBE-A410-8B7F2E883DF1}" sibTransId="{32649EC8-3DBD-4EF8-A1DB-D2345E28B10F}"/>
    <dgm:cxn modelId="{3D542C9B-42E9-4ADC-8907-69E679F1BC84}" type="presOf" srcId="{4FDA031D-DFB2-465B-A582-2A1785A630DA}" destId="{25C29261-C8D2-4433-8524-A9323B3D84B6}" srcOrd="0" destOrd="0" presId="urn:microsoft.com/office/officeart/2005/8/layout/default"/>
    <dgm:cxn modelId="{747EE9D3-D3F9-4F17-AEAD-7F9B1517F655}" srcId="{4758F091-F3E9-45C7-954F-5E83C7643F0C}" destId="{D01063E0-BD01-447C-BC02-23FB2A316FC5}" srcOrd="0" destOrd="0" parTransId="{A1B88F90-F101-453E-B629-55BE8D15AC69}" sibTransId="{87422482-8466-49C1-91A8-638B00F4168B}"/>
    <dgm:cxn modelId="{2135F1D9-0F8F-4A79-AF45-070C9BE3FD35}" type="presOf" srcId="{D0E10247-136E-47EF-B0F4-EB24774ECB2B}" destId="{D2DC7AD2-5B08-4702-B7B9-3C4260293866}" srcOrd="0" destOrd="0" presId="urn:microsoft.com/office/officeart/2005/8/layout/default"/>
    <dgm:cxn modelId="{6D5A7651-B95D-4F65-895F-CFB42DCBB975}" type="presParOf" srcId="{50348641-4C03-4C05-A28D-8DEEFDD5E651}" destId="{C26DA863-DBE9-4AE8-9154-95D1193D8CA4}" srcOrd="0" destOrd="0" presId="urn:microsoft.com/office/officeart/2005/8/layout/default"/>
    <dgm:cxn modelId="{D0C68F98-DC6E-47C2-8383-BC1281FAB8D4}" type="presParOf" srcId="{50348641-4C03-4C05-A28D-8DEEFDD5E651}" destId="{419CB345-9998-4E25-906B-E9B68110E905}" srcOrd="1" destOrd="0" presId="urn:microsoft.com/office/officeart/2005/8/layout/default"/>
    <dgm:cxn modelId="{8BA77915-3D0E-4EEE-819D-8CE87DA28220}" type="presParOf" srcId="{50348641-4C03-4C05-A28D-8DEEFDD5E651}" destId="{D2DC7AD2-5B08-4702-B7B9-3C4260293866}" srcOrd="2" destOrd="0" presId="urn:microsoft.com/office/officeart/2005/8/layout/default"/>
    <dgm:cxn modelId="{68A0876B-1656-4F54-8452-388ED2BD9B05}" type="presParOf" srcId="{50348641-4C03-4C05-A28D-8DEEFDD5E651}" destId="{F22CCAFE-A108-4DCD-895F-71314A9591C8}" srcOrd="3" destOrd="0" presId="urn:microsoft.com/office/officeart/2005/8/layout/default"/>
    <dgm:cxn modelId="{206A8821-D24C-4CB2-89C3-F36780D8B776}" type="presParOf" srcId="{50348641-4C03-4C05-A28D-8DEEFDD5E651}" destId="{B04AD1C1-2367-462B-B722-74643700A43C}" srcOrd="4" destOrd="0" presId="urn:microsoft.com/office/officeart/2005/8/layout/default"/>
    <dgm:cxn modelId="{786A2E84-873F-454D-831C-00073300DFB8}" type="presParOf" srcId="{50348641-4C03-4C05-A28D-8DEEFDD5E651}" destId="{EE40E83A-22A1-41AF-BBF5-FA5C8964D813}" srcOrd="5" destOrd="0" presId="urn:microsoft.com/office/officeart/2005/8/layout/default"/>
    <dgm:cxn modelId="{A14D8B06-B82B-4EF4-82C6-92C3D9FA37D1}" type="presParOf" srcId="{50348641-4C03-4C05-A28D-8DEEFDD5E651}" destId="{3FEEABB5-9F21-4C0B-9D69-DDA7CED466C7}" srcOrd="6" destOrd="0" presId="urn:microsoft.com/office/officeart/2005/8/layout/default"/>
    <dgm:cxn modelId="{2A2A0C1A-36A1-43B3-B5B1-C732E66190DF}" type="presParOf" srcId="{50348641-4C03-4C05-A28D-8DEEFDD5E651}" destId="{0741FD60-9E0B-4663-B208-1DAF0E149913}" srcOrd="7" destOrd="0" presId="urn:microsoft.com/office/officeart/2005/8/layout/default"/>
    <dgm:cxn modelId="{CE3CCBF1-B697-46A1-80B4-4E69C28E33C0}" type="presParOf" srcId="{50348641-4C03-4C05-A28D-8DEEFDD5E651}" destId="{25C29261-C8D2-4433-8524-A9323B3D84B6}" srcOrd="8" destOrd="0" presId="urn:microsoft.com/office/officeart/2005/8/layout/default"/>
    <dgm:cxn modelId="{5D6A6A1F-4117-437E-A26E-1E1E6C459A89}" type="presParOf" srcId="{50348641-4C03-4C05-A28D-8DEEFDD5E651}" destId="{83684BCE-2A61-4793-ACCB-8C7C40D67590}" srcOrd="9" destOrd="0" presId="urn:microsoft.com/office/officeart/2005/8/layout/default"/>
    <dgm:cxn modelId="{8D3412DC-57C0-4A9B-82F6-7C4EDB49216C}" type="presParOf" srcId="{50348641-4C03-4C05-A28D-8DEEFDD5E651}" destId="{D9B10B28-AE82-4DF8-B42F-329CF5B02F7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D8942-3FF0-415D-8B0E-14E076C6856F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4839B-69D3-4CFD-84C3-10360BFAF5F3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A6F13-0DD6-48AA-B574-5CFF4C9EB9A7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Coal: Lower short-term costs (₹2.5-3.5/kWh) but high externalities.</a:t>
          </a:r>
        </a:p>
      </dsp:txBody>
      <dsp:txXfrm>
        <a:off x="1509882" y="708097"/>
        <a:ext cx="6376817" cy="1307257"/>
      </dsp:txXfrm>
    </dsp:sp>
    <dsp:sp modelId="{CEFF3F35-ECA6-4CB7-BF94-DB2B6BBFE98D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0115B-CAD3-4106-91F7-55C5DCB06D98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1C308-B680-4F91-93E2-9BC6757AFF8E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Nuclear: High capital costs (₹10-15 crore/MW) but lower operational costs and longer plant lifespans.</a:t>
          </a:r>
        </a:p>
      </dsp:txBody>
      <dsp:txXfrm>
        <a:off x="1509882" y="2342169"/>
        <a:ext cx="63768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4E6F7-F7C9-42EE-B3CC-250935263B9A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5F78E-0FB7-4FFA-86A7-5039B3A68054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55980-EC25-45C4-B791-7534474E138A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Coal efficiency: ~33-35%, with PLF at ~55%.</a:t>
          </a:r>
        </a:p>
      </dsp:txBody>
      <dsp:txXfrm>
        <a:off x="46529" y="2703902"/>
        <a:ext cx="2418750" cy="720000"/>
      </dsp:txXfrm>
    </dsp:sp>
    <dsp:sp modelId="{5DA37DEE-70C7-4D75-82E8-806133C4A2AD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97531-6731-4634-BF68-09E93EDE0B51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65932-EBD7-40C3-8224-F147D7A9E913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Nuclear efficiency: ~90%, with PLF consistently above 80%.</a:t>
          </a:r>
        </a:p>
      </dsp:txBody>
      <dsp:txXfrm>
        <a:off x="2888560" y="2703902"/>
        <a:ext cx="2418750" cy="720000"/>
      </dsp:txXfrm>
    </dsp:sp>
    <dsp:sp modelId="{1F9E7D21-2E08-433A-9215-C3CC48FE4440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F0035-9214-440E-BF34-6EEFF882F98D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EE608-7708-4B90-8D5F-72846ADBECF3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 single uranium pellet produces energy equivalent to 1,000 kg of coal.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DA863-DBE9-4AE8-9154-95D1193D8CA4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Baseline Scenario:</a:t>
          </a:r>
        </a:p>
      </dsp:txBody>
      <dsp:txXfrm>
        <a:off x="0" y="591343"/>
        <a:ext cx="2571749" cy="1543050"/>
      </dsp:txXfrm>
    </dsp:sp>
    <dsp:sp modelId="{D2DC7AD2-5B08-4702-B7B9-3C4260293866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Coal: ~50% by 2030</a:t>
          </a:r>
        </a:p>
      </dsp:txBody>
      <dsp:txXfrm>
        <a:off x="2828925" y="591343"/>
        <a:ext cx="2571749" cy="1543050"/>
      </dsp:txXfrm>
    </dsp:sp>
    <dsp:sp modelId="{B04AD1C1-2367-462B-B722-74643700A43C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Nuclear: ~8% by 2030</a:t>
          </a:r>
        </a:p>
      </dsp:txBody>
      <dsp:txXfrm>
        <a:off x="5657849" y="591343"/>
        <a:ext cx="2571749" cy="1543050"/>
      </dsp:txXfrm>
    </dsp:sp>
    <dsp:sp modelId="{3FEEABB5-9F21-4C0B-9D69-DDA7CED466C7}">
      <dsp:nvSpPr>
        <dsp:cNvPr id="0" name=""/>
        <dsp:cNvSpPr/>
      </dsp:nvSpPr>
      <dsp:spPr>
        <a:xfrm>
          <a:off x="0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Accelerated Scenario:</a:t>
          </a:r>
        </a:p>
      </dsp:txBody>
      <dsp:txXfrm>
        <a:off x="0" y="2391569"/>
        <a:ext cx="2571749" cy="1543050"/>
      </dsp:txXfrm>
    </dsp:sp>
    <dsp:sp modelId="{25C29261-C8D2-4433-8524-A9323B3D84B6}">
      <dsp:nvSpPr>
        <dsp:cNvPr id="0" name=""/>
        <dsp:cNvSpPr/>
      </dsp:nvSpPr>
      <dsp:spPr>
        <a:xfrm>
          <a:off x="2828925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Coal: ~40% by 2030</a:t>
          </a:r>
        </a:p>
      </dsp:txBody>
      <dsp:txXfrm>
        <a:off x="2828925" y="2391569"/>
        <a:ext cx="2571749" cy="1543050"/>
      </dsp:txXfrm>
    </dsp:sp>
    <dsp:sp modelId="{D9B10B28-AE82-4DF8-B42F-329CF5B02F7E}">
      <dsp:nvSpPr>
        <dsp:cNvPr id="0" name=""/>
        <dsp:cNvSpPr/>
      </dsp:nvSpPr>
      <dsp:spPr>
        <a:xfrm>
          <a:off x="5657849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Nuclear: ~15% by 2030</a:t>
          </a:r>
        </a:p>
      </dsp:txBody>
      <dsp:txXfrm>
        <a:off x="5657849" y="2391569"/>
        <a:ext cx="2571749" cy="1543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4700"/>
              <a:t>Evaluating India's Energy Transition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A Comparative Analysis of Coal and Nuclear Power for Sustainable Development</a:t>
            </a:r>
          </a:p>
        </p:txBody>
      </p:sp>
      <p:pic>
        <p:nvPicPr>
          <p:cNvPr id="5" name="Picture 4" descr="Wind farm silhouette">
            <a:extLst>
              <a:ext uri="{FF2B5EF4-FFF2-40B4-BE49-F238E27FC236}">
                <a16:creationId xmlns:a16="http://schemas.microsoft.com/office/drawing/2014/main" id="{168B1124-2B1C-66CC-F85D-9B3EF52B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31" r="35909" b="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162" y="1076324"/>
            <a:ext cx="4704588" cy="1535051"/>
          </a:xfrm>
        </p:spPr>
        <p:txBody>
          <a:bodyPr anchor="b">
            <a:normAutofit/>
          </a:bodyPr>
          <a:lstStyle/>
          <a:p>
            <a:r>
              <a:rPr lang="en-IN" sz="4500"/>
              <a:t>Introduction</a:t>
            </a:r>
          </a:p>
        </p:txBody>
      </p:sp>
      <p:pic>
        <p:nvPicPr>
          <p:cNvPr id="5" name="Picture 4" descr="Smoke from a factory">
            <a:extLst>
              <a:ext uri="{FF2B5EF4-FFF2-40B4-BE49-F238E27FC236}">
                <a16:creationId xmlns:a16="http://schemas.microsoft.com/office/drawing/2014/main" id="{85D07E29-0295-B242-DC80-C0F9AC1A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88" r="36623" b="-1"/>
          <a:stretch/>
        </p:blipFill>
        <p:spPr>
          <a:xfrm>
            <a:off x="20" y="10"/>
            <a:ext cx="3378973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79326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444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162" y="3351276"/>
            <a:ext cx="4704588" cy="2825686"/>
          </a:xfrm>
        </p:spPr>
        <p:txBody>
          <a:bodyPr>
            <a:normAutofit/>
          </a:bodyPr>
          <a:lstStyle/>
          <a:p>
            <a:r>
              <a:rPr lang="en-US" sz="1900"/>
              <a:t>India's energy landscape is at a critical juncture, balancing growing demands with environmental concerns and climate commitments. This report evaluates coal's dominance and nuclear energy's potential for a sustainable energy mix.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Key Metrics of Energy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IN" sz="1700"/>
              <a:t>Coal Energy:</a:t>
            </a:r>
          </a:p>
          <a:p>
            <a:r>
              <a:rPr lang="en-IN" sz="1700"/>
              <a:t>- Contribution: ~71%</a:t>
            </a:r>
          </a:p>
          <a:p>
            <a:r>
              <a:rPr lang="en-IN" sz="1700"/>
              <a:t>- Carbon Emissions: High</a:t>
            </a:r>
          </a:p>
          <a:p>
            <a:r>
              <a:rPr lang="en-IN" sz="1700"/>
              <a:t>- Efficiency: ~33-35%</a:t>
            </a:r>
          </a:p>
          <a:p>
            <a:endParaRPr lang="en-IN" sz="1700"/>
          </a:p>
          <a:p>
            <a:r>
              <a:rPr lang="en-IN" sz="1700"/>
              <a:t>Nuclear Energy:</a:t>
            </a:r>
          </a:p>
          <a:p>
            <a:r>
              <a:rPr lang="en-IN" sz="1700"/>
              <a:t>- Contribution: ~3-5%</a:t>
            </a:r>
          </a:p>
          <a:p>
            <a:r>
              <a:rPr lang="en-IN" sz="1700"/>
              <a:t>- Carbon Emissions: Negligible</a:t>
            </a:r>
          </a:p>
          <a:p>
            <a:r>
              <a:rPr lang="en-IN" sz="1700"/>
              <a:t>- Efficiency: ~80-90%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3CAFA-92F3-3E5B-68DB-A2E210D0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19" r="34239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/>
              <a:t>Environmental Impact Analysis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r>
              <a:rPr lang="en-US" sz="1900"/>
              <a:t>Coal-fired plants contribute ~50% of power sector CO2 emissions.</a:t>
            </a:r>
          </a:p>
          <a:p>
            <a:r>
              <a:rPr lang="en-US" sz="1900"/>
              <a:t>Nuclear power offers a low-emission alternative with minimal land and water requirements.</a:t>
            </a:r>
          </a:p>
        </p:txBody>
      </p:sp>
      <p:pic>
        <p:nvPicPr>
          <p:cNvPr id="13" name="Picture 12" descr="Smoke from factory">
            <a:extLst>
              <a:ext uri="{FF2B5EF4-FFF2-40B4-BE49-F238E27FC236}">
                <a16:creationId xmlns:a16="http://schemas.microsoft.com/office/drawing/2014/main" id="{3B3D3E0B-616A-C9D4-D1E2-FEFDCB6A20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59" r="21726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IN"/>
              <a:t>Economic Feasibility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85BE705-4E4B-38D5-BC77-E96101799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8649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Energy Production and Efficiency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63D7603-4C6F-F8F1-213D-C847060F4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60454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Scenario-Based 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D4E5F5-FC5E-1BE9-F1D1-3ABFD412D7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400">
                <a:solidFill>
                  <a:srgbClr val="FFFFFF"/>
                </a:solidFill>
              </a:rPr>
              <a:t>Predictive and Prescriptive Modeling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Predictive Models:</a:t>
            </a:r>
          </a:p>
          <a:p>
            <a:pPr>
              <a:lnSpc>
                <a:spcPct val="90000"/>
              </a:lnSpc>
            </a:pPr>
            <a:r>
              <a:rPr lang="en-US" sz="3000"/>
              <a:t>- Forecast coal share declining to 50% by 2030.</a:t>
            </a:r>
          </a:p>
          <a:p>
            <a:pPr>
              <a:lnSpc>
                <a:spcPct val="90000"/>
              </a:lnSpc>
            </a:pPr>
            <a:r>
              <a:rPr lang="en-US" sz="3000"/>
              <a:t>- Nuclear share rising to ~15% with incentives.</a:t>
            </a:r>
          </a:p>
          <a:p>
            <a:pPr>
              <a:lnSpc>
                <a:spcPct val="90000"/>
              </a:lnSpc>
            </a:pPr>
            <a:endParaRPr lang="en-US" sz="3000"/>
          </a:p>
          <a:p>
            <a:pPr>
              <a:lnSpc>
                <a:spcPct val="90000"/>
              </a:lnSpc>
            </a:pPr>
            <a:r>
              <a:rPr lang="en-US" sz="3000"/>
              <a:t>Prescriptive Models:</a:t>
            </a:r>
          </a:p>
          <a:p>
            <a:pPr>
              <a:lnSpc>
                <a:spcPct val="90000"/>
              </a:lnSpc>
            </a:pPr>
            <a:r>
              <a:rPr lang="en-US" sz="3000"/>
              <a:t>- Optimize decommissioning of inefficient coal plants.</a:t>
            </a:r>
          </a:p>
          <a:p>
            <a:pPr>
              <a:lnSpc>
                <a:spcPct val="90000"/>
              </a:lnSpc>
            </a:pPr>
            <a:r>
              <a:rPr lang="en-US" sz="3000"/>
              <a:t>- Invest in modular nuclear reactors and hybrid systems.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India’s energy future depends on a well-planned transition from coal to nuclear power. This requires phased decommissioning of coal plants, investment in nuclear technologies, and integration with renewables to ensure sustainability and grid reliability.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ACB6DA-89E7-C6E6-194E-BE5FF121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10" r="34048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331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Evaluating India's Energy Transition</vt:lpstr>
      <vt:lpstr>Introduction</vt:lpstr>
      <vt:lpstr>Key Metrics of Energy Landscape</vt:lpstr>
      <vt:lpstr>Environmental Impact Analysis</vt:lpstr>
      <vt:lpstr>Economic Feasibility</vt:lpstr>
      <vt:lpstr>Energy Production and Efficiency</vt:lpstr>
      <vt:lpstr>Scenario-Based Modeling</vt:lpstr>
      <vt:lpstr>Predictive and Prescriptive Modeling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NEERAJ YADAV</dc:creator>
  <cp:keywords/>
  <dc:description>generated using python-pptx</dc:description>
  <cp:lastModifiedBy>Yadav, Pushkar</cp:lastModifiedBy>
  <cp:revision>2</cp:revision>
  <dcterms:created xsi:type="dcterms:W3CDTF">2013-01-27T09:14:16Z</dcterms:created>
  <dcterms:modified xsi:type="dcterms:W3CDTF">2024-12-14T22:33:19Z</dcterms:modified>
  <cp:category/>
</cp:coreProperties>
</file>